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2"/>
    <p:sldId id="294" r:id="rId3"/>
    <p:sldId id="258" r:id="rId4"/>
    <p:sldId id="260" r:id="rId5"/>
    <p:sldId id="261" r:id="rId6"/>
    <p:sldId id="295" r:id="rId7"/>
    <p:sldId id="296" r:id="rId8"/>
    <p:sldId id="262" r:id="rId9"/>
    <p:sldId id="263" r:id="rId10"/>
    <p:sldId id="291" r:id="rId11"/>
    <p:sldId id="264" r:id="rId12"/>
    <p:sldId id="287" r:id="rId13"/>
    <p:sldId id="266" r:id="rId14"/>
    <p:sldId id="267" r:id="rId15"/>
    <p:sldId id="268" r:id="rId16"/>
    <p:sldId id="292" r:id="rId17"/>
    <p:sldId id="269" r:id="rId18"/>
    <p:sldId id="270" r:id="rId19"/>
    <p:sldId id="289" r:id="rId20"/>
    <p:sldId id="271" r:id="rId21"/>
    <p:sldId id="272" r:id="rId22"/>
    <p:sldId id="273" r:id="rId23"/>
    <p:sldId id="274" r:id="rId24"/>
    <p:sldId id="290" r:id="rId25"/>
    <p:sldId id="275" r:id="rId26"/>
    <p:sldId id="276" r:id="rId27"/>
    <p:sldId id="281" r:id="rId28"/>
    <p:sldId id="282"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73" d="100"/>
          <a:sy n="73" d="100"/>
        </p:scale>
        <p:origin x="-1320"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7365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7365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7365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381000"/>
            <a:ext cx="9144000" cy="533400"/>
          </a:xfrm>
          <a:prstGeom prst="rect">
            <a:avLst/>
          </a:prstGeom>
        </p:spPr>
        <p:txBody>
          <a:bodyPr wrap="square" lIns="0" tIns="0" rIns="0" bIns="0">
            <a:spAutoFit/>
          </a:bodyPr>
          <a:lstStyle>
            <a:lvl1pPr>
              <a:defRPr sz="2800" b="0" i="0">
                <a:solidFill>
                  <a:srgbClr val="17365D"/>
                </a:solidFill>
                <a:latin typeface="Arial"/>
                <a:cs typeface="Arial"/>
              </a:defRPr>
            </a:lvl1pPr>
          </a:lstStyle>
          <a:p>
            <a:endParaRPr/>
          </a:p>
        </p:txBody>
      </p:sp>
      <p:sp>
        <p:nvSpPr>
          <p:cNvPr id="3" name="Holder 3"/>
          <p:cNvSpPr>
            <a:spLocks noGrp="1"/>
          </p:cNvSpPr>
          <p:nvPr>
            <p:ph type="body" idx="1"/>
          </p:nvPr>
        </p:nvSpPr>
        <p:spPr>
          <a:xfrm>
            <a:off x="374650" y="1746250"/>
            <a:ext cx="8248650" cy="22993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19-Jul-23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e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6"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2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103.png"/><Relationship Id="rId3" Type="http://schemas.openxmlformats.org/officeDocument/2006/relationships/image" Target="../media/image80.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5" Type="http://schemas.openxmlformats.org/officeDocument/2006/relationships/image" Target="../media/image102.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s>
</file>

<file path=ppt/slides/_rels/slide2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D6AC1-98B8-4DF3-BCAB-6AC2D2529E50}"/>
              </a:ext>
            </a:extLst>
          </p:cNvPr>
          <p:cNvSpPr>
            <a:spLocks noGrp="1"/>
          </p:cNvSpPr>
          <p:nvPr>
            <p:ph type="title"/>
          </p:nvPr>
        </p:nvSpPr>
        <p:spPr>
          <a:xfrm>
            <a:off x="25138" y="2743200"/>
            <a:ext cx="9144000" cy="430887"/>
          </a:xfrm>
        </p:spPr>
        <p:txBody>
          <a:bodyPr/>
          <a:lstStyle/>
          <a:p>
            <a:pPr algn="ctr"/>
            <a:r>
              <a:rPr lang="en-US" dirty="0"/>
              <a:t>Feature Driven Development (FDD)</a:t>
            </a:r>
            <a:endParaRPr lang="en-IN" dirty="0"/>
          </a:p>
        </p:txBody>
      </p:sp>
    </p:spTree>
    <p:extLst>
      <p:ext uri="{BB962C8B-B14F-4D97-AF65-F5344CB8AC3E}">
        <p14:creationId xmlns:p14="http://schemas.microsoft.com/office/powerpoint/2010/main" xmlns="" val="2308091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72D76-13BE-4DB8-93EA-90BE44E63E72}"/>
              </a:ext>
            </a:extLst>
          </p:cNvPr>
          <p:cNvSpPr>
            <a:spLocks noGrp="1"/>
          </p:cNvSpPr>
          <p:nvPr>
            <p:ph type="title"/>
          </p:nvPr>
        </p:nvSpPr>
        <p:spPr>
          <a:xfrm>
            <a:off x="0" y="381000"/>
            <a:ext cx="9144000" cy="430887"/>
          </a:xfrm>
        </p:spPr>
        <p:txBody>
          <a:bodyPr/>
          <a:lstStyle/>
          <a:p>
            <a:r>
              <a:rPr lang="en-US" dirty="0"/>
              <a:t>Class Diagram – An Example</a:t>
            </a:r>
            <a:endParaRPr lang="en-IN" dirty="0"/>
          </a:p>
        </p:txBody>
      </p:sp>
      <p:sp>
        <p:nvSpPr>
          <p:cNvPr id="3" name="Text Placeholder 2">
            <a:extLst>
              <a:ext uri="{FF2B5EF4-FFF2-40B4-BE49-F238E27FC236}">
                <a16:creationId xmlns:a16="http://schemas.microsoft.com/office/drawing/2014/main" xmlns="" id="{BF2A434B-F6DB-4003-86E7-5CE5452F7DCD}"/>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xmlns="" id="{404F9020-0887-4CDE-8977-7C2040D974B9}"/>
              </a:ext>
            </a:extLst>
          </p:cNvPr>
          <p:cNvPicPr>
            <a:picLocks noChangeAspect="1"/>
          </p:cNvPicPr>
          <p:nvPr/>
        </p:nvPicPr>
        <p:blipFill>
          <a:blip r:embed="rId2"/>
          <a:stretch>
            <a:fillRect/>
          </a:stretch>
        </p:blipFill>
        <p:spPr>
          <a:xfrm>
            <a:off x="520700" y="1219200"/>
            <a:ext cx="6565900" cy="5391150"/>
          </a:xfrm>
          <a:prstGeom prst="rect">
            <a:avLst/>
          </a:prstGeom>
        </p:spPr>
      </p:pic>
    </p:spTree>
    <p:extLst>
      <p:ext uri="{BB962C8B-B14F-4D97-AF65-F5344CB8AC3E}">
        <p14:creationId xmlns:p14="http://schemas.microsoft.com/office/powerpoint/2010/main" xmlns="" val="402004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64315" y="315301"/>
              <a:ext cx="102096"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986730"/>
            <a:ext cx="7626350" cy="1586230"/>
          </a:xfrm>
          <a:prstGeom prst="rect">
            <a:avLst/>
          </a:prstGeom>
        </p:spPr>
        <p:txBody>
          <a:bodyPr vert="horz" wrap="square" lIns="0" tIns="12700" rIns="0" bIns="0" rtlCol="0">
            <a:spAutoFit/>
          </a:bodyPr>
          <a:lstStyle/>
          <a:p>
            <a:pPr marR="5080" algn="r">
              <a:lnSpc>
                <a:spcPct val="100000"/>
              </a:lnSpc>
              <a:spcBef>
                <a:spcPts val="100"/>
              </a:spcBef>
            </a:pPr>
            <a:r>
              <a:rPr sz="2000" spc="-5" dirty="0">
                <a:solidFill>
                  <a:srgbClr val="002060"/>
                </a:solidFill>
                <a:latin typeface="Arial"/>
                <a:cs typeface="Arial"/>
              </a:rPr>
              <a:t>UML in</a:t>
            </a:r>
            <a:r>
              <a:rPr sz="2000" spc="-95" dirty="0">
                <a:solidFill>
                  <a:srgbClr val="002060"/>
                </a:solidFill>
                <a:latin typeface="Arial"/>
                <a:cs typeface="Arial"/>
              </a:rPr>
              <a:t> </a:t>
            </a:r>
            <a:r>
              <a:rPr sz="2000" spc="-5" dirty="0">
                <a:solidFill>
                  <a:srgbClr val="002060"/>
                </a:solidFill>
                <a:latin typeface="Arial"/>
                <a:cs typeface="Arial"/>
              </a:rPr>
              <a:t>Color</a:t>
            </a:r>
            <a:endParaRPr sz="2000">
              <a:latin typeface="Arial"/>
              <a:cs typeface="Arial"/>
            </a:endParaRPr>
          </a:p>
          <a:p>
            <a:pPr marL="12700">
              <a:lnSpc>
                <a:spcPct val="100000"/>
              </a:lnSpc>
              <a:spcBef>
                <a:spcPts val="1964"/>
              </a:spcBef>
            </a:pPr>
            <a:r>
              <a:rPr sz="1600" spc="-5" dirty="0">
                <a:solidFill>
                  <a:srgbClr val="002060"/>
                </a:solidFill>
                <a:latin typeface="Arial"/>
                <a:cs typeface="Arial"/>
              </a:rPr>
              <a:t>All </a:t>
            </a:r>
            <a:r>
              <a:rPr sz="1600" dirty="0">
                <a:solidFill>
                  <a:srgbClr val="002060"/>
                </a:solidFill>
                <a:latin typeface="Arial"/>
                <a:cs typeface="Arial"/>
              </a:rPr>
              <a:t>classes </a:t>
            </a:r>
            <a:r>
              <a:rPr sz="1600" spc="-5" dirty="0">
                <a:solidFill>
                  <a:srgbClr val="002060"/>
                </a:solidFill>
                <a:latin typeface="Arial"/>
                <a:cs typeface="Arial"/>
              </a:rPr>
              <a:t>are divided into different </a:t>
            </a:r>
            <a:r>
              <a:rPr sz="1600" dirty="0">
                <a:solidFill>
                  <a:srgbClr val="002060"/>
                </a:solidFill>
                <a:latin typeface="Arial"/>
                <a:cs typeface="Arial"/>
              </a:rPr>
              <a:t>categories </a:t>
            </a:r>
            <a:r>
              <a:rPr sz="1600" spc="-5" dirty="0">
                <a:solidFill>
                  <a:srgbClr val="002060"/>
                </a:solidFill>
                <a:latin typeface="Arial"/>
                <a:cs typeface="Arial"/>
              </a:rPr>
              <a:t>with its own </a:t>
            </a:r>
            <a:r>
              <a:rPr sz="1600" dirty="0">
                <a:solidFill>
                  <a:srgbClr val="002060"/>
                </a:solidFill>
                <a:latin typeface="Arial"/>
                <a:cs typeface="Arial"/>
              </a:rPr>
              <a:t>color</a:t>
            </a:r>
            <a:r>
              <a:rPr sz="1600" spc="-35" dirty="0">
                <a:solidFill>
                  <a:srgbClr val="002060"/>
                </a:solidFill>
                <a:latin typeface="Arial"/>
                <a:cs typeface="Arial"/>
              </a:rPr>
              <a:t> </a:t>
            </a:r>
            <a:r>
              <a:rPr sz="1600" dirty="0">
                <a:solidFill>
                  <a:srgbClr val="002060"/>
                </a:solidFill>
                <a:latin typeface="Arial"/>
                <a:cs typeface="Arial"/>
              </a:rPr>
              <a:t>code.</a:t>
            </a:r>
            <a:endParaRPr sz="1600">
              <a:latin typeface="Arial"/>
              <a:cs typeface="Arial"/>
            </a:endParaRPr>
          </a:p>
          <a:p>
            <a:pPr>
              <a:lnSpc>
                <a:spcPct val="100000"/>
              </a:lnSpc>
            </a:pPr>
            <a:endParaRPr sz="1800">
              <a:latin typeface="Arial"/>
              <a:cs typeface="Arial"/>
            </a:endParaRPr>
          </a:p>
          <a:p>
            <a:pPr>
              <a:lnSpc>
                <a:spcPct val="100000"/>
              </a:lnSpc>
              <a:spcBef>
                <a:spcPts val="55"/>
              </a:spcBef>
            </a:pPr>
            <a:endParaRPr sz="1700">
              <a:latin typeface="Arial"/>
              <a:cs typeface="Arial"/>
            </a:endParaRPr>
          </a:p>
          <a:p>
            <a:pPr marL="393700">
              <a:lnSpc>
                <a:spcPct val="100000"/>
              </a:lnSpc>
            </a:pPr>
            <a:r>
              <a:rPr sz="1600" dirty="0">
                <a:solidFill>
                  <a:srgbClr val="002060"/>
                </a:solidFill>
                <a:latin typeface="Arial"/>
                <a:cs typeface="Arial"/>
              </a:rPr>
              <a:t>a role </a:t>
            </a:r>
            <a:r>
              <a:rPr sz="1600" spc="-5" dirty="0">
                <a:solidFill>
                  <a:srgbClr val="002060"/>
                </a:solidFill>
                <a:latin typeface="Arial"/>
                <a:cs typeface="Arial"/>
              </a:rPr>
              <a:t>being</a:t>
            </a:r>
            <a:r>
              <a:rPr sz="1600" spc="-20" dirty="0">
                <a:solidFill>
                  <a:srgbClr val="002060"/>
                </a:solidFill>
                <a:latin typeface="Arial"/>
                <a:cs typeface="Arial"/>
              </a:rPr>
              <a:t> </a:t>
            </a:r>
            <a:r>
              <a:rPr sz="1600" spc="-5" dirty="0">
                <a:solidFill>
                  <a:srgbClr val="002060"/>
                </a:solidFill>
                <a:latin typeface="Arial"/>
                <a:cs typeface="Arial"/>
              </a:rPr>
              <a:t>played.</a:t>
            </a:r>
            <a:endParaRPr sz="1600">
              <a:latin typeface="Arial"/>
              <a:cs typeface="Arial"/>
            </a:endParaRPr>
          </a:p>
        </p:txBody>
      </p:sp>
      <p:grpSp>
        <p:nvGrpSpPr>
          <p:cNvPr id="8" name="object 8"/>
          <p:cNvGrpSpPr/>
          <p:nvPr/>
        </p:nvGrpSpPr>
        <p:grpSpPr>
          <a:xfrm>
            <a:off x="-4762" y="2205037"/>
            <a:ext cx="619125" cy="542925"/>
            <a:chOff x="-4762" y="2205037"/>
            <a:chExt cx="619125" cy="542925"/>
          </a:xfrm>
        </p:grpSpPr>
        <p:sp>
          <p:nvSpPr>
            <p:cNvPr id="9" name="object 9"/>
            <p:cNvSpPr/>
            <p:nvPr/>
          </p:nvSpPr>
          <p:spPr>
            <a:xfrm>
              <a:off x="0" y="22098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FFFF00"/>
            </a:solidFill>
          </p:spPr>
          <p:txBody>
            <a:bodyPr wrap="square" lIns="0" tIns="0" rIns="0" bIns="0" rtlCol="0"/>
            <a:lstStyle/>
            <a:p>
              <a:endParaRPr/>
            </a:p>
          </p:txBody>
        </p:sp>
        <p:sp>
          <p:nvSpPr>
            <p:cNvPr id="10" name="object 10"/>
            <p:cNvSpPr/>
            <p:nvPr/>
          </p:nvSpPr>
          <p:spPr>
            <a:xfrm>
              <a:off x="0" y="22098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sp>
        <p:nvSpPr>
          <p:cNvPr id="11" name="object 11"/>
          <p:cNvSpPr txBox="1"/>
          <p:nvPr/>
        </p:nvSpPr>
        <p:spPr>
          <a:xfrm>
            <a:off x="682625" y="3370072"/>
            <a:ext cx="253174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2060"/>
                </a:solidFill>
                <a:latin typeface="Arial"/>
                <a:cs typeface="Arial"/>
              </a:rPr>
              <a:t>a catalogue </a:t>
            </a:r>
            <a:r>
              <a:rPr sz="1600" spc="-5" dirty="0">
                <a:solidFill>
                  <a:srgbClr val="002060"/>
                </a:solidFill>
                <a:latin typeface="Arial"/>
                <a:cs typeface="Arial"/>
              </a:rPr>
              <a:t>like</a:t>
            </a:r>
            <a:r>
              <a:rPr sz="1600" spc="-100" dirty="0">
                <a:solidFill>
                  <a:srgbClr val="002060"/>
                </a:solidFill>
                <a:latin typeface="Arial"/>
                <a:cs typeface="Arial"/>
              </a:rPr>
              <a:t> </a:t>
            </a:r>
            <a:r>
              <a:rPr sz="1600" spc="-5" dirty="0">
                <a:solidFill>
                  <a:srgbClr val="002060"/>
                </a:solidFill>
                <a:latin typeface="Arial"/>
                <a:cs typeface="Arial"/>
              </a:rPr>
              <a:t>description.</a:t>
            </a:r>
            <a:endParaRPr sz="1600">
              <a:latin typeface="Arial"/>
              <a:cs typeface="Arial"/>
            </a:endParaRPr>
          </a:p>
        </p:txBody>
      </p:sp>
      <p:grpSp>
        <p:nvGrpSpPr>
          <p:cNvPr id="12" name="object 12"/>
          <p:cNvGrpSpPr/>
          <p:nvPr/>
        </p:nvGrpSpPr>
        <p:grpSpPr>
          <a:xfrm>
            <a:off x="-4762" y="3271837"/>
            <a:ext cx="619125" cy="542925"/>
            <a:chOff x="-4762" y="3271837"/>
            <a:chExt cx="619125" cy="542925"/>
          </a:xfrm>
        </p:grpSpPr>
        <p:sp>
          <p:nvSpPr>
            <p:cNvPr id="13" name="object 13"/>
            <p:cNvSpPr/>
            <p:nvPr/>
          </p:nvSpPr>
          <p:spPr>
            <a:xfrm>
              <a:off x="0" y="32766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538CD4"/>
            </a:solidFill>
          </p:spPr>
          <p:txBody>
            <a:bodyPr wrap="square" lIns="0" tIns="0" rIns="0" bIns="0" rtlCol="0"/>
            <a:lstStyle/>
            <a:p>
              <a:endParaRPr/>
            </a:p>
          </p:txBody>
        </p:sp>
        <p:sp>
          <p:nvSpPr>
            <p:cNvPr id="14" name="object 14"/>
            <p:cNvSpPr/>
            <p:nvPr/>
          </p:nvSpPr>
          <p:spPr>
            <a:xfrm>
              <a:off x="0" y="32766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sp>
        <p:nvSpPr>
          <p:cNvPr id="15" name="object 15"/>
          <p:cNvSpPr txBox="1"/>
          <p:nvPr/>
        </p:nvSpPr>
        <p:spPr>
          <a:xfrm>
            <a:off x="682625" y="4436872"/>
            <a:ext cx="20339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2060"/>
                </a:solidFill>
                <a:latin typeface="Arial"/>
                <a:cs typeface="Arial"/>
              </a:rPr>
              <a:t>a </a:t>
            </a:r>
            <a:r>
              <a:rPr sz="1600" spc="-5" dirty="0">
                <a:solidFill>
                  <a:srgbClr val="002060"/>
                </a:solidFill>
                <a:latin typeface="Arial"/>
                <a:cs typeface="Arial"/>
              </a:rPr>
              <a:t>party, place or</a:t>
            </a:r>
            <a:r>
              <a:rPr sz="1600" spc="-90" dirty="0">
                <a:solidFill>
                  <a:srgbClr val="002060"/>
                </a:solidFill>
                <a:latin typeface="Arial"/>
                <a:cs typeface="Arial"/>
              </a:rPr>
              <a:t> </a:t>
            </a:r>
            <a:r>
              <a:rPr sz="1600" spc="-5" dirty="0">
                <a:solidFill>
                  <a:srgbClr val="002060"/>
                </a:solidFill>
                <a:latin typeface="Arial"/>
                <a:cs typeface="Arial"/>
              </a:rPr>
              <a:t>thing.</a:t>
            </a:r>
            <a:endParaRPr sz="1600">
              <a:latin typeface="Arial"/>
              <a:cs typeface="Arial"/>
            </a:endParaRPr>
          </a:p>
        </p:txBody>
      </p:sp>
      <p:grpSp>
        <p:nvGrpSpPr>
          <p:cNvPr id="16" name="object 16"/>
          <p:cNvGrpSpPr/>
          <p:nvPr/>
        </p:nvGrpSpPr>
        <p:grpSpPr>
          <a:xfrm>
            <a:off x="-4762" y="4338637"/>
            <a:ext cx="619125" cy="542925"/>
            <a:chOff x="-4762" y="4338637"/>
            <a:chExt cx="619125" cy="542925"/>
          </a:xfrm>
        </p:grpSpPr>
        <p:sp>
          <p:nvSpPr>
            <p:cNvPr id="17" name="object 17"/>
            <p:cNvSpPr/>
            <p:nvPr/>
          </p:nvSpPr>
          <p:spPr>
            <a:xfrm>
              <a:off x="0" y="43434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92D050"/>
            </a:solidFill>
          </p:spPr>
          <p:txBody>
            <a:bodyPr wrap="square" lIns="0" tIns="0" rIns="0" bIns="0" rtlCol="0"/>
            <a:lstStyle/>
            <a:p>
              <a:endParaRPr/>
            </a:p>
          </p:txBody>
        </p:sp>
        <p:sp>
          <p:nvSpPr>
            <p:cNvPr id="18" name="object 18"/>
            <p:cNvSpPr/>
            <p:nvPr/>
          </p:nvSpPr>
          <p:spPr>
            <a:xfrm>
              <a:off x="0" y="43434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sp>
        <p:nvSpPr>
          <p:cNvPr id="19" name="object 19"/>
          <p:cNvSpPr txBox="1"/>
          <p:nvPr/>
        </p:nvSpPr>
        <p:spPr>
          <a:xfrm>
            <a:off x="682625" y="5516829"/>
            <a:ext cx="2204085" cy="764540"/>
          </a:xfrm>
          <a:prstGeom prst="rect">
            <a:avLst/>
          </a:prstGeom>
        </p:spPr>
        <p:txBody>
          <a:bodyPr vert="horz" wrap="square" lIns="0" tIns="8890" rIns="0" bIns="0" rtlCol="0">
            <a:spAutoFit/>
          </a:bodyPr>
          <a:lstStyle/>
          <a:p>
            <a:pPr marL="12700" marR="5080">
              <a:lnSpc>
                <a:spcPct val="101600"/>
              </a:lnSpc>
              <a:spcBef>
                <a:spcPts val="70"/>
              </a:spcBef>
            </a:pPr>
            <a:r>
              <a:rPr sz="1600" dirty="0">
                <a:solidFill>
                  <a:srgbClr val="002060"/>
                </a:solidFill>
                <a:latin typeface="Arial"/>
                <a:cs typeface="Arial"/>
              </a:rPr>
              <a:t>a moment </a:t>
            </a:r>
            <a:r>
              <a:rPr sz="1600" spc="-5" dirty="0">
                <a:solidFill>
                  <a:srgbClr val="002060"/>
                </a:solidFill>
                <a:latin typeface="Arial"/>
                <a:cs typeface="Arial"/>
              </a:rPr>
              <a:t>in time or  time associated with  </a:t>
            </a:r>
            <a:r>
              <a:rPr sz="1600" dirty="0">
                <a:solidFill>
                  <a:srgbClr val="002060"/>
                </a:solidFill>
                <a:latin typeface="Arial"/>
                <a:cs typeface="Arial"/>
              </a:rPr>
              <a:t>some </a:t>
            </a:r>
            <a:r>
              <a:rPr sz="1600" spc="-5" dirty="0">
                <a:solidFill>
                  <a:srgbClr val="002060"/>
                </a:solidFill>
                <a:latin typeface="Arial"/>
                <a:cs typeface="Arial"/>
              </a:rPr>
              <a:t>business</a:t>
            </a:r>
            <a:r>
              <a:rPr sz="1600" spc="-100" dirty="0">
                <a:solidFill>
                  <a:srgbClr val="002060"/>
                </a:solidFill>
                <a:latin typeface="Arial"/>
                <a:cs typeface="Arial"/>
              </a:rPr>
              <a:t> </a:t>
            </a:r>
            <a:r>
              <a:rPr sz="1600" spc="-5" dirty="0">
                <a:solidFill>
                  <a:srgbClr val="002060"/>
                </a:solidFill>
                <a:latin typeface="Arial"/>
                <a:cs typeface="Arial"/>
              </a:rPr>
              <a:t>process.</a:t>
            </a:r>
            <a:endParaRPr sz="1600">
              <a:latin typeface="Arial"/>
              <a:cs typeface="Arial"/>
            </a:endParaRPr>
          </a:p>
        </p:txBody>
      </p:sp>
      <p:grpSp>
        <p:nvGrpSpPr>
          <p:cNvPr id="20" name="object 20"/>
          <p:cNvGrpSpPr/>
          <p:nvPr/>
        </p:nvGrpSpPr>
        <p:grpSpPr>
          <a:xfrm>
            <a:off x="-4762" y="5418594"/>
            <a:ext cx="619125" cy="542925"/>
            <a:chOff x="-4762" y="5418594"/>
            <a:chExt cx="619125" cy="542925"/>
          </a:xfrm>
        </p:grpSpPr>
        <p:sp>
          <p:nvSpPr>
            <p:cNvPr id="21" name="object 21"/>
            <p:cNvSpPr/>
            <p:nvPr/>
          </p:nvSpPr>
          <p:spPr>
            <a:xfrm>
              <a:off x="0" y="5423356"/>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D99593"/>
            </a:solidFill>
          </p:spPr>
          <p:txBody>
            <a:bodyPr wrap="square" lIns="0" tIns="0" rIns="0" bIns="0" rtlCol="0"/>
            <a:lstStyle/>
            <a:p>
              <a:endParaRPr/>
            </a:p>
          </p:txBody>
        </p:sp>
        <p:sp>
          <p:nvSpPr>
            <p:cNvPr id="22" name="object 22"/>
            <p:cNvSpPr/>
            <p:nvPr/>
          </p:nvSpPr>
          <p:spPr>
            <a:xfrm>
              <a:off x="0" y="5423356"/>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sp>
        <p:nvSpPr>
          <p:cNvPr id="23" name="object 23"/>
          <p:cNvSpPr/>
          <p:nvPr/>
        </p:nvSpPr>
        <p:spPr>
          <a:xfrm>
            <a:off x="3389122" y="2057400"/>
            <a:ext cx="5369512" cy="45719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sp>
        <p:nvSpPr>
          <p:cNvPr id="3" name="object 3"/>
          <p:cNvSpPr txBox="1"/>
          <p:nvPr/>
        </p:nvSpPr>
        <p:spPr>
          <a:xfrm>
            <a:off x="301625" y="865052"/>
            <a:ext cx="8413115" cy="4946034"/>
          </a:xfrm>
          <a:prstGeom prst="rect">
            <a:avLst/>
          </a:prstGeom>
        </p:spPr>
        <p:txBody>
          <a:bodyPr vert="horz" wrap="square" lIns="0" tIns="133985" rIns="0" bIns="0" rtlCol="0">
            <a:spAutoFit/>
          </a:bodyPr>
          <a:lstStyle/>
          <a:p>
            <a:pPr marL="5397500">
              <a:lnSpc>
                <a:spcPct val="100000"/>
              </a:lnSpc>
              <a:spcBef>
                <a:spcPts val="1055"/>
              </a:spcBef>
            </a:pPr>
            <a:r>
              <a:rPr sz="2000" spc="-5" dirty="0">
                <a:solidFill>
                  <a:srgbClr val="002060"/>
                </a:solidFill>
                <a:latin typeface="Arial"/>
                <a:cs typeface="Arial"/>
              </a:rPr>
              <a:t>What is </a:t>
            </a:r>
            <a:r>
              <a:rPr sz="2000" dirty="0">
                <a:solidFill>
                  <a:srgbClr val="002060"/>
                </a:solidFill>
                <a:latin typeface="Arial"/>
                <a:cs typeface="Arial"/>
              </a:rPr>
              <a:t>a </a:t>
            </a:r>
            <a:r>
              <a:rPr sz="2000" spc="-5" dirty="0">
                <a:solidFill>
                  <a:srgbClr val="002060"/>
                </a:solidFill>
                <a:latin typeface="Arial"/>
                <a:cs typeface="Arial"/>
              </a:rPr>
              <a:t>Feature</a:t>
            </a:r>
            <a:r>
              <a:rPr sz="2000" spc="-40" dirty="0">
                <a:solidFill>
                  <a:srgbClr val="002060"/>
                </a:solidFill>
                <a:latin typeface="Arial"/>
                <a:cs typeface="Arial"/>
              </a:rPr>
              <a:t> </a:t>
            </a:r>
            <a:r>
              <a:rPr sz="2000" dirty="0">
                <a:solidFill>
                  <a:srgbClr val="002060"/>
                </a:solidFill>
                <a:latin typeface="Arial"/>
                <a:cs typeface="Arial"/>
              </a:rPr>
              <a:t>?</a:t>
            </a:r>
            <a:endParaRPr sz="2000" dirty="0">
              <a:latin typeface="Arial"/>
              <a:cs typeface="Arial"/>
            </a:endParaRPr>
          </a:p>
          <a:p>
            <a:pPr marL="12700">
              <a:lnSpc>
                <a:spcPct val="100000"/>
              </a:lnSpc>
              <a:spcBef>
                <a:spcPts val="770"/>
              </a:spcBef>
            </a:pPr>
            <a:r>
              <a:rPr sz="2000" dirty="0">
                <a:solidFill>
                  <a:srgbClr val="002060"/>
                </a:solidFill>
                <a:latin typeface="Arial"/>
                <a:cs typeface="Arial"/>
              </a:rPr>
              <a:t>A </a:t>
            </a:r>
            <a:r>
              <a:rPr sz="2000" spc="-5" dirty="0">
                <a:solidFill>
                  <a:srgbClr val="002060"/>
                </a:solidFill>
                <a:latin typeface="Arial"/>
                <a:cs typeface="Arial"/>
              </a:rPr>
              <a:t>feature is </a:t>
            </a:r>
            <a:r>
              <a:rPr sz="2000" dirty="0">
                <a:solidFill>
                  <a:srgbClr val="002060"/>
                </a:solidFill>
                <a:latin typeface="Arial"/>
                <a:cs typeface="Arial"/>
              </a:rPr>
              <a:t>a small, client valued </a:t>
            </a:r>
            <a:r>
              <a:rPr sz="2000" spc="-5" dirty="0">
                <a:solidFill>
                  <a:srgbClr val="002060"/>
                </a:solidFill>
                <a:latin typeface="Arial"/>
                <a:cs typeface="Arial"/>
              </a:rPr>
              <a:t>function that </a:t>
            </a:r>
            <a:r>
              <a:rPr sz="2000" dirty="0">
                <a:solidFill>
                  <a:srgbClr val="002060"/>
                </a:solidFill>
                <a:latin typeface="Arial"/>
                <a:cs typeface="Arial"/>
              </a:rPr>
              <a:t>can </a:t>
            </a:r>
            <a:r>
              <a:rPr sz="2000" spc="-5" dirty="0">
                <a:solidFill>
                  <a:srgbClr val="002060"/>
                </a:solidFill>
                <a:latin typeface="Arial"/>
                <a:cs typeface="Arial"/>
              </a:rPr>
              <a:t>be implemented in two</a:t>
            </a:r>
            <a:r>
              <a:rPr sz="2000" spc="-60" dirty="0">
                <a:solidFill>
                  <a:srgbClr val="002060"/>
                </a:solidFill>
                <a:latin typeface="Arial"/>
                <a:cs typeface="Arial"/>
              </a:rPr>
              <a:t> </a:t>
            </a:r>
            <a:r>
              <a:rPr sz="2000" spc="-5" dirty="0">
                <a:solidFill>
                  <a:srgbClr val="002060"/>
                </a:solidFill>
                <a:latin typeface="Arial"/>
                <a:cs typeface="Arial"/>
              </a:rPr>
              <a:t>weeks</a:t>
            </a:r>
            <a:endParaRPr sz="2000" dirty="0">
              <a:latin typeface="Arial"/>
              <a:cs typeface="Arial"/>
            </a:endParaRPr>
          </a:p>
          <a:p>
            <a:pPr marL="241300" marR="5080" algn="just">
              <a:lnSpc>
                <a:spcPts val="1650"/>
              </a:lnSpc>
              <a:spcBef>
                <a:spcPts val="565"/>
              </a:spcBef>
            </a:pPr>
            <a:r>
              <a:rPr spc="-5" dirty="0">
                <a:solidFill>
                  <a:srgbClr val="002060"/>
                </a:solidFill>
                <a:latin typeface="Arial"/>
                <a:cs typeface="Arial"/>
              </a:rPr>
              <a:t>Any function that is too </a:t>
            </a:r>
            <a:r>
              <a:rPr dirty="0">
                <a:solidFill>
                  <a:srgbClr val="002060"/>
                </a:solidFill>
                <a:latin typeface="Arial"/>
                <a:cs typeface="Arial"/>
              </a:rPr>
              <a:t>complex </a:t>
            </a:r>
            <a:r>
              <a:rPr spc="-5" dirty="0">
                <a:solidFill>
                  <a:srgbClr val="002060"/>
                </a:solidFill>
                <a:latin typeface="Arial"/>
                <a:cs typeface="Arial"/>
              </a:rPr>
              <a:t>to be implemented within two weeks is further decomposed into </a:t>
            </a:r>
            <a:r>
              <a:rPr dirty="0">
                <a:solidFill>
                  <a:srgbClr val="002060"/>
                </a:solidFill>
                <a:latin typeface="Arial"/>
                <a:cs typeface="Arial"/>
              </a:rPr>
              <a:t>smaller  </a:t>
            </a:r>
            <a:r>
              <a:rPr spc="-5" dirty="0">
                <a:solidFill>
                  <a:srgbClr val="002060"/>
                </a:solidFill>
                <a:latin typeface="Arial"/>
                <a:cs typeface="Arial"/>
              </a:rPr>
              <a:t>functions until each </a:t>
            </a:r>
            <a:r>
              <a:rPr dirty="0">
                <a:solidFill>
                  <a:srgbClr val="002060"/>
                </a:solidFill>
                <a:latin typeface="Arial"/>
                <a:cs typeface="Arial"/>
              </a:rPr>
              <a:t>sub-problem </a:t>
            </a:r>
            <a:r>
              <a:rPr spc="-5" dirty="0">
                <a:solidFill>
                  <a:srgbClr val="002060"/>
                </a:solidFill>
                <a:latin typeface="Arial"/>
                <a:cs typeface="Arial"/>
              </a:rPr>
              <a:t>is </a:t>
            </a:r>
            <a:r>
              <a:rPr dirty="0">
                <a:solidFill>
                  <a:srgbClr val="002060"/>
                </a:solidFill>
                <a:latin typeface="Arial"/>
                <a:cs typeface="Arial"/>
              </a:rPr>
              <a:t>small </a:t>
            </a:r>
            <a:r>
              <a:rPr spc="-5" dirty="0">
                <a:solidFill>
                  <a:srgbClr val="002060"/>
                </a:solidFill>
                <a:latin typeface="Arial"/>
                <a:cs typeface="Arial"/>
              </a:rPr>
              <a:t>enough to be </a:t>
            </a:r>
            <a:r>
              <a:rPr dirty="0">
                <a:solidFill>
                  <a:srgbClr val="002060"/>
                </a:solidFill>
                <a:latin typeface="Arial"/>
                <a:cs typeface="Arial"/>
              </a:rPr>
              <a:t>called a</a:t>
            </a:r>
            <a:r>
              <a:rPr spc="-35" dirty="0">
                <a:solidFill>
                  <a:srgbClr val="002060"/>
                </a:solidFill>
                <a:latin typeface="Arial"/>
                <a:cs typeface="Arial"/>
              </a:rPr>
              <a:t> </a:t>
            </a:r>
            <a:r>
              <a:rPr spc="-5" dirty="0">
                <a:solidFill>
                  <a:srgbClr val="002060"/>
                </a:solidFill>
                <a:latin typeface="Arial"/>
                <a:cs typeface="Arial"/>
              </a:rPr>
              <a:t>feature.</a:t>
            </a:r>
            <a:endParaRPr lang="en-US" spc="-5" dirty="0">
              <a:solidFill>
                <a:srgbClr val="002060"/>
              </a:solidFill>
              <a:latin typeface="Arial"/>
              <a:cs typeface="Arial"/>
            </a:endParaRPr>
          </a:p>
          <a:p>
            <a:pPr marL="355600" marR="1016000" indent="-343535" algn="just">
              <a:lnSpc>
                <a:spcPct val="100000"/>
              </a:lnSpc>
              <a:spcBef>
                <a:spcPts val="105"/>
              </a:spcBef>
              <a:buFont typeface="Arial"/>
              <a:buChar char="•"/>
              <a:tabLst>
                <a:tab pos="355600" algn="l"/>
                <a:tab pos="356235" algn="l"/>
              </a:tabLst>
            </a:pPr>
            <a:r>
              <a:rPr lang="en-US" spc="-5" dirty="0">
                <a:solidFill>
                  <a:srgbClr val="002060"/>
                </a:solidFill>
                <a:latin typeface="Arial"/>
                <a:cs typeface="Arial"/>
              </a:rPr>
              <a:t>FDD is an agile software development </a:t>
            </a:r>
          </a:p>
          <a:p>
            <a:pPr marL="12065" marR="1016000" algn="just">
              <a:lnSpc>
                <a:spcPct val="100000"/>
              </a:lnSpc>
              <a:spcBef>
                <a:spcPts val="105"/>
              </a:spcBef>
              <a:tabLst>
                <a:tab pos="355600" algn="l"/>
                <a:tab pos="356235" algn="l"/>
              </a:tabLst>
            </a:pPr>
            <a:r>
              <a:rPr lang="en-US" spc="-5" dirty="0">
                <a:solidFill>
                  <a:srgbClr val="002060"/>
                </a:solidFill>
                <a:latin typeface="Arial"/>
                <a:cs typeface="Arial"/>
              </a:rPr>
              <a:t> methodology.</a:t>
            </a:r>
          </a:p>
          <a:p>
            <a:pPr marL="355600" indent="-343535" algn="just">
              <a:lnSpc>
                <a:spcPct val="100000"/>
              </a:lnSpc>
              <a:spcBef>
                <a:spcPts val="770"/>
              </a:spcBef>
              <a:buFont typeface="Arial"/>
              <a:buChar char="•"/>
              <a:tabLst>
                <a:tab pos="355600" algn="l"/>
                <a:tab pos="356235" algn="l"/>
              </a:tabLst>
            </a:pPr>
            <a:r>
              <a:rPr lang="en-US" spc="-5" dirty="0">
                <a:solidFill>
                  <a:srgbClr val="002060"/>
                </a:solidFill>
                <a:latin typeface="Arial"/>
                <a:cs typeface="Arial"/>
              </a:rPr>
              <a:t>FDD employs a short-iteration model.</a:t>
            </a:r>
          </a:p>
          <a:p>
            <a:pPr marL="355600" marR="76200" indent="-343535" algn="just">
              <a:lnSpc>
                <a:spcPct val="100000"/>
              </a:lnSpc>
              <a:spcBef>
                <a:spcPts val="765"/>
              </a:spcBef>
              <a:buFont typeface="Arial"/>
              <a:buChar char="•"/>
              <a:tabLst>
                <a:tab pos="355600" algn="l"/>
                <a:tab pos="356235" algn="l"/>
              </a:tabLst>
            </a:pPr>
            <a:r>
              <a:rPr lang="en-US" spc="-5" dirty="0">
                <a:solidFill>
                  <a:srgbClr val="002060"/>
                </a:solidFill>
                <a:latin typeface="Arial"/>
                <a:cs typeface="Arial"/>
              </a:rPr>
              <a:t>FDD is designed to be used in large </a:t>
            </a:r>
          </a:p>
          <a:p>
            <a:pPr marL="12065" marR="76200" algn="just">
              <a:lnSpc>
                <a:spcPct val="100000"/>
              </a:lnSpc>
              <a:spcBef>
                <a:spcPts val="765"/>
              </a:spcBef>
              <a:tabLst>
                <a:tab pos="355600" algn="l"/>
                <a:tab pos="356235" algn="l"/>
              </a:tabLst>
            </a:pPr>
            <a:r>
              <a:rPr lang="en-US" spc="-5" dirty="0">
                <a:solidFill>
                  <a:srgbClr val="002060"/>
                </a:solidFill>
                <a:latin typeface="Arial"/>
                <a:cs typeface="Arial"/>
              </a:rPr>
              <a:t>projects and teams.</a:t>
            </a:r>
          </a:p>
          <a:p>
            <a:pPr marL="355600" marR="5080" indent="-343535" algn="just">
              <a:lnSpc>
                <a:spcPct val="100000"/>
              </a:lnSpc>
              <a:spcBef>
                <a:spcPts val="770"/>
              </a:spcBef>
              <a:buFont typeface="Arial"/>
              <a:buChar char="•"/>
              <a:tabLst>
                <a:tab pos="355600" algn="l"/>
                <a:tab pos="356235" algn="l"/>
              </a:tabLst>
            </a:pPr>
            <a:r>
              <a:rPr lang="en-US" spc="-5" dirty="0">
                <a:solidFill>
                  <a:srgbClr val="002060"/>
                </a:solidFill>
                <a:latin typeface="Arial"/>
                <a:cs typeface="Arial"/>
              </a:rPr>
              <a:t>FDD combines many of the best practices </a:t>
            </a:r>
          </a:p>
          <a:p>
            <a:pPr marL="12065" marR="5080" algn="just">
              <a:lnSpc>
                <a:spcPct val="100000"/>
              </a:lnSpc>
              <a:spcBef>
                <a:spcPts val="770"/>
              </a:spcBef>
              <a:tabLst>
                <a:tab pos="355600" algn="l"/>
                <a:tab pos="356235" algn="l"/>
              </a:tabLst>
            </a:pPr>
            <a:r>
              <a:rPr lang="en-US" spc="-5" dirty="0">
                <a:solidFill>
                  <a:srgbClr val="002060"/>
                </a:solidFill>
                <a:latin typeface="Arial"/>
                <a:cs typeface="Arial"/>
              </a:rPr>
              <a:t>of  other agile methodologies.</a:t>
            </a:r>
          </a:p>
          <a:p>
            <a:pPr marL="241300" marR="5080">
              <a:lnSpc>
                <a:spcPts val="1650"/>
              </a:lnSpc>
              <a:spcBef>
                <a:spcPts val="565"/>
              </a:spcBef>
            </a:pPr>
            <a:endParaRPr lang="en-US" sz="1400" spc="-5" dirty="0">
              <a:solidFill>
                <a:srgbClr val="595959"/>
              </a:solidFill>
              <a:latin typeface="Arial"/>
              <a:cs typeface="Arial"/>
            </a:endParaRPr>
          </a:p>
          <a:p>
            <a:pPr marL="241300" marR="5080">
              <a:lnSpc>
                <a:spcPts val="1650"/>
              </a:lnSpc>
              <a:spcBef>
                <a:spcPts val="565"/>
              </a:spcBef>
            </a:pPr>
            <a:endParaRPr sz="1400" dirty="0">
              <a:latin typeface="Arial"/>
              <a:cs typeface="Arial"/>
            </a:endParaRPr>
          </a:p>
        </p:txBody>
      </p:sp>
      <p:grpSp>
        <p:nvGrpSpPr>
          <p:cNvPr id="35" name="object 35"/>
          <p:cNvGrpSpPr/>
          <p:nvPr/>
        </p:nvGrpSpPr>
        <p:grpSpPr>
          <a:xfrm>
            <a:off x="8682037" y="0"/>
            <a:ext cx="466725" cy="771525"/>
            <a:chOff x="8682037" y="0"/>
            <a:chExt cx="466725" cy="771525"/>
          </a:xfrm>
        </p:grpSpPr>
        <p:sp>
          <p:nvSpPr>
            <p:cNvPr id="36" name="object 36"/>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37" name="object 37"/>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38" name="object 38"/>
            <p:cNvSpPr/>
            <p:nvPr/>
          </p:nvSpPr>
          <p:spPr>
            <a:xfrm>
              <a:off x="8864910" y="315301"/>
              <a:ext cx="99566" cy="149572"/>
            </a:xfrm>
            <a:prstGeom prst="rect">
              <a:avLst/>
            </a:prstGeom>
            <a:blipFill>
              <a:blip r:embed="rId2" cstate="print"/>
              <a:stretch>
                <a:fillRect/>
              </a:stretch>
            </a:blipFill>
          </p:spPr>
          <p:txBody>
            <a:bodyPr wrap="square" lIns="0" tIns="0" rIns="0" bIns="0" rtlCol="0"/>
            <a:lstStyle/>
            <a:p>
              <a:endParaRPr/>
            </a:p>
          </p:txBody>
        </p:sp>
      </p:grpSp>
      <p:pic>
        <p:nvPicPr>
          <p:cNvPr id="39" name="Picture 38">
            <a:extLst>
              <a:ext uri="{FF2B5EF4-FFF2-40B4-BE49-F238E27FC236}">
                <a16:creationId xmlns:a16="http://schemas.microsoft.com/office/drawing/2014/main" xmlns="" id="{10181B68-1452-4DF5-9721-0FE7A2D2D7D7}"/>
              </a:ext>
            </a:extLst>
          </p:cNvPr>
          <p:cNvPicPr>
            <a:picLocks noChangeAspect="1"/>
          </p:cNvPicPr>
          <p:nvPr/>
        </p:nvPicPr>
        <p:blipFill>
          <a:blip r:embed="rId3"/>
          <a:stretch>
            <a:fillRect/>
          </a:stretch>
        </p:blipFill>
        <p:spPr>
          <a:xfrm>
            <a:off x="5068751" y="2692854"/>
            <a:ext cx="3895725" cy="4143375"/>
          </a:xfrm>
          <a:prstGeom prst="rect">
            <a:avLst/>
          </a:prstGeom>
        </p:spPr>
      </p:pic>
    </p:spTree>
    <p:extLst>
      <p:ext uri="{BB962C8B-B14F-4D97-AF65-F5344CB8AC3E}">
        <p14:creationId xmlns:p14="http://schemas.microsoft.com/office/powerpoint/2010/main" xmlns="" val="189548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5301"/>
              <a:ext cx="208841"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5347946" y="986730"/>
            <a:ext cx="257810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2060"/>
                </a:solidFill>
                <a:latin typeface="Arial"/>
                <a:cs typeface="Arial"/>
              </a:rPr>
              <a:t>Developing by</a:t>
            </a:r>
            <a:r>
              <a:rPr sz="2000" spc="-85" dirty="0">
                <a:solidFill>
                  <a:srgbClr val="002060"/>
                </a:solidFill>
                <a:latin typeface="Arial"/>
                <a:cs typeface="Arial"/>
              </a:rPr>
              <a:t> </a:t>
            </a:r>
            <a:r>
              <a:rPr sz="2000" spc="-5" dirty="0">
                <a:solidFill>
                  <a:srgbClr val="002060"/>
                </a:solidFill>
                <a:latin typeface="Arial"/>
                <a:cs typeface="Arial"/>
              </a:rPr>
              <a:t>Feature</a:t>
            </a:r>
            <a:endParaRPr sz="2000">
              <a:latin typeface="Arial"/>
              <a:cs typeface="Arial"/>
            </a:endParaRPr>
          </a:p>
        </p:txBody>
      </p:sp>
      <p:sp>
        <p:nvSpPr>
          <p:cNvPr id="8" name="object 8"/>
          <p:cNvSpPr txBox="1"/>
          <p:nvPr/>
        </p:nvSpPr>
        <p:spPr>
          <a:xfrm>
            <a:off x="682625" y="1768855"/>
            <a:ext cx="29419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7365D"/>
                </a:solidFill>
                <a:latin typeface="Arial"/>
                <a:cs typeface="Arial"/>
              </a:rPr>
              <a:t>The feature naming</a:t>
            </a:r>
            <a:r>
              <a:rPr sz="1800" spc="-85" dirty="0">
                <a:solidFill>
                  <a:srgbClr val="17365D"/>
                </a:solidFill>
                <a:latin typeface="Arial"/>
                <a:cs typeface="Arial"/>
              </a:rPr>
              <a:t> </a:t>
            </a:r>
            <a:r>
              <a:rPr sz="1800" spc="-5" dirty="0">
                <a:solidFill>
                  <a:srgbClr val="17365D"/>
                </a:solidFill>
                <a:latin typeface="Arial"/>
                <a:cs typeface="Arial"/>
              </a:rPr>
              <a:t>template</a:t>
            </a:r>
            <a:endParaRPr sz="1800">
              <a:latin typeface="Arial"/>
              <a:cs typeface="Arial"/>
            </a:endParaRPr>
          </a:p>
        </p:txBody>
      </p:sp>
      <p:sp>
        <p:nvSpPr>
          <p:cNvPr id="9" name="object 9"/>
          <p:cNvSpPr txBox="1"/>
          <p:nvPr/>
        </p:nvSpPr>
        <p:spPr>
          <a:xfrm>
            <a:off x="682625" y="2759455"/>
            <a:ext cx="5551805" cy="21405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2060"/>
                </a:solidFill>
                <a:latin typeface="Arial"/>
                <a:cs typeface="Arial"/>
              </a:rPr>
              <a:t>&lt;action&gt; the &lt;result&gt; &lt;by </a:t>
            </a:r>
            <a:r>
              <a:rPr sz="1800" dirty="0">
                <a:solidFill>
                  <a:srgbClr val="002060"/>
                </a:solidFill>
                <a:latin typeface="Arial"/>
                <a:cs typeface="Arial"/>
              </a:rPr>
              <a:t>| </a:t>
            </a:r>
            <a:r>
              <a:rPr sz="1800" spc="-5" dirty="0">
                <a:solidFill>
                  <a:srgbClr val="002060"/>
                </a:solidFill>
                <a:latin typeface="Arial"/>
                <a:cs typeface="Arial"/>
              </a:rPr>
              <a:t>for </a:t>
            </a:r>
            <a:r>
              <a:rPr sz="1800" dirty="0">
                <a:solidFill>
                  <a:srgbClr val="002060"/>
                </a:solidFill>
                <a:latin typeface="Arial"/>
                <a:cs typeface="Arial"/>
              </a:rPr>
              <a:t>| </a:t>
            </a:r>
            <a:r>
              <a:rPr sz="1800" spc="-5" dirty="0">
                <a:solidFill>
                  <a:srgbClr val="002060"/>
                </a:solidFill>
                <a:latin typeface="Arial"/>
                <a:cs typeface="Arial"/>
              </a:rPr>
              <a:t>of </a:t>
            </a:r>
            <a:r>
              <a:rPr sz="1800" dirty="0">
                <a:solidFill>
                  <a:srgbClr val="002060"/>
                </a:solidFill>
                <a:latin typeface="Arial"/>
                <a:cs typeface="Arial"/>
              </a:rPr>
              <a:t>|</a:t>
            </a:r>
            <a:r>
              <a:rPr sz="1800" spc="-80" dirty="0">
                <a:solidFill>
                  <a:srgbClr val="002060"/>
                </a:solidFill>
                <a:latin typeface="Arial"/>
                <a:cs typeface="Arial"/>
              </a:rPr>
              <a:t> </a:t>
            </a:r>
            <a:r>
              <a:rPr sz="1800" spc="-5" dirty="0">
                <a:solidFill>
                  <a:srgbClr val="002060"/>
                </a:solidFill>
                <a:latin typeface="Arial"/>
                <a:cs typeface="Arial"/>
              </a:rPr>
              <a:t>to&gt;&lt;a(n)&gt;&lt;object&gt;</a:t>
            </a:r>
            <a:endParaRPr sz="1800" dirty="0">
              <a:latin typeface="Arial"/>
              <a:cs typeface="Arial"/>
            </a:endParaRPr>
          </a:p>
          <a:p>
            <a:pPr>
              <a:lnSpc>
                <a:spcPct val="100000"/>
              </a:lnSpc>
            </a:pPr>
            <a:endParaRPr sz="2000" dirty="0">
              <a:latin typeface="Arial"/>
              <a:cs typeface="Arial"/>
            </a:endParaRPr>
          </a:p>
          <a:p>
            <a:pPr>
              <a:lnSpc>
                <a:spcPct val="100000"/>
              </a:lnSpc>
              <a:spcBef>
                <a:spcPts val="40"/>
              </a:spcBef>
            </a:pPr>
            <a:endParaRPr sz="1600" dirty="0">
              <a:latin typeface="Arial"/>
              <a:cs typeface="Arial"/>
            </a:endParaRPr>
          </a:p>
          <a:p>
            <a:pPr marL="12700">
              <a:lnSpc>
                <a:spcPct val="100000"/>
              </a:lnSpc>
            </a:pPr>
            <a:r>
              <a:rPr sz="1600" spc="-5" dirty="0">
                <a:solidFill>
                  <a:srgbClr val="595959"/>
                </a:solidFill>
                <a:latin typeface="Arial"/>
                <a:cs typeface="Arial"/>
              </a:rPr>
              <a:t>Example of</a:t>
            </a:r>
            <a:r>
              <a:rPr sz="1600" spc="-10" dirty="0">
                <a:solidFill>
                  <a:srgbClr val="595959"/>
                </a:solidFill>
                <a:latin typeface="Arial"/>
                <a:cs typeface="Arial"/>
              </a:rPr>
              <a:t> </a:t>
            </a:r>
            <a:r>
              <a:rPr sz="1600" spc="-5" dirty="0">
                <a:solidFill>
                  <a:srgbClr val="595959"/>
                </a:solidFill>
                <a:latin typeface="Arial"/>
                <a:cs typeface="Arial"/>
              </a:rPr>
              <a:t>features:</a:t>
            </a:r>
            <a:endParaRPr sz="1600" dirty="0">
              <a:latin typeface="Arial"/>
              <a:cs typeface="Arial"/>
            </a:endParaRPr>
          </a:p>
          <a:p>
            <a:pPr>
              <a:lnSpc>
                <a:spcPct val="100000"/>
              </a:lnSpc>
              <a:spcBef>
                <a:spcPts val="5"/>
              </a:spcBef>
            </a:pPr>
            <a:endParaRPr sz="1450" dirty="0">
              <a:latin typeface="Arial"/>
              <a:cs typeface="Arial"/>
            </a:endParaRPr>
          </a:p>
          <a:p>
            <a:pPr marL="12700">
              <a:lnSpc>
                <a:spcPct val="100000"/>
              </a:lnSpc>
            </a:pPr>
            <a:r>
              <a:rPr sz="1800" spc="-5" dirty="0">
                <a:solidFill>
                  <a:srgbClr val="002060"/>
                </a:solidFill>
                <a:latin typeface="Arial"/>
                <a:cs typeface="Arial"/>
              </a:rPr>
              <a:t>Calculate </a:t>
            </a:r>
            <a:r>
              <a:rPr sz="1800" spc="-5" dirty="0">
                <a:solidFill>
                  <a:srgbClr val="595959"/>
                </a:solidFill>
                <a:latin typeface="Arial"/>
                <a:cs typeface="Arial"/>
              </a:rPr>
              <a:t>&lt;action&gt; </a:t>
            </a:r>
            <a:r>
              <a:rPr sz="1800" spc="-5" dirty="0">
                <a:solidFill>
                  <a:srgbClr val="002060"/>
                </a:solidFill>
                <a:latin typeface="Arial"/>
                <a:cs typeface="Arial"/>
              </a:rPr>
              <a:t>the total </a:t>
            </a:r>
            <a:r>
              <a:rPr sz="1800" spc="-5" dirty="0">
                <a:solidFill>
                  <a:srgbClr val="595959"/>
                </a:solidFill>
                <a:latin typeface="Arial"/>
                <a:cs typeface="Arial"/>
              </a:rPr>
              <a:t>&lt;result&gt; </a:t>
            </a:r>
            <a:r>
              <a:rPr sz="1800" spc="-5" dirty="0">
                <a:solidFill>
                  <a:srgbClr val="002060"/>
                </a:solidFill>
                <a:latin typeface="Arial"/>
                <a:cs typeface="Arial"/>
              </a:rPr>
              <a:t>of </a:t>
            </a:r>
            <a:r>
              <a:rPr sz="1800" dirty="0">
                <a:solidFill>
                  <a:srgbClr val="002060"/>
                </a:solidFill>
                <a:latin typeface="Arial"/>
                <a:cs typeface="Arial"/>
              </a:rPr>
              <a:t>a sale</a:t>
            </a:r>
            <a:r>
              <a:rPr sz="1800" spc="-5" dirty="0">
                <a:solidFill>
                  <a:srgbClr val="002060"/>
                </a:solidFill>
                <a:latin typeface="Arial"/>
                <a:cs typeface="Arial"/>
              </a:rPr>
              <a:t> </a:t>
            </a:r>
            <a:r>
              <a:rPr sz="1800" spc="-5" dirty="0">
                <a:solidFill>
                  <a:srgbClr val="595959"/>
                </a:solidFill>
                <a:latin typeface="Arial"/>
                <a:cs typeface="Arial"/>
              </a:rPr>
              <a:t>&lt;object&gt;</a:t>
            </a:r>
            <a:endParaRPr sz="1800" dirty="0">
              <a:latin typeface="Arial"/>
              <a:cs typeface="Arial"/>
            </a:endParaRPr>
          </a:p>
          <a:p>
            <a:pPr>
              <a:lnSpc>
                <a:spcPct val="100000"/>
              </a:lnSpc>
              <a:spcBef>
                <a:spcPts val="40"/>
              </a:spcBef>
            </a:pPr>
            <a:endParaRPr sz="2050" dirty="0">
              <a:latin typeface="Arial"/>
              <a:cs typeface="Arial"/>
            </a:endParaRPr>
          </a:p>
          <a:p>
            <a:pPr marL="12700">
              <a:lnSpc>
                <a:spcPct val="100000"/>
              </a:lnSpc>
            </a:pPr>
            <a:r>
              <a:rPr sz="1800" spc="-5" dirty="0">
                <a:solidFill>
                  <a:srgbClr val="FF0000"/>
                </a:solidFill>
                <a:latin typeface="Arial"/>
                <a:cs typeface="Arial"/>
              </a:rPr>
              <a:t>Calculate </a:t>
            </a:r>
            <a:r>
              <a:rPr sz="1800" spc="-5" dirty="0">
                <a:solidFill>
                  <a:srgbClr val="002060"/>
                </a:solidFill>
                <a:latin typeface="Arial"/>
                <a:cs typeface="Arial"/>
              </a:rPr>
              <a:t>the </a:t>
            </a:r>
            <a:r>
              <a:rPr sz="1800" spc="-5" dirty="0">
                <a:solidFill>
                  <a:srgbClr val="FF0000"/>
                </a:solidFill>
                <a:latin typeface="Arial"/>
                <a:cs typeface="Arial"/>
              </a:rPr>
              <a:t>total </a:t>
            </a:r>
            <a:r>
              <a:rPr sz="1800" spc="-5" dirty="0">
                <a:solidFill>
                  <a:srgbClr val="002060"/>
                </a:solidFill>
                <a:latin typeface="Arial"/>
                <a:cs typeface="Arial"/>
              </a:rPr>
              <a:t>of </a:t>
            </a:r>
            <a:r>
              <a:rPr sz="1800" dirty="0">
                <a:solidFill>
                  <a:srgbClr val="002060"/>
                </a:solidFill>
                <a:latin typeface="Arial"/>
                <a:cs typeface="Arial"/>
              </a:rPr>
              <a:t>a</a:t>
            </a:r>
            <a:r>
              <a:rPr sz="1800" spc="10" dirty="0">
                <a:solidFill>
                  <a:srgbClr val="002060"/>
                </a:solidFill>
                <a:latin typeface="Arial"/>
                <a:cs typeface="Arial"/>
              </a:rPr>
              <a:t> </a:t>
            </a:r>
            <a:r>
              <a:rPr sz="1800" dirty="0">
                <a:solidFill>
                  <a:srgbClr val="FF0000"/>
                </a:solidFill>
                <a:latin typeface="Arial"/>
                <a:cs typeface="Arial"/>
              </a:rPr>
              <a:t>sale</a:t>
            </a:r>
            <a:endParaRPr sz="1800" dirty="0">
              <a:latin typeface="Arial"/>
              <a:cs typeface="Arial"/>
            </a:endParaRPr>
          </a:p>
        </p:txBody>
      </p:sp>
      <p:sp>
        <p:nvSpPr>
          <p:cNvPr id="10" name="object 10"/>
          <p:cNvSpPr/>
          <p:nvPr/>
        </p:nvSpPr>
        <p:spPr>
          <a:xfrm>
            <a:off x="0" y="2112333"/>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238"/>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6938"/>
              <a:ext cx="204514" cy="145405"/>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442910" y="722948"/>
            <a:ext cx="8000999" cy="1029513"/>
          </a:xfrm>
          <a:prstGeom prst="rect">
            <a:avLst/>
          </a:prstGeom>
        </p:spPr>
        <p:txBody>
          <a:bodyPr vert="horz" wrap="square" lIns="0" tIns="12700" rIns="0" bIns="0" rtlCol="0">
            <a:spAutoFit/>
          </a:bodyPr>
          <a:lstStyle/>
          <a:p>
            <a:pPr marL="12700" algn="just">
              <a:lnSpc>
                <a:spcPct val="100000"/>
              </a:lnSpc>
              <a:spcBef>
                <a:spcPts val="100"/>
              </a:spcBef>
            </a:pPr>
            <a:r>
              <a:rPr sz="2000" spc="-5" dirty="0">
                <a:solidFill>
                  <a:srgbClr val="002060"/>
                </a:solidFill>
                <a:latin typeface="Arial"/>
                <a:cs typeface="Arial"/>
              </a:rPr>
              <a:t>Class </a:t>
            </a:r>
            <a:r>
              <a:rPr sz="2000" dirty="0">
                <a:solidFill>
                  <a:srgbClr val="002060"/>
                </a:solidFill>
                <a:latin typeface="Arial"/>
                <a:cs typeface="Arial"/>
              </a:rPr>
              <a:t>(code)</a:t>
            </a:r>
            <a:r>
              <a:rPr sz="2000" spc="-10" dirty="0">
                <a:solidFill>
                  <a:srgbClr val="002060"/>
                </a:solidFill>
                <a:latin typeface="Arial"/>
                <a:cs typeface="Arial"/>
              </a:rPr>
              <a:t> </a:t>
            </a:r>
            <a:r>
              <a:rPr sz="2000" spc="-5" dirty="0">
                <a:solidFill>
                  <a:srgbClr val="002060"/>
                </a:solidFill>
                <a:latin typeface="Arial"/>
                <a:cs typeface="Arial"/>
              </a:rPr>
              <a:t>Ownership</a:t>
            </a:r>
            <a:endParaRPr sz="2000" dirty="0">
              <a:latin typeface="Arial"/>
              <a:cs typeface="Arial"/>
            </a:endParaRPr>
          </a:p>
          <a:p>
            <a:pPr marL="302260" marR="5080" algn="just">
              <a:lnSpc>
                <a:spcPct val="100699"/>
              </a:lnSpc>
              <a:spcBef>
                <a:spcPts val="1340"/>
              </a:spcBef>
              <a:tabLst>
                <a:tab pos="654685" algn="l"/>
                <a:tab pos="944244" algn="l"/>
                <a:tab pos="2414905" algn="l"/>
                <a:tab pos="3441065" algn="l"/>
                <a:tab pos="4124325" algn="l"/>
                <a:tab pos="4934585" algn="l"/>
                <a:tab pos="6138545" algn="l"/>
                <a:tab pos="6466205" algn="l"/>
              </a:tabLst>
            </a:pPr>
            <a:r>
              <a:rPr sz="1800" spc="-5" dirty="0">
                <a:solidFill>
                  <a:srgbClr val="002060"/>
                </a:solidFill>
                <a:latin typeface="Arial"/>
                <a:cs typeface="Arial"/>
              </a:rPr>
              <a:t>I</a:t>
            </a:r>
            <a:r>
              <a:rPr sz="1800" dirty="0">
                <a:solidFill>
                  <a:srgbClr val="002060"/>
                </a:solidFill>
                <a:latin typeface="Arial"/>
                <a:cs typeface="Arial"/>
              </a:rPr>
              <a:t>n	a	</a:t>
            </a:r>
            <a:r>
              <a:rPr sz="1800" spc="-5" dirty="0">
                <a:solidFill>
                  <a:srgbClr val="002060"/>
                </a:solidFill>
                <a:latin typeface="Arial"/>
                <a:cs typeface="Arial"/>
              </a:rPr>
              <a:t>developmen</a:t>
            </a:r>
            <a:r>
              <a:rPr sz="1800" dirty="0">
                <a:solidFill>
                  <a:srgbClr val="002060"/>
                </a:solidFill>
                <a:latin typeface="Arial"/>
                <a:cs typeface="Arial"/>
              </a:rPr>
              <a:t>t	</a:t>
            </a:r>
            <a:r>
              <a:rPr sz="1800" spc="-5" dirty="0">
                <a:solidFill>
                  <a:srgbClr val="002060"/>
                </a:solidFill>
                <a:latin typeface="Arial"/>
                <a:cs typeface="Arial"/>
              </a:rPr>
              <a:t>process</a:t>
            </a:r>
            <a:r>
              <a:rPr sz="1800" dirty="0">
                <a:solidFill>
                  <a:srgbClr val="002060"/>
                </a:solidFill>
                <a:latin typeface="Arial"/>
                <a:cs typeface="Arial"/>
              </a:rPr>
              <a:t>,	class	(code)	</a:t>
            </a:r>
            <a:r>
              <a:rPr sz="1800" spc="-5" dirty="0">
                <a:solidFill>
                  <a:srgbClr val="002060"/>
                </a:solidFill>
                <a:latin typeface="Arial"/>
                <a:cs typeface="Arial"/>
              </a:rPr>
              <a:t>ownershi</a:t>
            </a:r>
            <a:r>
              <a:rPr sz="1800" dirty="0">
                <a:solidFill>
                  <a:srgbClr val="002060"/>
                </a:solidFill>
                <a:latin typeface="Arial"/>
                <a:cs typeface="Arial"/>
              </a:rPr>
              <a:t>p	</a:t>
            </a:r>
            <a:r>
              <a:rPr sz="1800" spc="-5" dirty="0">
                <a:solidFill>
                  <a:srgbClr val="002060"/>
                </a:solidFill>
                <a:latin typeface="Arial"/>
                <a:cs typeface="Arial"/>
              </a:rPr>
              <a:t>indicates ultimately </a:t>
            </a:r>
            <a:r>
              <a:rPr sz="1800" dirty="0">
                <a:solidFill>
                  <a:srgbClr val="002060"/>
                </a:solidFill>
                <a:latin typeface="Arial"/>
                <a:cs typeface="Arial"/>
              </a:rPr>
              <a:t>responsible </a:t>
            </a:r>
            <a:r>
              <a:rPr lang="en-US" sz="1800" dirty="0">
                <a:solidFill>
                  <a:srgbClr val="002060"/>
                </a:solidFill>
                <a:latin typeface="Arial"/>
                <a:cs typeface="Arial"/>
              </a:rPr>
              <a:t>person </a:t>
            </a:r>
            <a:r>
              <a:rPr sz="1800" spc="-5" dirty="0">
                <a:solidFill>
                  <a:srgbClr val="002060"/>
                </a:solidFill>
                <a:latin typeface="Arial"/>
                <a:cs typeface="Arial"/>
              </a:rPr>
              <a:t>for the </a:t>
            </a:r>
            <a:r>
              <a:rPr sz="1800" dirty="0">
                <a:solidFill>
                  <a:srgbClr val="002060"/>
                </a:solidFill>
                <a:latin typeface="Arial"/>
                <a:cs typeface="Arial"/>
              </a:rPr>
              <a:t>content </a:t>
            </a:r>
            <a:r>
              <a:rPr sz="1800" spc="-5" dirty="0">
                <a:solidFill>
                  <a:srgbClr val="002060"/>
                </a:solidFill>
                <a:latin typeface="Arial"/>
                <a:cs typeface="Arial"/>
              </a:rPr>
              <a:t>of </a:t>
            </a:r>
            <a:r>
              <a:rPr sz="1800" dirty="0">
                <a:solidFill>
                  <a:srgbClr val="002060"/>
                </a:solidFill>
                <a:latin typeface="Arial"/>
                <a:cs typeface="Arial"/>
              </a:rPr>
              <a:t>a class (piece </a:t>
            </a:r>
            <a:r>
              <a:rPr sz="1800" spc="-5" dirty="0">
                <a:solidFill>
                  <a:srgbClr val="002060"/>
                </a:solidFill>
                <a:latin typeface="Arial"/>
                <a:cs typeface="Arial"/>
              </a:rPr>
              <a:t>of</a:t>
            </a:r>
            <a:r>
              <a:rPr sz="1800" spc="-75" dirty="0">
                <a:solidFill>
                  <a:srgbClr val="002060"/>
                </a:solidFill>
                <a:latin typeface="Arial"/>
                <a:cs typeface="Arial"/>
              </a:rPr>
              <a:t> </a:t>
            </a:r>
            <a:r>
              <a:rPr sz="1800" dirty="0">
                <a:solidFill>
                  <a:srgbClr val="002060"/>
                </a:solidFill>
                <a:latin typeface="Arial"/>
                <a:cs typeface="Arial"/>
              </a:rPr>
              <a:t>code).</a:t>
            </a:r>
            <a:endParaRPr sz="1800" dirty="0">
              <a:latin typeface="Arial"/>
              <a:cs typeface="Arial"/>
            </a:endParaRPr>
          </a:p>
        </p:txBody>
      </p:sp>
      <p:sp>
        <p:nvSpPr>
          <p:cNvPr id="9" name="object 9"/>
          <p:cNvSpPr/>
          <p:nvPr/>
        </p:nvSpPr>
        <p:spPr>
          <a:xfrm>
            <a:off x="0" y="1066800"/>
            <a:ext cx="3581400" cy="0"/>
          </a:xfrm>
          <a:custGeom>
            <a:avLst/>
            <a:gdLst/>
            <a:ahLst/>
            <a:cxnLst/>
            <a:rect l="l" t="t" r="r" b="b"/>
            <a:pathLst>
              <a:path w="3581400">
                <a:moveTo>
                  <a:pt x="0" y="0"/>
                </a:moveTo>
                <a:lnTo>
                  <a:pt x="3581399" y="0"/>
                </a:lnTo>
              </a:path>
            </a:pathLst>
          </a:custGeom>
          <a:ln w="9524">
            <a:solidFill>
              <a:srgbClr val="4A7DBB"/>
            </a:solidFill>
          </a:ln>
        </p:spPr>
        <p:txBody>
          <a:bodyPr wrap="square" lIns="0" tIns="0" rIns="0" bIns="0" rtlCol="0"/>
          <a:lstStyle/>
          <a:p>
            <a:endParaRPr/>
          </a:p>
        </p:txBody>
      </p:sp>
      <p:sp>
        <p:nvSpPr>
          <p:cNvPr id="10" name="object 10"/>
          <p:cNvSpPr/>
          <p:nvPr/>
        </p:nvSpPr>
        <p:spPr>
          <a:xfrm>
            <a:off x="0" y="2133600"/>
            <a:ext cx="3581400" cy="0"/>
          </a:xfrm>
          <a:custGeom>
            <a:avLst/>
            <a:gdLst/>
            <a:ahLst/>
            <a:cxnLst/>
            <a:rect l="l" t="t" r="r" b="b"/>
            <a:pathLst>
              <a:path w="3581400">
                <a:moveTo>
                  <a:pt x="0" y="0"/>
                </a:moveTo>
                <a:lnTo>
                  <a:pt x="3581399" y="0"/>
                </a:lnTo>
              </a:path>
            </a:pathLst>
          </a:custGeom>
          <a:ln w="9524">
            <a:solidFill>
              <a:srgbClr val="4A7DBB"/>
            </a:solidFill>
          </a:ln>
        </p:spPr>
        <p:txBody>
          <a:bodyPr wrap="square" lIns="0" tIns="0" rIns="0" bIns="0" rtlCol="0"/>
          <a:lstStyle/>
          <a:p>
            <a:endParaRPr/>
          </a:p>
        </p:txBody>
      </p:sp>
      <p:sp>
        <p:nvSpPr>
          <p:cNvPr id="11" name="object 11"/>
          <p:cNvSpPr txBox="1"/>
          <p:nvPr/>
        </p:nvSpPr>
        <p:spPr>
          <a:xfrm>
            <a:off x="408304" y="1549963"/>
            <a:ext cx="8232140" cy="3027495"/>
          </a:xfrm>
          <a:prstGeom prst="rect">
            <a:avLst/>
          </a:prstGeom>
        </p:spPr>
        <p:txBody>
          <a:bodyPr vert="horz" wrap="square" lIns="0" tIns="182880" rIns="0" bIns="0" rtlCol="0">
            <a:spAutoFit/>
          </a:bodyPr>
          <a:lstStyle/>
          <a:p>
            <a:pPr marL="12700">
              <a:lnSpc>
                <a:spcPct val="100000"/>
              </a:lnSpc>
              <a:spcBef>
                <a:spcPts val="1440"/>
              </a:spcBef>
            </a:pPr>
            <a:r>
              <a:rPr sz="2000" spc="-5" dirty="0">
                <a:solidFill>
                  <a:srgbClr val="002060"/>
                </a:solidFill>
                <a:latin typeface="Arial"/>
                <a:cs typeface="Arial"/>
              </a:rPr>
              <a:t>Feature</a:t>
            </a:r>
            <a:r>
              <a:rPr sz="2000" spc="-10" dirty="0">
                <a:solidFill>
                  <a:srgbClr val="002060"/>
                </a:solidFill>
                <a:latin typeface="Arial"/>
                <a:cs typeface="Arial"/>
              </a:rPr>
              <a:t> </a:t>
            </a:r>
            <a:r>
              <a:rPr sz="2000" spc="-5" dirty="0">
                <a:solidFill>
                  <a:srgbClr val="002060"/>
                </a:solidFill>
                <a:latin typeface="Arial"/>
                <a:cs typeface="Arial"/>
              </a:rPr>
              <a:t>Team</a:t>
            </a:r>
            <a:endParaRPr sz="2000" dirty="0">
              <a:latin typeface="Arial"/>
              <a:cs typeface="Arial"/>
            </a:endParaRPr>
          </a:p>
          <a:p>
            <a:pPr marL="254635" marR="5080">
              <a:lnSpc>
                <a:spcPct val="100699"/>
              </a:lnSpc>
              <a:spcBef>
                <a:spcPts val="1195"/>
              </a:spcBef>
            </a:pPr>
            <a:r>
              <a:rPr sz="1800" b="1" spc="-5" dirty="0">
                <a:solidFill>
                  <a:srgbClr val="002060"/>
                </a:solidFill>
                <a:latin typeface="Arial"/>
                <a:cs typeface="Arial"/>
              </a:rPr>
              <a:t>Implementation of </a:t>
            </a:r>
            <a:r>
              <a:rPr sz="1800" b="1" dirty="0">
                <a:solidFill>
                  <a:srgbClr val="002060"/>
                </a:solidFill>
                <a:latin typeface="Arial"/>
                <a:cs typeface="Arial"/>
              </a:rPr>
              <a:t>a </a:t>
            </a:r>
            <a:r>
              <a:rPr sz="1800" b="1" spc="-5" dirty="0">
                <a:solidFill>
                  <a:srgbClr val="002060"/>
                </a:solidFill>
                <a:latin typeface="Arial"/>
                <a:cs typeface="Arial"/>
              </a:rPr>
              <a:t>feature </a:t>
            </a:r>
            <a:r>
              <a:rPr sz="1800" b="1" dirty="0">
                <a:solidFill>
                  <a:srgbClr val="002060"/>
                </a:solidFill>
                <a:latin typeface="Arial"/>
                <a:cs typeface="Arial"/>
              </a:rPr>
              <a:t>may </a:t>
            </a:r>
            <a:r>
              <a:rPr sz="1800" b="1" spc="-5" dirty="0">
                <a:solidFill>
                  <a:srgbClr val="002060"/>
                </a:solidFill>
                <a:latin typeface="Arial"/>
                <a:cs typeface="Arial"/>
              </a:rPr>
              <a:t>involve </a:t>
            </a:r>
            <a:r>
              <a:rPr sz="1800" b="1" dirty="0">
                <a:solidFill>
                  <a:srgbClr val="002060"/>
                </a:solidFill>
                <a:latin typeface="Arial"/>
                <a:cs typeface="Arial"/>
              </a:rPr>
              <a:t>more </a:t>
            </a:r>
            <a:r>
              <a:rPr sz="1800" b="1" spc="-5" dirty="0">
                <a:solidFill>
                  <a:srgbClr val="002060"/>
                </a:solidFill>
                <a:latin typeface="Arial"/>
                <a:cs typeface="Arial"/>
              </a:rPr>
              <a:t>than one </a:t>
            </a:r>
            <a:r>
              <a:rPr sz="1800" b="1" dirty="0">
                <a:solidFill>
                  <a:srgbClr val="002060"/>
                </a:solidFill>
                <a:latin typeface="Arial"/>
                <a:cs typeface="Arial"/>
              </a:rPr>
              <a:t>class </a:t>
            </a:r>
            <a:r>
              <a:rPr sz="1800" b="1" spc="-5" dirty="0">
                <a:solidFill>
                  <a:srgbClr val="002060"/>
                </a:solidFill>
                <a:latin typeface="Arial"/>
                <a:cs typeface="Arial"/>
              </a:rPr>
              <a:t>and </a:t>
            </a:r>
            <a:r>
              <a:rPr sz="1800" b="1" dirty="0">
                <a:solidFill>
                  <a:srgbClr val="002060"/>
                </a:solidFill>
                <a:latin typeface="Arial"/>
                <a:cs typeface="Arial"/>
              </a:rPr>
              <a:t>more </a:t>
            </a:r>
            <a:r>
              <a:rPr sz="1800" b="1" spc="-5" dirty="0">
                <a:solidFill>
                  <a:srgbClr val="002060"/>
                </a:solidFill>
                <a:latin typeface="Arial"/>
                <a:cs typeface="Arial"/>
              </a:rPr>
              <a:t>than  one </a:t>
            </a:r>
            <a:r>
              <a:rPr sz="1800" b="1" dirty="0">
                <a:solidFill>
                  <a:srgbClr val="002060"/>
                </a:solidFill>
                <a:latin typeface="Arial"/>
                <a:cs typeface="Arial"/>
              </a:rPr>
              <a:t>class</a:t>
            </a:r>
            <a:r>
              <a:rPr sz="1800" b="1" spc="-10" dirty="0">
                <a:solidFill>
                  <a:srgbClr val="002060"/>
                </a:solidFill>
                <a:latin typeface="Arial"/>
                <a:cs typeface="Arial"/>
              </a:rPr>
              <a:t> </a:t>
            </a:r>
            <a:r>
              <a:rPr sz="1800" b="1" spc="-5" dirty="0">
                <a:solidFill>
                  <a:srgbClr val="002060"/>
                </a:solidFill>
                <a:latin typeface="Arial"/>
                <a:cs typeface="Arial"/>
              </a:rPr>
              <a:t>owner</a:t>
            </a:r>
            <a:endParaRPr lang="en-US" sz="1800" b="1" spc="-5" dirty="0">
              <a:solidFill>
                <a:srgbClr val="002060"/>
              </a:solidFill>
              <a:latin typeface="Arial"/>
              <a:cs typeface="Arial"/>
            </a:endParaRPr>
          </a:p>
          <a:p>
            <a:pPr marL="254635" marR="5080" algn="just">
              <a:lnSpc>
                <a:spcPct val="100699"/>
              </a:lnSpc>
              <a:spcBef>
                <a:spcPts val="1195"/>
              </a:spcBef>
            </a:pPr>
            <a:r>
              <a:rPr lang="en-US" dirty="0">
                <a:solidFill>
                  <a:srgbClr val="002060"/>
                </a:solidFill>
                <a:latin typeface="Arial"/>
                <a:cs typeface="Arial"/>
              </a:rPr>
              <a:t>As the feature team owns all the code it needs to change for that feature, there is no waiting for members of other teams to change code. So we have code ownership and a sense of collective ownership too. Each member of a feature team contributes to the design and implementation of a feature under the guidance of a skilled, experience developer. This reduces the risk of reliance on key developers or owners of specific classes. </a:t>
            </a:r>
            <a:endParaRPr dirty="0">
              <a:solidFill>
                <a:srgbClr val="002060"/>
              </a:solidFill>
              <a:latin typeface="Arial"/>
              <a:cs typeface="Arial"/>
            </a:endParaRPr>
          </a:p>
        </p:txBody>
      </p:sp>
      <p:sp>
        <p:nvSpPr>
          <p:cNvPr id="12" name="object 12"/>
          <p:cNvSpPr/>
          <p:nvPr/>
        </p:nvSpPr>
        <p:spPr>
          <a:xfrm>
            <a:off x="1524000" y="4577457"/>
            <a:ext cx="5619749" cy="212814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253037" y="2967037"/>
            <a:ext cx="3514725" cy="2435860"/>
            <a:chOff x="5253037" y="2967037"/>
            <a:chExt cx="3514725" cy="2435860"/>
          </a:xfrm>
        </p:grpSpPr>
        <p:sp>
          <p:nvSpPr>
            <p:cNvPr id="3" name="object 3"/>
            <p:cNvSpPr/>
            <p:nvPr/>
          </p:nvSpPr>
          <p:spPr>
            <a:xfrm>
              <a:off x="5715000" y="2971800"/>
              <a:ext cx="3048000" cy="1524000"/>
            </a:xfrm>
            <a:custGeom>
              <a:avLst/>
              <a:gdLst/>
              <a:ahLst/>
              <a:cxnLst/>
              <a:rect l="l" t="t" r="r" b="b"/>
              <a:pathLst>
                <a:path w="3048000" h="1524000">
                  <a:moveTo>
                    <a:pt x="3047999" y="1523999"/>
                  </a:moveTo>
                  <a:lnTo>
                    <a:pt x="0" y="1523999"/>
                  </a:lnTo>
                  <a:lnTo>
                    <a:pt x="0" y="0"/>
                  </a:lnTo>
                  <a:lnTo>
                    <a:pt x="3047999" y="0"/>
                  </a:lnTo>
                  <a:lnTo>
                    <a:pt x="3047999" y="1523999"/>
                  </a:lnTo>
                  <a:close/>
                </a:path>
              </a:pathLst>
            </a:custGeom>
            <a:solidFill>
              <a:srgbClr val="DAE4F1"/>
            </a:solidFill>
          </p:spPr>
          <p:txBody>
            <a:bodyPr wrap="square" lIns="0" tIns="0" rIns="0" bIns="0" rtlCol="0"/>
            <a:lstStyle/>
            <a:p>
              <a:endParaRPr/>
            </a:p>
          </p:txBody>
        </p:sp>
        <p:sp>
          <p:nvSpPr>
            <p:cNvPr id="4" name="object 4"/>
            <p:cNvSpPr/>
            <p:nvPr/>
          </p:nvSpPr>
          <p:spPr>
            <a:xfrm>
              <a:off x="5715000" y="2971800"/>
              <a:ext cx="3048000" cy="1524000"/>
            </a:xfrm>
            <a:custGeom>
              <a:avLst/>
              <a:gdLst/>
              <a:ahLst/>
              <a:cxnLst/>
              <a:rect l="l" t="t" r="r" b="b"/>
              <a:pathLst>
                <a:path w="3048000" h="1524000">
                  <a:moveTo>
                    <a:pt x="0" y="0"/>
                  </a:moveTo>
                  <a:lnTo>
                    <a:pt x="3047999" y="0"/>
                  </a:lnTo>
                  <a:lnTo>
                    <a:pt x="3047999" y="1523999"/>
                  </a:lnTo>
                  <a:lnTo>
                    <a:pt x="0" y="1523999"/>
                  </a:lnTo>
                  <a:lnTo>
                    <a:pt x="0" y="0"/>
                  </a:lnTo>
                  <a:close/>
                </a:path>
              </a:pathLst>
            </a:custGeom>
            <a:ln w="9524">
              <a:solidFill>
                <a:srgbClr val="385E8A"/>
              </a:solidFill>
            </a:ln>
          </p:spPr>
          <p:txBody>
            <a:bodyPr wrap="square" lIns="0" tIns="0" rIns="0" bIns="0" rtlCol="0"/>
            <a:lstStyle/>
            <a:p>
              <a:endParaRPr/>
            </a:p>
          </p:txBody>
        </p:sp>
        <p:sp>
          <p:nvSpPr>
            <p:cNvPr id="5" name="object 5"/>
            <p:cNvSpPr/>
            <p:nvPr/>
          </p:nvSpPr>
          <p:spPr>
            <a:xfrm>
              <a:off x="5562600" y="3124200"/>
              <a:ext cx="3048000" cy="1524000"/>
            </a:xfrm>
            <a:custGeom>
              <a:avLst/>
              <a:gdLst/>
              <a:ahLst/>
              <a:cxnLst/>
              <a:rect l="l" t="t" r="r" b="b"/>
              <a:pathLst>
                <a:path w="3048000" h="1524000">
                  <a:moveTo>
                    <a:pt x="3047999" y="1523999"/>
                  </a:moveTo>
                  <a:lnTo>
                    <a:pt x="0" y="1523999"/>
                  </a:lnTo>
                  <a:lnTo>
                    <a:pt x="0" y="0"/>
                  </a:lnTo>
                  <a:lnTo>
                    <a:pt x="3047999" y="0"/>
                  </a:lnTo>
                  <a:lnTo>
                    <a:pt x="3047999" y="1523999"/>
                  </a:lnTo>
                  <a:close/>
                </a:path>
              </a:pathLst>
            </a:custGeom>
            <a:solidFill>
              <a:srgbClr val="DAE4F1"/>
            </a:solidFill>
          </p:spPr>
          <p:txBody>
            <a:bodyPr wrap="square" lIns="0" tIns="0" rIns="0" bIns="0" rtlCol="0"/>
            <a:lstStyle/>
            <a:p>
              <a:endParaRPr/>
            </a:p>
          </p:txBody>
        </p:sp>
        <p:sp>
          <p:nvSpPr>
            <p:cNvPr id="6" name="object 6"/>
            <p:cNvSpPr/>
            <p:nvPr/>
          </p:nvSpPr>
          <p:spPr>
            <a:xfrm>
              <a:off x="5562600" y="3124200"/>
              <a:ext cx="3048000" cy="1524000"/>
            </a:xfrm>
            <a:custGeom>
              <a:avLst/>
              <a:gdLst/>
              <a:ahLst/>
              <a:cxnLst/>
              <a:rect l="l" t="t" r="r" b="b"/>
              <a:pathLst>
                <a:path w="3048000" h="1524000">
                  <a:moveTo>
                    <a:pt x="0" y="0"/>
                  </a:moveTo>
                  <a:lnTo>
                    <a:pt x="3047999" y="0"/>
                  </a:lnTo>
                  <a:lnTo>
                    <a:pt x="3047999" y="1523999"/>
                  </a:lnTo>
                  <a:lnTo>
                    <a:pt x="0" y="1523999"/>
                  </a:lnTo>
                  <a:lnTo>
                    <a:pt x="0" y="0"/>
                  </a:lnTo>
                  <a:close/>
                </a:path>
              </a:pathLst>
            </a:custGeom>
            <a:ln w="9524">
              <a:solidFill>
                <a:srgbClr val="385E8A"/>
              </a:solidFill>
            </a:ln>
          </p:spPr>
          <p:txBody>
            <a:bodyPr wrap="square" lIns="0" tIns="0" rIns="0" bIns="0" rtlCol="0"/>
            <a:lstStyle/>
            <a:p>
              <a:endParaRPr/>
            </a:p>
          </p:txBody>
        </p:sp>
        <p:sp>
          <p:nvSpPr>
            <p:cNvPr id="7" name="object 7"/>
            <p:cNvSpPr/>
            <p:nvPr/>
          </p:nvSpPr>
          <p:spPr>
            <a:xfrm>
              <a:off x="5410200" y="3276600"/>
              <a:ext cx="3048000" cy="1524000"/>
            </a:xfrm>
            <a:custGeom>
              <a:avLst/>
              <a:gdLst/>
              <a:ahLst/>
              <a:cxnLst/>
              <a:rect l="l" t="t" r="r" b="b"/>
              <a:pathLst>
                <a:path w="3048000" h="1524000">
                  <a:moveTo>
                    <a:pt x="3047999" y="1523999"/>
                  </a:moveTo>
                  <a:lnTo>
                    <a:pt x="0" y="1523999"/>
                  </a:lnTo>
                  <a:lnTo>
                    <a:pt x="0" y="0"/>
                  </a:lnTo>
                  <a:lnTo>
                    <a:pt x="3047999" y="0"/>
                  </a:lnTo>
                  <a:lnTo>
                    <a:pt x="3047999" y="1523999"/>
                  </a:lnTo>
                  <a:close/>
                </a:path>
              </a:pathLst>
            </a:custGeom>
            <a:solidFill>
              <a:srgbClr val="DAE4F1"/>
            </a:solidFill>
          </p:spPr>
          <p:txBody>
            <a:bodyPr wrap="square" lIns="0" tIns="0" rIns="0" bIns="0" rtlCol="0"/>
            <a:lstStyle/>
            <a:p>
              <a:endParaRPr/>
            </a:p>
          </p:txBody>
        </p:sp>
        <p:sp>
          <p:nvSpPr>
            <p:cNvPr id="8" name="object 8"/>
            <p:cNvSpPr/>
            <p:nvPr/>
          </p:nvSpPr>
          <p:spPr>
            <a:xfrm>
              <a:off x="5410200" y="3276600"/>
              <a:ext cx="3048000" cy="1524000"/>
            </a:xfrm>
            <a:custGeom>
              <a:avLst/>
              <a:gdLst/>
              <a:ahLst/>
              <a:cxnLst/>
              <a:rect l="l" t="t" r="r" b="b"/>
              <a:pathLst>
                <a:path w="3048000" h="1524000">
                  <a:moveTo>
                    <a:pt x="0" y="0"/>
                  </a:moveTo>
                  <a:lnTo>
                    <a:pt x="3047999" y="0"/>
                  </a:lnTo>
                  <a:lnTo>
                    <a:pt x="3047999" y="1523999"/>
                  </a:lnTo>
                  <a:lnTo>
                    <a:pt x="0" y="1523999"/>
                  </a:lnTo>
                  <a:lnTo>
                    <a:pt x="0" y="0"/>
                  </a:lnTo>
                  <a:close/>
                </a:path>
              </a:pathLst>
            </a:custGeom>
            <a:ln w="9524">
              <a:solidFill>
                <a:srgbClr val="385E8A"/>
              </a:solidFill>
            </a:ln>
          </p:spPr>
          <p:txBody>
            <a:bodyPr wrap="square" lIns="0" tIns="0" rIns="0" bIns="0" rtlCol="0"/>
            <a:lstStyle/>
            <a:p>
              <a:endParaRPr/>
            </a:p>
          </p:txBody>
        </p:sp>
        <p:sp>
          <p:nvSpPr>
            <p:cNvPr id="9" name="object 9"/>
            <p:cNvSpPr/>
            <p:nvPr/>
          </p:nvSpPr>
          <p:spPr>
            <a:xfrm>
              <a:off x="5257800" y="3429000"/>
              <a:ext cx="3048000" cy="1524000"/>
            </a:xfrm>
            <a:custGeom>
              <a:avLst/>
              <a:gdLst/>
              <a:ahLst/>
              <a:cxnLst/>
              <a:rect l="l" t="t" r="r" b="b"/>
              <a:pathLst>
                <a:path w="3048000" h="1524000">
                  <a:moveTo>
                    <a:pt x="3047999" y="1523999"/>
                  </a:moveTo>
                  <a:lnTo>
                    <a:pt x="0" y="1523999"/>
                  </a:lnTo>
                  <a:lnTo>
                    <a:pt x="0" y="0"/>
                  </a:lnTo>
                  <a:lnTo>
                    <a:pt x="3047999" y="0"/>
                  </a:lnTo>
                  <a:lnTo>
                    <a:pt x="3047999" y="1523999"/>
                  </a:lnTo>
                  <a:close/>
                </a:path>
              </a:pathLst>
            </a:custGeom>
            <a:solidFill>
              <a:srgbClr val="DAE4F1"/>
            </a:solidFill>
          </p:spPr>
          <p:txBody>
            <a:bodyPr wrap="square" lIns="0" tIns="0" rIns="0" bIns="0" rtlCol="0"/>
            <a:lstStyle/>
            <a:p>
              <a:endParaRPr/>
            </a:p>
          </p:txBody>
        </p:sp>
        <p:sp>
          <p:nvSpPr>
            <p:cNvPr id="10" name="object 10"/>
            <p:cNvSpPr/>
            <p:nvPr/>
          </p:nvSpPr>
          <p:spPr>
            <a:xfrm>
              <a:off x="5257800" y="3429000"/>
              <a:ext cx="3048000" cy="1524000"/>
            </a:xfrm>
            <a:custGeom>
              <a:avLst/>
              <a:gdLst/>
              <a:ahLst/>
              <a:cxnLst/>
              <a:rect l="l" t="t" r="r" b="b"/>
              <a:pathLst>
                <a:path w="3048000" h="1524000">
                  <a:moveTo>
                    <a:pt x="0" y="0"/>
                  </a:moveTo>
                  <a:lnTo>
                    <a:pt x="3047999" y="0"/>
                  </a:lnTo>
                  <a:lnTo>
                    <a:pt x="3047999" y="1523999"/>
                  </a:lnTo>
                  <a:lnTo>
                    <a:pt x="0" y="1523999"/>
                  </a:lnTo>
                  <a:lnTo>
                    <a:pt x="0" y="0"/>
                  </a:lnTo>
                  <a:close/>
                </a:path>
              </a:pathLst>
            </a:custGeom>
            <a:ln w="9524">
              <a:solidFill>
                <a:srgbClr val="385E8A"/>
              </a:solidFill>
            </a:ln>
          </p:spPr>
          <p:txBody>
            <a:bodyPr wrap="square" lIns="0" tIns="0" rIns="0" bIns="0" rtlCol="0"/>
            <a:lstStyle/>
            <a:p>
              <a:endParaRPr/>
            </a:p>
          </p:txBody>
        </p:sp>
        <p:sp>
          <p:nvSpPr>
            <p:cNvPr id="11" name="object 11"/>
            <p:cNvSpPr/>
            <p:nvPr/>
          </p:nvSpPr>
          <p:spPr>
            <a:xfrm>
              <a:off x="5405437" y="3576637"/>
              <a:ext cx="1076323" cy="182397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005637" y="3576637"/>
              <a:ext cx="1076324" cy="182624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553200" y="4038600"/>
              <a:ext cx="381000" cy="304800"/>
            </a:xfrm>
            <a:custGeom>
              <a:avLst/>
              <a:gdLst/>
              <a:ahLst/>
              <a:cxnLst/>
              <a:rect l="l" t="t" r="r" b="b"/>
              <a:pathLst>
                <a:path w="381000" h="304800">
                  <a:moveTo>
                    <a:pt x="228600" y="304798"/>
                  </a:moveTo>
                  <a:lnTo>
                    <a:pt x="228600" y="228599"/>
                  </a:lnTo>
                  <a:lnTo>
                    <a:pt x="0" y="228599"/>
                  </a:lnTo>
                  <a:lnTo>
                    <a:pt x="0" y="76199"/>
                  </a:lnTo>
                  <a:lnTo>
                    <a:pt x="228600" y="76199"/>
                  </a:lnTo>
                  <a:lnTo>
                    <a:pt x="228600" y="0"/>
                  </a:lnTo>
                  <a:lnTo>
                    <a:pt x="380999" y="152399"/>
                  </a:lnTo>
                  <a:lnTo>
                    <a:pt x="228600" y="304798"/>
                  </a:lnTo>
                  <a:close/>
                </a:path>
              </a:pathLst>
            </a:custGeom>
            <a:solidFill>
              <a:srgbClr val="7F7F7F"/>
            </a:solidFill>
          </p:spPr>
          <p:txBody>
            <a:bodyPr wrap="square" lIns="0" tIns="0" rIns="0" bIns="0" rtlCol="0"/>
            <a:lstStyle/>
            <a:p>
              <a:endParaRPr/>
            </a:p>
          </p:txBody>
        </p:sp>
        <p:sp>
          <p:nvSpPr>
            <p:cNvPr id="14" name="object 14"/>
            <p:cNvSpPr/>
            <p:nvPr/>
          </p:nvSpPr>
          <p:spPr>
            <a:xfrm>
              <a:off x="6553200" y="4038600"/>
              <a:ext cx="381000" cy="304800"/>
            </a:xfrm>
            <a:custGeom>
              <a:avLst/>
              <a:gdLst/>
              <a:ahLst/>
              <a:cxnLst/>
              <a:rect l="l" t="t" r="r" b="b"/>
              <a:pathLst>
                <a:path w="381000" h="304800">
                  <a:moveTo>
                    <a:pt x="0" y="76199"/>
                  </a:moveTo>
                  <a:lnTo>
                    <a:pt x="228600" y="76199"/>
                  </a:lnTo>
                  <a:lnTo>
                    <a:pt x="228600" y="0"/>
                  </a:lnTo>
                  <a:lnTo>
                    <a:pt x="380999" y="152399"/>
                  </a:lnTo>
                  <a:lnTo>
                    <a:pt x="228600" y="304798"/>
                  </a:lnTo>
                  <a:lnTo>
                    <a:pt x="228600" y="228599"/>
                  </a:lnTo>
                  <a:lnTo>
                    <a:pt x="0" y="228599"/>
                  </a:lnTo>
                  <a:lnTo>
                    <a:pt x="0" y="76199"/>
                  </a:lnTo>
                  <a:close/>
                </a:path>
              </a:pathLst>
            </a:custGeom>
            <a:ln w="9524">
              <a:solidFill>
                <a:srgbClr val="385E8A"/>
              </a:solidFill>
            </a:ln>
          </p:spPr>
          <p:txBody>
            <a:bodyPr wrap="square" lIns="0" tIns="0" rIns="0" bIns="0" rtlCol="0"/>
            <a:lstStyle/>
            <a:p>
              <a:endParaRPr/>
            </a:p>
          </p:txBody>
        </p:sp>
      </p:grpSp>
      <p:sp>
        <p:nvSpPr>
          <p:cNvPr id="15" name="object 15"/>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16" name="object 16"/>
          <p:cNvGrpSpPr/>
          <p:nvPr/>
        </p:nvGrpSpPr>
        <p:grpSpPr>
          <a:xfrm>
            <a:off x="8682037" y="0"/>
            <a:ext cx="466725" cy="771525"/>
            <a:chOff x="8682037" y="0"/>
            <a:chExt cx="466725" cy="771525"/>
          </a:xfrm>
        </p:grpSpPr>
        <p:sp>
          <p:nvSpPr>
            <p:cNvPr id="17" name="object 17"/>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18" name="object 18"/>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19" name="object 19"/>
            <p:cNvSpPr/>
            <p:nvPr/>
          </p:nvSpPr>
          <p:spPr>
            <a:xfrm>
              <a:off x="8816156" y="315301"/>
              <a:ext cx="205854" cy="147042"/>
            </a:xfrm>
            <a:prstGeom prst="rect">
              <a:avLst/>
            </a:prstGeom>
            <a:blipFill>
              <a:blip r:embed="rId4" cstate="print"/>
              <a:stretch>
                <a:fillRect/>
              </a:stretch>
            </a:blipFill>
          </p:spPr>
          <p:txBody>
            <a:bodyPr wrap="square" lIns="0" tIns="0" rIns="0" bIns="0" rtlCol="0"/>
            <a:lstStyle/>
            <a:p>
              <a:endParaRPr/>
            </a:p>
          </p:txBody>
        </p:sp>
      </p:grpSp>
      <p:sp>
        <p:nvSpPr>
          <p:cNvPr id="20" name="object 20"/>
          <p:cNvSpPr txBox="1"/>
          <p:nvPr/>
        </p:nvSpPr>
        <p:spPr>
          <a:xfrm>
            <a:off x="396844" y="1126516"/>
            <a:ext cx="3946555"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2060"/>
                </a:solidFill>
                <a:latin typeface="Arial"/>
                <a:cs typeface="Arial"/>
              </a:rPr>
              <a:t>FDD </a:t>
            </a:r>
            <a:r>
              <a:rPr lang="en-US" sz="1600" spc="-5" dirty="0">
                <a:solidFill>
                  <a:srgbClr val="002060"/>
                </a:solidFill>
                <a:latin typeface="Arial"/>
                <a:cs typeface="Arial"/>
              </a:rPr>
              <a:t> Life Cycle </a:t>
            </a:r>
            <a:r>
              <a:rPr sz="1600" dirty="0">
                <a:solidFill>
                  <a:srgbClr val="002060"/>
                </a:solidFill>
                <a:latin typeface="Arial"/>
                <a:cs typeface="Arial"/>
              </a:rPr>
              <a:t>consist </a:t>
            </a:r>
            <a:r>
              <a:rPr sz="1600" spc="-5" dirty="0">
                <a:solidFill>
                  <a:srgbClr val="002060"/>
                </a:solidFill>
                <a:latin typeface="Arial"/>
                <a:cs typeface="Arial"/>
              </a:rPr>
              <a:t>five</a:t>
            </a:r>
            <a:r>
              <a:rPr sz="1600" spc="-95" dirty="0">
                <a:solidFill>
                  <a:srgbClr val="002060"/>
                </a:solidFill>
                <a:latin typeface="Arial"/>
                <a:cs typeface="Arial"/>
              </a:rPr>
              <a:t> </a:t>
            </a:r>
            <a:r>
              <a:rPr sz="1600" spc="-5" dirty="0">
                <a:solidFill>
                  <a:srgbClr val="002060"/>
                </a:solidFill>
                <a:latin typeface="Arial"/>
                <a:cs typeface="Arial"/>
              </a:rPr>
              <a:t>processes</a:t>
            </a:r>
            <a:endParaRPr sz="1600" dirty="0">
              <a:latin typeface="Arial"/>
              <a:cs typeface="Arial"/>
            </a:endParaRPr>
          </a:p>
        </p:txBody>
      </p:sp>
      <p:sp>
        <p:nvSpPr>
          <p:cNvPr id="21" name="object 21"/>
          <p:cNvSpPr/>
          <p:nvPr/>
        </p:nvSpPr>
        <p:spPr>
          <a:xfrm>
            <a:off x="376237" y="3576637"/>
            <a:ext cx="1076323" cy="1826449"/>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976437" y="3576637"/>
            <a:ext cx="1076323" cy="182644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3576637" y="3576637"/>
            <a:ext cx="1076323" cy="1817726"/>
          </a:xfrm>
          <a:prstGeom prst="rect">
            <a:avLst/>
          </a:prstGeom>
          <a:blipFill>
            <a:blip r:embed="rId7" cstate="print"/>
            <a:stretch>
              <a:fillRect/>
            </a:stretch>
          </a:blipFill>
        </p:spPr>
        <p:txBody>
          <a:bodyPr wrap="square" lIns="0" tIns="0" rIns="0" bIns="0" rtlCol="0"/>
          <a:lstStyle/>
          <a:p>
            <a:endParaRPr/>
          </a:p>
        </p:txBody>
      </p:sp>
      <p:grpSp>
        <p:nvGrpSpPr>
          <p:cNvPr id="24" name="object 24"/>
          <p:cNvGrpSpPr/>
          <p:nvPr/>
        </p:nvGrpSpPr>
        <p:grpSpPr>
          <a:xfrm>
            <a:off x="1519237" y="4033837"/>
            <a:ext cx="390525" cy="314325"/>
            <a:chOff x="1519237" y="4033837"/>
            <a:chExt cx="390525" cy="314325"/>
          </a:xfrm>
        </p:grpSpPr>
        <p:sp>
          <p:nvSpPr>
            <p:cNvPr id="25" name="object 25"/>
            <p:cNvSpPr/>
            <p:nvPr/>
          </p:nvSpPr>
          <p:spPr>
            <a:xfrm>
              <a:off x="1524000" y="4038600"/>
              <a:ext cx="381000" cy="304800"/>
            </a:xfrm>
            <a:custGeom>
              <a:avLst/>
              <a:gdLst/>
              <a:ahLst/>
              <a:cxnLst/>
              <a:rect l="l" t="t" r="r" b="b"/>
              <a:pathLst>
                <a:path w="381000" h="304800">
                  <a:moveTo>
                    <a:pt x="228600" y="304798"/>
                  </a:moveTo>
                  <a:lnTo>
                    <a:pt x="228600" y="228599"/>
                  </a:lnTo>
                  <a:lnTo>
                    <a:pt x="0" y="228599"/>
                  </a:lnTo>
                  <a:lnTo>
                    <a:pt x="0" y="76199"/>
                  </a:lnTo>
                  <a:lnTo>
                    <a:pt x="228600" y="76199"/>
                  </a:lnTo>
                  <a:lnTo>
                    <a:pt x="228600" y="0"/>
                  </a:lnTo>
                  <a:lnTo>
                    <a:pt x="380999" y="152399"/>
                  </a:lnTo>
                  <a:lnTo>
                    <a:pt x="228600" y="304798"/>
                  </a:lnTo>
                  <a:close/>
                </a:path>
              </a:pathLst>
            </a:custGeom>
            <a:solidFill>
              <a:srgbClr val="7F7F7F"/>
            </a:solidFill>
          </p:spPr>
          <p:txBody>
            <a:bodyPr wrap="square" lIns="0" tIns="0" rIns="0" bIns="0" rtlCol="0"/>
            <a:lstStyle/>
            <a:p>
              <a:endParaRPr/>
            </a:p>
          </p:txBody>
        </p:sp>
        <p:sp>
          <p:nvSpPr>
            <p:cNvPr id="26" name="object 26"/>
            <p:cNvSpPr/>
            <p:nvPr/>
          </p:nvSpPr>
          <p:spPr>
            <a:xfrm>
              <a:off x="1524000" y="4038600"/>
              <a:ext cx="381000" cy="304800"/>
            </a:xfrm>
            <a:custGeom>
              <a:avLst/>
              <a:gdLst/>
              <a:ahLst/>
              <a:cxnLst/>
              <a:rect l="l" t="t" r="r" b="b"/>
              <a:pathLst>
                <a:path w="381000" h="304800">
                  <a:moveTo>
                    <a:pt x="0" y="76199"/>
                  </a:moveTo>
                  <a:lnTo>
                    <a:pt x="228600" y="76199"/>
                  </a:lnTo>
                  <a:lnTo>
                    <a:pt x="228600" y="0"/>
                  </a:lnTo>
                  <a:lnTo>
                    <a:pt x="380999" y="152399"/>
                  </a:lnTo>
                  <a:lnTo>
                    <a:pt x="228600" y="304798"/>
                  </a:lnTo>
                  <a:lnTo>
                    <a:pt x="228600" y="228599"/>
                  </a:lnTo>
                  <a:lnTo>
                    <a:pt x="0" y="228599"/>
                  </a:lnTo>
                  <a:lnTo>
                    <a:pt x="0" y="76199"/>
                  </a:lnTo>
                  <a:close/>
                </a:path>
              </a:pathLst>
            </a:custGeom>
            <a:ln w="9524">
              <a:solidFill>
                <a:srgbClr val="385E8A"/>
              </a:solidFill>
            </a:ln>
          </p:spPr>
          <p:txBody>
            <a:bodyPr wrap="square" lIns="0" tIns="0" rIns="0" bIns="0" rtlCol="0"/>
            <a:lstStyle/>
            <a:p>
              <a:endParaRPr/>
            </a:p>
          </p:txBody>
        </p:sp>
      </p:grpSp>
      <p:grpSp>
        <p:nvGrpSpPr>
          <p:cNvPr id="27" name="object 27"/>
          <p:cNvGrpSpPr/>
          <p:nvPr/>
        </p:nvGrpSpPr>
        <p:grpSpPr>
          <a:xfrm>
            <a:off x="3119437" y="4033837"/>
            <a:ext cx="390525" cy="314325"/>
            <a:chOff x="3119437" y="4033837"/>
            <a:chExt cx="390525" cy="314325"/>
          </a:xfrm>
        </p:grpSpPr>
        <p:sp>
          <p:nvSpPr>
            <p:cNvPr id="28" name="object 28"/>
            <p:cNvSpPr/>
            <p:nvPr/>
          </p:nvSpPr>
          <p:spPr>
            <a:xfrm>
              <a:off x="3124200" y="4038600"/>
              <a:ext cx="381000" cy="304800"/>
            </a:xfrm>
            <a:custGeom>
              <a:avLst/>
              <a:gdLst/>
              <a:ahLst/>
              <a:cxnLst/>
              <a:rect l="l" t="t" r="r" b="b"/>
              <a:pathLst>
                <a:path w="381000" h="304800">
                  <a:moveTo>
                    <a:pt x="228600" y="304798"/>
                  </a:moveTo>
                  <a:lnTo>
                    <a:pt x="228600" y="228599"/>
                  </a:lnTo>
                  <a:lnTo>
                    <a:pt x="0" y="228599"/>
                  </a:lnTo>
                  <a:lnTo>
                    <a:pt x="0" y="76199"/>
                  </a:lnTo>
                  <a:lnTo>
                    <a:pt x="228600" y="76199"/>
                  </a:lnTo>
                  <a:lnTo>
                    <a:pt x="228600" y="0"/>
                  </a:lnTo>
                  <a:lnTo>
                    <a:pt x="380999" y="152399"/>
                  </a:lnTo>
                  <a:lnTo>
                    <a:pt x="228600" y="304798"/>
                  </a:lnTo>
                  <a:close/>
                </a:path>
              </a:pathLst>
            </a:custGeom>
            <a:solidFill>
              <a:srgbClr val="7F7F7F"/>
            </a:solidFill>
          </p:spPr>
          <p:txBody>
            <a:bodyPr wrap="square" lIns="0" tIns="0" rIns="0" bIns="0" rtlCol="0"/>
            <a:lstStyle/>
            <a:p>
              <a:endParaRPr/>
            </a:p>
          </p:txBody>
        </p:sp>
        <p:sp>
          <p:nvSpPr>
            <p:cNvPr id="29" name="object 29"/>
            <p:cNvSpPr/>
            <p:nvPr/>
          </p:nvSpPr>
          <p:spPr>
            <a:xfrm>
              <a:off x="3124200" y="4038600"/>
              <a:ext cx="381000" cy="304800"/>
            </a:xfrm>
            <a:custGeom>
              <a:avLst/>
              <a:gdLst/>
              <a:ahLst/>
              <a:cxnLst/>
              <a:rect l="l" t="t" r="r" b="b"/>
              <a:pathLst>
                <a:path w="381000" h="304800">
                  <a:moveTo>
                    <a:pt x="0" y="76199"/>
                  </a:moveTo>
                  <a:lnTo>
                    <a:pt x="228600" y="76199"/>
                  </a:lnTo>
                  <a:lnTo>
                    <a:pt x="228600" y="0"/>
                  </a:lnTo>
                  <a:lnTo>
                    <a:pt x="380999" y="152399"/>
                  </a:lnTo>
                  <a:lnTo>
                    <a:pt x="228600" y="304798"/>
                  </a:lnTo>
                  <a:lnTo>
                    <a:pt x="228600" y="228599"/>
                  </a:lnTo>
                  <a:lnTo>
                    <a:pt x="0" y="228599"/>
                  </a:lnTo>
                  <a:lnTo>
                    <a:pt x="0" y="76199"/>
                  </a:lnTo>
                  <a:close/>
                </a:path>
              </a:pathLst>
            </a:custGeom>
            <a:ln w="9524">
              <a:solidFill>
                <a:srgbClr val="385E8A"/>
              </a:solidFill>
            </a:ln>
          </p:spPr>
          <p:txBody>
            <a:bodyPr wrap="square" lIns="0" tIns="0" rIns="0" bIns="0" rtlCol="0"/>
            <a:lstStyle/>
            <a:p>
              <a:endParaRPr/>
            </a:p>
          </p:txBody>
        </p:sp>
      </p:grpSp>
      <p:grpSp>
        <p:nvGrpSpPr>
          <p:cNvPr id="30" name="object 30"/>
          <p:cNvGrpSpPr/>
          <p:nvPr/>
        </p:nvGrpSpPr>
        <p:grpSpPr>
          <a:xfrm>
            <a:off x="4719637" y="4033837"/>
            <a:ext cx="390525" cy="314325"/>
            <a:chOff x="4719637" y="4033837"/>
            <a:chExt cx="390525" cy="314325"/>
          </a:xfrm>
        </p:grpSpPr>
        <p:sp>
          <p:nvSpPr>
            <p:cNvPr id="31" name="object 31"/>
            <p:cNvSpPr/>
            <p:nvPr/>
          </p:nvSpPr>
          <p:spPr>
            <a:xfrm>
              <a:off x="4724400" y="4038600"/>
              <a:ext cx="381000" cy="304800"/>
            </a:xfrm>
            <a:custGeom>
              <a:avLst/>
              <a:gdLst/>
              <a:ahLst/>
              <a:cxnLst/>
              <a:rect l="l" t="t" r="r" b="b"/>
              <a:pathLst>
                <a:path w="381000" h="304800">
                  <a:moveTo>
                    <a:pt x="228600" y="304798"/>
                  </a:moveTo>
                  <a:lnTo>
                    <a:pt x="228600" y="228599"/>
                  </a:lnTo>
                  <a:lnTo>
                    <a:pt x="0" y="228599"/>
                  </a:lnTo>
                  <a:lnTo>
                    <a:pt x="0" y="76199"/>
                  </a:lnTo>
                  <a:lnTo>
                    <a:pt x="228600" y="76199"/>
                  </a:lnTo>
                  <a:lnTo>
                    <a:pt x="228600" y="0"/>
                  </a:lnTo>
                  <a:lnTo>
                    <a:pt x="380999" y="152399"/>
                  </a:lnTo>
                  <a:lnTo>
                    <a:pt x="228600" y="304798"/>
                  </a:lnTo>
                  <a:close/>
                </a:path>
              </a:pathLst>
            </a:custGeom>
            <a:solidFill>
              <a:srgbClr val="7F7F7F"/>
            </a:solidFill>
          </p:spPr>
          <p:txBody>
            <a:bodyPr wrap="square" lIns="0" tIns="0" rIns="0" bIns="0" rtlCol="0"/>
            <a:lstStyle/>
            <a:p>
              <a:endParaRPr/>
            </a:p>
          </p:txBody>
        </p:sp>
        <p:sp>
          <p:nvSpPr>
            <p:cNvPr id="32" name="object 32"/>
            <p:cNvSpPr/>
            <p:nvPr/>
          </p:nvSpPr>
          <p:spPr>
            <a:xfrm>
              <a:off x="4724400" y="4038600"/>
              <a:ext cx="381000" cy="304800"/>
            </a:xfrm>
            <a:custGeom>
              <a:avLst/>
              <a:gdLst/>
              <a:ahLst/>
              <a:cxnLst/>
              <a:rect l="l" t="t" r="r" b="b"/>
              <a:pathLst>
                <a:path w="381000" h="304800">
                  <a:moveTo>
                    <a:pt x="0" y="76199"/>
                  </a:moveTo>
                  <a:lnTo>
                    <a:pt x="228600" y="76199"/>
                  </a:lnTo>
                  <a:lnTo>
                    <a:pt x="228600" y="0"/>
                  </a:lnTo>
                  <a:lnTo>
                    <a:pt x="380999" y="152399"/>
                  </a:lnTo>
                  <a:lnTo>
                    <a:pt x="228600" y="304798"/>
                  </a:lnTo>
                  <a:lnTo>
                    <a:pt x="228600" y="228599"/>
                  </a:lnTo>
                  <a:lnTo>
                    <a:pt x="0" y="228599"/>
                  </a:lnTo>
                  <a:lnTo>
                    <a:pt x="0" y="76199"/>
                  </a:lnTo>
                  <a:close/>
                </a:path>
              </a:pathLst>
            </a:custGeom>
            <a:ln w="9524">
              <a:solidFill>
                <a:srgbClr val="385E8A"/>
              </a:solidFill>
            </a:ln>
          </p:spPr>
          <p:txBody>
            <a:bodyPr wrap="square" lIns="0" tIns="0" rIns="0" bIns="0" rtlCol="0"/>
            <a:lstStyle/>
            <a:p>
              <a:endParaRPr/>
            </a:p>
          </p:txBody>
        </p:sp>
      </p:grpSp>
      <p:sp>
        <p:nvSpPr>
          <p:cNvPr id="33" name="object 33"/>
          <p:cNvSpPr/>
          <p:nvPr/>
        </p:nvSpPr>
        <p:spPr>
          <a:xfrm>
            <a:off x="396844" y="5472596"/>
            <a:ext cx="1086420" cy="132754"/>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682780" y="5653571"/>
            <a:ext cx="512489" cy="131415"/>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647842" y="5912681"/>
            <a:ext cx="583480" cy="130968"/>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486116" y="6093656"/>
            <a:ext cx="914350" cy="105221"/>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2308744" y="5474084"/>
            <a:ext cx="463413" cy="105667"/>
          </a:xfrm>
          <a:prstGeom prst="rect">
            <a:avLst/>
          </a:prstGeom>
          <a:blipFill>
            <a:blip r:embed="rId12" cstate="print"/>
            <a:stretch>
              <a:fillRect/>
            </a:stretch>
          </a:blipFill>
        </p:spPr>
        <p:txBody>
          <a:bodyPr wrap="square" lIns="0" tIns="0" rIns="0" bIns="0" rtlCol="0"/>
          <a:lstStyle/>
          <a:p>
            <a:endParaRPr/>
          </a:p>
        </p:txBody>
      </p:sp>
      <p:sp>
        <p:nvSpPr>
          <p:cNvPr id="38" name="object 38"/>
          <p:cNvSpPr/>
          <p:nvPr/>
        </p:nvSpPr>
        <p:spPr>
          <a:xfrm>
            <a:off x="2283667" y="5655059"/>
            <a:ext cx="506015" cy="105667"/>
          </a:xfrm>
          <a:prstGeom prst="rect">
            <a:avLst/>
          </a:prstGeom>
          <a:blipFill>
            <a:blip r:embed="rId13" cstate="print"/>
            <a:stretch>
              <a:fillRect/>
            </a:stretch>
          </a:blipFill>
        </p:spPr>
        <p:txBody>
          <a:bodyPr wrap="square" lIns="0" tIns="0" rIns="0" bIns="0" rtlCol="0"/>
          <a:lstStyle/>
          <a:p>
            <a:endParaRPr/>
          </a:p>
        </p:txBody>
      </p:sp>
      <p:sp>
        <p:nvSpPr>
          <p:cNvPr id="39" name="object 39"/>
          <p:cNvSpPr/>
          <p:nvPr/>
        </p:nvSpPr>
        <p:spPr>
          <a:xfrm>
            <a:off x="2141348" y="5836779"/>
            <a:ext cx="791395" cy="285898"/>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2136277" y="6198431"/>
            <a:ext cx="804167" cy="130968"/>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3720033" y="5465807"/>
            <a:ext cx="939849" cy="311794"/>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3797870" y="5903957"/>
            <a:ext cx="787375" cy="105221"/>
          </a:xfrm>
          <a:prstGeom prst="rect">
            <a:avLst/>
          </a:prstGeom>
          <a:blipFill>
            <a:blip r:embed="rId17" cstate="print"/>
            <a:stretch>
              <a:fillRect/>
            </a:stretch>
          </a:blipFill>
        </p:spPr>
        <p:txBody>
          <a:bodyPr wrap="square" lIns="0" tIns="0" rIns="0" bIns="0" rtlCol="0"/>
          <a:lstStyle/>
          <a:p>
            <a:endParaRPr/>
          </a:p>
        </p:txBody>
      </p:sp>
      <p:sp>
        <p:nvSpPr>
          <p:cNvPr id="43" name="object 43"/>
          <p:cNvSpPr/>
          <p:nvPr/>
        </p:nvSpPr>
        <p:spPr>
          <a:xfrm>
            <a:off x="3824063" y="6092374"/>
            <a:ext cx="741908" cy="97780"/>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3968724" y="6297459"/>
            <a:ext cx="445070" cy="73669"/>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5412915" y="5472055"/>
            <a:ext cx="1056828" cy="130968"/>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5581686" y="5651096"/>
            <a:ext cx="723899" cy="132754"/>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5281946" y="5908271"/>
            <a:ext cx="1326579" cy="131415"/>
          </a:xfrm>
          <a:prstGeom prst="rect">
            <a:avLst/>
          </a:prstGeom>
          <a:blipFill>
            <a:blip r:embed="rId22" cstate="print"/>
            <a:stretch>
              <a:fillRect/>
            </a:stretch>
          </a:blipFill>
        </p:spPr>
        <p:txBody>
          <a:bodyPr wrap="square" lIns="0" tIns="0" rIns="0" bIns="0" rtlCol="0"/>
          <a:lstStyle/>
          <a:p>
            <a:endParaRPr/>
          </a:p>
        </p:txBody>
      </p:sp>
      <p:sp>
        <p:nvSpPr>
          <p:cNvPr id="48" name="object 48"/>
          <p:cNvSpPr/>
          <p:nvPr/>
        </p:nvSpPr>
        <p:spPr>
          <a:xfrm>
            <a:off x="5394498" y="6089246"/>
            <a:ext cx="1090835" cy="132903"/>
          </a:xfrm>
          <a:prstGeom prst="rect">
            <a:avLst/>
          </a:prstGeom>
          <a:blipFill>
            <a:blip r:embed="rId23" cstate="print"/>
            <a:stretch>
              <a:fillRect/>
            </a:stretch>
          </a:blipFill>
        </p:spPr>
        <p:txBody>
          <a:bodyPr wrap="square" lIns="0" tIns="0" rIns="0" bIns="0" rtlCol="0"/>
          <a:lstStyle/>
          <a:p>
            <a:endParaRPr/>
          </a:p>
        </p:txBody>
      </p:sp>
      <p:sp>
        <p:nvSpPr>
          <p:cNvPr id="49" name="object 49"/>
          <p:cNvSpPr/>
          <p:nvPr/>
        </p:nvSpPr>
        <p:spPr>
          <a:xfrm>
            <a:off x="7231774" y="5474323"/>
            <a:ext cx="662582" cy="130819"/>
          </a:xfrm>
          <a:prstGeom prst="rect">
            <a:avLst/>
          </a:prstGeom>
          <a:blipFill>
            <a:blip r:embed="rId24" cstate="print"/>
            <a:stretch>
              <a:fillRect/>
            </a:stretch>
          </a:blipFill>
        </p:spPr>
        <p:txBody>
          <a:bodyPr wrap="square" lIns="0" tIns="0" rIns="0" bIns="0" rtlCol="0"/>
          <a:lstStyle/>
          <a:p>
            <a:endParaRPr/>
          </a:p>
        </p:txBody>
      </p:sp>
      <p:sp>
        <p:nvSpPr>
          <p:cNvPr id="50" name="object 50"/>
          <p:cNvSpPr/>
          <p:nvPr/>
        </p:nvSpPr>
        <p:spPr>
          <a:xfrm>
            <a:off x="7139538" y="5655298"/>
            <a:ext cx="846459" cy="105221"/>
          </a:xfrm>
          <a:prstGeom prst="rect">
            <a:avLst/>
          </a:prstGeom>
          <a:blipFill>
            <a:blip r:embed="rId25" cstate="print"/>
            <a:stretch>
              <a:fillRect/>
            </a:stretch>
          </a:blipFill>
        </p:spPr>
        <p:txBody>
          <a:bodyPr wrap="square" lIns="0" tIns="0" rIns="0" bIns="0" rtlCol="0"/>
          <a:lstStyle/>
          <a:p>
            <a:endParaRPr/>
          </a:p>
        </p:txBody>
      </p:sp>
      <p:sp>
        <p:nvSpPr>
          <p:cNvPr id="51" name="object 51"/>
          <p:cNvSpPr/>
          <p:nvPr/>
        </p:nvSpPr>
        <p:spPr>
          <a:xfrm>
            <a:off x="7309128" y="5835827"/>
            <a:ext cx="503609" cy="105667"/>
          </a:xfrm>
          <a:prstGeom prst="rect">
            <a:avLst/>
          </a:prstGeom>
          <a:blipFill>
            <a:blip r:embed="rId26" cstate="print"/>
            <a:stretch>
              <a:fillRect/>
            </a:stretch>
          </a:blipFill>
        </p:spPr>
        <p:txBody>
          <a:bodyPr wrap="square" lIns="0" tIns="0" rIns="0" bIns="0" rtlCol="0"/>
          <a:lstStyle/>
          <a:p>
            <a:endParaRPr/>
          </a:p>
        </p:txBody>
      </p:sp>
      <p:grpSp>
        <p:nvGrpSpPr>
          <p:cNvPr id="52" name="object 52"/>
          <p:cNvGrpSpPr/>
          <p:nvPr/>
        </p:nvGrpSpPr>
        <p:grpSpPr>
          <a:xfrm>
            <a:off x="376237" y="2357437"/>
            <a:ext cx="8391525" cy="390525"/>
            <a:chOff x="376237" y="2357437"/>
            <a:chExt cx="8391525" cy="390525"/>
          </a:xfrm>
        </p:grpSpPr>
        <p:sp>
          <p:nvSpPr>
            <p:cNvPr id="53" name="object 53"/>
            <p:cNvSpPr/>
            <p:nvPr/>
          </p:nvSpPr>
          <p:spPr>
            <a:xfrm>
              <a:off x="381000" y="2362200"/>
              <a:ext cx="8382000" cy="381000"/>
            </a:xfrm>
            <a:custGeom>
              <a:avLst/>
              <a:gdLst/>
              <a:ahLst/>
              <a:cxnLst/>
              <a:rect l="l" t="t" r="r" b="b"/>
              <a:pathLst>
                <a:path w="8382000" h="381000">
                  <a:moveTo>
                    <a:pt x="0" y="0"/>
                  </a:moveTo>
                  <a:lnTo>
                    <a:pt x="8381999" y="0"/>
                  </a:lnTo>
                  <a:lnTo>
                    <a:pt x="8381999" y="380999"/>
                  </a:lnTo>
                  <a:lnTo>
                    <a:pt x="0" y="380999"/>
                  </a:lnTo>
                  <a:lnTo>
                    <a:pt x="0" y="0"/>
                  </a:lnTo>
                  <a:close/>
                </a:path>
              </a:pathLst>
            </a:custGeom>
            <a:ln w="9524">
              <a:solidFill>
                <a:srgbClr val="385E8A"/>
              </a:solidFill>
            </a:ln>
          </p:spPr>
          <p:txBody>
            <a:bodyPr wrap="square" lIns="0" tIns="0" rIns="0" bIns="0" rtlCol="0"/>
            <a:lstStyle/>
            <a:p>
              <a:endParaRPr/>
            </a:p>
          </p:txBody>
        </p:sp>
        <p:sp>
          <p:nvSpPr>
            <p:cNvPr id="54" name="object 54"/>
            <p:cNvSpPr/>
            <p:nvPr/>
          </p:nvSpPr>
          <p:spPr>
            <a:xfrm>
              <a:off x="853147" y="2475242"/>
              <a:ext cx="3272790" cy="157480"/>
            </a:xfrm>
            <a:custGeom>
              <a:avLst/>
              <a:gdLst/>
              <a:ahLst/>
              <a:cxnLst/>
              <a:rect l="l" t="t" r="r" b="b"/>
              <a:pathLst>
                <a:path w="3272790" h="157480">
                  <a:moveTo>
                    <a:pt x="19189" y="14655"/>
                  </a:moveTo>
                  <a:lnTo>
                    <a:pt x="7886" y="11074"/>
                  </a:lnTo>
                  <a:lnTo>
                    <a:pt x="4013" y="11569"/>
                  </a:lnTo>
                  <a:lnTo>
                    <a:pt x="1435" y="12319"/>
                  </a:lnTo>
                  <a:lnTo>
                    <a:pt x="838" y="12661"/>
                  </a:lnTo>
                  <a:lnTo>
                    <a:pt x="0" y="14058"/>
                  </a:lnTo>
                  <a:lnTo>
                    <a:pt x="0" y="153809"/>
                  </a:lnTo>
                  <a:lnTo>
                    <a:pt x="444" y="154851"/>
                  </a:lnTo>
                  <a:lnTo>
                    <a:pt x="1231" y="155587"/>
                  </a:lnTo>
                  <a:lnTo>
                    <a:pt x="3759" y="156438"/>
                  </a:lnTo>
                  <a:lnTo>
                    <a:pt x="7886" y="156933"/>
                  </a:lnTo>
                  <a:lnTo>
                    <a:pt x="12941" y="156832"/>
                  </a:lnTo>
                  <a:lnTo>
                    <a:pt x="16421" y="156184"/>
                  </a:lnTo>
                  <a:lnTo>
                    <a:pt x="18453" y="155244"/>
                  </a:lnTo>
                  <a:lnTo>
                    <a:pt x="19050" y="154355"/>
                  </a:lnTo>
                  <a:lnTo>
                    <a:pt x="19189" y="153212"/>
                  </a:lnTo>
                  <a:lnTo>
                    <a:pt x="19189" y="14655"/>
                  </a:lnTo>
                  <a:close/>
                </a:path>
                <a:path w="3272790" h="157480">
                  <a:moveTo>
                    <a:pt x="1633169" y="1270"/>
                  </a:moveTo>
                  <a:lnTo>
                    <a:pt x="1631784" y="1270"/>
                  </a:lnTo>
                  <a:lnTo>
                    <a:pt x="1631784" y="0"/>
                  </a:lnTo>
                  <a:lnTo>
                    <a:pt x="1615503" y="0"/>
                  </a:lnTo>
                  <a:lnTo>
                    <a:pt x="1615503" y="1270"/>
                  </a:lnTo>
                  <a:lnTo>
                    <a:pt x="1613966" y="1270"/>
                  </a:lnTo>
                  <a:lnTo>
                    <a:pt x="1613966" y="143510"/>
                  </a:lnTo>
                  <a:lnTo>
                    <a:pt x="1615706" y="143510"/>
                  </a:lnTo>
                  <a:lnTo>
                    <a:pt x="1615706" y="144780"/>
                  </a:lnTo>
                  <a:lnTo>
                    <a:pt x="1631302" y="144780"/>
                  </a:lnTo>
                  <a:lnTo>
                    <a:pt x="1631302" y="143510"/>
                  </a:lnTo>
                  <a:lnTo>
                    <a:pt x="1633169" y="143510"/>
                  </a:lnTo>
                  <a:lnTo>
                    <a:pt x="1633169" y="1270"/>
                  </a:lnTo>
                  <a:close/>
                </a:path>
                <a:path w="3272790" h="157480">
                  <a:moveTo>
                    <a:pt x="1690763" y="1270"/>
                  </a:moveTo>
                  <a:lnTo>
                    <a:pt x="1689379" y="1270"/>
                  </a:lnTo>
                  <a:lnTo>
                    <a:pt x="1689379" y="0"/>
                  </a:lnTo>
                  <a:lnTo>
                    <a:pt x="1673098" y="0"/>
                  </a:lnTo>
                  <a:lnTo>
                    <a:pt x="1673098" y="1270"/>
                  </a:lnTo>
                  <a:lnTo>
                    <a:pt x="1671561" y="1270"/>
                  </a:lnTo>
                  <a:lnTo>
                    <a:pt x="1671561" y="143510"/>
                  </a:lnTo>
                  <a:lnTo>
                    <a:pt x="1673301" y="143510"/>
                  </a:lnTo>
                  <a:lnTo>
                    <a:pt x="1673301" y="144780"/>
                  </a:lnTo>
                  <a:lnTo>
                    <a:pt x="1688909" y="144780"/>
                  </a:lnTo>
                  <a:lnTo>
                    <a:pt x="1688909" y="143510"/>
                  </a:lnTo>
                  <a:lnTo>
                    <a:pt x="1690763" y="143510"/>
                  </a:lnTo>
                  <a:lnTo>
                    <a:pt x="1690763" y="1270"/>
                  </a:lnTo>
                  <a:close/>
                </a:path>
                <a:path w="3272790" h="157480">
                  <a:moveTo>
                    <a:pt x="3157169" y="1270"/>
                  </a:moveTo>
                  <a:lnTo>
                    <a:pt x="3155785" y="1270"/>
                  </a:lnTo>
                  <a:lnTo>
                    <a:pt x="3155785" y="0"/>
                  </a:lnTo>
                  <a:lnTo>
                    <a:pt x="3139503" y="0"/>
                  </a:lnTo>
                  <a:lnTo>
                    <a:pt x="3139503" y="1270"/>
                  </a:lnTo>
                  <a:lnTo>
                    <a:pt x="3137966" y="1270"/>
                  </a:lnTo>
                  <a:lnTo>
                    <a:pt x="3137966" y="143510"/>
                  </a:lnTo>
                  <a:lnTo>
                    <a:pt x="3139706" y="143510"/>
                  </a:lnTo>
                  <a:lnTo>
                    <a:pt x="3139706" y="144780"/>
                  </a:lnTo>
                  <a:lnTo>
                    <a:pt x="3155302" y="144780"/>
                  </a:lnTo>
                  <a:lnTo>
                    <a:pt x="3155302" y="143510"/>
                  </a:lnTo>
                  <a:lnTo>
                    <a:pt x="3157169" y="143510"/>
                  </a:lnTo>
                  <a:lnTo>
                    <a:pt x="3157169" y="1270"/>
                  </a:lnTo>
                  <a:close/>
                </a:path>
                <a:path w="3272790" h="157480">
                  <a:moveTo>
                    <a:pt x="3214763" y="1270"/>
                  </a:moveTo>
                  <a:lnTo>
                    <a:pt x="3213379" y="1270"/>
                  </a:lnTo>
                  <a:lnTo>
                    <a:pt x="3213379" y="0"/>
                  </a:lnTo>
                  <a:lnTo>
                    <a:pt x="3197098" y="0"/>
                  </a:lnTo>
                  <a:lnTo>
                    <a:pt x="3197098" y="1270"/>
                  </a:lnTo>
                  <a:lnTo>
                    <a:pt x="3195561" y="1270"/>
                  </a:lnTo>
                  <a:lnTo>
                    <a:pt x="3195561" y="143510"/>
                  </a:lnTo>
                  <a:lnTo>
                    <a:pt x="3197301" y="143510"/>
                  </a:lnTo>
                  <a:lnTo>
                    <a:pt x="3197301" y="144780"/>
                  </a:lnTo>
                  <a:lnTo>
                    <a:pt x="3212909" y="144780"/>
                  </a:lnTo>
                  <a:lnTo>
                    <a:pt x="3212909" y="143510"/>
                  </a:lnTo>
                  <a:lnTo>
                    <a:pt x="3214763" y="143510"/>
                  </a:lnTo>
                  <a:lnTo>
                    <a:pt x="3214763" y="1270"/>
                  </a:lnTo>
                  <a:close/>
                </a:path>
                <a:path w="3272790" h="157480">
                  <a:moveTo>
                    <a:pt x="3272358" y="1270"/>
                  </a:moveTo>
                  <a:lnTo>
                    <a:pt x="3270974" y="1270"/>
                  </a:lnTo>
                  <a:lnTo>
                    <a:pt x="3270974" y="0"/>
                  </a:lnTo>
                  <a:lnTo>
                    <a:pt x="3254692" y="0"/>
                  </a:lnTo>
                  <a:lnTo>
                    <a:pt x="3254692" y="1270"/>
                  </a:lnTo>
                  <a:lnTo>
                    <a:pt x="3253168" y="1270"/>
                  </a:lnTo>
                  <a:lnTo>
                    <a:pt x="3253168" y="143510"/>
                  </a:lnTo>
                  <a:lnTo>
                    <a:pt x="3254908" y="143510"/>
                  </a:lnTo>
                  <a:lnTo>
                    <a:pt x="3254908" y="144780"/>
                  </a:lnTo>
                  <a:lnTo>
                    <a:pt x="3270504" y="144780"/>
                  </a:lnTo>
                  <a:lnTo>
                    <a:pt x="3270504" y="143510"/>
                  </a:lnTo>
                  <a:lnTo>
                    <a:pt x="3272358" y="143510"/>
                  </a:lnTo>
                  <a:lnTo>
                    <a:pt x="3272358" y="1270"/>
                  </a:lnTo>
                  <a:close/>
                </a:path>
              </a:pathLst>
            </a:custGeom>
            <a:solidFill>
              <a:srgbClr val="000000"/>
            </a:solidFill>
          </p:spPr>
          <p:txBody>
            <a:bodyPr wrap="square" lIns="0" tIns="0" rIns="0" bIns="0" rtlCol="0"/>
            <a:lstStyle/>
            <a:p>
              <a:endParaRPr/>
            </a:p>
          </p:txBody>
        </p:sp>
        <p:sp>
          <p:nvSpPr>
            <p:cNvPr id="55" name="object 55"/>
            <p:cNvSpPr/>
            <p:nvPr/>
          </p:nvSpPr>
          <p:spPr>
            <a:xfrm>
              <a:off x="5843134" y="2474648"/>
              <a:ext cx="164230" cy="145851"/>
            </a:xfrm>
            <a:prstGeom prst="rect">
              <a:avLst/>
            </a:prstGeom>
            <a:blipFill>
              <a:blip r:embed="rId27" cstate="print"/>
              <a:stretch>
                <a:fillRect/>
              </a:stretch>
            </a:blipFill>
          </p:spPr>
          <p:txBody>
            <a:bodyPr wrap="square" lIns="0" tIns="0" rIns="0" bIns="0" rtlCol="0"/>
            <a:lstStyle/>
            <a:p>
              <a:endParaRPr/>
            </a:p>
          </p:txBody>
        </p:sp>
        <p:sp>
          <p:nvSpPr>
            <p:cNvPr id="56" name="object 56"/>
            <p:cNvSpPr/>
            <p:nvPr/>
          </p:nvSpPr>
          <p:spPr>
            <a:xfrm>
              <a:off x="7488173" y="2474648"/>
              <a:ext cx="121989" cy="145851"/>
            </a:xfrm>
            <a:prstGeom prst="rect">
              <a:avLst/>
            </a:prstGeom>
            <a:blipFill>
              <a:blip r:embed="rId28" cstate="print"/>
              <a:stretch>
                <a:fillRect/>
              </a:stretch>
            </a:blipFill>
          </p:spPr>
          <p:txBody>
            <a:bodyPr wrap="square" lIns="0" tIns="0" rIns="0" bIns="0" rtlCol="0"/>
            <a:lstStyle/>
            <a:p>
              <a:endParaRPr/>
            </a:p>
          </p:txBody>
        </p:sp>
      </p:grpSp>
      <p:sp>
        <p:nvSpPr>
          <p:cNvPr id="57" name="object 57"/>
          <p:cNvSpPr txBox="1"/>
          <p:nvPr/>
        </p:nvSpPr>
        <p:spPr>
          <a:xfrm>
            <a:off x="454025" y="1998472"/>
            <a:ext cx="75819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2060"/>
                </a:solidFill>
                <a:latin typeface="Arial"/>
                <a:cs typeface="Arial"/>
              </a:rPr>
              <a:t>Process</a:t>
            </a:r>
            <a:endParaRPr sz="1600">
              <a:latin typeface="Arial"/>
              <a:cs typeface="Arial"/>
            </a:endParaRPr>
          </a:p>
        </p:txBody>
      </p:sp>
      <p:sp>
        <p:nvSpPr>
          <p:cNvPr id="58" name="object 58"/>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70DD0-920F-4503-AF66-B3AAC8B24251}"/>
              </a:ext>
            </a:extLst>
          </p:cNvPr>
          <p:cNvSpPr>
            <a:spLocks noGrp="1"/>
          </p:cNvSpPr>
          <p:nvPr>
            <p:ph type="title"/>
          </p:nvPr>
        </p:nvSpPr>
        <p:spPr>
          <a:xfrm>
            <a:off x="0" y="381000"/>
            <a:ext cx="9144000" cy="861774"/>
          </a:xfrm>
        </p:spPr>
        <p:txBody>
          <a:bodyPr/>
          <a:lstStyle/>
          <a:p>
            <a:r>
              <a:rPr lang="en-US" dirty="0"/>
              <a:t>Activity Diagram- </a:t>
            </a:r>
            <a:br>
              <a:rPr lang="en-US" dirty="0"/>
            </a:br>
            <a:r>
              <a:rPr lang="en-US" dirty="0"/>
              <a:t>An Example</a:t>
            </a:r>
            <a:endParaRPr lang="en-IN" dirty="0"/>
          </a:p>
        </p:txBody>
      </p:sp>
      <p:pic>
        <p:nvPicPr>
          <p:cNvPr id="4" name="Picture 3">
            <a:extLst>
              <a:ext uri="{FF2B5EF4-FFF2-40B4-BE49-F238E27FC236}">
                <a16:creationId xmlns:a16="http://schemas.microsoft.com/office/drawing/2014/main" xmlns="" id="{0845D43B-3DE7-44F1-804F-AE972572CEE9}"/>
              </a:ext>
            </a:extLst>
          </p:cNvPr>
          <p:cNvPicPr>
            <a:picLocks noChangeAspect="1"/>
          </p:cNvPicPr>
          <p:nvPr/>
        </p:nvPicPr>
        <p:blipFill>
          <a:blip r:embed="rId2"/>
          <a:stretch>
            <a:fillRect/>
          </a:stretch>
        </p:blipFill>
        <p:spPr>
          <a:xfrm>
            <a:off x="3886200" y="0"/>
            <a:ext cx="3965047" cy="6858000"/>
          </a:xfrm>
          <a:prstGeom prst="rect">
            <a:avLst/>
          </a:prstGeom>
        </p:spPr>
      </p:pic>
    </p:spTree>
    <p:extLst>
      <p:ext uri="{BB962C8B-B14F-4D97-AF65-F5344CB8AC3E}">
        <p14:creationId xmlns:p14="http://schemas.microsoft.com/office/powerpoint/2010/main" xmlns="" val="165637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5301"/>
              <a:ext cx="205358" cy="149572"/>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0" y="1211275"/>
            <a:ext cx="3733800" cy="241300"/>
            <a:chOff x="0" y="1211275"/>
            <a:chExt cx="3733800" cy="241300"/>
          </a:xfrm>
        </p:grpSpPr>
        <p:sp>
          <p:nvSpPr>
            <p:cNvPr id="8" name="object 8"/>
            <p:cNvSpPr/>
            <p:nvPr/>
          </p:nvSpPr>
          <p:spPr>
            <a:xfrm>
              <a:off x="1019671" y="1211275"/>
              <a:ext cx="2559087" cy="19615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grpSp>
      <p:grpSp>
        <p:nvGrpSpPr>
          <p:cNvPr id="10" name="object 10"/>
          <p:cNvGrpSpPr/>
          <p:nvPr/>
        </p:nvGrpSpPr>
        <p:grpSpPr>
          <a:xfrm>
            <a:off x="221099" y="1629949"/>
            <a:ext cx="7865109" cy="5119370"/>
            <a:chOff x="221099" y="1629949"/>
            <a:chExt cx="7865109" cy="5119370"/>
          </a:xfrm>
        </p:grpSpPr>
        <p:sp>
          <p:nvSpPr>
            <p:cNvPr id="11" name="object 11"/>
            <p:cNvSpPr/>
            <p:nvPr/>
          </p:nvSpPr>
          <p:spPr>
            <a:xfrm>
              <a:off x="5017175" y="1642650"/>
              <a:ext cx="3064498" cy="491999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025392" y="1642649"/>
              <a:ext cx="3048000" cy="5029200"/>
            </a:xfrm>
            <a:custGeom>
              <a:avLst/>
              <a:gdLst/>
              <a:ahLst/>
              <a:cxnLst/>
              <a:rect l="l" t="t" r="r" b="b"/>
              <a:pathLst>
                <a:path w="3048000" h="5029200">
                  <a:moveTo>
                    <a:pt x="0" y="0"/>
                  </a:moveTo>
                  <a:lnTo>
                    <a:pt x="3048000" y="0"/>
                  </a:lnTo>
                  <a:lnTo>
                    <a:pt x="3048000" y="5029199"/>
                  </a:lnTo>
                  <a:lnTo>
                    <a:pt x="0" y="5029199"/>
                  </a:lnTo>
                  <a:lnTo>
                    <a:pt x="0" y="0"/>
                  </a:lnTo>
                  <a:close/>
                </a:path>
              </a:pathLst>
            </a:custGeom>
            <a:ln w="25399">
              <a:solidFill>
                <a:srgbClr val="385E8A"/>
              </a:solidFill>
            </a:ln>
          </p:spPr>
          <p:txBody>
            <a:bodyPr wrap="square" lIns="0" tIns="0" rIns="0" bIns="0" rtlCol="0"/>
            <a:lstStyle/>
            <a:p>
              <a:endParaRPr/>
            </a:p>
          </p:txBody>
        </p:sp>
        <p:sp>
          <p:nvSpPr>
            <p:cNvPr id="13" name="object 13"/>
            <p:cNvSpPr/>
            <p:nvPr/>
          </p:nvSpPr>
          <p:spPr>
            <a:xfrm>
              <a:off x="221099" y="2884899"/>
              <a:ext cx="4476115" cy="3864610"/>
            </a:xfrm>
            <a:custGeom>
              <a:avLst/>
              <a:gdLst/>
              <a:ahLst/>
              <a:cxnLst/>
              <a:rect l="l" t="t" r="r" b="b"/>
              <a:pathLst>
                <a:path w="4476115" h="3864609">
                  <a:moveTo>
                    <a:pt x="4475998" y="3864299"/>
                  </a:moveTo>
                  <a:lnTo>
                    <a:pt x="0" y="3864299"/>
                  </a:lnTo>
                  <a:lnTo>
                    <a:pt x="0" y="0"/>
                  </a:lnTo>
                  <a:lnTo>
                    <a:pt x="4475998" y="0"/>
                  </a:lnTo>
                  <a:lnTo>
                    <a:pt x="4475998" y="3864299"/>
                  </a:lnTo>
                  <a:close/>
                </a:path>
              </a:pathLst>
            </a:custGeom>
            <a:solidFill>
              <a:srgbClr val="EEEEEE"/>
            </a:solidFill>
          </p:spPr>
          <p:txBody>
            <a:bodyPr wrap="square" lIns="0" tIns="0" rIns="0" bIns="0" rtlCol="0"/>
            <a:lstStyle/>
            <a:p>
              <a:endParaRPr/>
            </a:p>
          </p:txBody>
        </p:sp>
      </p:grpSp>
      <p:sp>
        <p:nvSpPr>
          <p:cNvPr id="14" name="object 14"/>
          <p:cNvSpPr/>
          <p:nvPr/>
        </p:nvSpPr>
        <p:spPr>
          <a:xfrm>
            <a:off x="167499" y="1684249"/>
            <a:ext cx="4476115" cy="964565"/>
          </a:xfrm>
          <a:custGeom>
            <a:avLst/>
            <a:gdLst/>
            <a:ahLst/>
            <a:cxnLst/>
            <a:rect l="l" t="t" r="r" b="b"/>
            <a:pathLst>
              <a:path w="4476115" h="964564">
                <a:moveTo>
                  <a:pt x="4475998" y="964198"/>
                </a:moveTo>
                <a:lnTo>
                  <a:pt x="0" y="964198"/>
                </a:lnTo>
                <a:lnTo>
                  <a:pt x="0" y="0"/>
                </a:lnTo>
                <a:lnTo>
                  <a:pt x="4475998" y="0"/>
                </a:lnTo>
                <a:lnTo>
                  <a:pt x="4475998" y="964198"/>
                </a:lnTo>
                <a:close/>
              </a:path>
            </a:pathLst>
          </a:custGeom>
          <a:solidFill>
            <a:srgbClr val="EEEEEE"/>
          </a:solidFill>
        </p:spPr>
        <p:txBody>
          <a:bodyPr wrap="square" lIns="0" tIns="0" rIns="0" bIns="0" rtlCol="0"/>
          <a:lstStyle/>
          <a:p>
            <a:endParaRPr/>
          </a:p>
        </p:txBody>
      </p:sp>
      <p:sp>
        <p:nvSpPr>
          <p:cNvPr id="15" name="object 15"/>
          <p:cNvSpPr txBox="1"/>
          <p:nvPr/>
        </p:nvSpPr>
        <p:spPr>
          <a:xfrm>
            <a:off x="240524" y="1750162"/>
            <a:ext cx="401066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Entry</a:t>
            </a:r>
            <a:r>
              <a:rPr sz="1400" b="1" spc="-10" dirty="0">
                <a:latin typeface="Arial"/>
                <a:cs typeface="Arial"/>
              </a:rPr>
              <a:t> </a:t>
            </a:r>
            <a:r>
              <a:rPr sz="1400" b="1" spc="-5" dirty="0">
                <a:latin typeface="Arial"/>
                <a:cs typeface="Arial"/>
              </a:rPr>
              <a:t>Criteria</a:t>
            </a:r>
            <a:endParaRPr sz="1400">
              <a:latin typeface="Arial"/>
              <a:cs typeface="Arial"/>
            </a:endParaRPr>
          </a:p>
          <a:p>
            <a:pPr marL="12700" marR="5080">
              <a:lnSpc>
                <a:spcPts val="1650"/>
              </a:lnSpc>
              <a:spcBef>
                <a:spcPts val="65"/>
              </a:spcBef>
            </a:pPr>
            <a:r>
              <a:rPr sz="1400" spc="-5" dirty="0">
                <a:latin typeface="Arial"/>
                <a:cs typeface="Arial"/>
              </a:rPr>
              <a:t>Domain experts, Chief Programmers and the Chief  Architect have been</a:t>
            </a:r>
            <a:r>
              <a:rPr sz="1400" spc="-15" dirty="0">
                <a:latin typeface="Arial"/>
                <a:cs typeface="Arial"/>
              </a:rPr>
              <a:t> </a:t>
            </a:r>
            <a:r>
              <a:rPr sz="1400" dirty="0">
                <a:latin typeface="Arial"/>
                <a:cs typeface="Arial"/>
              </a:rPr>
              <a:t>selected.</a:t>
            </a:r>
            <a:endParaRPr sz="1400">
              <a:latin typeface="Arial"/>
              <a:cs typeface="Arial"/>
            </a:endParaRPr>
          </a:p>
        </p:txBody>
      </p:sp>
      <p:grpSp>
        <p:nvGrpSpPr>
          <p:cNvPr id="16" name="object 16"/>
          <p:cNvGrpSpPr/>
          <p:nvPr/>
        </p:nvGrpSpPr>
        <p:grpSpPr>
          <a:xfrm>
            <a:off x="3794950" y="2119675"/>
            <a:ext cx="1123315" cy="475615"/>
            <a:chOff x="3794950" y="2119675"/>
            <a:chExt cx="1123315" cy="475615"/>
          </a:xfrm>
        </p:grpSpPr>
        <p:sp>
          <p:nvSpPr>
            <p:cNvPr id="17" name="object 17"/>
            <p:cNvSpPr/>
            <p:nvPr/>
          </p:nvSpPr>
          <p:spPr>
            <a:xfrm>
              <a:off x="3804475" y="2129200"/>
              <a:ext cx="1104265" cy="456565"/>
            </a:xfrm>
            <a:custGeom>
              <a:avLst/>
              <a:gdLst/>
              <a:ahLst/>
              <a:cxnLst/>
              <a:rect l="l" t="t" r="r" b="b"/>
              <a:pathLst>
                <a:path w="1104264" h="456564">
                  <a:moveTo>
                    <a:pt x="14249" y="316371"/>
                  </a:moveTo>
                  <a:lnTo>
                    <a:pt x="0" y="316371"/>
                  </a:lnTo>
                  <a:lnTo>
                    <a:pt x="0" y="139626"/>
                  </a:lnTo>
                  <a:lnTo>
                    <a:pt x="14249" y="139626"/>
                  </a:lnTo>
                  <a:lnTo>
                    <a:pt x="14249" y="316371"/>
                  </a:lnTo>
                  <a:close/>
                </a:path>
                <a:path w="1104264" h="456564">
                  <a:moveTo>
                    <a:pt x="56999" y="316371"/>
                  </a:moveTo>
                  <a:lnTo>
                    <a:pt x="28499" y="316371"/>
                  </a:lnTo>
                  <a:lnTo>
                    <a:pt x="28499" y="139626"/>
                  </a:lnTo>
                  <a:lnTo>
                    <a:pt x="56999" y="139626"/>
                  </a:lnTo>
                  <a:lnTo>
                    <a:pt x="56999" y="316371"/>
                  </a:lnTo>
                  <a:close/>
                </a:path>
                <a:path w="1104264" h="456564">
                  <a:moveTo>
                    <a:pt x="876000" y="455998"/>
                  </a:moveTo>
                  <a:lnTo>
                    <a:pt x="876000" y="316371"/>
                  </a:lnTo>
                  <a:lnTo>
                    <a:pt x="71249" y="316371"/>
                  </a:lnTo>
                  <a:lnTo>
                    <a:pt x="71249" y="139626"/>
                  </a:lnTo>
                  <a:lnTo>
                    <a:pt x="876000" y="139626"/>
                  </a:lnTo>
                  <a:lnTo>
                    <a:pt x="876000" y="0"/>
                  </a:lnTo>
                  <a:lnTo>
                    <a:pt x="1103999" y="227999"/>
                  </a:lnTo>
                  <a:lnTo>
                    <a:pt x="876000" y="455998"/>
                  </a:lnTo>
                  <a:close/>
                </a:path>
              </a:pathLst>
            </a:custGeom>
            <a:solidFill>
              <a:srgbClr val="EEECE1"/>
            </a:solidFill>
          </p:spPr>
          <p:txBody>
            <a:bodyPr wrap="square" lIns="0" tIns="0" rIns="0" bIns="0" rtlCol="0"/>
            <a:lstStyle/>
            <a:p>
              <a:endParaRPr/>
            </a:p>
          </p:txBody>
        </p:sp>
        <p:sp>
          <p:nvSpPr>
            <p:cNvPr id="18" name="object 18"/>
            <p:cNvSpPr/>
            <p:nvPr/>
          </p:nvSpPr>
          <p:spPr>
            <a:xfrm>
              <a:off x="3804475" y="2129200"/>
              <a:ext cx="1104265" cy="456565"/>
            </a:xfrm>
            <a:custGeom>
              <a:avLst/>
              <a:gdLst/>
              <a:ahLst/>
              <a:cxnLst/>
              <a:rect l="l" t="t" r="r" b="b"/>
              <a:pathLst>
                <a:path w="1104264" h="456564">
                  <a:moveTo>
                    <a:pt x="0" y="139626"/>
                  </a:moveTo>
                  <a:lnTo>
                    <a:pt x="14249" y="139626"/>
                  </a:lnTo>
                  <a:lnTo>
                    <a:pt x="14249" y="316371"/>
                  </a:lnTo>
                  <a:lnTo>
                    <a:pt x="0" y="316371"/>
                  </a:lnTo>
                  <a:lnTo>
                    <a:pt x="0" y="139626"/>
                  </a:lnTo>
                  <a:close/>
                </a:path>
                <a:path w="1104264" h="456564">
                  <a:moveTo>
                    <a:pt x="28499" y="139626"/>
                  </a:moveTo>
                  <a:lnTo>
                    <a:pt x="56999" y="139626"/>
                  </a:lnTo>
                  <a:lnTo>
                    <a:pt x="56999" y="316371"/>
                  </a:lnTo>
                  <a:lnTo>
                    <a:pt x="28499" y="316371"/>
                  </a:lnTo>
                  <a:lnTo>
                    <a:pt x="28499" y="139626"/>
                  </a:lnTo>
                  <a:close/>
                </a:path>
                <a:path w="1104264" h="456564">
                  <a:moveTo>
                    <a:pt x="71249" y="139626"/>
                  </a:moveTo>
                  <a:lnTo>
                    <a:pt x="876000" y="139626"/>
                  </a:lnTo>
                  <a:lnTo>
                    <a:pt x="876000" y="0"/>
                  </a:lnTo>
                  <a:lnTo>
                    <a:pt x="1103999" y="227999"/>
                  </a:lnTo>
                  <a:lnTo>
                    <a:pt x="876000" y="455998"/>
                  </a:lnTo>
                  <a:lnTo>
                    <a:pt x="876000" y="316371"/>
                  </a:lnTo>
                  <a:lnTo>
                    <a:pt x="71249" y="316371"/>
                  </a:lnTo>
                  <a:lnTo>
                    <a:pt x="71249" y="139626"/>
                  </a:lnTo>
                  <a:close/>
                </a:path>
              </a:pathLst>
            </a:custGeom>
            <a:ln w="19049">
              <a:solidFill>
                <a:srgbClr val="1F497D"/>
              </a:solidFill>
            </a:ln>
          </p:spPr>
          <p:txBody>
            <a:bodyPr wrap="square" lIns="0" tIns="0" rIns="0" bIns="0" rtlCol="0"/>
            <a:lstStyle/>
            <a:p>
              <a:endParaRPr/>
            </a:p>
          </p:txBody>
        </p:sp>
      </p:grpSp>
      <p:sp>
        <p:nvSpPr>
          <p:cNvPr id="19" name="object 19"/>
          <p:cNvSpPr txBox="1"/>
          <p:nvPr/>
        </p:nvSpPr>
        <p:spPr>
          <a:xfrm>
            <a:off x="294125" y="2950813"/>
            <a:ext cx="4324985" cy="23342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Exit</a:t>
            </a:r>
            <a:r>
              <a:rPr sz="1400" b="1" spc="-10" dirty="0">
                <a:latin typeface="Arial"/>
                <a:cs typeface="Arial"/>
              </a:rPr>
              <a:t> </a:t>
            </a:r>
            <a:r>
              <a:rPr sz="1400" b="1" spc="-5" dirty="0">
                <a:latin typeface="Arial"/>
                <a:cs typeface="Arial"/>
              </a:rPr>
              <a:t>Criteria</a:t>
            </a:r>
            <a:endParaRPr sz="1400">
              <a:latin typeface="Arial"/>
              <a:cs typeface="Arial"/>
            </a:endParaRPr>
          </a:p>
          <a:p>
            <a:pPr marL="469900" marR="66675" indent="-336550">
              <a:lnSpc>
                <a:spcPts val="1650"/>
              </a:lnSpc>
              <a:spcBef>
                <a:spcPts val="65"/>
              </a:spcBef>
              <a:buChar char="●"/>
              <a:tabLst>
                <a:tab pos="469265" algn="l"/>
                <a:tab pos="469900" algn="l"/>
              </a:tabLst>
            </a:pPr>
            <a:r>
              <a:rPr sz="1400" spc="-5" dirty="0">
                <a:latin typeface="Arial"/>
                <a:cs typeface="Arial"/>
              </a:rPr>
              <a:t>Class diagrams focusing on </a:t>
            </a:r>
            <a:r>
              <a:rPr sz="1400" dirty="0">
                <a:latin typeface="Arial"/>
                <a:cs typeface="Arial"/>
              </a:rPr>
              <a:t>model shape. </a:t>
            </a:r>
            <a:r>
              <a:rPr sz="1400" spc="-5" dirty="0">
                <a:latin typeface="Arial"/>
                <a:cs typeface="Arial"/>
              </a:rPr>
              <a:t>That  is, what </a:t>
            </a:r>
            <a:r>
              <a:rPr sz="1400" dirty="0">
                <a:latin typeface="Arial"/>
                <a:cs typeface="Arial"/>
              </a:rPr>
              <a:t>classes </a:t>
            </a:r>
            <a:r>
              <a:rPr sz="1400" spc="-5" dirty="0">
                <a:latin typeface="Arial"/>
                <a:cs typeface="Arial"/>
              </a:rPr>
              <a:t>are in the domain, how are they  </a:t>
            </a:r>
            <a:r>
              <a:rPr sz="1400" dirty="0">
                <a:latin typeface="Arial"/>
                <a:cs typeface="Arial"/>
              </a:rPr>
              <a:t>connected </a:t>
            </a:r>
            <a:r>
              <a:rPr sz="1400" spc="-5" dirty="0">
                <a:latin typeface="Arial"/>
                <a:cs typeface="Arial"/>
              </a:rPr>
              <a:t>to one another and under what  </a:t>
            </a:r>
            <a:r>
              <a:rPr sz="1400" dirty="0">
                <a:latin typeface="Arial"/>
                <a:cs typeface="Arial"/>
              </a:rPr>
              <a:t>constraints.</a:t>
            </a:r>
            <a:endParaRPr sz="1400">
              <a:latin typeface="Arial"/>
              <a:cs typeface="Arial"/>
            </a:endParaRPr>
          </a:p>
          <a:p>
            <a:pPr marL="469900" marR="212090" indent="-336550">
              <a:lnSpc>
                <a:spcPts val="1650"/>
              </a:lnSpc>
              <a:buChar char="●"/>
              <a:tabLst>
                <a:tab pos="469265" algn="l"/>
                <a:tab pos="469900" algn="l"/>
              </a:tabLst>
            </a:pPr>
            <a:r>
              <a:rPr sz="1400" dirty="0">
                <a:latin typeface="Arial"/>
                <a:cs typeface="Arial"/>
              </a:rPr>
              <a:t>Methods </a:t>
            </a:r>
            <a:r>
              <a:rPr sz="1400" spc="-5" dirty="0">
                <a:latin typeface="Arial"/>
                <a:cs typeface="Arial"/>
              </a:rPr>
              <a:t>and attributes identified are placed in  the</a:t>
            </a:r>
            <a:r>
              <a:rPr sz="1400" spc="-10" dirty="0">
                <a:latin typeface="Arial"/>
                <a:cs typeface="Arial"/>
              </a:rPr>
              <a:t> </a:t>
            </a:r>
            <a:r>
              <a:rPr sz="1400" dirty="0">
                <a:latin typeface="Arial"/>
                <a:cs typeface="Arial"/>
              </a:rPr>
              <a:t>classes.</a:t>
            </a:r>
            <a:endParaRPr sz="1400">
              <a:latin typeface="Arial"/>
              <a:cs typeface="Arial"/>
            </a:endParaRPr>
          </a:p>
          <a:p>
            <a:pPr marL="469900" indent="-336550">
              <a:lnSpc>
                <a:spcPts val="1585"/>
              </a:lnSpc>
              <a:buChar char="●"/>
              <a:tabLst>
                <a:tab pos="469265" algn="l"/>
                <a:tab pos="469900" algn="l"/>
              </a:tabLst>
            </a:pPr>
            <a:r>
              <a:rPr sz="1400" spc="-5" dirty="0">
                <a:latin typeface="Arial"/>
                <a:cs typeface="Arial"/>
              </a:rPr>
              <a:t>Sequence Diagram(s), if</a:t>
            </a:r>
            <a:r>
              <a:rPr sz="1400" spc="-15" dirty="0">
                <a:latin typeface="Arial"/>
                <a:cs typeface="Arial"/>
              </a:rPr>
              <a:t> </a:t>
            </a:r>
            <a:r>
              <a:rPr sz="1400" spc="-5" dirty="0">
                <a:latin typeface="Arial"/>
                <a:cs typeface="Arial"/>
              </a:rPr>
              <a:t>any.</a:t>
            </a:r>
            <a:endParaRPr sz="1400">
              <a:latin typeface="Arial"/>
              <a:cs typeface="Arial"/>
            </a:endParaRPr>
          </a:p>
          <a:p>
            <a:pPr marL="469900" marR="5080" indent="-336550">
              <a:lnSpc>
                <a:spcPts val="1650"/>
              </a:lnSpc>
              <a:spcBef>
                <a:spcPts val="65"/>
              </a:spcBef>
              <a:buChar char="●"/>
              <a:tabLst>
                <a:tab pos="469265" algn="l"/>
                <a:tab pos="469900" algn="l"/>
              </a:tabLst>
            </a:pPr>
            <a:r>
              <a:rPr sz="1400" dirty="0">
                <a:latin typeface="Arial"/>
                <a:cs typeface="Arial"/>
              </a:rPr>
              <a:t>Model </a:t>
            </a:r>
            <a:r>
              <a:rPr sz="1400" spc="-5" dirty="0">
                <a:latin typeface="Arial"/>
                <a:cs typeface="Arial"/>
              </a:rPr>
              <a:t>notes to </a:t>
            </a:r>
            <a:r>
              <a:rPr sz="1400" dirty="0">
                <a:latin typeface="Arial"/>
                <a:cs typeface="Arial"/>
              </a:rPr>
              <a:t>capture </a:t>
            </a:r>
            <a:r>
              <a:rPr sz="1400" spc="-5" dirty="0">
                <a:latin typeface="Arial"/>
                <a:cs typeface="Arial"/>
              </a:rPr>
              <a:t>why </a:t>
            </a:r>
            <a:r>
              <a:rPr sz="1400" dirty="0">
                <a:latin typeface="Arial"/>
                <a:cs typeface="Arial"/>
              </a:rPr>
              <a:t>a </a:t>
            </a:r>
            <a:r>
              <a:rPr sz="1400" spc="-5" dirty="0">
                <a:latin typeface="Arial"/>
                <a:cs typeface="Arial"/>
              </a:rPr>
              <a:t>particular </a:t>
            </a:r>
            <a:r>
              <a:rPr sz="1400" dirty="0">
                <a:latin typeface="Arial"/>
                <a:cs typeface="Arial"/>
              </a:rPr>
              <a:t>model  shape </a:t>
            </a:r>
            <a:r>
              <a:rPr sz="1400" spc="-5" dirty="0">
                <a:latin typeface="Arial"/>
                <a:cs typeface="Arial"/>
              </a:rPr>
              <a:t>was </a:t>
            </a:r>
            <a:r>
              <a:rPr sz="1400" dirty="0">
                <a:latin typeface="Arial"/>
                <a:cs typeface="Arial"/>
              </a:rPr>
              <a:t>chosen </a:t>
            </a:r>
            <a:r>
              <a:rPr sz="1400" spc="-5" dirty="0">
                <a:latin typeface="Arial"/>
                <a:cs typeface="Arial"/>
              </a:rPr>
              <a:t>and/or what alternatives were  </a:t>
            </a:r>
            <a:r>
              <a:rPr sz="1400" dirty="0">
                <a:latin typeface="Arial"/>
                <a:cs typeface="Arial"/>
              </a:rPr>
              <a:t>considered</a:t>
            </a:r>
            <a:endParaRPr sz="1400">
              <a:latin typeface="Arial"/>
              <a:cs typeface="Arial"/>
            </a:endParaRPr>
          </a:p>
        </p:txBody>
      </p:sp>
      <p:grpSp>
        <p:nvGrpSpPr>
          <p:cNvPr id="20" name="object 20"/>
          <p:cNvGrpSpPr/>
          <p:nvPr/>
        </p:nvGrpSpPr>
        <p:grpSpPr>
          <a:xfrm>
            <a:off x="1609900" y="5317041"/>
            <a:ext cx="4088129" cy="1355090"/>
            <a:chOff x="1609900" y="5317041"/>
            <a:chExt cx="4088129" cy="1355090"/>
          </a:xfrm>
        </p:grpSpPr>
        <p:sp>
          <p:nvSpPr>
            <p:cNvPr id="21" name="object 21"/>
            <p:cNvSpPr/>
            <p:nvPr/>
          </p:nvSpPr>
          <p:spPr>
            <a:xfrm>
              <a:off x="4143237" y="5651774"/>
              <a:ext cx="1544955" cy="709930"/>
            </a:xfrm>
            <a:custGeom>
              <a:avLst/>
              <a:gdLst/>
              <a:ahLst/>
              <a:cxnLst/>
              <a:rect l="l" t="t" r="r" b="b"/>
              <a:pathLst>
                <a:path w="1544954" h="709929">
                  <a:moveTo>
                    <a:pt x="149357" y="435051"/>
                  </a:moveTo>
                  <a:lnTo>
                    <a:pt x="0" y="149358"/>
                  </a:lnTo>
                  <a:lnTo>
                    <a:pt x="285692" y="0"/>
                  </a:lnTo>
                  <a:lnTo>
                    <a:pt x="243947" y="133212"/>
                  </a:lnTo>
                  <a:lnTo>
                    <a:pt x="782040" y="301838"/>
                  </a:lnTo>
                  <a:lnTo>
                    <a:pt x="191103" y="301838"/>
                  </a:lnTo>
                  <a:lnTo>
                    <a:pt x="149357" y="435051"/>
                  </a:lnTo>
                  <a:close/>
                </a:path>
                <a:path w="1544954" h="709929">
                  <a:moveTo>
                    <a:pt x="1423900" y="688168"/>
                  </a:moveTo>
                  <a:lnTo>
                    <a:pt x="191103" y="301838"/>
                  </a:lnTo>
                  <a:lnTo>
                    <a:pt x="782040" y="301838"/>
                  </a:lnTo>
                  <a:lnTo>
                    <a:pt x="1476744" y="519542"/>
                  </a:lnTo>
                  <a:lnTo>
                    <a:pt x="1423900" y="688168"/>
                  </a:lnTo>
                  <a:close/>
                </a:path>
                <a:path w="1544954" h="709929">
                  <a:moveTo>
                    <a:pt x="1464686" y="700949"/>
                  </a:moveTo>
                  <a:lnTo>
                    <a:pt x="1437495" y="692428"/>
                  </a:lnTo>
                  <a:lnTo>
                    <a:pt x="1490339" y="523803"/>
                  </a:lnTo>
                  <a:lnTo>
                    <a:pt x="1517529" y="532324"/>
                  </a:lnTo>
                  <a:lnTo>
                    <a:pt x="1464686" y="700949"/>
                  </a:lnTo>
                  <a:close/>
                </a:path>
                <a:path w="1544954" h="709929">
                  <a:moveTo>
                    <a:pt x="1491877" y="709470"/>
                  </a:moveTo>
                  <a:lnTo>
                    <a:pt x="1478281" y="705210"/>
                  </a:lnTo>
                  <a:lnTo>
                    <a:pt x="1531125" y="536584"/>
                  </a:lnTo>
                  <a:lnTo>
                    <a:pt x="1544720" y="540845"/>
                  </a:lnTo>
                  <a:lnTo>
                    <a:pt x="1491877" y="709470"/>
                  </a:lnTo>
                  <a:close/>
                </a:path>
              </a:pathLst>
            </a:custGeom>
            <a:solidFill>
              <a:srgbClr val="EEECE1"/>
            </a:solidFill>
          </p:spPr>
          <p:txBody>
            <a:bodyPr wrap="square" lIns="0" tIns="0" rIns="0" bIns="0" rtlCol="0"/>
            <a:lstStyle/>
            <a:p>
              <a:endParaRPr/>
            </a:p>
          </p:txBody>
        </p:sp>
        <p:sp>
          <p:nvSpPr>
            <p:cNvPr id="22" name="object 22"/>
            <p:cNvSpPr/>
            <p:nvPr/>
          </p:nvSpPr>
          <p:spPr>
            <a:xfrm>
              <a:off x="5571208" y="6166052"/>
              <a:ext cx="126274" cy="204717"/>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4143237" y="5651774"/>
              <a:ext cx="1477010" cy="688340"/>
            </a:xfrm>
            <a:custGeom>
              <a:avLst/>
              <a:gdLst/>
              <a:ahLst/>
              <a:cxnLst/>
              <a:rect l="l" t="t" r="r" b="b"/>
              <a:pathLst>
                <a:path w="1477010" h="688339">
                  <a:moveTo>
                    <a:pt x="1423900" y="688168"/>
                  </a:moveTo>
                  <a:lnTo>
                    <a:pt x="191103" y="301838"/>
                  </a:lnTo>
                  <a:lnTo>
                    <a:pt x="149357" y="435051"/>
                  </a:lnTo>
                  <a:lnTo>
                    <a:pt x="0" y="149358"/>
                  </a:lnTo>
                  <a:lnTo>
                    <a:pt x="285692" y="0"/>
                  </a:lnTo>
                  <a:lnTo>
                    <a:pt x="243947" y="133212"/>
                  </a:lnTo>
                  <a:lnTo>
                    <a:pt x="1476744" y="519542"/>
                  </a:lnTo>
                  <a:lnTo>
                    <a:pt x="1423900" y="688168"/>
                  </a:lnTo>
                  <a:close/>
                </a:path>
              </a:pathLst>
            </a:custGeom>
            <a:ln w="19049">
              <a:solidFill>
                <a:srgbClr val="1F497D"/>
              </a:solidFill>
            </a:ln>
          </p:spPr>
          <p:txBody>
            <a:bodyPr wrap="square" lIns="0" tIns="0" rIns="0" bIns="0" rtlCol="0"/>
            <a:lstStyle/>
            <a:p>
              <a:endParaRPr/>
            </a:p>
          </p:txBody>
        </p:sp>
        <p:sp>
          <p:nvSpPr>
            <p:cNvPr id="24" name="object 24"/>
            <p:cNvSpPr/>
            <p:nvPr/>
          </p:nvSpPr>
          <p:spPr>
            <a:xfrm>
              <a:off x="1609900" y="5317041"/>
              <a:ext cx="1591198" cy="1354798"/>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6938"/>
              <a:ext cx="210418" cy="146149"/>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1269898" y="1211275"/>
            <a:ext cx="2061554" cy="157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6924"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sp>
        <p:nvSpPr>
          <p:cNvPr id="9" name="object 9"/>
          <p:cNvSpPr txBox="1"/>
          <p:nvPr/>
        </p:nvSpPr>
        <p:spPr>
          <a:xfrm>
            <a:off x="3262216" y="1669162"/>
            <a:ext cx="5553939" cy="1832040"/>
          </a:xfrm>
          <a:prstGeom prst="rect">
            <a:avLst/>
          </a:prstGeom>
        </p:spPr>
        <p:txBody>
          <a:bodyPr vert="horz" wrap="square" lIns="0" tIns="53340" rIns="0" bIns="0" rtlCol="0">
            <a:spAutoFit/>
          </a:bodyPr>
          <a:lstStyle/>
          <a:p>
            <a:pPr marL="348615" marR="6985" indent="-336550" algn="just">
              <a:lnSpc>
                <a:spcPts val="1350"/>
              </a:lnSpc>
              <a:spcBef>
                <a:spcPts val="420"/>
              </a:spcBef>
              <a:buClr>
                <a:srgbClr val="000000"/>
              </a:buClr>
              <a:buChar char="●"/>
              <a:tabLst>
                <a:tab pos="349250" algn="l"/>
              </a:tabLst>
            </a:pPr>
            <a:r>
              <a:rPr sz="1400" dirty="0">
                <a:latin typeface="Arial"/>
                <a:cs typeface="Arial"/>
              </a:rPr>
              <a:t>A </a:t>
            </a:r>
            <a:r>
              <a:rPr sz="1400" spc="-5" dirty="0">
                <a:latin typeface="Arial"/>
                <a:cs typeface="Arial"/>
              </a:rPr>
              <a:t>team </a:t>
            </a:r>
            <a:r>
              <a:rPr sz="1400" dirty="0">
                <a:latin typeface="Arial"/>
                <a:cs typeface="Arial"/>
              </a:rPr>
              <a:t>consist </a:t>
            </a:r>
            <a:r>
              <a:rPr sz="1400" spc="-5" dirty="0">
                <a:latin typeface="Arial"/>
                <a:cs typeface="Arial"/>
              </a:rPr>
              <a:t>of Chief Programmers from process are formed to decompose the domain</a:t>
            </a:r>
            <a:r>
              <a:rPr sz="1400" spc="-20" dirty="0">
                <a:latin typeface="Arial"/>
                <a:cs typeface="Arial"/>
              </a:rPr>
              <a:t> </a:t>
            </a:r>
            <a:r>
              <a:rPr sz="1400" spc="-5" dirty="0">
                <a:latin typeface="Arial"/>
                <a:cs typeface="Arial"/>
              </a:rPr>
              <a:t>functionality.</a:t>
            </a:r>
            <a:endParaRPr sz="1400" dirty="0">
              <a:latin typeface="Arial"/>
              <a:cs typeface="Arial"/>
            </a:endParaRPr>
          </a:p>
          <a:p>
            <a:pPr marL="348615" marR="5080" indent="-336550" algn="just">
              <a:lnSpc>
                <a:spcPct val="79600"/>
              </a:lnSpc>
              <a:spcBef>
                <a:spcPts val="1019"/>
              </a:spcBef>
              <a:buClr>
                <a:srgbClr val="000000"/>
              </a:buClr>
              <a:buChar char="●"/>
              <a:tabLst>
                <a:tab pos="349250" algn="l"/>
              </a:tabLst>
            </a:pPr>
            <a:r>
              <a:rPr sz="1400" spc="-5" dirty="0">
                <a:latin typeface="Arial"/>
                <a:cs typeface="Arial"/>
              </a:rPr>
              <a:t>The team breaks the domain into </a:t>
            </a:r>
            <a:r>
              <a:rPr sz="1400" dirty="0">
                <a:latin typeface="Arial"/>
                <a:cs typeface="Arial"/>
              </a:rPr>
              <a:t>a </a:t>
            </a:r>
            <a:r>
              <a:rPr sz="1400" spc="-5" dirty="0">
                <a:latin typeface="Arial"/>
                <a:cs typeface="Arial"/>
              </a:rPr>
              <a:t>number of areas  </a:t>
            </a:r>
            <a:r>
              <a:rPr sz="1400" dirty="0">
                <a:latin typeface="Arial"/>
                <a:cs typeface="Arial"/>
              </a:rPr>
              <a:t>(major </a:t>
            </a:r>
            <a:r>
              <a:rPr sz="1400" spc="-5" dirty="0">
                <a:latin typeface="Arial"/>
                <a:cs typeface="Arial"/>
              </a:rPr>
              <a:t>feature Sets), based on the partitioning of the  domain by the Domain Experts in process</a:t>
            </a:r>
            <a:r>
              <a:rPr sz="1400" spc="-25" dirty="0">
                <a:latin typeface="Arial"/>
                <a:cs typeface="Arial"/>
              </a:rPr>
              <a:t> </a:t>
            </a:r>
            <a:endParaRPr sz="1400" dirty="0">
              <a:latin typeface="Arial"/>
              <a:cs typeface="Arial"/>
            </a:endParaRPr>
          </a:p>
          <a:p>
            <a:pPr marL="348615" marR="5715" indent="-336550" algn="just">
              <a:lnSpc>
                <a:spcPct val="78900"/>
              </a:lnSpc>
              <a:spcBef>
                <a:spcPts val="1025"/>
              </a:spcBef>
              <a:buClr>
                <a:srgbClr val="000000"/>
              </a:buClr>
              <a:buChar char="●"/>
              <a:tabLst>
                <a:tab pos="349250" algn="l"/>
              </a:tabLst>
            </a:pPr>
            <a:r>
              <a:rPr sz="1400" spc="-5" dirty="0">
                <a:latin typeface="Arial"/>
                <a:cs typeface="Arial"/>
              </a:rPr>
              <a:t>Each area is further broken into </a:t>
            </a:r>
            <a:r>
              <a:rPr sz="1400" dirty="0">
                <a:latin typeface="Arial"/>
                <a:cs typeface="Arial"/>
              </a:rPr>
              <a:t>a </a:t>
            </a:r>
            <a:r>
              <a:rPr sz="1400" spc="-5" dirty="0">
                <a:latin typeface="Arial"/>
                <a:cs typeface="Arial"/>
              </a:rPr>
              <a:t>number of  activities </a:t>
            </a:r>
            <a:r>
              <a:rPr sz="1400" dirty="0">
                <a:latin typeface="Arial"/>
                <a:cs typeface="Arial"/>
              </a:rPr>
              <a:t>(feature</a:t>
            </a:r>
            <a:r>
              <a:rPr sz="1400" spc="-10" dirty="0">
                <a:latin typeface="Arial"/>
                <a:cs typeface="Arial"/>
              </a:rPr>
              <a:t> </a:t>
            </a:r>
            <a:r>
              <a:rPr sz="1400" dirty="0">
                <a:latin typeface="Arial"/>
                <a:cs typeface="Arial"/>
              </a:rPr>
              <a:t>sets).</a:t>
            </a:r>
          </a:p>
          <a:p>
            <a:pPr marL="348615" indent="-336550">
              <a:lnSpc>
                <a:spcPct val="100000"/>
              </a:lnSpc>
              <a:spcBef>
                <a:spcPts val="670"/>
              </a:spcBef>
              <a:buChar char="●"/>
              <a:tabLst>
                <a:tab pos="347980" algn="l"/>
                <a:tab pos="349250" algn="l"/>
              </a:tabLst>
            </a:pPr>
            <a:r>
              <a:rPr sz="1400" spc="-5" dirty="0">
                <a:latin typeface="Arial"/>
                <a:cs typeface="Arial"/>
              </a:rPr>
              <a:t>Each </a:t>
            </a:r>
            <a:r>
              <a:rPr sz="1400" dirty="0">
                <a:latin typeface="Arial"/>
                <a:cs typeface="Arial"/>
              </a:rPr>
              <a:t>step </a:t>
            </a:r>
            <a:r>
              <a:rPr sz="1400" spc="-5" dirty="0">
                <a:latin typeface="Arial"/>
                <a:cs typeface="Arial"/>
              </a:rPr>
              <a:t>within an activity is identified as </a:t>
            </a:r>
            <a:r>
              <a:rPr sz="1400" dirty="0">
                <a:latin typeface="Arial"/>
                <a:cs typeface="Arial"/>
              </a:rPr>
              <a:t>a</a:t>
            </a:r>
            <a:r>
              <a:rPr sz="1400" spc="-65" dirty="0">
                <a:latin typeface="Arial"/>
                <a:cs typeface="Arial"/>
              </a:rPr>
              <a:t> </a:t>
            </a:r>
            <a:r>
              <a:rPr sz="1400" spc="-5" dirty="0">
                <a:latin typeface="Arial"/>
                <a:cs typeface="Arial"/>
              </a:rPr>
              <a:t>feature.</a:t>
            </a:r>
            <a:endParaRPr sz="1400" dirty="0">
              <a:latin typeface="Arial"/>
              <a:cs typeface="Arial"/>
            </a:endParaRPr>
          </a:p>
        </p:txBody>
      </p:sp>
      <p:grpSp>
        <p:nvGrpSpPr>
          <p:cNvPr id="10" name="object 10"/>
          <p:cNvGrpSpPr/>
          <p:nvPr/>
        </p:nvGrpSpPr>
        <p:grpSpPr>
          <a:xfrm>
            <a:off x="478024" y="1642650"/>
            <a:ext cx="3733800" cy="5106670"/>
            <a:chOff x="478024" y="1642650"/>
            <a:chExt cx="3733800" cy="5106670"/>
          </a:xfrm>
        </p:grpSpPr>
        <p:sp>
          <p:nvSpPr>
            <p:cNvPr id="11" name="object 11"/>
            <p:cNvSpPr/>
            <p:nvPr/>
          </p:nvSpPr>
          <p:spPr>
            <a:xfrm>
              <a:off x="631350" y="1642650"/>
              <a:ext cx="2362199" cy="259079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31349" y="1692950"/>
              <a:ext cx="2362200" cy="2590800"/>
            </a:xfrm>
            <a:custGeom>
              <a:avLst/>
              <a:gdLst/>
              <a:ahLst/>
              <a:cxnLst/>
              <a:rect l="l" t="t" r="r" b="b"/>
              <a:pathLst>
                <a:path w="2362200" h="2590800">
                  <a:moveTo>
                    <a:pt x="0" y="0"/>
                  </a:moveTo>
                  <a:lnTo>
                    <a:pt x="2362199" y="0"/>
                  </a:lnTo>
                  <a:lnTo>
                    <a:pt x="2362199" y="2590799"/>
                  </a:lnTo>
                  <a:lnTo>
                    <a:pt x="0" y="2590799"/>
                  </a:lnTo>
                  <a:lnTo>
                    <a:pt x="0" y="0"/>
                  </a:lnTo>
                  <a:close/>
                </a:path>
              </a:pathLst>
            </a:custGeom>
            <a:ln w="28574">
              <a:solidFill>
                <a:srgbClr val="385E8A"/>
              </a:solidFill>
            </a:ln>
          </p:spPr>
          <p:txBody>
            <a:bodyPr wrap="square" lIns="0" tIns="0" rIns="0" bIns="0" rtlCol="0"/>
            <a:lstStyle/>
            <a:p>
              <a:endParaRPr/>
            </a:p>
          </p:txBody>
        </p:sp>
        <p:sp>
          <p:nvSpPr>
            <p:cNvPr id="13" name="object 13"/>
            <p:cNvSpPr/>
            <p:nvPr/>
          </p:nvSpPr>
          <p:spPr>
            <a:xfrm>
              <a:off x="478024" y="4812450"/>
              <a:ext cx="3733800" cy="1937385"/>
            </a:xfrm>
            <a:custGeom>
              <a:avLst/>
              <a:gdLst/>
              <a:ahLst/>
              <a:cxnLst/>
              <a:rect l="l" t="t" r="r" b="b"/>
              <a:pathLst>
                <a:path w="3733800" h="1937384">
                  <a:moveTo>
                    <a:pt x="3733799" y="1936799"/>
                  </a:moveTo>
                  <a:lnTo>
                    <a:pt x="0" y="1936799"/>
                  </a:lnTo>
                  <a:lnTo>
                    <a:pt x="0" y="0"/>
                  </a:lnTo>
                  <a:lnTo>
                    <a:pt x="3733799" y="0"/>
                  </a:lnTo>
                  <a:lnTo>
                    <a:pt x="3733799" y="1936799"/>
                  </a:lnTo>
                  <a:close/>
                </a:path>
              </a:pathLst>
            </a:custGeom>
            <a:solidFill>
              <a:srgbClr val="EEEEEE"/>
            </a:solidFill>
          </p:spPr>
          <p:txBody>
            <a:bodyPr wrap="square" lIns="0" tIns="0" rIns="0" bIns="0" rtlCol="0"/>
            <a:lstStyle/>
            <a:p>
              <a:endParaRPr/>
            </a:p>
          </p:txBody>
        </p:sp>
      </p:grpSp>
      <p:sp>
        <p:nvSpPr>
          <p:cNvPr id="14" name="object 14"/>
          <p:cNvSpPr txBox="1"/>
          <p:nvPr/>
        </p:nvSpPr>
        <p:spPr>
          <a:xfrm>
            <a:off x="551049" y="4878363"/>
            <a:ext cx="3375660" cy="14960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Exit</a:t>
            </a:r>
            <a:r>
              <a:rPr sz="1400" b="1" spc="-10" dirty="0">
                <a:latin typeface="Arial"/>
                <a:cs typeface="Arial"/>
              </a:rPr>
              <a:t> </a:t>
            </a:r>
            <a:r>
              <a:rPr sz="1400" b="1" spc="-5" dirty="0">
                <a:latin typeface="Arial"/>
                <a:cs typeface="Arial"/>
              </a:rPr>
              <a:t>Criteria</a:t>
            </a:r>
            <a:endParaRPr sz="1400">
              <a:latin typeface="Arial"/>
              <a:cs typeface="Arial"/>
            </a:endParaRPr>
          </a:p>
          <a:p>
            <a:pPr marL="469900" indent="-336550">
              <a:lnSpc>
                <a:spcPts val="1650"/>
              </a:lnSpc>
              <a:buChar char="●"/>
              <a:tabLst>
                <a:tab pos="469265" algn="l"/>
                <a:tab pos="469900" algn="l"/>
              </a:tabLst>
            </a:pPr>
            <a:r>
              <a:rPr sz="1400" dirty="0">
                <a:latin typeface="Arial"/>
                <a:cs typeface="Arial"/>
              </a:rPr>
              <a:t>A </a:t>
            </a:r>
            <a:r>
              <a:rPr sz="1400" spc="-5" dirty="0">
                <a:latin typeface="Arial"/>
                <a:cs typeface="Arial"/>
              </a:rPr>
              <a:t>list of </a:t>
            </a:r>
            <a:r>
              <a:rPr sz="1400" dirty="0">
                <a:latin typeface="Arial"/>
                <a:cs typeface="Arial"/>
              </a:rPr>
              <a:t>subject</a:t>
            </a:r>
            <a:r>
              <a:rPr sz="1400" spc="-25" dirty="0">
                <a:latin typeface="Arial"/>
                <a:cs typeface="Arial"/>
              </a:rPr>
              <a:t> </a:t>
            </a:r>
            <a:r>
              <a:rPr sz="1400" spc="-5" dirty="0">
                <a:latin typeface="Arial"/>
                <a:cs typeface="Arial"/>
              </a:rPr>
              <a:t>areas</a:t>
            </a:r>
            <a:endParaRPr sz="1400">
              <a:latin typeface="Arial"/>
              <a:cs typeface="Arial"/>
            </a:endParaRPr>
          </a:p>
          <a:p>
            <a:pPr marL="469900" marR="5080" indent="-336550">
              <a:lnSpc>
                <a:spcPts val="1650"/>
              </a:lnSpc>
              <a:spcBef>
                <a:spcPts val="65"/>
              </a:spcBef>
              <a:buChar char="●"/>
              <a:tabLst>
                <a:tab pos="469265" algn="l"/>
                <a:tab pos="469900" algn="l"/>
              </a:tabLst>
            </a:pPr>
            <a:r>
              <a:rPr sz="1400" spc="-5" dirty="0">
                <a:latin typeface="Arial"/>
                <a:cs typeface="Arial"/>
              </a:rPr>
              <a:t>For each </a:t>
            </a:r>
            <a:r>
              <a:rPr sz="1400" dirty="0">
                <a:latin typeface="Arial"/>
                <a:cs typeface="Arial"/>
              </a:rPr>
              <a:t>subject </a:t>
            </a:r>
            <a:r>
              <a:rPr sz="1400" spc="-5" dirty="0">
                <a:latin typeface="Arial"/>
                <a:cs typeface="Arial"/>
              </a:rPr>
              <a:t>area, </a:t>
            </a:r>
            <a:r>
              <a:rPr sz="1400" dirty="0">
                <a:latin typeface="Arial"/>
                <a:cs typeface="Arial"/>
              </a:rPr>
              <a:t>a </a:t>
            </a:r>
            <a:r>
              <a:rPr sz="1400" spc="-5" dirty="0">
                <a:latin typeface="Arial"/>
                <a:cs typeface="Arial"/>
              </a:rPr>
              <a:t>list of the  business activities within that </a:t>
            </a:r>
            <a:r>
              <a:rPr sz="1400" dirty="0">
                <a:latin typeface="Arial"/>
                <a:cs typeface="Arial"/>
              </a:rPr>
              <a:t>subject  </a:t>
            </a:r>
            <a:r>
              <a:rPr sz="1400" spc="-5" dirty="0">
                <a:latin typeface="Arial"/>
                <a:cs typeface="Arial"/>
              </a:rPr>
              <a:t>area</a:t>
            </a:r>
            <a:endParaRPr sz="1400">
              <a:latin typeface="Arial"/>
              <a:cs typeface="Arial"/>
            </a:endParaRPr>
          </a:p>
          <a:p>
            <a:pPr marL="469900" marR="123825" indent="-336550">
              <a:lnSpc>
                <a:spcPts val="1650"/>
              </a:lnSpc>
              <a:buChar char="●"/>
              <a:tabLst>
                <a:tab pos="469265" algn="l"/>
                <a:tab pos="469900" algn="l"/>
              </a:tabLst>
            </a:pPr>
            <a:r>
              <a:rPr sz="1400" spc="-5" dirty="0">
                <a:latin typeface="Arial"/>
                <a:cs typeface="Arial"/>
              </a:rPr>
              <a:t>For each business activity </a:t>
            </a:r>
            <a:r>
              <a:rPr sz="1400" dirty="0">
                <a:latin typeface="Arial"/>
                <a:cs typeface="Arial"/>
              </a:rPr>
              <a:t>step, </a:t>
            </a:r>
            <a:r>
              <a:rPr sz="1400" spc="-5" dirty="0">
                <a:latin typeface="Arial"/>
                <a:cs typeface="Arial"/>
              </a:rPr>
              <a:t>the  feature to </a:t>
            </a:r>
            <a:r>
              <a:rPr sz="1400" dirty="0">
                <a:latin typeface="Arial"/>
                <a:cs typeface="Arial"/>
              </a:rPr>
              <a:t>satisfy </a:t>
            </a:r>
            <a:r>
              <a:rPr sz="1400" spc="-5" dirty="0">
                <a:latin typeface="Arial"/>
                <a:cs typeface="Arial"/>
              </a:rPr>
              <a:t>the</a:t>
            </a:r>
            <a:r>
              <a:rPr sz="1400" spc="-30" dirty="0">
                <a:latin typeface="Arial"/>
                <a:cs typeface="Arial"/>
              </a:rPr>
              <a:t> </a:t>
            </a:r>
            <a:r>
              <a:rPr sz="1400" dirty="0">
                <a:latin typeface="Arial"/>
                <a:cs typeface="Arial"/>
              </a:rPr>
              <a:t>step</a:t>
            </a:r>
            <a:endParaRPr sz="1400">
              <a:latin typeface="Arial"/>
              <a:cs typeface="Arial"/>
            </a:endParaRPr>
          </a:p>
        </p:txBody>
      </p:sp>
      <p:grpSp>
        <p:nvGrpSpPr>
          <p:cNvPr id="15" name="object 15"/>
          <p:cNvGrpSpPr/>
          <p:nvPr/>
        </p:nvGrpSpPr>
        <p:grpSpPr>
          <a:xfrm>
            <a:off x="1965141" y="3903400"/>
            <a:ext cx="6177915" cy="2877820"/>
            <a:chOff x="1965141" y="3903400"/>
            <a:chExt cx="6177915" cy="2877820"/>
          </a:xfrm>
        </p:grpSpPr>
        <p:sp>
          <p:nvSpPr>
            <p:cNvPr id="16" name="object 16"/>
            <p:cNvSpPr/>
            <p:nvPr/>
          </p:nvSpPr>
          <p:spPr>
            <a:xfrm>
              <a:off x="1974666" y="4006020"/>
              <a:ext cx="455930" cy="1104900"/>
            </a:xfrm>
            <a:custGeom>
              <a:avLst/>
              <a:gdLst/>
              <a:ahLst/>
              <a:cxnLst/>
              <a:rect l="l" t="t" r="r" b="b"/>
              <a:pathLst>
                <a:path w="455930" h="1104900">
                  <a:moveTo>
                    <a:pt x="139300" y="14288"/>
                  </a:moveTo>
                  <a:lnTo>
                    <a:pt x="139297" y="47"/>
                  </a:lnTo>
                  <a:lnTo>
                    <a:pt x="315925" y="0"/>
                  </a:lnTo>
                  <a:lnTo>
                    <a:pt x="315929" y="14240"/>
                  </a:lnTo>
                  <a:lnTo>
                    <a:pt x="139300" y="14288"/>
                  </a:lnTo>
                  <a:close/>
                </a:path>
                <a:path w="455930" h="1104900">
                  <a:moveTo>
                    <a:pt x="139312" y="57010"/>
                  </a:moveTo>
                  <a:lnTo>
                    <a:pt x="139304" y="28529"/>
                  </a:lnTo>
                  <a:lnTo>
                    <a:pt x="315933" y="28481"/>
                  </a:lnTo>
                  <a:lnTo>
                    <a:pt x="315941" y="56962"/>
                  </a:lnTo>
                  <a:lnTo>
                    <a:pt x="139312" y="57010"/>
                  </a:lnTo>
                  <a:close/>
                </a:path>
                <a:path w="455930" h="1104900">
                  <a:moveTo>
                    <a:pt x="227911" y="1104323"/>
                  </a:moveTo>
                  <a:lnTo>
                    <a:pt x="0" y="876536"/>
                  </a:lnTo>
                  <a:lnTo>
                    <a:pt x="139535" y="876498"/>
                  </a:lnTo>
                  <a:lnTo>
                    <a:pt x="139316" y="71250"/>
                  </a:lnTo>
                  <a:lnTo>
                    <a:pt x="315945" y="71203"/>
                  </a:lnTo>
                  <a:lnTo>
                    <a:pt x="316164" y="876450"/>
                  </a:lnTo>
                  <a:lnTo>
                    <a:pt x="455661" y="876450"/>
                  </a:lnTo>
                  <a:lnTo>
                    <a:pt x="227911" y="1104323"/>
                  </a:lnTo>
                  <a:close/>
                </a:path>
                <a:path w="455930" h="1104900">
                  <a:moveTo>
                    <a:pt x="455661" y="876450"/>
                  </a:moveTo>
                  <a:lnTo>
                    <a:pt x="316164" y="876450"/>
                  </a:lnTo>
                  <a:lnTo>
                    <a:pt x="455699" y="876412"/>
                  </a:lnTo>
                  <a:close/>
                </a:path>
              </a:pathLst>
            </a:custGeom>
            <a:solidFill>
              <a:srgbClr val="EEECE1"/>
            </a:solidFill>
          </p:spPr>
          <p:txBody>
            <a:bodyPr wrap="square" lIns="0" tIns="0" rIns="0" bIns="0" rtlCol="0"/>
            <a:lstStyle/>
            <a:p>
              <a:endParaRPr/>
            </a:p>
          </p:txBody>
        </p:sp>
        <p:sp>
          <p:nvSpPr>
            <p:cNvPr id="17" name="object 17"/>
            <p:cNvSpPr/>
            <p:nvPr/>
          </p:nvSpPr>
          <p:spPr>
            <a:xfrm>
              <a:off x="2104438" y="3996495"/>
              <a:ext cx="195694" cy="7606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1974666" y="4077223"/>
              <a:ext cx="455930" cy="1033144"/>
            </a:xfrm>
            <a:custGeom>
              <a:avLst/>
              <a:gdLst/>
              <a:ahLst/>
              <a:cxnLst/>
              <a:rect l="l" t="t" r="r" b="b"/>
              <a:pathLst>
                <a:path w="455930" h="1033145">
                  <a:moveTo>
                    <a:pt x="315945" y="0"/>
                  </a:moveTo>
                  <a:lnTo>
                    <a:pt x="316164" y="805247"/>
                  </a:lnTo>
                  <a:lnTo>
                    <a:pt x="455699" y="805209"/>
                  </a:lnTo>
                  <a:lnTo>
                    <a:pt x="227911" y="1033120"/>
                  </a:lnTo>
                  <a:lnTo>
                    <a:pt x="0" y="805333"/>
                  </a:lnTo>
                  <a:lnTo>
                    <a:pt x="139535" y="805295"/>
                  </a:lnTo>
                  <a:lnTo>
                    <a:pt x="139316" y="47"/>
                  </a:lnTo>
                  <a:lnTo>
                    <a:pt x="315945" y="0"/>
                  </a:lnTo>
                  <a:close/>
                </a:path>
              </a:pathLst>
            </a:custGeom>
            <a:ln w="19049">
              <a:solidFill>
                <a:srgbClr val="1F497D"/>
              </a:solidFill>
            </a:ln>
          </p:spPr>
          <p:txBody>
            <a:bodyPr wrap="square" lIns="0" tIns="0" rIns="0" bIns="0" rtlCol="0"/>
            <a:lstStyle/>
            <a:p>
              <a:endParaRPr/>
            </a:p>
          </p:txBody>
        </p:sp>
        <p:sp>
          <p:nvSpPr>
            <p:cNvPr id="19" name="object 19"/>
            <p:cNvSpPr/>
            <p:nvPr/>
          </p:nvSpPr>
          <p:spPr>
            <a:xfrm>
              <a:off x="4066925" y="3903400"/>
              <a:ext cx="4076065" cy="2877820"/>
            </a:xfrm>
            <a:custGeom>
              <a:avLst/>
              <a:gdLst/>
              <a:ahLst/>
              <a:cxnLst/>
              <a:rect l="l" t="t" r="r" b="b"/>
              <a:pathLst>
                <a:path w="4076065" h="2877820">
                  <a:moveTo>
                    <a:pt x="4075799" y="2877299"/>
                  </a:moveTo>
                  <a:lnTo>
                    <a:pt x="0" y="2877299"/>
                  </a:lnTo>
                  <a:lnTo>
                    <a:pt x="0" y="0"/>
                  </a:lnTo>
                  <a:lnTo>
                    <a:pt x="4075799" y="0"/>
                  </a:lnTo>
                  <a:lnTo>
                    <a:pt x="4075799" y="2877299"/>
                  </a:lnTo>
                  <a:close/>
                </a:path>
              </a:pathLst>
            </a:custGeom>
            <a:solidFill>
              <a:srgbClr val="EEEEEE"/>
            </a:solidFill>
          </p:spPr>
          <p:txBody>
            <a:bodyPr wrap="square" lIns="0" tIns="0" rIns="0" bIns="0" rtlCol="0"/>
            <a:lstStyle/>
            <a:p>
              <a:endParaRPr/>
            </a:p>
          </p:txBody>
        </p:sp>
        <p:sp>
          <p:nvSpPr>
            <p:cNvPr id="20" name="object 20"/>
            <p:cNvSpPr/>
            <p:nvPr/>
          </p:nvSpPr>
          <p:spPr>
            <a:xfrm>
              <a:off x="4668270" y="3996372"/>
              <a:ext cx="1616710" cy="2691765"/>
            </a:xfrm>
            <a:custGeom>
              <a:avLst/>
              <a:gdLst/>
              <a:ahLst/>
              <a:cxnLst/>
              <a:rect l="l" t="t" r="r" b="b"/>
              <a:pathLst>
                <a:path w="1616710" h="2691765">
                  <a:moveTo>
                    <a:pt x="320497" y="2351703"/>
                  </a:moveTo>
                  <a:lnTo>
                    <a:pt x="258121" y="2344507"/>
                  </a:lnTo>
                  <a:lnTo>
                    <a:pt x="207184" y="2324883"/>
                  </a:lnTo>
                  <a:lnTo>
                    <a:pt x="172841" y="2295777"/>
                  </a:lnTo>
                  <a:lnTo>
                    <a:pt x="160248" y="2260134"/>
                  </a:lnTo>
                  <a:lnTo>
                    <a:pt x="160248" y="1467143"/>
                  </a:lnTo>
                  <a:lnTo>
                    <a:pt x="147655" y="1431501"/>
                  </a:lnTo>
                  <a:lnTo>
                    <a:pt x="113312" y="1402394"/>
                  </a:lnTo>
                  <a:lnTo>
                    <a:pt x="62376" y="1382770"/>
                  </a:lnTo>
                  <a:lnTo>
                    <a:pt x="0" y="1375574"/>
                  </a:lnTo>
                  <a:lnTo>
                    <a:pt x="62376" y="1368378"/>
                  </a:lnTo>
                  <a:lnTo>
                    <a:pt x="113312" y="1348754"/>
                  </a:lnTo>
                  <a:lnTo>
                    <a:pt x="147655" y="1319648"/>
                  </a:lnTo>
                  <a:lnTo>
                    <a:pt x="160248" y="1284005"/>
                  </a:lnTo>
                  <a:lnTo>
                    <a:pt x="160248" y="491014"/>
                  </a:lnTo>
                  <a:lnTo>
                    <a:pt x="172841" y="455372"/>
                  </a:lnTo>
                  <a:lnTo>
                    <a:pt x="207184" y="426265"/>
                  </a:lnTo>
                  <a:lnTo>
                    <a:pt x="258121" y="406641"/>
                  </a:lnTo>
                  <a:lnTo>
                    <a:pt x="320497" y="399445"/>
                  </a:lnTo>
                </a:path>
                <a:path w="1616710" h="2691765">
                  <a:moveTo>
                    <a:pt x="640993" y="804631"/>
                  </a:moveTo>
                  <a:lnTo>
                    <a:pt x="599409" y="803232"/>
                  </a:lnTo>
                  <a:lnTo>
                    <a:pt x="565452" y="799416"/>
                  </a:lnTo>
                  <a:lnTo>
                    <a:pt x="542557" y="793757"/>
                  </a:lnTo>
                  <a:lnTo>
                    <a:pt x="534161" y="786826"/>
                  </a:lnTo>
                  <a:lnTo>
                    <a:pt x="534161" y="454085"/>
                  </a:lnTo>
                  <a:lnTo>
                    <a:pt x="525766" y="447154"/>
                  </a:lnTo>
                  <a:lnTo>
                    <a:pt x="502871" y="441495"/>
                  </a:lnTo>
                  <a:lnTo>
                    <a:pt x="468913" y="437680"/>
                  </a:lnTo>
                  <a:lnTo>
                    <a:pt x="427329" y="436280"/>
                  </a:lnTo>
                  <a:lnTo>
                    <a:pt x="468913" y="434881"/>
                  </a:lnTo>
                  <a:lnTo>
                    <a:pt x="502871" y="431066"/>
                  </a:lnTo>
                  <a:lnTo>
                    <a:pt x="525766" y="425406"/>
                  </a:lnTo>
                  <a:lnTo>
                    <a:pt x="534161" y="418476"/>
                  </a:lnTo>
                  <a:lnTo>
                    <a:pt x="534161" y="85734"/>
                  </a:lnTo>
                  <a:lnTo>
                    <a:pt x="542557" y="78804"/>
                  </a:lnTo>
                  <a:lnTo>
                    <a:pt x="565452" y="73145"/>
                  </a:lnTo>
                  <a:lnTo>
                    <a:pt x="599409" y="69329"/>
                  </a:lnTo>
                  <a:lnTo>
                    <a:pt x="640993" y="67930"/>
                  </a:lnTo>
                </a:path>
                <a:path w="1616710" h="2691765">
                  <a:moveTo>
                    <a:pt x="881366" y="257845"/>
                  </a:moveTo>
                  <a:lnTo>
                    <a:pt x="850179" y="256796"/>
                  </a:lnTo>
                  <a:lnTo>
                    <a:pt x="824710" y="253934"/>
                  </a:lnTo>
                  <a:lnTo>
                    <a:pt x="807539" y="249689"/>
                  </a:lnTo>
                  <a:lnTo>
                    <a:pt x="801242" y="244491"/>
                  </a:lnTo>
                  <a:lnTo>
                    <a:pt x="801242" y="142276"/>
                  </a:lnTo>
                  <a:lnTo>
                    <a:pt x="794946" y="137078"/>
                  </a:lnTo>
                  <a:lnTo>
                    <a:pt x="777775" y="132833"/>
                  </a:lnTo>
                  <a:lnTo>
                    <a:pt x="752306" y="129972"/>
                  </a:lnTo>
                  <a:lnTo>
                    <a:pt x="721118" y="128922"/>
                  </a:lnTo>
                  <a:lnTo>
                    <a:pt x="752306" y="127873"/>
                  </a:lnTo>
                  <a:lnTo>
                    <a:pt x="777775" y="125011"/>
                  </a:lnTo>
                  <a:lnTo>
                    <a:pt x="794946" y="120767"/>
                  </a:lnTo>
                  <a:lnTo>
                    <a:pt x="801242" y="115569"/>
                  </a:lnTo>
                  <a:lnTo>
                    <a:pt x="801242" y="13353"/>
                  </a:lnTo>
                  <a:lnTo>
                    <a:pt x="807539" y="8156"/>
                  </a:lnTo>
                  <a:lnTo>
                    <a:pt x="824710" y="3911"/>
                  </a:lnTo>
                  <a:lnTo>
                    <a:pt x="850179" y="1049"/>
                  </a:lnTo>
                  <a:lnTo>
                    <a:pt x="881366" y="0"/>
                  </a:lnTo>
                </a:path>
                <a:path w="1616710" h="2691765">
                  <a:moveTo>
                    <a:pt x="887264" y="564006"/>
                  </a:moveTo>
                  <a:lnTo>
                    <a:pt x="856076" y="562957"/>
                  </a:lnTo>
                  <a:lnTo>
                    <a:pt x="830607" y="560095"/>
                  </a:lnTo>
                  <a:lnTo>
                    <a:pt x="813436" y="555851"/>
                  </a:lnTo>
                  <a:lnTo>
                    <a:pt x="807139" y="550653"/>
                  </a:lnTo>
                  <a:lnTo>
                    <a:pt x="807139" y="448437"/>
                  </a:lnTo>
                  <a:lnTo>
                    <a:pt x="800843" y="443239"/>
                  </a:lnTo>
                  <a:lnTo>
                    <a:pt x="783672" y="438995"/>
                  </a:lnTo>
                  <a:lnTo>
                    <a:pt x="758203" y="436133"/>
                  </a:lnTo>
                  <a:lnTo>
                    <a:pt x="727015" y="435084"/>
                  </a:lnTo>
                  <a:lnTo>
                    <a:pt x="758203" y="434034"/>
                  </a:lnTo>
                  <a:lnTo>
                    <a:pt x="783672" y="431172"/>
                  </a:lnTo>
                  <a:lnTo>
                    <a:pt x="800843" y="426928"/>
                  </a:lnTo>
                  <a:lnTo>
                    <a:pt x="807139" y="421730"/>
                  </a:lnTo>
                  <a:lnTo>
                    <a:pt x="807139" y="319514"/>
                  </a:lnTo>
                  <a:lnTo>
                    <a:pt x="813436" y="314317"/>
                  </a:lnTo>
                  <a:lnTo>
                    <a:pt x="830607" y="310072"/>
                  </a:lnTo>
                  <a:lnTo>
                    <a:pt x="856076" y="307210"/>
                  </a:lnTo>
                  <a:lnTo>
                    <a:pt x="887264" y="306161"/>
                  </a:lnTo>
                </a:path>
                <a:path w="1616710" h="2691765">
                  <a:moveTo>
                    <a:pt x="888999" y="870167"/>
                  </a:moveTo>
                  <a:lnTo>
                    <a:pt x="857811" y="869118"/>
                  </a:lnTo>
                  <a:lnTo>
                    <a:pt x="832342" y="866256"/>
                  </a:lnTo>
                  <a:lnTo>
                    <a:pt x="815171" y="862012"/>
                  </a:lnTo>
                  <a:lnTo>
                    <a:pt x="808874" y="856814"/>
                  </a:lnTo>
                  <a:lnTo>
                    <a:pt x="808874" y="754598"/>
                  </a:lnTo>
                  <a:lnTo>
                    <a:pt x="802578" y="749401"/>
                  </a:lnTo>
                  <a:lnTo>
                    <a:pt x="785407" y="745156"/>
                  </a:lnTo>
                  <a:lnTo>
                    <a:pt x="759938" y="742294"/>
                  </a:lnTo>
                  <a:lnTo>
                    <a:pt x="728750" y="741245"/>
                  </a:lnTo>
                  <a:lnTo>
                    <a:pt x="759938" y="740196"/>
                  </a:lnTo>
                  <a:lnTo>
                    <a:pt x="785407" y="737334"/>
                  </a:lnTo>
                  <a:lnTo>
                    <a:pt x="802578" y="733089"/>
                  </a:lnTo>
                  <a:lnTo>
                    <a:pt x="808874" y="727891"/>
                  </a:lnTo>
                  <a:lnTo>
                    <a:pt x="808874" y="625676"/>
                  </a:lnTo>
                  <a:lnTo>
                    <a:pt x="815171" y="620478"/>
                  </a:lnTo>
                  <a:lnTo>
                    <a:pt x="832342" y="616234"/>
                  </a:lnTo>
                  <a:lnTo>
                    <a:pt x="857811" y="613372"/>
                  </a:lnTo>
                  <a:lnTo>
                    <a:pt x="888999" y="612322"/>
                  </a:lnTo>
                </a:path>
                <a:path w="1616710" h="2691765">
                  <a:moveTo>
                    <a:pt x="640993" y="1733641"/>
                  </a:moveTo>
                  <a:lnTo>
                    <a:pt x="599409" y="1732242"/>
                  </a:lnTo>
                  <a:lnTo>
                    <a:pt x="565452" y="1728426"/>
                  </a:lnTo>
                  <a:lnTo>
                    <a:pt x="542557" y="1722767"/>
                  </a:lnTo>
                  <a:lnTo>
                    <a:pt x="534161" y="1715836"/>
                  </a:lnTo>
                  <a:lnTo>
                    <a:pt x="534161" y="1383095"/>
                  </a:lnTo>
                  <a:lnTo>
                    <a:pt x="525766" y="1376165"/>
                  </a:lnTo>
                  <a:lnTo>
                    <a:pt x="502871" y="1370505"/>
                  </a:lnTo>
                  <a:lnTo>
                    <a:pt x="468913" y="1366689"/>
                  </a:lnTo>
                  <a:lnTo>
                    <a:pt x="427329" y="1365290"/>
                  </a:lnTo>
                  <a:lnTo>
                    <a:pt x="468913" y="1363891"/>
                  </a:lnTo>
                  <a:lnTo>
                    <a:pt x="502871" y="1360075"/>
                  </a:lnTo>
                  <a:lnTo>
                    <a:pt x="525766" y="1354416"/>
                  </a:lnTo>
                  <a:lnTo>
                    <a:pt x="534161" y="1347485"/>
                  </a:lnTo>
                  <a:lnTo>
                    <a:pt x="534161" y="1014744"/>
                  </a:lnTo>
                  <a:lnTo>
                    <a:pt x="542557" y="1007814"/>
                  </a:lnTo>
                  <a:lnTo>
                    <a:pt x="565452" y="1002154"/>
                  </a:lnTo>
                  <a:lnTo>
                    <a:pt x="599409" y="998339"/>
                  </a:lnTo>
                  <a:lnTo>
                    <a:pt x="640993" y="996939"/>
                  </a:lnTo>
                </a:path>
                <a:path w="1616710" h="2691765">
                  <a:moveTo>
                    <a:pt x="640993" y="2691353"/>
                  </a:moveTo>
                  <a:lnTo>
                    <a:pt x="599409" y="2689954"/>
                  </a:lnTo>
                  <a:lnTo>
                    <a:pt x="565452" y="2686138"/>
                  </a:lnTo>
                  <a:lnTo>
                    <a:pt x="542557" y="2680479"/>
                  </a:lnTo>
                  <a:lnTo>
                    <a:pt x="534161" y="2673548"/>
                  </a:lnTo>
                  <a:lnTo>
                    <a:pt x="534161" y="2340807"/>
                  </a:lnTo>
                  <a:lnTo>
                    <a:pt x="525766" y="2333876"/>
                  </a:lnTo>
                  <a:lnTo>
                    <a:pt x="502871" y="2328217"/>
                  </a:lnTo>
                  <a:lnTo>
                    <a:pt x="468913" y="2324401"/>
                  </a:lnTo>
                  <a:lnTo>
                    <a:pt x="427329" y="2323002"/>
                  </a:lnTo>
                  <a:lnTo>
                    <a:pt x="468913" y="2321603"/>
                  </a:lnTo>
                  <a:lnTo>
                    <a:pt x="502871" y="2317787"/>
                  </a:lnTo>
                  <a:lnTo>
                    <a:pt x="525766" y="2312128"/>
                  </a:lnTo>
                  <a:lnTo>
                    <a:pt x="534161" y="2305197"/>
                  </a:lnTo>
                  <a:lnTo>
                    <a:pt x="534161" y="1972456"/>
                  </a:lnTo>
                  <a:lnTo>
                    <a:pt x="542557" y="1965526"/>
                  </a:lnTo>
                  <a:lnTo>
                    <a:pt x="565452" y="1959866"/>
                  </a:lnTo>
                  <a:lnTo>
                    <a:pt x="599409" y="1956050"/>
                  </a:lnTo>
                  <a:lnTo>
                    <a:pt x="640993" y="1954651"/>
                  </a:lnTo>
                </a:path>
                <a:path w="1616710" h="2691765">
                  <a:moveTo>
                    <a:pt x="1616706" y="48316"/>
                  </a:moveTo>
                  <a:lnTo>
                    <a:pt x="956454" y="48316"/>
                  </a:lnTo>
                </a:path>
              </a:pathLst>
            </a:custGeom>
            <a:ln w="9524">
              <a:solidFill>
                <a:srgbClr val="7F7F7F"/>
              </a:solidFill>
            </a:ln>
          </p:spPr>
          <p:txBody>
            <a:bodyPr wrap="square" lIns="0" tIns="0" rIns="0" bIns="0" rtlCol="0"/>
            <a:lstStyle/>
            <a:p>
              <a:endParaRPr/>
            </a:p>
          </p:txBody>
        </p:sp>
        <p:sp>
          <p:nvSpPr>
            <p:cNvPr id="21" name="object 21"/>
            <p:cNvSpPr/>
            <p:nvPr/>
          </p:nvSpPr>
          <p:spPr>
            <a:xfrm>
              <a:off x="5604491" y="4033110"/>
              <a:ext cx="32384" cy="23495"/>
            </a:xfrm>
            <a:custGeom>
              <a:avLst/>
              <a:gdLst/>
              <a:ahLst/>
              <a:cxnLst/>
              <a:rect l="l" t="t" r="r" b="b"/>
              <a:pathLst>
                <a:path w="32385" h="23495">
                  <a:moveTo>
                    <a:pt x="31811" y="23157"/>
                  </a:moveTo>
                  <a:lnTo>
                    <a:pt x="0" y="11578"/>
                  </a:lnTo>
                  <a:lnTo>
                    <a:pt x="31811" y="0"/>
                  </a:lnTo>
                  <a:lnTo>
                    <a:pt x="20232" y="11578"/>
                  </a:lnTo>
                  <a:lnTo>
                    <a:pt x="31811" y="23157"/>
                  </a:lnTo>
                  <a:close/>
                </a:path>
              </a:pathLst>
            </a:custGeom>
            <a:solidFill>
              <a:srgbClr val="7F7F7F"/>
            </a:solidFill>
          </p:spPr>
          <p:txBody>
            <a:bodyPr wrap="square" lIns="0" tIns="0" rIns="0" bIns="0" rtlCol="0"/>
            <a:lstStyle/>
            <a:p>
              <a:endParaRPr/>
            </a:p>
          </p:txBody>
        </p:sp>
        <p:sp>
          <p:nvSpPr>
            <p:cNvPr id="22" name="object 22"/>
            <p:cNvSpPr/>
            <p:nvPr/>
          </p:nvSpPr>
          <p:spPr>
            <a:xfrm>
              <a:off x="5604491" y="4033110"/>
              <a:ext cx="32384" cy="23495"/>
            </a:xfrm>
            <a:custGeom>
              <a:avLst/>
              <a:gdLst/>
              <a:ahLst/>
              <a:cxnLst/>
              <a:rect l="l" t="t" r="r" b="b"/>
              <a:pathLst>
                <a:path w="32385" h="23495">
                  <a:moveTo>
                    <a:pt x="20232" y="11578"/>
                  </a:moveTo>
                  <a:lnTo>
                    <a:pt x="31811" y="0"/>
                  </a:lnTo>
                  <a:lnTo>
                    <a:pt x="0" y="11578"/>
                  </a:lnTo>
                  <a:lnTo>
                    <a:pt x="31811" y="23157"/>
                  </a:lnTo>
                  <a:lnTo>
                    <a:pt x="20232" y="11578"/>
                  </a:lnTo>
                  <a:close/>
                </a:path>
              </a:pathLst>
            </a:custGeom>
            <a:ln w="9524">
              <a:solidFill>
                <a:srgbClr val="7F7F7F"/>
              </a:solidFill>
            </a:ln>
          </p:spPr>
          <p:txBody>
            <a:bodyPr wrap="square" lIns="0" tIns="0" rIns="0" bIns="0" rtlCol="0"/>
            <a:lstStyle/>
            <a:p>
              <a:endParaRPr/>
            </a:p>
          </p:txBody>
        </p:sp>
        <p:sp>
          <p:nvSpPr>
            <p:cNvPr id="23" name="object 23"/>
            <p:cNvSpPr/>
            <p:nvPr/>
          </p:nvSpPr>
          <p:spPr>
            <a:xfrm>
              <a:off x="5624724" y="4118359"/>
              <a:ext cx="660400" cy="0"/>
            </a:xfrm>
            <a:custGeom>
              <a:avLst/>
              <a:gdLst/>
              <a:ahLst/>
              <a:cxnLst/>
              <a:rect l="l" t="t" r="r" b="b"/>
              <a:pathLst>
                <a:path w="660400">
                  <a:moveTo>
                    <a:pt x="660252" y="0"/>
                  </a:moveTo>
                  <a:lnTo>
                    <a:pt x="0" y="0"/>
                  </a:lnTo>
                </a:path>
              </a:pathLst>
            </a:custGeom>
            <a:ln w="9524">
              <a:solidFill>
                <a:srgbClr val="7F7F7F"/>
              </a:solidFill>
            </a:ln>
          </p:spPr>
          <p:txBody>
            <a:bodyPr wrap="square" lIns="0" tIns="0" rIns="0" bIns="0" rtlCol="0"/>
            <a:lstStyle/>
            <a:p>
              <a:endParaRPr/>
            </a:p>
          </p:txBody>
        </p:sp>
        <p:sp>
          <p:nvSpPr>
            <p:cNvPr id="24" name="object 24"/>
            <p:cNvSpPr/>
            <p:nvPr/>
          </p:nvSpPr>
          <p:spPr>
            <a:xfrm>
              <a:off x="5604491" y="4106780"/>
              <a:ext cx="32384" cy="23495"/>
            </a:xfrm>
            <a:custGeom>
              <a:avLst/>
              <a:gdLst/>
              <a:ahLst/>
              <a:cxnLst/>
              <a:rect l="l" t="t" r="r" b="b"/>
              <a:pathLst>
                <a:path w="32385" h="23495">
                  <a:moveTo>
                    <a:pt x="31811" y="23156"/>
                  </a:moveTo>
                  <a:lnTo>
                    <a:pt x="0" y="11578"/>
                  </a:lnTo>
                  <a:lnTo>
                    <a:pt x="31811" y="0"/>
                  </a:lnTo>
                  <a:lnTo>
                    <a:pt x="20232" y="11578"/>
                  </a:lnTo>
                  <a:lnTo>
                    <a:pt x="31811" y="23156"/>
                  </a:lnTo>
                  <a:close/>
                </a:path>
              </a:pathLst>
            </a:custGeom>
            <a:solidFill>
              <a:srgbClr val="7F7F7F"/>
            </a:solidFill>
          </p:spPr>
          <p:txBody>
            <a:bodyPr wrap="square" lIns="0" tIns="0" rIns="0" bIns="0" rtlCol="0"/>
            <a:lstStyle/>
            <a:p>
              <a:endParaRPr/>
            </a:p>
          </p:txBody>
        </p:sp>
        <p:sp>
          <p:nvSpPr>
            <p:cNvPr id="25" name="object 25"/>
            <p:cNvSpPr/>
            <p:nvPr/>
          </p:nvSpPr>
          <p:spPr>
            <a:xfrm>
              <a:off x="5604491" y="4106780"/>
              <a:ext cx="32384" cy="23495"/>
            </a:xfrm>
            <a:custGeom>
              <a:avLst/>
              <a:gdLst/>
              <a:ahLst/>
              <a:cxnLst/>
              <a:rect l="l" t="t" r="r" b="b"/>
              <a:pathLst>
                <a:path w="32385" h="23495">
                  <a:moveTo>
                    <a:pt x="20232" y="11578"/>
                  </a:moveTo>
                  <a:lnTo>
                    <a:pt x="31811" y="0"/>
                  </a:lnTo>
                  <a:lnTo>
                    <a:pt x="0" y="11578"/>
                  </a:lnTo>
                  <a:lnTo>
                    <a:pt x="31811" y="23156"/>
                  </a:lnTo>
                  <a:lnTo>
                    <a:pt x="20232" y="11578"/>
                  </a:lnTo>
                  <a:close/>
                </a:path>
              </a:pathLst>
            </a:custGeom>
            <a:ln w="9524">
              <a:solidFill>
                <a:srgbClr val="7F7F7F"/>
              </a:solidFill>
            </a:ln>
          </p:spPr>
          <p:txBody>
            <a:bodyPr wrap="square" lIns="0" tIns="0" rIns="0" bIns="0" rtlCol="0"/>
            <a:lstStyle/>
            <a:p>
              <a:endParaRPr/>
            </a:p>
          </p:txBody>
        </p:sp>
        <p:sp>
          <p:nvSpPr>
            <p:cNvPr id="26" name="object 26"/>
            <p:cNvSpPr/>
            <p:nvPr/>
          </p:nvSpPr>
          <p:spPr>
            <a:xfrm>
              <a:off x="5624724" y="4192029"/>
              <a:ext cx="660400" cy="0"/>
            </a:xfrm>
            <a:custGeom>
              <a:avLst/>
              <a:gdLst/>
              <a:ahLst/>
              <a:cxnLst/>
              <a:rect l="l" t="t" r="r" b="b"/>
              <a:pathLst>
                <a:path w="660400">
                  <a:moveTo>
                    <a:pt x="660252" y="0"/>
                  </a:moveTo>
                  <a:lnTo>
                    <a:pt x="0" y="0"/>
                  </a:lnTo>
                </a:path>
              </a:pathLst>
            </a:custGeom>
            <a:ln w="9524">
              <a:solidFill>
                <a:srgbClr val="7F7F7F"/>
              </a:solidFill>
            </a:ln>
          </p:spPr>
          <p:txBody>
            <a:bodyPr wrap="square" lIns="0" tIns="0" rIns="0" bIns="0" rtlCol="0"/>
            <a:lstStyle/>
            <a:p>
              <a:endParaRPr/>
            </a:p>
          </p:txBody>
        </p:sp>
        <p:sp>
          <p:nvSpPr>
            <p:cNvPr id="27" name="object 27"/>
            <p:cNvSpPr/>
            <p:nvPr/>
          </p:nvSpPr>
          <p:spPr>
            <a:xfrm>
              <a:off x="5604491" y="4180450"/>
              <a:ext cx="32384" cy="23495"/>
            </a:xfrm>
            <a:custGeom>
              <a:avLst/>
              <a:gdLst/>
              <a:ahLst/>
              <a:cxnLst/>
              <a:rect l="l" t="t" r="r" b="b"/>
              <a:pathLst>
                <a:path w="32385" h="23495">
                  <a:moveTo>
                    <a:pt x="31811" y="23156"/>
                  </a:moveTo>
                  <a:lnTo>
                    <a:pt x="0" y="11578"/>
                  </a:lnTo>
                  <a:lnTo>
                    <a:pt x="31811" y="0"/>
                  </a:lnTo>
                  <a:lnTo>
                    <a:pt x="20232" y="11578"/>
                  </a:lnTo>
                  <a:lnTo>
                    <a:pt x="31811" y="23156"/>
                  </a:lnTo>
                  <a:close/>
                </a:path>
              </a:pathLst>
            </a:custGeom>
            <a:solidFill>
              <a:srgbClr val="7F7F7F"/>
            </a:solidFill>
          </p:spPr>
          <p:txBody>
            <a:bodyPr wrap="square" lIns="0" tIns="0" rIns="0" bIns="0" rtlCol="0"/>
            <a:lstStyle/>
            <a:p>
              <a:endParaRPr/>
            </a:p>
          </p:txBody>
        </p:sp>
        <p:sp>
          <p:nvSpPr>
            <p:cNvPr id="28" name="object 28"/>
            <p:cNvSpPr/>
            <p:nvPr/>
          </p:nvSpPr>
          <p:spPr>
            <a:xfrm>
              <a:off x="5604491" y="4180450"/>
              <a:ext cx="32384" cy="23495"/>
            </a:xfrm>
            <a:custGeom>
              <a:avLst/>
              <a:gdLst/>
              <a:ahLst/>
              <a:cxnLst/>
              <a:rect l="l" t="t" r="r" b="b"/>
              <a:pathLst>
                <a:path w="32385" h="23495">
                  <a:moveTo>
                    <a:pt x="20232" y="11578"/>
                  </a:moveTo>
                  <a:lnTo>
                    <a:pt x="31811" y="0"/>
                  </a:lnTo>
                  <a:lnTo>
                    <a:pt x="0" y="11578"/>
                  </a:lnTo>
                  <a:lnTo>
                    <a:pt x="31811" y="23156"/>
                  </a:lnTo>
                  <a:lnTo>
                    <a:pt x="20232" y="11578"/>
                  </a:lnTo>
                  <a:close/>
                </a:path>
              </a:pathLst>
            </a:custGeom>
            <a:ln w="9524">
              <a:solidFill>
                <a:srgbClr val="7F7F7F"/>
              </a:solidFill>
            </a:ln>
          </p:spPr>
          <p:txBody>
            <a:bodyPr wrap="square" lIns="0" tIns="0" rIns="0" bIns="0" rtlCol="0"/>
            <a:lstStyle/>
            <a:p>
              <a:endParaRPr/>
            </a:p>
          </p:txBody>
        </p:sp>
      </p:grpSp>
      <p:graphicFrame>
        <p:nvGraphicFramePr>
          <p:cNvPr id="29" name="object 29"/>
          <p:cNvGraphicFramePr>
            <a:graphicFrameLocks noGrp="1"/>
          </p:cNvGraphicFramePr>
          <p:nvPr/>
        </p:nvGraphicFramePr>
        <p:xfrm>
          <a:off x="6347099" y="3981191"/>
          <a:ext cx="1531619" cy="902997"/>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xmlns="" val="20000"/>
                    </a:ext>
                  </a:extLst>
                </a:gridCol>
                <a:gridCol w="1148714">
                  <a:extLst>
                    <a:ext uri="{9D8B030D-6E8A-4147-A177-3AD203B41FA5}">
                      <a16:colId xmlns:a16="http://schemas.microsoft.com/office/drawing/2014/main" xmlns="" val="20001"/>
                    </a:ext>
                  </a:extLst>
                </a:gridCol>
              </a:tblGrid>
              <a:tr h="300999">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B050"/>
                    </a:solidFill>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B050"/>
                    </a:solidFill>
                  </a:tcPr>
                </a:tc>
                <a:extLst>
                  <a:ext uri="{0D108BD9-81ED-4DB2-BD59-A6C34878D82A}">
                    <a16:rowId xmlns:a16="http://schemas.microsoft.com/office/drawing/2014/main" xmlns="" val="10000"/>
                  </a:ext>
                </a:extLst>
              </a:tr>
              <a:tr h="300999">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1"/>
                  </a:ext>
                </a:extLst>
              </a:tr>
              <a:tr h="300999">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DAF844B2-1018-406C-BB85-264056B2A9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0"/>
            <a:ext cx="7239000"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8219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45E7827-886E-902E-AE0E-EECDD2B86267}"/>
              </a:ext>
            </a:extLst>
          </p:cNvPr>
          <p:cNvSpPr>
            <a:spLocks noGrp="1"/>
          </p:cNvSpPr>
          <p:nvPr>
            <p:ph type="body" idx="1"/>
          </p:nvPr>
        </p:nvSpPr>
        <p:spPr>
          <a:xfrm>
            <a:off x="152400" y="1447800"/>
            <a:ext cx="8543925" cy="3046988"/>
          </a:xfrm>
        </p:spPr>
        <p:txBody>
          <a:bodyPr/>
          <a:lstStyle/>
          <a:p>
            <a:pPr marL="285750" indent="-285750">
              <a:buFont typeface="Arial" panose="020B0604020202020204" pitchFamily="34" charset="0"/>
              <a:buChar char="•"/>
            </a:pPr>
            <a:r>
              <a:rPr lang="en-US" sz="1800" spc="-5" dirty="0">
                <a:solidFill>
                  <a:srgbClr val="17365D"/>
                </a:solidFill>
                <a:latin typeface="Arial"/>
                <a:cs typeface="Arial"/>
              </a:rPr>
              <a:t>Feature Driven Development </a:t>
            </a:r>
            <a:r>
              <a:rPr lang="en-US" sz="1800" dirty="0">
                <a:solidFill>
                  <a:srgbClr val="17365D"/>
                </a:solidFill>
                <a:latin typeface="Arial"/>
                <a:cs typeface="Arial"/>
              </a:rPr>
              <a:t>(FDD) </a:t>
            </a:r>
            <a:r>
              <a:rPr lang="en-US" sz="1800" spc="-5" dirty="0">
                <a:solidFill>
                  <a:srgbClr val="17365D"/>
                </a:solidFill>
                <a:latin typeface="Arial"/>
                <a:cs typeface="Arial"/>
              </a:rPr>
              <a:t>is one of the Agile  Software Development</a:t>
            </a:r>
            <a:r>
              <a:rPr lang="en-US" sz="1800" spc="-20" dirty="0">
                <a:solidFill>
                  <a:srgbClr val="17365D"/>
                </a:solidFill>
                <a:latin typeface="Arial"/>
                <a:cs typeface="Arial"/>
              </a:rPr>
              <a:t> </a:t>
            </a:r>
            <a:r>
              <a:rPr lang="en-US" sz="1800" dirty="0">
                <a:solidFill>
                  <a:srgbClr val="17365D"/>
                </a:solidFill>
                <a:latin typeface="Arial"/>
                <a:cs typeface="Arial"/>
              </a:rPr>
              <a:t>Methodologies.</a:t>
            </a:r>
            <a:endParaRPr lang="en-US" sz="1800" dirty="0">
              <a:latin typeface="Arial"/>
              <a:cs typeface="Arial"/>
            </a:endParaRPr>
          </a:p>
          <a:p>
            <a:pPr marL="285750" indent="-285750">
              <a:buFont typeface="Arial" panose="020B0604020202020204" pitchFamily="34" charset="0"/>
              <a:buChar char="•"/>
            </a:pPr>
            <a:endParaRPr lang="en-US" b="0" i="0" dirty="0">
              <a:solidFill>
                <a:srgbClr val="6A6E72"/>
              </a:solidFill>
              <a:effectLst/>
              <a:latin typeface="CharterITCPro-Regular"/>
            </a:endParaRPr>
          </a:p>
          <a:p>
            <a:pPr marL="285750" indent="-285750" algn="just">
              <a:buFont typeface="Arial" panose="020B0604020202020204" pitchFamily="34" charset="0"/>
              <a:buChar char="•"/>
            </a:pPr>
            <a:r>
              <a:rPr lang="en-US" spc="-5" dirty="0">
                <a:solidFill>
                  <a:srgbClr val="17365D"/>
                </a:solidFill>
                <a:latin typeface="Arial"/>
                <a:cs typeface="Arial"/>
              </a:rPr>
              <a:t>It is an agile framework that, as its name suggests, this FDD organizes software development by making progress on features. </a:t>
            </a:r>
          </a:p>
          <a:p>
            <a:pPr marL="285750" indent="-285750" algn="just">
              <a:buFont typeface="Arial" panose="020B0604020202020204" pitchFamily="34" charset="0"/>
              <a:buChar char="•"/>
            </a:pPr>
            <a:endParaRPr lang="en-US" spc="-5" dirty="0">
              <a:solidFill>
                <a:srgbClr val="17365D"/>
              </a:solidFill>
              <a:latin typeface="Arial"/>
              <a:cs typeface="Arial"/>
            </a:endParaRPr>
          </a:p>
          <a:p>
            <a:pPr marL="285750" indent="-285750" algn="just">
              <a:buFont typeface="Arial" panose="020B0604020202020204" pitchFamily="34" charset="0"/>
              <a:buChar char="•"/>
            </a:pPr>
            <a:r>
              <a:rPr lang="en-US" spc="-5" dirty="0">
                <a:solidFill>
                  <a:srgbClr val="17365D"/>
                </a:solidFill>
                <a:latin typeface="Arial"/>
                <a:cs typeface="Arial"/>
              </a:rPr>
              <a:t>Features in the FDD context, though, are not necessarily product features in the commonly understood sense. </a:t>
            </a:r>
          </a:p>
          <a:p>
            <a:pPr marL="285750" indent="-285750" algn="just">
              <a:buFont typeface="Arial" panose="020B0604020202020204" pitchFamily="34" charset="0"/>
              <a:buChar char="•"/>
            </a:pPr>
            <a:endParaRPr lang="en-US" spc="-5" dirty="0">
              <a:solidFill>
                <a:srgbClr val="17365D"/>
              </a:solidFill>
              <a:latin typeface="Arial"/>
              <a:cs typeface="Arial"/>
            </a:endParaRPr>
          </a:p>
          <a:p>
            <a:pPr marL="285750" indent="-285750" algn="just">
              <a:buFont typeface="Arial" panose="020B0604020202020204" pitchFamily="34" charset="0"/>
              <a:buChar char="•"/>
            </a:pPr>
            <a:r>
              <a:rPr lang="en-US" spc="-5" dirty="0">
                <a:solidFill>
                  <a:srgbClr val="17365D"/>
                </a:solidFill>
                <a:latin typeface="Arial"/>
                <a:cs typeface="Arial"/>
              </a:rPr>
              <a:t>In other words, “complete the login process” might be considered a feature in the Feature Driven Development (FDD) methodology.</a:t>
            </a:r>
            <a:endParaRPr lang="en-IN" spc="-5" dirty="0">
              <a:solidFill>
                <a:srgbClr val="17365D"/>
              </a:solidFill>
              <a:latin typeface="Arial"/>
              <a:cs typeface="Arial"/>
            </a:endParaRPr>
          </a:p>
        </p:txBody>
      </p:sp>
      <p:sp>
        <p:nvSpPr>
          <p:cNvPr id="4" name="object 2">
            <a:extLst>
              <a:ext uri="{FF2B5EF4-FFF2-40B4-BE49-F238E27FC236}">
                <a16:creationId xmlns:a16="http://schemas.microsoft.com/office/drawing/2014/main" xmlns="" id="{C6A9CFB3-9248-1E6B-591E-60F0F08E2AFF}"/>
              </a:ext>
            </a:extLst>
          </p:cNvPr>
          <p:cNvSpPr txBox="1">
            <a:spLocks noGrp="1"/>
          </p:cNvSpPr>
          <p:nvPr>
            <p:ph type="title"/>
          </p:nvPr>
        </p:nvSpPr>
        <p:spPr>
          <a:xfrm>
            <a:off x="0" y="381000"/>
            <a:ext cx="9144000" cy="533400"/>
          </a:xfrm>
          <a:prstGeom prst="rect">
            <a:avLst/>
          </a:prstGeom>
          <a:solidFill>
            <a:srgbClr val="D8D8D8"/>
          </a:solidFill>
          <a:ln w="25399">
            <a:solidFill>
              <a:srgbClr val="385E8A"/>
            </a:solidFill>
          </a:ln>
        </p:spPr>
        <p:txBody>
          <a:bodyPr vert="horz" wrap="square" lIns="0" tIns="38100" rIns="0" bIns="0" rtlCol="0">
            <a:spAutoFit/>
          </a:bodyPr>
          <a:lstStyle/>
          <a:p>
            <a:pPr marR="133350" algn="r">
              <a:lnSpc>
                <a:spcPct val="100000"/>
              </a:lnSpc>
              <a:spcBef>
                <a:spcPts val="300"/>
              </a:spcBef>
            </a:pPr>
            <a:r>
              <a:rPr spc="-5" dirty="0"/>
              <a:t>Introduction</a:t>
            </a:r>
          </a:p>
        </p:txBody>
      </p:sp>
    </p:spTree>
    <p:extLst>
      <p:ext uri="{BB962C8B-B14F-4D97-AF65-F5344CB8AC3E}">
        <p14:creationId xmlns:p14="http://schemas.microsoft.com/office/powerpoint/2010/main" xmlns="" val="236512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6938"/>
              <a:ext cx="204613" cy="147935"/>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0" y="1211275"/>
            <a:ext cx="3733800" cy="241300"/>
            <a:chOff x="0" y="1211275"/>
            <a:chExt cx="3733800" cy="241300"/>
          </a:xfrm>
        </p:grpSpPr>
        <p:sp>
          <p:nvSpPr>
            <p:cNvPr id="8" name="object 8"/>
            <p:cNvSpPr/>
            <p:nvPr/>
          </p:nvSpPr>
          <p:spPr>
            <a:xfrm>
              <a:off x="1354545" y="1211275"/>
              <a:ext cx="1648322" cy="19615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grpSp>
      <p:sp>
        <p:nvSpPr>
          <p:cNvPr id="10" name="object 10"/>
          <p:cNvSpPr txBox="1"/>
          <p:nvPr/>
        </p:nvSpPr>
        <p:spPr>
          <a:xfrm>
            <a:off x="149225" y="1618488"/>
            <a:ext cx="8714740" cy="657860"/>
          </a:xfrm>
          <a:prstGeom prst="rect">
            <a:avLst/>
          </a:prstGeom>
        </p:spPr>
        <p:txBody>
          <a:bodyPr vert="horz" wrap="square" lIns="0" tIns="22860" rIns="0" bIns="0" rtlCol="0">
            <a:spAutoFit/>
          </a:bodyPr>
          <a:lstStyle/>
          <a:p>
            <a:pPr marL="12700" marR="5080" algn="just">
              <a:lnSpc>
                <a:spcPts val="1650"/>
              </a:lnSpc>
              <a:spcBef>
                <a:spcPts val="180"/>
              </a:spcBef>
            </a:pPr>
            <a:r>
              <a:rPr sz="1400" spc="-5" dirty="0">
                <a:solidFill>
                  <a:srgbClr val="595959"/>
                </a:solidFill>
                <a:latin typeface="Arial"/>
                <a:cs typeface="Arial"/>
              </a:rPr>
              <a:t>The project </a:t>
            </a:r>
            <a:r>
              <a:rPr sz="1400" dirty="0">
                <a:solidFill>
                  <a:srgbClr val="595959"/>
                </a:solidFill>
                <a:latin typeface="Arial"/>
                <a:cs typeface="Arial"/>
              </a:rPr>
              <a:t>Manager, </a:t>
            </a:r>
            <a:r>
              <a:rPr sz="1400" spc="-5" dirty="0">
                <a:solidFill>
                  <a:srgbClr val="595959"/>
                </a:solidFill>
                <a:latin typeface="Arial"/>
                <a:cs typeface="Arial"/>
              </a:rPr>
              <a:t>Development </a:t>
            </a:r>
            <a:r>
              <a:rPr sz="1400" dirty="0">
                <a:solidFill>
                  <a:srgbClr val="595959"/>
                </a:solidFill>
                <a:latin typeface="Arial"/>
                <a:cs typeface="Arial"/>
              </a:rPr>
              <a:t>Manager, </a:t>
            </a:r>
            <a:r>
              <a:rPr sz="1400" spc="-5" dirty="0">
                <a:solidFill>
                  <a:srgbClr val="595959"/>
                </a:solidFill>
                <a:latin typeface="Arial"/>
                <a:cs typeface="Arial"/>
              </a:rPr>
              <a:t>and Chief Programmers plan the order that the features are to  be implemented, based on feature dependencies, load across the development team, and the </a:t>
            </a:r>
            <a:r>
              <a:rPr sz="1400" dirty="0">
                <a:solidFill>
                  <a:srgbClr val="595959"/>
                </a:solidFill>
                <a:latin typeface="Arial"/>
                <a:cs typeface="Arial"/>
              </a:rPr>
              <a:t>complexity </a:t>
            </a:r>
            <a:r>
              <a:rPr sz="1400" spc="-5" dirty="0">
                <a:solidFill>
                  <a:srgbClr val="595959"/>
                </a:solidFill>
                <a:latin typeface="Arial"/>
                <a:cs typeface="Arial"/>
              </a:rPr>
              <a:t>of  the features to be</a:t>
            </a:r>
            <a:r>
              <a:rPr sz="1400" spc="-10" dirty="0">
                <a:solidFill>
                  <a:srgbClr val="595959"/>
                </a:solidFill>
                <a:latin typeface="Arial"/>
                <a:cs typeface="Arial"/>
              </a:rPr>
              <a:t> </a:t>
            </a:r>
            <a:r>
              <a:rPr sz="1400" spc="-5" dirty="0">
                <a:solidFill>
                  <a:srgbClr val="595959"/>
                </a:solidFill>
                <a:latin typeface="Arial"/>
                <a:cs typeface="Arial"/>
              </a:rPr>
              <a:t>implemented.</a:t>
            </a:r>
            <a:endParaRPr sz="1400">
              <a:latin typeface="Arial"/>
              <a:cs typeface="Arial"/>
            </a:endParaRPr>
          </a:p>
        </p:txBody>
      </p:sp>
      <p:grpSp>
        <p:nvGrpSpPr>
          <p:cNvPr id="11" name="object 11"/>
          <p:cNvGrpSpPr/>
          <p:nvPr/>
        </p:nvGrpSpPr>
        <p:grpSpPr>
          <a:xfrm>
            <a:off x="532699" y="2398474"/>
            <a:ext cx="8511540" cy="4351020"/>
            <a:chOff x="532699" y="2398474"/>
            <a:chExt cx="8511540" cy="4351020"/>
          </a:xfrm>
        </p:grpSpPr>
        <p:sp>
          <p:nvSpPr>
            <p:cNvPr id="12" name="object 12"/>
            <p:cNvSpPr/>
            <p:nvPr/>
          </p:nvSpPr>
          <p:spPr>
            <a:xfrm>
              <a:off x="545400" y="2411174"/>
              <a:ext cx="5334299" cy="375509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45399" y="2411174"/>
              <a:ext cx="5334635" cy="3985260"/>
            </a:xfrm>
            <a:custGeom>
              <a:avLst/>
              <a:gdLst/>
              <a:ahLst/>
              <a:cxnLst/>
              <a:rect l="l" t="t" r="r" b="b"/>
              <a:pathLst>
                <a:path w="5334635" h="3985260">
                  <a:moveTo>
                    <a:pt x="0" y="0"/>
                  </a:moveTo>
                  <a:lnTo>
                    <a:pt x="5334299" y="0"/>
                  </a:lnTo>
                  <a:lnTo>
                    <a:pt x="5334299" y="3984898"/>
                  </a:lnTo>
                  <a:lnTo>
                    <a:pt x="0" y="3984898"/>
                  </a:lnTo>
                  <a:lnTo>
                    <a:pt x="0" y="0"/>
                  </a:lnTo>
                  <a:close/>
                </a:path>
              </a:pathLst>
            </a:custGeom>
            <a:ln w="25399">
              <a:solidFill>
                <a:srgbClr val="385E8A"/>
              </a:solidFill>
            </a:ln>
          </p:spPr>
          <p:txBody>
            <a:bodyPr wrap="square" lIns="0" tIns="0" rIns="0" bIns="0" rtlCol="0"/>
            <a:lstStyle/>
            <a:p>
              <a:endParaRPr/>
            </a:p>
          </p:txBody>
        </p:sp>
        <p:sp>
          <p:nvSpPr>
            <p:cNvPr id="14" name="object 14"/>
            <p:cNvSpPr/>
            <p:nvPr/>
          </p:nvSpPr>
          <p:spPr>
            <a:xfrm>
              <a:off x="6087224" y="2764424"/>
              <a:ext cx="2957195" cy="3985260"/>
            </a:xfrm>
            <a:custGeom>
              <a:avLst/>
              <a:gdLst/>
              <a:ahLst/>
              <a:cxnLst/>
              <a:rect l="l" t="t" r="r" b="b"/>
              <a:pathLst>
                <a:path w="2957195" h="3985259">
                  <a:moveTo>
                    <a:pt x="2956799" y="3984899"/>
                  </a:moveTo>
                  <a:lnTo>
                    <a:pt x="0" y="3984899"/>
                  </a:lnTo>
                  <a:lnTo>
                    <a:pt x="0" y="0"/>
                  </a:lnTo>
                  <a:lnTo>
                    <a:pt x="2956799" y="0"/>
                  </a:lnTo>
                  <a:lnTo>
                    <a:pt x="2956799" y="3984899"/>
                  </a:lnTo>
                  <a:close/>
                </a:path>
              </a:pathLst>
            </a:custGeom>
            <a:solidFill>
              <a:srgbClr val="EEEEEE"/>
            </a:solidFill>
          </p:spPr>
          <p:txBody>
            <a:bodyPr wrap="square" lIns="0" tIns="0" rIns="0" bIns="0" rtlCol="0"/>
            <a:lstStyle/>
            <a:p>
              <a:endParaRPr/>
            </a:p>
          </p:txBody>
        </p:sp>
      </p:grpSp>
      <p:sp>
        <p:nvSpPr>
          <p:cNvPr id="15" name="object 15"/>
          <p:cNvSpPr txBox="1"/>
          <p:nvPr/>
        </p:nvSpPr>
        <p:spPr>
          <a:xfrm>
            <a:off x="6160250" y="2830338"/>
            <a:ext cx="2774950" cy="29629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Exit</a:t>
            </a:r>
            <a:r>
              <a:rPr sz="1400" b="1" spc="-10" dirty="0">
                <a:latin typeface="Arial"/>
                <a:cs typeface="Arial"/>
              </a:rPr>
              <a:t> </a:t>
            </a:r>
            <a:r>
              <a:rPr sz="1400" b="1" spc="-5" dirty="0">
                <a:latin typeface="Arial"/>
                <a:cs typeface="Arial"/>
              </a:rPr>
              <a:t>Criteria</a:t>
            </a:r>
            <a:endParaRPr sz="1400">
              <a:latin typeface="Arial"/>
              <a:cs typeface="Arial"/>
            </a:endParaRPr>
          </a:p>
          <a:p>
            <a:pPr marL="469900" marR="5080" indent="-336550">
              <a:lnSpc>
                <a:spcPts val="1650"/>
              </a:lnSpc>
              <a:spcBef>
                <a:spcPts val="65"/>
              </a:spcBef>
              <a:buChar char="●"/>
              <a:tabLst>
                <a:tab pos="469265" algn="l"/>
                <a:tab pos="469900" algn="l"/>
              </a:tabLst>
            </a:pPr>
            <a:r>
              <a:rPr sz="1400" spc="-5" dirty="0">
                <a:latin typeface="Arial"/>
                <a:cs typeface="Arial"/>
              </a:rPr>
              <a:t>Business activities with  </a:t>
            </a:r>
            <a:r>
              <a:rPr sz="1400" dirty="0">
                <a:latin typeface="Arial"/>
                <a:cs typeface="Arial"/>
              </a:rPr>
              <a:t>completion </a:t>
            </a:r>
            <a:r>
              <a:rPr sz="1400" spc="-5" dirty="0">
                <a:latin typeface="Arial"/>
                <a:cs typeface="Arial"/>
              </a:rPr>
              <a:t>dates </a:t>
            </a:r>
            <a:r>
              <a:rPr sz="1400" dirty="0">
                <a:latin typeface="Arial"/>
                <a:cs typeface="Arial"/>
              </a:rPr>
              <a:t>(month</a:t>
            </a:r>
            <a:r>
              <a:rPr sz="1400" spc="-105" dirty="0">
                <a:latin typeface="Arial"/>
                <a:cs typeface="Arial"/>
              </a:rPr>
              <a:t> </a:t>
            </a:r>
            <a:r>
              <a:rPr sz="1400" spc="-5" dirty="0">
                <a:latin typeface="Arial"/>
                <a:cs typeface="Arial"/>
              </a:rPr>
              <a:t>and  </a:t>
            </a:r>
            <a:r>
              <a:rPr sz="1400" dirty="0">
                <a:latin typeface="Arial"/>
                <a:cs typeface="Arial"/>
              </a:rPr>
              <a:t>year)</a:t>
            </a:r>
            <a:endParaRPr sz="1400">
              <a:latin typeface="Arial"/>
              <a:cs typeface="Arial"/>
            </a:endParaRPr>
          </a:p>
          <a:p>
            <a:pPr marL="469900" marR="15875" indent="-336550">
              <a:lnSpc>
                <a:spcPts val="1650"/>
              </a:lnSpc>
              <a:buChar char="●"/>
              <a:tabLst>
                <a:tab pos="469265" algn="l"/>
                <a:tab pos="469900" algn="l"/>
              </a:tabLst>
            </a:pPr>
            <a:r>
              <a:rPr sz="1400" spc="-5" dirty="0">
                <a:latin typeface="Arial"/>
                <a:cs typeface="Arial"/>
              </a:rPr>
              <a:t>Chief programmers assigned  to business</a:t>
            </a:r>
            <a:r>
              <a:rPr sz="1400" spc="-20" dirty="0">
                <a:latin typeface="Arial"/>
                <a:cs typeface="Arial"/>
              </a:rPr>
              <a:t> </a:t>
            </a:r>
            <a:r>
              <a:rPr sz="1400" spc="-5" dirty="0">
                <a:latin typeface="Arial"/>
                <a:cs typeface="Arial"/>
              </a:rPr>
              <a:t>activities</a:t>
            </a:r>
            <a:endParaRPr sz="1400">
              <a:latin typeface="Arial"/>
              <a:cs typeface="Arial"/>
            </a:endParaRPr>
          </a:p>
          <a:p>
            <a:pPr marL="469900" marR="5080" indent="-336550">
              <a:lnSpc>
                <a:spcPts val="1650"/>
              </a:lnSpc>
              <a:buChar char="●"/>
              <a:tabLst>
                <a:tab pos="469265" algn="l"/>
                <a:tab pos="469900" algn="l"/>
              </a:tabLst>
            </a:pPr>
            <a:r>
              <a:rPr sz="1400" spc="-5" dirty="0">
                <a:latin typeface="Arial"/>
                <a:cs typeface="Arial"/>
              </a:rPr>
              <a:t>Subject areas with  </a:t>
            </a:r>
            <a:r>
              <a:rPr sz="1400" dirty="0">
                <a:latin typeface="Arial"/>
                <a:cs typeface="Arial"/>
              </a:rPr>
              <a:t>completion </a:t>
            </a:r>
            <a:r>
              <a:rPr sz="1400" spc="-5" dirty="0">
                <a:latin typeface="Arial"/>
                <a:cs typeface="Arial"/>
              </a:rPr>
              <a:t>dates </a:t>
            </a:r>
            <a:r>
              <a:rPr sz="1400" dirty="0">
                <a:latin typeface="Arial"/>
                <a:cs typeface="Arial"/>
              </a:rPr>
              <a:t>(month</a:t>
            </a:r>
            <a:r>
              <a:rPr sz="1400" spc="-105" dirty="0">
                <a:latin typeface="Arial"/>
                <a:cs typeface="Arial"/>
              </a:rPr>
              <a:t> </a:t>
            </a:r>
            <a:r>
              <a:rPr sz="1400" spc="-5" dirty="0">
                <a:latin typeface="Arial"/>
                <a:cs typeface="Arial"/>
              </a:rPr>
              <a:t>and  </a:t>
            </a:r>
            <a:r>
              <a:rPr sz="1400" dirty="0">
                <a:latin typeface="Arial"/>
                <a:cs typeface="Arial"/>
              </a:rPr>
              <a:t>year) </a:t>
            </a:r>
            <a:r>
              <a:rPr sz="1400" spc="-5" dirty="0">
                <a:latin typeface="Arial"/>
                <a:cs typeface="Arial"/>
              </a:rPr>
              <a:t>derived from the last  </a:t>
            </a:r>
            <a:r>
              <a:rPr sz="1400" dirty="0">
                <a:latin typeface="Arial"/>
                <a:cs typeface="Arial"/>
              </a:rPr>
              <a:t>completion </a:t>
            </a:r>
            <a:r>
              <a:rPr sz="1400" spc="-5" dirty="0">
                <a:latin typeface="Arial"/>
                <a:cs typeface="Arial"/>
              </a:rPr>
              <a:t>date of their  </a:t>
            </a:r>
            <a:r>
              <a:rPr sz="1400" dirty="0">
                <a:latin typeface="Arial"/>
                <a:cs typeface="Arial"/>
              </a:rPr>
              <a:t>respective </a:t>
            </a:r>
            <a:r>
              <a:rPr sz="1400" spc="-5" dirty="0">
                <a:latin typeface="Arial"/>
                <a:cs typeface="Arial"/>
              </a:rPr>
              <a:t>business</a:t>
            </a:r>
            <a:r>
              <a:rPr sz="1400" spc="-95" dirty="0">
                <a:latin typeface="Arial"/>
                <a:cs typeface="Arial"/>
              </a:rPr>
              <a:t> </a:t>
            </a:r>
            <a:r>
              <a:rPr sz="1400" spc="-5" dirty="0">
                <a:latin typeface="Arial"/>
                <a:cs typeface="Arial"/>
              </a:rPr>
              <a:t>activities</a:t>
            </a:r>
            <a:endParaRPr sz="1400">
              <a:latin typeface="Arial"/>
              <a:cs typeface="Arial"/>
            </a:endParaRPr>
          </a:p>
          <a:p>
            <a:pPr marL="469900" marR="244475" indent="-336550" algn="just">
              <a:lnSpc>
                <a:spcPts val="1650"/>
              </a:lnSpc>
              <a:buChar char="●"/>
              <a:tabLst>
                <a:tab pos="469900" algn="l"/>
              </a:tabLst>
            </a:pPr>
            <a:r>
              <a:rPr sz="1400" spc="-5" dirty="0">
                <a:latin typeface="Arial"/>
                <a:cs typeface="Arial"/>
              </a:rPr>
              <a:t>The list of </a:t>
            </a:r>
            <a:r>
              <a:rPr sz="1400" dirty="0">
                <a:latin typeface="Arial"/>
                <a:cs typeface="Arial"/>
              </a:rPr>
              <a:t>classes </a:t>
            </a:r>
            <a:r>
              <a:rPr sz="1400" spc="-5" dirty="0">
                <a:latin typeface="Arial"/>
                <a:cs typeface="Arial"/>
              </a:rPr>
              <a:t>and</a:t>
            </a:r>
            <a:r>
              <a:rPr sz="1400" spc="-90" dirty="0">
                <a:latin typeface="Arial"/>
                <a:cs typeface="Arial"/>
              </a:rPr>
              <a:t> </a:t>
            </a:r>
            <a:r>
              <a:rPr sz="1400" spc="-5" dirty="0">
                <a:latin typeface="Arial"/>
                <a:cs typeface="Arial"/>
              </a:rPr>
              <a:t>the  developers that own them  </a:t>
            </a:r>
            <a:r>
              <a:rPr sz="1400" dirty="0">
                <a:latin typeface="Arial"/>
                <a:cs typeface="Arial"/>
              </a:rPr>
              <a:t>(the class </a:t>
            </a:r>
            <a:r>
              <a:rPr sz="1400" spc="-5" dirty="0">
                <a:latin typeface="Arial"/>
                <a:cs typeface="Arial"/>
              </a:rPr>
              <a:t>owner</a:t>
            </a:r>
            <a:r>
              <a:rPr sz="1400" spc="-40" dirty="0">
                <a:latin typeface="Arial"/>
                <a:cs typeface="Arial"/>
              </a:rPr>
              <a:t> </a:t>
            </a:r>
            <a:r>
              <a:rPr sz="1400" spc="-5" dirty="0">
                <a:latin typeface="Arial"/>
                <a:cs typeface="Arial"/>
              </a:rPr>
              <a:t>list)</a:t>
            </a:r>
            <a:endParaRPr sz="1400">
              <a:latin typeface="Arial"/>
              <a:cs typeface="Arial"/>
            </a:endParaRPr>
          </a:p>
        </p:txBody>
      </p:sp>
      <p:grpSp>
        <p:nvGrpSpPr>
          <p:cNvPr id="16" name="object 16"/>
          <p:cNvGrpSpPr/>
          <p:nvPr/>
        </p:nvGrpSpPr>
        <p:grpSpPr>
          <a:xfrm>
            <a:off x="5287128" y="5866881"/>
            <a:ext cx="1123950" cy="474980"/>
            <a:chOff x="5287128" y="5866881"/>
            <a:chExt cx="1123950" cy="474980"/>
          </a:xfrm>
        </p:grpSpPr>
        <p:sp>
          <p:nvSpPr>
            <p:cNvPr id="17" name="object 17"/>
            <p:cNvSpPr/>
            <p:nvPr/>
          </p:nvSpPr>
          <p:spPr>
            <a:xfrm>
              <a:off x="5296653" y="5876406"/>
              <a:ext cx="1104900" cy="455930"/>
            </a:xfrm>
            <a:custGeom>
              <a:avLst/>
              <a:gdLst/>
              <a:ahLst/>
              <a:cxnLst/>
              <a:rect l="l" t="t" r="r" b="b"/>
              <a:pathLst>
                <a:path w="1104900" h="455929">
                  <a:moveTo>
                    <a:pt x="47" y="316401"/>
                  </a:moveTo>
                  <a:lnTo>
                    <a:pt x="0" y="139772"/>
                  </a:lnTo>
                  <a:lnTo>
                    <a:pt x="14240" y="139769"/>
                  </a:lnTo>
                  <a:lnTo>
                    <a:pt x="14288" y="316397"/>
                  </a:lnTo>
                  <a:lnTo>
                    <a:pt x="47" y="316401"/>
                  </a:lnTo>
                  <a:close/>
                </a:path>
                <a:path w="1104900" h="455929">
                  <a:moveTo>
                    <a:pt x="28529" y="316394"/>
                  </a:moveTo>
                  <a:lnTo>
                    <a:pt x="28480" y="139765"/>
                  </a:lnTo>
                  <a:lnTo>
                    <a:pt x="56962" y="139757"/>
                  </a:lnTo>
                  <a:lnTo>
                    <a:pt x="57009" y="316386"/>
                  </a:lnTo>
                  <a:lnTo>
                    <a:pt x="28529" y="316394"/>
                  </a:lnTo>
                  <a:close/>
                </a:path>
                <a:path w="1104900" h="455929">
                  <a:moveTo>
                    <a:pt x="71250" y="316382"/>
                  </a:moveTo>
                  <a:lnTo>
                    <a:pt x="71202" y="139753"/>
                  </a:lnTo>
                  <a:lnTo>
                    <a:pt x="876450" y="139535"/>
                  </a:lnTo>
                  <a:lnTo>
                    <a:pt x="876412" y="0"/>
                  </a:lnTo>
                  <a:lnTo>
                    <a:pt x="1104323" y="227787"/>
                  </a:lnTo>
                  <a:lnTo>
                    <a:pt x="1015995" y="316163"/>
                  </a:lnTo>
                  <a:lnTo>
                    <a:pt x="876498" y="316163"/>
                  </a:lnTo>
                  <a:lnTo>
                    <a:pt x="71250" y="316382"/>
                  </a:lnTo>
                  <a:close/>
                </a:path>
                <a:path w="1104900" h="455929">
                  <a:moveTo>
                    <a:pt x="876536" y="455698"/>
                  </a:moveTo>
                  <a:lnTo>
                    <a:pt x="876498" y="316163"/>
                  </a:lnTo>
                  <a:lnTo>
                    <a:pt x="1015995" y="316163"/>
                  </a:lnTo>
                  <a:lnTo>
                    <a:pt x="876536" y="455698"/>
                  </a:lnTo>
                  <a:close/>
                </a:path>
              </a:pathLst>
            </a:custGeom>
            <a:solidFill>
              <a:srgbClr val="EEECE1"/>
            </a:solidFill>
          </p:spPr>
          <p:txBody>
            <a:bodyPr wrap="square" lIns="0" tIns="0" rIns="0" bIns="0" rtlCol="0"/>
            <a:lstStyle/>
            <a:p>
              <a:endParaRPr/>
            </a:p>
          </p:txBody>
        </p:sp>
        <p:sp>
          <p:nvSpPr>
            <p:cNvPr id="18" name="object 18"/>
            <p:cNvSpPr/>
            <p:nvPr/>
          </p:nvSpPr>
          <p:spPr>
            <a:xfrm>
              <a:off x="5287128" y="6006639"/>
              <a:ext cx="76059" cy="195694"/>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5367856" y="5876406"/>
              <a:ext cx="1033144" cy="455930"/>
            </a:xfrm>
            <a:custGeom>
              <a:avLst/>
              <a:gdLst/>
              <a:ahLst/>
              <a:cxnLst/>
              <a:rect l="l" t="t" r="r" b="b"/>
              <a:pathLst>
                <a:path w="1033145" h="455929">
                  <a:moveTo>
                    <a:pt x="0" y="139753"/>
                  </a:moveTo>
                  <a:lnTo>
                    <a:pt x="805247" y="139535"/>
                  </a:lnTo>
                  <a:lnTo>
                    <a:pt x="805209" y="0"/>
                  </a:lnTo>
                  <a:lnTo>
                    <a:pt x="1033120" y="227787"/>
                  </a:lnTo>
                  <a:lnTo>
                    <a:pt x="805333" y="455698"/>
                  </a:lnTo>
                  <a:lnTo>
                    <a:pt x="805295" y="316163"/>
                  </a:lnTo>
                  <a:lnTo>
                    <a:pt x="47" y="316382"/>
                  </a:lnTo>
                  <a:lnTo>
                    <a:pt x="0" y="139753"/>
                  </a:lnTo>
                  <a:close/>
                </a:path>
              </a:pathLst>
            </a:custGeom>
            <a:ln w="19049">
              <a:solidFill>
                <a:srgbClr val="1F497D"/>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5450"/>
              <a:ext cx="208185" cy="149423"/>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0" y="1211275"/>
            <a:ext cx="3733800" cy="236525"/>
            <a:chOff x="0" y="1211275"/>
            <a:chExt cx="3733800" cy="236525"/>
          </a:xfrm>
        </p:grpSpPr>
        <p:sp>
          <p:nvSpPr>
            <p:cNvPr id="8" name="object 8"/>
            <p:cNvSpPr/>
            <p:nvPr/>
          </p:nvSpPr>
          <p:spPr>
            <a:xfrm>
              <a:off x="1005532" y="1211275"/>
              <a:ext cx="2042468" cy="174446"/>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grpSp>
      <p:grpSp>
        <p:nvGrpSpPr>
          <p:cNvPr id="10" name="object 10"/>
          <p:cNvGrpSpPr/>
          <p:nvPr/>
        </p:nvGrpSpPr>
        <p:grpSpPr>
          <a:xfrm>
            <a:off x="232699" y="1849950"/>
            <a:ext cx="8618220" cy="4959985"/>
            <a:chOff x="232699" y="1849950"/>
            <a:chExt cx="8618220" cy="4959985"/>
          </a:xfrm>
        </p:grpSpPr>
        <p:sp>
          <p:nvSpPr>
            <p:cNvPr id="11" name="object 11"/>
            <p:cNvSpPr/>
            <p:nvPr/>
          </p:nvSpPr>
          <p:spPr>
            <a:xfrm>
              <a:off x="245400" y="1862650"/>
              <a:ext cx="4310098" cy="432899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45399" y="1862650"/>
              <a:ext cx="4310380" cy="4491355"/>
            </a:xfrm>
            <a:custGeom>
              <a:avLst/>
              <a:gdLst/>
              <a:ahLst/>
              <a:cxnLst/>
              <a:rect l="l" t="t" r="r" b="b"/>
              <a:pathLst>
                <a:path w="4310380" h="4491355">
                  <a:moveTo>
                    <a:pt x="0" y="0"/>
                  </a:moveTo>
                  <a:lnTo>
                    <a:pt x="4310098" y="0"/>
                  </a:lnTo>
                  <a:lnTo>
                    <a:pt x="4310098" y="4491298"/>
                  </a:lnTo>
                  <a:lnTo>
                    <a:pt x="0" y="4491298"/>
                  </a:lnTo>
                  <a:lnTo>
                    <a:pt x="0" y="0"/>
                  </a:lnTo>
                  <a:close/>
                </a:path>
              </a:pathLst>
            </a:custGeom>
            <a:ln w="25399">
              <a:solidFill>
                <a:srgbClr val="385E8A"/>
              </a:solidFill>
            </a:ln>
          </p:spPr>
          <p:txBody>
            <a:bodyPr wrap="square" lIns="0" tIns="0" rIns="0" bIns="0" rtlCol="0"/>
            <a:lstStyle/>
            <a:p>
              <a:endParaRPr/>
            </a:p>
          </p:txBody>
        </p:sp>
        <p:sp>
          <p:nvSpPr>
            <p:cNvPr id="13" name="object 13"/>
            <p:cNvSpPr/>
            <p:nvPr/>
          </p:nvSpPr>
          <p:spPr>
            <a:xfrm>
              <a:off x="4634575" y="3152300"/>
              <a:ext cx="4216400" cy="3657600"/>
            </a:xfrm>
            <a:custGeom>
              <a:avLst/>
              <a:gdLst/>
              <a:ahLst/>
              <a:cxnLst/>
              <a:rect l="l" t="t" r="r" b="b"/>
              <a:pathLst>
                <a:path w="4216400" h="3657600">
                  <a:moveTo>
                    <a:pt x="4216199" y="3657299"/>
                  </a:moveTo>
                  <a:lnTo>
                    <a:pt x="0" y="3657299"/>
                  </a:lnTo>
                  <a:lnTo>
                    <a:pt x="0" y="0"/>
                  </a:lnTo>
                  <a:lnTo>
                    <a:pt x="4216199" y="0"/>
                  </a:lnTo>
                  <a:lnTo>
                    <a:pt x="4216199" y="3657299"/>
                  </a:lnTo>
                  <a:close/>
                </a:path>
              </a:pathLst>
            </a:custGeom>
            <a:solidFill>
              <a:srgbClr val="EEEEEE"/>
            </a:solidFill>
          </p:spPr>
          <p:txBody>
            <a:bodyPr wrap="square" lIns="0" tIns="0" rIns="0" bIns="0" rtlCol="0"/>
            <a:lstStyle/>
            <a:p>
              <a:endParaRPr/>
            </a:p>
          </p:txBody>
        </p:sp>
      </p:grpSp>
      <p:grpSp>
        <p:nvGrpSpPr>
          <p:cNvPr id="14" name="object 14"/>
          <p:cNvGrpSpPr/>
          <p:nvPr/>
        </p:nvGrpSpPr>
        <p:grpSpPr>
          <a:xfrm>
            <a:off x="5949224" y="981149"/>
            <a:ext cx="2608580" cy="2016125"/>
            <a:chOff x="5949224" y="981149"/>
            <a:chExt cx="2608580" cy="2016125"/>
          </a:xfrm>
        </p:grpSpPr>
        <p:sp>
          <p:nvSpPr>
            <p:cNvPr id="15" name="object 15"/>
            <p:cNvSpPr/>
            <p:nvPr/>
          </p:nvSpPr>
          <p:spPr>
            <a:xfrm>
              <a:off x="5958749" y="990674"/>
              <a:ext cx="2589530" cy="1997075"/>
            </a:xfrm>
            <a:custGeom>
              <a:avLst/>
              <a:gdLst/>
              <a:ahLst/>
              <a:cxnLst/>
              <a:rect l="l" t="t" r="r" b="b"/>
              <a:pathLst>
                <a:path w="2589529" h="1997075">
                  <a:moveTo>
                    <a:pt x="2256242" y="1996498"/>
                  </a:moveTo>
                  <a:lnTo>
                    <a:pt x="332756" y="1996498"/>
                  </a:lnTo>
                  <a:lnTo>
                    <a:pt x="283584" y="1992891"/>
                  </a:lnTo>
                  <a:lnTo>
                    <a:pt x="236652" y="1982410"/>
                  </a:lnTo>
                  <a:lnTo>
                    <a:pt x="192474" y="1965571"/>
                  </a:lnTo>
                  <a:lnTo>
                    <a:pt x="151567" y="1942889"/>
                  </a:lnTo>
                  <a:lnTo>
                    <a:pt x="114443" y="1914879"/>
                  </a:lnTo>
                  <a:lnTo>
                    <a:pt x="81619" y="1882055"/>
                  </a:lnTo>
                  <a:lnTo>
                    <a:pt x="53609" y="1844931"/>
                  </a:lnTo>
                  <a:lnTo>
                    <a:pt x="30927" y="1804024"/>
                  </a:lnTo>
                  <a:lnTo>
                    <a:pt x="14088" y="1759847"/>
                  </a:lnTo>
                  <a:lnTo>
                    <a:pt x="3607" y="1712914"/>
                  </a:lnTo>
                  <a:lnTo>
                    <a:pt x="0" y="1663742"/>
                  </a:lnTo>
                  <a:lnTo>
                    <a:pt x="0" y="332756"/>
                  </a:lnTo>
                  <a:lnTo>
                    <a:pt x="3607" y="283584"/>
                  </a:lnTo>
                  <a:lnTo>
                    <a:pt x="14088" y="236652"/>
                  </a:lnTo>
                  <a:lnTo>
                    <a:pt x="30927" y="192474"/>
                  </a:lnTo>
                  <a:lnTo>
                    <a:pt x="53609" y="151567"/>
                  </a:lnTo>
                  <a:lnTo>
                    <a:pt x="81619" y="114443"/>
                  </a:lnTo>
                  <a:lnTo>
                    <a:pt x="114443" y="81619"/>
                  </a:lnTo>
                  <a:lnTo>
                    <a:pt x="151567" y="53609"/>
                  </a:lnTo>
                  <a:lnTo>
                    <a:pt x="192474" y="30927"/>
                  </a:lnTo>
                  <a:lnTo>
                    <a:pt x="236652" y="14088"/>
                  </a:lnTo>
                  <a:lnTo>
                    <a:pt x="283584" y="3607"/>
                  </a:lnTo>
                  <a:lnTo>
                    <a:pt x="332756" y="0"/>
                  </a:lnTo>
                  <a:lnTo>
                    <a:pt x="2256242" y="0"/>
                  </a:lnTo>
                  <a:lnTo>
                    <a:pt x="2308611" y="4145"/>
                  </a:lnTo>
                  <a:lnTo>
                    <a:pt x="2359218" y="16334"/>
                  </a:lnTo>
                  <a:lnTo>
                    <a:pt x="2407171" y="36196"/>
                  </a:lnTo>
                  <a:lnTo>
                    <a:pt x="2451575" y="63362"/>
                  </a:lnTo>
                  <a:lnTo>
                    <a:pt x="2491536" y="97462"/>
                  </a:lnTo>
                  <a:lnTo>
                    <a:pt x="2525635" y="137423"/>
                  </a:lnTo>
                  <a:lnTo>
                    <a:pt x="2552801" y="181827"/>
                  </a:lnTo>
                  <a:lnTo>
                    <a:pt x="2572664" y="229780"/>
                  </a:lnTo>
                  <a:lnTo>
                    <a:pt x="2584853" y="280387"/>
                  </a:lnTo>
                  <a:lnTo>
                    <a:pt x="2588999" y="332756"/>
                  </a:lnTo>
                  <a:lnTo>
                    <a:pt x="2588999" y="1663742"/>
                  </a:lnTo>
                  <a:lnTo>
                    <a:pt x="2585391" y="1712914"/>
                  </a:lnTo>
                  <a:lnTo>
                    <a:pt x="2574910" y="1759847"/>
                  </a:lnTo>
                  <a:lnTo>
                    <a:pt x="2558071" y="1804024"/>
                  </a:lnTo>
                  <a:lnTo>
                    <a:pt x="2535390" y="1844931"/>
                  </a:lnTo>
                  <a:lnTo>
                    <a:pt x="2507379" y="1882055"/>
                  </a:lnTo>
                  <a:lnTo>
                    <a:pt x="2474555" y="1914879"/>
                  </a:lnTo>
                  <a:lnTo>
                    <a:pt x="2437431" y="1942889"/>
                  </a:lnTo>
                  <a:lnTo>
                    <a:pt x="2396524" y="1965571"/>
                  </a:lnTo>
                  <a:lnTo>
                    <a:pt x="2352346" y="1982410"/>
                  </a:lnTo>
                  <a:lnTo>
                    <a:pt x="2305414" y="1992891"/>
                  </a:lnTo>
                  <a:lnTo>
                    <a:pt x="2256242" y="1996498"/>
                  </a:lnTo>
                  <a:close/>
                </a:path>
              </a:pathLst>
            </a:custGeom>
            <a:solidFill>
              <a:srgbClr val="EEECE1"/>
            </a:solidFill>
          </p:spPr>
          <p:txBody>
            <a:bodyPr wrap="square" lIns="0" tIns="0" rIns="0" bIns="0" rtlCol="0"/>
            <a:lstStyle/>
            <a:p>
              <a:endParaRPr/>
            </a:p>
          </p:txBody>
        </p:sp>
        <p:sp>
          <p:nvSpPr>
            <p:cNvPr id="16" name="object 16"/>
            <p:cNvSpPr/>
            <p:nvPr/>
          </p:nvSpPr>
          <p:spPr>
            <a:xfrm>
              <a:off x="5958749" y="990674"/>
              <a:ext cx="2589530" cy="1997075"/>
            </a:xfrm>
            <a:custGeom>
              <a:avLst/>
              <a:gdLst/>
              <a:ahLst/>
              <a:cxnLst/>
              <a:rect l="l" t="t" r="r" b="b"/>
              <a:pathLst>
                <a:path w="2589529" h="1997075">
                  <a:moveTo>
                    <a:pt x="0" y="332756"/>
                  </a:moveTo>
                  <a:lnTo>
                    <a:pt x="3607" y="283584"/>
                  </a:lnTo>
                  <a:lnTo>
                    <a:pt x="14088" y="236652"/>
                  </a:lnTo>
                  <a:lnTo>
                    <a:pt x="30927" y="192474"/>
                  </a:lnTo>
                  <a:lnTo>
                    <a:pt x="53609" y="151567"/>
                  </a:lnTo>
                  <a:lnTo>
                    <a:pt x="81619" y="114443"/>
                  </a:lnTo>
                  <a:lnTo>
                    <a:pt x="114443" y="81619"/>
                  </a:lnTo>
                  <a:lnTo>
                    <a:pt x="151567" y="53609"/>
                  </a:lnTo>
                  <a:lnTo>
                    <a:pt x="192474" y="30927"/>
                  </a:lnTo>
                  <a:lnTo>
                    <a:pt x="236652" y="14088"/>
                  </a:lnTo>
                  <a:lnTo>
                    <a:pt x="283584" y="3607"/>
                  </a:lnTo>
                  <a:lnTo>
                    <a:pt x="332756" y="0"/>
                  </a:lnTo>
                  <a:lnTo>
                    <a:pt x="2256242" y="0"/>
                  </a:lnTo>
                  <a:lnTo>
                    <a:pt x="2308611" y="4145"/>
                  </a:lnTo>
                  <a:lnTo>
                    <a:pt x="2359218" y="16334"/>
                  </a:lnTo>
                  <a:lnTo>
                    <a:pt x="2407171" y="36196"/>
                  </a:lnTo>
                  <a:lnTo>
                    <a:pt x="2451575" y="63362"/>
                  </a:lnTo>
                  <a:lnTo>
                    <a:pt x="2491536" y="97462"/>
                  </a:lnTo>
                  <a:lnTo>
                    <a:pt x="2525635" y="137423"/>
                  </a:lnTo>
                  <a:lnTo>
                    <a:pt x="2552801" y="181827"/>
                  </a:lnTo>
                  <a:lnTo>
                    <a:pt x="2572664" y="229780"/>
                  </a:lnTo>
                  <a:lnTo>
                    <a:pt x="2584853" y="280387"/>
                  </a:lnTo>
                  <a:lnTo>
                    <a:pt x="2588999" y="332756"/>
                  </a:lnTo>
                  <a:lnTo>
                    <a:pt x="2588999" y="1663742"/>
                  </a:lnTo>
                  <a:lnTo>
                    <a:pt x="2585391" y="1712914"/>
                  </a:lnTo>
                  <a:lnTo>
                    <a:pt x="2574910" y="1759847"/>
                  </a:lnTo>
                  <a:lnTo>
                    <a:pt x="2558071" y="1804024"/>
                  </a:lnTo>
                  <a:lnTo>
                    <a:pt x="2535390" y="1844931"/>
                  </a:lnTo>
                  <a:lnTo>
                    <a:pt x="2507379" y="1882055"/>
                  </a:lnTo>
                  <a:lnTo>
                    <a:pt x="2474555" y="1914879"/>
                  </a:lnTo>
                  <a:lnTo>
                    <a:pt x="2437431" y="1942889"/>
                  </a:lnTo>
                  <a:lnTo>
                    <a:pt x="2396524" y="1965571"/>
                  </a:lnTo>
                  <a:lnTo>
                    <a:pt x="2352346" y="1982410"/>
                  </a:lnTo>
                  <a:lnTo>
                    <a:pt x="2305414" y="1992891"/>
                  </a:lnTo>
                  <a:lnTo>
                    <a:pt x="2256242" y="1996498"/>
                  </a:lnTo>
                  <a:lnTo>
                    <a:pt x="332756" y="1996498"/>
                  </a:lnTo>
                  <a:lnTo>
                    <a:pt x="283584" y="1992891"/>
                  </a:lnTo>
                  <a:lnTo>
                    <a:pt x="236652" y="1982410"/>
                  </a:lnTo>
                  <a:lnTo>
                    <a:pt x="192474" y="1965571"/>
                  </a:lnTo>
                  <a:lnTo>
                    <a:pt x="151567" y="1942889"/>
                  </a:lnTo>
                  <a:lnTo>
                    <a:pt x="114443" y="1914879"/>
                  </a:lnTo>
                  <a:lnTo>
                    <a:pt x="81619" y="1882055"/>
                  </a:lnTo>
                  <a:lnTo>
                    <a:pt x="53609" y="1844931"/>
                  </a:lnTo>
                  <a:lnTo>
                    <a:pt x="30927" y="1804024"/>
                  </a:lnTo>
                  <a:lnTo>
                    <a:pt x="14088" y="1759847"/>
                  </a:lnTo>
                  <a:lnTo>
                    <a:pt x="3607" y="1712914"/>
                  </a:lnTo>
                  <a:lnTo>
                    <a:pt x="0" y="1663742"/>
                  </a:lnTo>
                  <a:lnTo>
                    <a:pt x="0" y="332756"/>
                  </a:lnTo>
                  <a:close/>
                </a:path>
              </a:pathLst>
            </a:custGeom>
            <a:ln w="19049">
              <a:solidFill>
                <a:srgbClr val="1F497D"/>
              </a:solidFill>
            </a:ln>
          </p:spPr>
          <p:txBody>
            <a:bodyPr wrap="square" lIns="0" tIns="0" rIns="0" bIns="0" rtlCol="0"/>
            <a:lstStyle/>
            <a:p>
              <a:endParaRPr/>
            </a:p>
          </p:txBody>
        </p:sp>
        <p:sp>
          <p:nvSpPr>
            <p:cNvPr id="17" name="object 17"/>
            <p:cNvSpPr/>
            <p:nvPr/>
          </p:nvSpPr>
          <p:spPr>
            <a:xfrm>
              <a:off x="6140072" y="1130275"/>
              <a:ext cx="2206651" cy="1458898"/>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6778700" y="2715279"/>
            <a:ext cx="9804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Feature</a:t>
            </a:r>
            <a:r>
              <a:rPr sz="1200" spc="-75" dirty="0">
                <a:latin typeface="Arial"/>
                <a:cs typeface="Arial"/>
              </a:rPr>
              <a:t> </a:t>
            </a:r>
            <a:r>
              <a:rPr sz="1200" spc="-5" dirty="0">
                <a:latin typeface="Arial"/>
                <a:cs typeface="Arial"/>
              </a:rPr>
              <a:t>Team</a:t>
            </a:r>
            <a:endParaRPr sz="1200">
              <a:latin typeface="Arial"/>
              <a:cs typeface="Arial"/>
            </a:endParaRPr>
          </a:p>
        </p:txBody>
      </p:sp>
      <p:sp>
        <p:nvSpPr>
          <p:cNvPr id="19" name="object 19"/>
          <p:cNvSpPr txBox="1"/>
          <p:nvPr/>
        </p:nvSpPr>
        <p:spPr>
          <a:xfrm>
            <a:off x="4707600" y="3218213"/>
            <a:ext cx="3968750" cy="25438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Exit</a:t>
            </a:r>
            <a:r>
              <a:rPr sz="1400" b="1" spc="-10" dirty="0">
                <a:latin typeface="Arial"/>
                <a:cs typeface="Arial"/>
              </a:rPr>
              <a:t> </a:t>
            </a:r>
            <a:r>
              <a:rPr sz="1400" b="1" spc="-5" dirty="0">
                <a:latin typeface="Arial"/>
                <a:cs typeface="Arial"/>
              </a:rPr>
              <a:t>Criteria</a:t>
            </a:r>
            <a:endParaRPr sz="1400" dirty="0">
              <a:latin typeface="Arial"/>
              <a:cs typeface="Arial"/>
            </a:endParaRPr>
          </a:p>
          <a:p>
            <a:pPr marL="469900" marR="25400" indent="-336550">
              <a:lnSpc>
                <a:spcPts val="1650"/>
              </a:lnSpc>
              <a:spcBef>
                <a:spcPts val="65"/>
              </a:spcBef>
              <a:buChar char="●"/>
              <a:tabLst>
                <a:tab pos="469265" algn="l"/>
                <a:tab pos="469900" algn="l"/>
              </a:tabLst>
            </a:pPr>
            <a:r>
              <a:rPr sz="1400" dirty="0">
                <a:latin typeface="Arial"/>
                <a:cs typeface="Arial"/>
              </a:rPr>
              <a:t>A covering memo, </a:t>
            </a:r>
            <a:r>
              <a:rPr sz="1400" spc="-5" dirty="0">
                <a:latin typeface="Arial"/>
                <a:cs typeface="Arial"/>
              </a:rPr>
              <a:t>or paper, that integrates  and describes the design package </a:t>
            </a:r>
            <a:r>
              <a:rPr sz="1400" dirty="0">
                <a:latin typeface="Arial"/>
                <a:cs typeface="Arial"/>
              </a:rPr>
              <a:t>such </a:t>
            </a:r>
            <a:r>
              <a:rPr sz="1400" spc="-5" dirty="0">
                <a:latin typeface="Arial"/>
                <a:cs typeface="Arial"/>
              </a:rPr>
              <a:t>that  it </a:t>
            </a:r>
            <a:r>
              <a:rPr sz="1400" dirty="0">
                <a:latin typeface="Arial"/>
                <a:cs typeface="Arial"/>
              </a:rPr>
              <a:t>stands </a:t>
            </a:r>
            <a:r>
              <a:rPr sz="1400" spc="-5" dirty="0">
                <a:latin typeface="Arial"/>
                <a:cs typeface="Arial"/>
              </a:rPr>
              <a:t>on its own for</a:t>
            </a:r>
            <a:r>
              <a:rPr sz="1400" spc="-30" dirty="0">
                <a:latin typeface="Arial"/>
                <a:cs typeface="Arial"/>
              </a:rPr>
              <a:t> </a:t>
            </a:r>
            <a:r>
              <a:rPr sz="1400" dirty="0">
                <a:latin typeface="Arial"/>
                <a:cs typeface="Arial"/>
              </a:rPr>
              <a:t>reviewers.</a:t>
            </a:r>
          </a:p>
          <a:p>
            <a:pPr marL="469900" marR="123825" indent="-336550">
              <a:lnSpc>
                <a:spcPts val="1650"/>
              </a:lnSpc>
              <a:buChar char="●"/>
              <a:tabLst>
                <a:tab pos="469265" algn="l"/>
                <a:tab pos="469900" algn="l"/>
              </a:tabLst>
            </a:pPr>
            <a:r>
              <a:rPr sz="1400" spc="-5" dirty="0">
                <a:latin typeface="Arial"/>
                <a:cs typeface="Arial"/>
              </a:rPr>
              <a:t>The </a:t>
            </a:r>
            <a:r>
              <a:rPr sz="1400" dirty="0">
                <a:latin typeface="Arial"/>
                <a:cs typeface="Arial"/>
              </a:rPr>
              <a:t>referenced requirements (if </a:t>
            </a:r>
            <a:r>
              <a:rPr sz="1400" spc="-5" dirty="0">
                <a:latin typeface="Arial"/>
                <a:cs typeface="Arial"/>
              </a:rPr>
              <a:t>any) in</a:t>
            </a:r>
            <a:r>
              <a:rPr sz="1400" spc="-105" dirty="0">
                <a:latin typeface="Arial"/>
                <a:cs typeface="Arial"/>
              </a:rPr>
              <a:t> </a:t>
            </a:r>
            <a:r>
              <a:rPr sz="1400" spc="-5" dirty="0">
                <a:latin typeface="Arial"/>
                <a:cs typeface="Arial"/>
              </a:rPr>
              <a:t>the  form of documents and all </a:t>
            </a:r>
            <a:r>
              <a:rPr sz="1400" dirty="0">
                <a:latin typeface="Arial"/>
                <a:cs typeface="Arial"/>
              </a:rPr>
              <a:t>related  confirmation memos </a:t>
            </a:r>
            <a:r>
              <a:rPr sz="1400" spc="-5" dirty="0">
                <a:latin typeface="Arial"/>
                <a:cs typeface="Arial"/>
              </a:rPr>
              <a:t>and </a:t>
            </a:r>
            <a:r>
              <a:rPr sz="1400" dirty="0">
                <a:latin typeface="Arial"/>
                <a:cs typeface="Arial"/>
              </a:rPr>
              <a:t>supporting  </a:t>
            </a:r>
            <a:r>
              <a:rPr sz="1400" spc="-5" dirty="0">
                <a:latin typeface="Arial"/>
                <a:cs typeface="Arial"/>
              </a:rPr>
              <a:t>documentation.</a:t>
            </a:r>
            <a:endParaRPr sz="1400" dirty="0">
              <a:latin typeface="Arial"/>
              <a:cs typeface="Arial"/>
            </a:endParaRPr>
          </a:p>
          <a:p>
            <a:pPr marL="469900" indent="-336550">
              <a:lnSpc>
                <a:spcPts val="1585"/>
              </a:lnSpc>
              <a:buChar char="●"/>
              <a:tabLst>
                <a:tab pos="469265" algn="l"/>
                <a:tab pos="469900" algn="l"/>
              </a:tabLst>
            </a:pPr>
            <a:r>
              <a:rPr sz="1400" spc="-5" dirty="0">
                <a:latin typeface="Arial"/>
                <a:cs typeface="Arial"/>
              </a:rPr>
              <a:t>The Sequence</a:t>
            </a:r>
            <a:r>
              <a:rPr sz="1400" spc="-95" dirty="0">
                <a:latin typeface="Arial"/>
                <a:cs typeface="Arial"/>
              </a:rPr>
              <a:t> </a:t>
            </a:r>
            <a:r>
              <a:rPr sz="1400" spc="-5" dirty="0">
                <a:latin typeface="Arial"/>
                <a:cs typeface="Arial"/>
              </a:rPr>
              <a:t>diagram(s).</a:t>
            </a:r>
            <a:endParaRPr sz="1400" dirty="0">
              <a:latin typeface="Arial"/>
              <a:cs typeface="Arial"/>
            </a:endParaRPr>
          </a:p>
          <a:p>
            <a:pPr marL="469900" indent="-336550">
              <a:lnSpc>
                <a:spcPts val="1650"/>
              </a:lnSpc>
              <a:buChar char="●"/>
              <a:tabLst>
                <a:tab pos="469265" algn="l"/>
                <a:tab pos="469900" algn="l"/>
              </a:tabLst>
            </a:pPr>
            <a:r>
              <a:rPr sz="1400" spc="-5" dirty="0">
                <a:latin typeface="Arial"/>
                <a:cs typeface="Arial"/>
              </a:rPr>
              <a:t>Design alternatives </a:t>
            </a:r>
            <a:r>
              <a:rPr sz="1400" dirty="0">
                <a:latin typeface="Arial"/>
                <a:cs typeface="Arial"/>
              </a:rPr>
              <a:t>(if</a:t>
            </a:r>
            <a:r>
              <a:rPr sz="1400" spc="-95" dirty="0">
                <a:latin typeface="Arial"/>
                <a:cs typeface="Arial"/>
              </a:rPr>
              <a:t> </a:t>
            </a:r>
            <a:r>
              <a:rPr sz="1400" spc="-5" dirty="0">
                <a:latin typeface="Arial"/>
                <a:cs typeface="Arial"/>
              </a:rPr>
              <a:t>any)</a:t>
            </a:r>
            <a:endParaRPr sz="1400" dirty="0">
              <a:latin typeface="Arial"/>
              <a:cs typeface="Arial"/>
            </a:endParaRPr>
          </a:p>
          <a:p>
            <a:pPr marL="469900" marR="5080" indent="-336550">
              <a:lnSpc>
                <a:spcPts val="1650"/>
              </a:lnSpc>
              <a:spcBef>
                <a:spcPts val="65"/>
              </a:spcBef>
              <a:buChar char="●"/>
              <a:tabLst>
                <a:tab pos="469265" algn="l"/>
                <a:tab pos="469900" algn="l"/>
              </a:tabLst>
            </a:pPr>
            <a:r>
              <a:rPr sz="1400" spc="-5" dirty="0">
                <a:latin typeface="Arial"/>
                <a:cs typeface="Arial"/>
              </a:rPr>
              <a:t>The object </a:t>
            </a:r>
            <a:r>
              <a:rPr sz="1400" dirty="0">
                <a:latin typeface="Arial"/>
                <a:cs typeface="Arial"/>
              </a:rPr>
              <a:t>model </a:t>
            </a:r>
            <a:r>
              <a:rPr sz="1400" spc="-5" dirty="0">
                <a:latin typeface="Arial"/>
                <a:cs typeface="Arial"/>
              </a:rPr>
              <a:t>with new/updated </a:t>
            </a:r>
            <a:r>
              <a:rPr sz="1400" dirty="0">
                <a:latin typeface="Arial"/>
                <a:cs typeface="Arial"/>
              </a:rPr>
              <a:t>classes,  methods </a:t>
            </a:r>
            <a:r>
              <a:rPr sz="1400" spc="-5" dirty="0">
                <a:latin typeface="Arial"/>
                <a:cs typeface="Arial"/>
              </a:rPr>
              <a:t>and</a:t>
            </a:r>
            <a:r>
              <a:rPr sz="1400" spc="-20" dirty="0">
                <a:latin typeface="Arial"/>
                <a:cs typeface="Arial"/>
              </a:rPr>
              <a:t> </a:t>
            </a:r>
            <a:r>
              <a:rPr sz="1400" spc="-5" dirty="0">
                <a:latin typeface="Arial"/>
                <a:cs typeface="Arial"/>
              </a:rPr>
              <a:t>attributes.</a:t>
            </a:r>
            <a:endParaRPr sz="1400" dirty="0">
              <a:latin typeface="Arial"/>
              <a:cs typeface="Arial"/>
            </a:endParaRPr>
          </a:p>
        </p:txBody>
      </p:sp>
      <p:grpSp>
        <p:nvGrpSpPr>
          <p:cNvPr id="20" name="object 20"/>
          <p:cNvGrpSpPr/>
          <p:nvPr/>
        </p:nvGrpSpPr>
        <p:grpSpPr>
          <a:xfrm>
            <a:off x="4010304" y="5705823"/>
            <a:ext cx="4676775" cy="985519"/>
            <a:chOff x="4010304" y="5705823"/>
            <a:chExt cx="4676775" cy="985519"/>
          </a:xfrm>
        </p:grpSpPr>
        <p:sp>
          <p:nvSpPr>
            <p:cNvPr id="21" name="object 21"/>
            <p:cNvSpPr/>
            <p:nvPr/>
          </p:nvSpPr>
          <p:spPr>
            <a:xfrm>
              <a:off x="7529700" y="5705823"/>
              <a:ext cx="1157098" cy="985198"/>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019829" y="5836881"/>
              <a:ext cx="1104900" cy="455930"/>
            </a:xfrm>
            <a:custGeom>
              <a:avLst/>
              <a:gdLst/>
              <a:ahLst/>
              <a:cxnLst/>
              <a:rect l="l" t="t" r="r" b="b"/>
              <a:pathLst>
                <a:path w="1104900" h="455929">
                  <a:moveTo>
                    <a:pt x="47" y="316401"/>
                  </a:moveTo>
                  <a:lnTo>
                    <a:pt x="0" y="139772"/>
                  </a:lnTo>
                  <a:lnTo>
                    <a:pt x="14240" y="139769"/>
                  </a:lnTo>
                  <a:lnTo>
                    <a:pt x="14288" y="316397"/>
                  </a:lnTo>
                  <a:lnTo>
                    <a:pt x="47" y="316401"/>
                  </a:lnTo>
                  <a:close/>
                </a:path>
                <a:path w="1104900" h="455929">
                  <a:moveTo>
                    <a:pt x="28529" y="316394"/>
                  </a:moveTo>
                  <a:lnTo>
                    <a:pt x="28480" y="139765"/>
                  </a:lnTo>
                  <a:lnTo>
                    <a:pt x="56962" y="139757"/>
                  </a:lnTo>
                  <a:lnTo>
                    <a:pt x="57009" y="316386"/>
                  </a:lnTo>
                  <a:lnTo>
                    <a:pt x="28529" y="316394"/>
                  </a:lnTo>
                  <a:close/>
                </a:path>
                <a:path w="1104900" h="455929">
                  <a:moveTo>
                    <a:pt x="71250" y="316382"/>
                  </a:moveTo>
                  <a:lnTo>
                    <a:pt x="71202" y="139753"/>
                  </a:lnTo>
                  <a:lnTo>
                    <a:pt x="876450" y="139535"/>
                  </a:lnTo>
                  <a:lnTo>
                    <a:pt x="876412" y="0"/>
                  </a:lnTo>
                  <a:lnTo>
                    <a:pt x="1104323" y="227787"/>
                  </a:lnTo>
                  <a:lnTo>
                    <a:pt x="1015995" y="316163"/>
                  </a:lnTo>
                  <a:lnTo>
                    <a:pt x="876498" y="316163"/>
                  </a:lnTo>
                  <a:lnTo>
                    <a:pt x="71250" y="316382"/>
                  </a:lnTo>
                  <a:close/>
                </a:path>
                <a:path w="1104900" h="455929">
                  <a:moveTo>
                    <a:pt x="876536" y="455698"/>
                  </a:moveTo>
                  <a:lnTo>
                    <a:pt x="876498" y="316163"/>
                  </a:lnTo>
                  <a:lnTo>
                    <a:pt x="1015995" y="316163"/>
                  </a:lnTo>
                  <a:lnTo>
                    <a:pt x="876536" y="455698"/>
                  </a:lnTo>
                  <a:close/>
                </a:path>
              </a:pathLst>
            </a:custGeom>
            <a:solidFill>
              <a:srgbClr val="EEECE1"/>
            </a:solidFill>
          </p:spPr>
          <p:txBody>
            <a:bodyPr wrap="square" lIns="0" tIns="0" rIns="0" bIns="0" rtlCol="0"/>
            <a:lstStyle/>
            <a:p>
              <a:endParaRPr/>
            </a:p>
          </p:txBody>
        </p:sp>
        <p:sp>
          <p:nvSpPr>
            <p:cNvPr id="23" name="object 23"/>
            <p:cNvSpPr/>
            <p:nvPr/>
          </p:nvSpPr>
          <p:spPr>
            <a:xfrm>
              <a:off x="4010304" y="5967114"/>
              <a:ext cx="76059" cy="195694"/>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091032" y="5836881"/>
              <a:ext cx="1033144" cy="455930"/>
            </a:xfrm>
            <a:custGeom>
              <a:avLst/>
              <a:gdLst/>
              <a:ahLst/>
              <a:cxnLst/>
              <a:rect l="l" t="t" r="r" b="b"/>
              <a:pathLst>
                <a:path w="1033145" h="455929">
                  <a:moveTo>
                    <a:pt x="0" y="139753"/>
                  </a:moveTo>
                  <a:lnTo>
                    <a:pt x="805247" y="139535"/>
                  </a:lnTo>
                  <a:lnTo>
                    <a:pt x="805209" y="0"/>
                  </a:lnTo>
                  <a:lnTo>
                    <a:pt x="1033120" y="227787"/>
                  </a:lnTo>
                  <a:lnTo>
                    <a:pt x="805333" y="455698"/>
                  </a:lnTo>
                  <a:lnTo>
                    <a:pt x="805295" y="316163"/>
                  </a:lnTo>
                  <a:lnTo>
                    <a:pt x="47" y="316382"/>
                  </a:lnTo>
                  <a:lnTo>
                    <a:pt x="0" y="139753"/>
                  </a:lnTo>
                  <a:close/>
                </a:path>
              </a:pathLst>
            </a:custGeom>
            <a:ln w="19049">
              <a:solidFill>
                <a:srgbClr val="1F497D"/>
              </a:solidFill>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6938"/>
              <a:ext cx="205717" cy="146149"/>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0" y="1211275"/>
            <a:ext cx="3733800" cy="241300"/>
            <a:chOff x="0" y="1211275"/>
            <a:chExt cx="3733800" cy="241300"/>
          </a:xfrm>
        </p:grpSpPr>
        <p:sp>
          <p:nvSpPr>
            <p:cNvPr id="8" name="object 8"/>
            <p:cNvSpPr/>
            <p:nvPr/>
          </p:nvSpPr>
          <p:spPr>
            <a:xfrm>
              <a:off x="1011456" y="1211275"/>
              <a:ext cx="1717828" cy="19615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grpSp>
      <p:sp>
        <p:nvSpPr>
          <p:cNvPr id="10" name="object 10"/>
          <p:cNvSpPr txBox="1"/>
          <p:nvPr/>
        </p:nvSpPr>
        <p:spPr>
          <a:xfrm>
            <a:off x="3917050" y="1708087"/>
            <a:ext cx="4770120" cy="1972310"/>
          </a:xfrm>
          <a:prstGeom prst="rect">
            <a:avLst/>
          </a:prstGeom>
        </p:spPr>
        <p:txBody>
          <a:bodyPr vert="horz" wrap="square" lIns="0" tIns="22860" rIns="0" bIns="0" rtlCol="0">
            <a:spAutoFit/>
          </a:bodyPr>
          <a:lstStyle/>
          <a:p>
            <a:pPr marL="12700" marR="5715" algn="just">
              <a:lnSpc>
                <a:spcPts val="1650"/>
              </a:lnSpc>
              <a:spcBef>
                <a:spcPts val="180"/>
              </a:spcBef>
            </a:pPr>
            <a:r>
              <a:rPr sz="1400" spc="-5" dirty="0">
                <a:solidFill>
                  <a:srgbClr val="595959"/>
                </a:solidFill>
                <a:latin typeface="Arial"/>
                <a:cs typeface="Arial"/>
              </a:rPr>
              <a:t>Class owners implement the items necessary for their </a:t>
            </a:r>
            <a:r>
              <a:rPr sz="1400" dirty="0">
                <a:solidFill>
                  <a:srgbClr val="595959"/>
                </a:solidFill>
                <a:latin typeface="Arial"/>
                <a:cs typeface="Arial"/>
              </a:rPr>
              <a:t>class  </a:t>
            </a:r>
            <a:r>
              <a:rPr sz="1400" spc="-5" dirty="0">
                <a:solidFill>
                  <a:srgbClr val="595959"/>
                </a:solidFill>
                <a:latin typeface="Arial"/>
                <a:cs typeface="Arial"/>
              </a:rPr>
              <a:t>to </a:t>
            </a:r>
            <a:r>
              <a:rPr sz="1400" dirty="0">
                <a:solidFill>
                  <a:srgbClr val="595959"/>
                </a:solidFill>
                <a:latin typeface="Arial"/>
                <a:cs typeface="Arial"/>
              </a:rPr>
              <a:t>support </a:t>
            </a:r>
            <a:r>
              <a:rPr sz="1400" spc="-5" dirty="0">
                <a:solidFill>
                  <a:srgbClr val="595959"/>
                </a:solidFill>
                <a:latin typeface="Arial"/>
                <a:cs typeface="Arial"/>
              </a:rPr>
              <a:t>the design for the feature(s) in the work package,  based on the design package produced during the Design  by Feature</a:t>
            </a:r>
            <a:r>
              <a:rPr sz="1400" spc="-10" dirty="0">
                <a:solidFill>
                  <a:srgbClr val="595959"/>
                </a:solidFill>
                <a:latin typeface="Arial"/>
                <a:cs typeface="Arial"/>
              </a:rPr>
              <a:t> </a:t>
            </a:r>
            <a:r>
              <a:rPr sz="1400" spc="-5" dirty="0">
                <a:solidFill>
                  <a:srgbClr val="595959"/>
                </a:solidFill>
                <a:latin typeface="Arial"/>
                <a:cs typeface="Arial"/>
              </a:rPr>
              <a:t>process.</a:t>
            </a:r>
            <a:endParaRPr sz="1400">
              <a:latin typeface="Arial"/>
              <a:cs typeface="Arial"/>
            </a:endParaRPr>
          </a:p>
          <a:p>
            <a:pPr marL="12700" marR="5080" algn="just">
              <a:lnSpc>
                <a:spcPct val="101200"/>
              </a:lnSpc>
              <a:spcBef>
                <a:spcPts val="900"/>
              </a:spcBef>
            </a:pPr>
            <a:r>
              <a:rPr sz="1400" spc="-5" dirty="0">
                <a:solidFill>
                  <a:srgbClr val="595959"/>
                </a:solidFill>
                <a:latin typeface="Arial"/>
                <a:cs typeface="Arial"/>
              </a:rPr>
              <a:t>The developed </a:t>
            </a:r>
            <a:r>
              <a:rPr sz="1400" dirty="0">
                <a:solidFill>
                  <a:srgbClr val="595959"/>
                </a:solidFill>
                <a:latin typeface="Arial"/>
                <a:cs typeface="Arial"/>
              </a:rPr>
              <a:t>code </a:t>
            </a:r>
            <a:r>
              <a:rPr sz="1400" spc="-5" dirty="0">
                <a:solidFill>
                  <a:srgbClr val="595959"/>
                </a:solidFill>
                <a:latin typeface="Arial"/>
                <a:cs typeface="Arial"/>
              </a:rPr>
              <a:t>which is determined by the Chief  Programmer is tested and</a:t>
            </a:r>
            <a:r>
              <a:rPr sz="1400" spc="-15" dirty="0">
                <a:solidFill>
                  <a:srgbClr val="595959"/>
                </a:solidFill>
                <a:latin typeface="Arial"/>
                <a:cs typeface="Arial"/>
              </a:rPr>
              <a:t> </a:t>
            </a:r>
            <a:r>
              <a:rPr sz="1400" spc="-5" dirty="0">
                <a:solidFill>
                  <a:srgbClr val="595959"/>
                </a:solidFill>
                <a:latin typeface="Arial"/>
                <a:cs typeface="Arial"/>
              </a:rPr>
              <a:t>inspected.</a:t>
            </a:r>
            <a:endParaRPr sz="1400">
              <a:latin typeface="Arial"/>
              <a:cs typeface="Arial"/>
            </a:endParaRPr>
          </a:p>
          <a:p>
            <a:pPr marL="12700" marR="6350" algn="just">
              <a:lnSpc>
                <a:spcPct val="101200"/>
              </a:lnSpc>
              <a:spcBef>
                <a:spcPts val="950"/>
              </a:spcBef>
            </a:pPr>
            <a:r>
              <a:rPr sz="1400" spc="-5" dirty="0">
                <a:solidFill>
                  <a:srgbClr val="595959"/>
                </a:solidFill>
                <a:latin typeface="Arial"/>
                <a:cs typeface="Arial"/>
              </a:rPr>
              <a:t>After </a:t>
            </a:r>
            <a:r>
              <a:rPr sz="1400" dirty="0">
                <a:solidFill>
                  <a:srgbClr val="595959"/>
                </a:solidFill>
                <a:latin typeface="Arial"/>
                <a:cs typeface="Arial"/>
              </a:rPr>
              <a:t>a successful code </a:t>
            </a:r>
            <a:r>
              <a:rPr sz="1400" spc="-5" dirty="0">
                <a:solidFill>
                  <a:srgbClr val="595959"/>
                </a:solidFill>
                <a:latin typeface="Arial"/>
                <a:cs typeface="Arial"/>
              </a:rPr>
              <a:t>inspection, the </a:t>
            </a:r>
            <a:r>
              <a:rPr sz="1400" dirty="0">
                <a:solidFill>
                  <a:srgbClr val="595959"/>
                </a:solidFill>
                <a:latin typeface="Arial"/>
                <a:cs typeface="Arial"/>
              </a:rPr>
              <a:t>code </a:t>
            </a:r>
            <a:r>
              <a:rPr sz="1400" spc="-5" dirty="0">
                <a:solidFill>
                  <a:srgbClr val="595959"/>
                </a:solidFill>
                <a:latin typeface="Arial"/>
                <a:cs typeface="Arial"/>
              </a:rPr>
              <a:t>is permitted to  build.</a:t>
            </a:r>
            <a:endParaRPr sz="1400">
              <a:latin typeface="Arial"/>
              <a:cs typeface="Arial"/>
            </a:endParaRPr>
          </a:p>
        </p:txBody>
      </p:sp>
      <p:grpSp>
        <p:nvGrpSpPr>
          <p:cNvPr id="11" name="object 11"/>
          <p:cNvGrpSpPr/>
          <p:nvPr/>
        </p:nvGrpSpPr>
        <p:grpSpPr>
          <a:xfrm>
            <a:off x="109824" y="1535899"/>
            <a:ext cx="8741410" cy="5125720"/>
            <a:chOff x="109824" y="1535899"/>
            <a:chExt cx="8741410" cy="5125720"/>
          </a:xfrm>
        </p:grpSpPr>
        <p:sp>
          <p:nvSpPr>
            <p:cNvPr id="12" name="object 12"/>
            <p:cNvSpPr/>
            <p:nvPr/>
          </p:nvSpPr>
          <p:spPr>
            <a:xfrm>
              <a:off x="122524" y="1548600"/>
              <a:ext cx="3721498" cy="499139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22524" y="1548599"/>
              <a:ext cx="3733800" cy="5062855"/>
            </a:xfrm>
            <a:custGeom>
              <a:avLst/>
              <a:gdLst/>
              <a:ahLst/>
              <a:cxnLst/>
              <a:rect l="l" t="t" r="r" b="b"/>
              <a:pathLst>
                <a:path w="3733800" h="5062855">
                  <a:moveTo>
                    <a:pt x="0" y="0"/>
                  </a:moveTo>
                  <a:lnTo>
                    <a:pt x="3733799" y="0"/>
                  </a:lnTo>
                  <a:lnTo>
                    <a:pt x="3733799" y="5062499"/>
                  </a:lnTo>
                  <a:lnTo>
                    <a:pt x="0" y="5062499"/>
                  </a:lnTo>
                  <a:lnTo>
                    <a:pt x="0" y="0"/>
                  </a:lnTo>
                  <a:close/>
                </a:path>
              </a:pathLst>
            </a:custGeom>
            <a:ln w="25399">
              <a:solidFill>
                <a:srgbClr val="385E8A"/>
              </a:solidFill>
            </a:ln>
          </p:spPr>
          <p:txBody>
            <a:bodyPr wrap="square" lIns="0" tIns="0" rIns="0" bIns="0" rtlCol="0"/>
            <a:lstStyle/>
            <a:p>
              <a:endParaRPr/>
            </a:p>
          </p:txBody>
        </p:sp>
        <p:sp>
          <p:nvSpPr>
            <p:cNvPr id="14" name="object 14"/>
            <p:cNvSpPr/>
            <p:nvPr/>
          </p:nvSpPr>
          <p:spPr>
            <a:xfrm>
              <a:off x="4061450" y="5405375"/>
              <a:ext cx="4789805" cy="1256665"/>
            </a:xfrm>
            <a:custGeom>
              <a:avLst/>
              <a:gdLst/>
              <a:ahLst/>
              <a:cxnLst/>
              <a:rect l="l" t="t" r="r" b="b"/>
              <a:pathLst>
                <a:path w="4789805" h="1256665">
                  <a:moveTo>
                    <a:pt x="4789199" y="1256099"/>
                  </a:moveTo>
                  <a:lnTo>
                    <a:pt x="0" y="1256099"/>
                  </a:lnTo>
                  <a:lnTo>
                    <a:pt x="0" y="0"/>
                  </a:lnTo>
                  <a:lnTo>
                    <a:pt x="4789199" y="0"/>
                  </a:lnTo>
                  <a:lnTo>
                    <a:pt x="4789199" y="1256099"/>
                  </a:lnTo>
                  <a:close/>
                </a:path>
              </a:pathLst>
            </a:custGeom>
            <a:solidFill>
              <a:srgbClr val="EEEEEE"/>
            </a:solidFill>
          </p:spPr>
          <p:txBody>
            <a:bodyPr wrap="square" lIns="0" tIns="0" rIns="0" bIns="0" rtlCol="0"/>
            <a:lstStyle/>
            <a:p>
              <a:endParaRPr/>
            </a:p>
          </p:txBody>
        </p:sp>
      </p:grpSp>
      <p:sp>
        <p:nvSpPr>
          <p:cNvPr id="15" name="object 15"/>
          <p:cNvSpPr txBox="1"/>
          <p:nvPr/>
        </p:nvSpPr>
        <p:spPr>
          <a:xfrm>
            <a:off x="4134475" y="5471287"/>
            <a:ext cx="4481195" cy="10769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Exit</a:t>
            </a:r>
            <a:r>
              <a:rPr sz="1400" b="1" spc="-10" dirty="0">
                <a:latin typeface="Arial"/>
                <a:cs typeface="Arial"/>
              </a:rPr>
              <a:t> </a:t>
            </a:r>
            <a:r>
              <a:rPr sz="1400" b="1" spc="-5" dirty="0">
                <a:latin typeface="Arial"/>
                <a:cs typeface="Arial"/>
              </a:rPr>
              <a:t>Criteria</a:t>
            </a:r>
            <a:endParaRPr sz="1400">
              <a:latin typeface="Arial"/>
              <a:cs typeface="Arial"/>
            </a:endParaRPr>
          </a:p>
          <a:p>
            <a:pPr marL="469900" marR="626110" indent="-336550">
              <a:lnSpc>
                <a:spcPts val="1650"/>
              </a:lnSpc>
              <a:spcBef>
                <a:spcPts val="65"/>
              </a:spcBef>
              <a:buChar char="●"/>
              <a:tabLst>
                <a:tab pos="469265" algn="l"/>
                <a:tab pos="469900" algn="l"/>
              </a:tabLst>
            </a:pPr>
            <a:r>
              <a:rPr sz="1400" spc="-5" dirty="0">
                <a:latin typeface="Arial"/>
                <a:cs typeface="Arial"/>
              </a:rPr>
              <a:t>Class(es) and/or </a:t>
            </a:r>
            <a:r>
              <a:rPr sz="1400" dirty="0">
                <a:latin typeface="Arial"/>
                <a:cs typeface="Arial"/>
              </a:rPr>
              <a:t>method(s) </a:t>
            </a:r>
            <a:r>
              <a:rPr sz="1400" spc="-5" dirty="0">
                <a:latin typeface="Arial"/>
                <a:cs typeface="Arial"/>
              </a:rPr>
              <a:t>that have been  </a:t>
            </a:r>
            <a:r>
              <a:rPr sz="1400" dirty="0">
                <a:latin typeface="Arial"/>
                <a:cs typeface="Arial"/>
              </a:rPr>
              <a:t>successfully code</a:t>
            </a:r>
            <a:r>
              <a:rPr sz="1400" spc="-20" dirty="0">
                <a:latin typeface="Arial"/>
                <a:cs typeface="Arial"/>
              </a:rPr>
              <a:t> </a:t>
            </a:r>
            <a:r>
              <a:rPr sz="1400" spc="-5" dirty="0">
                <a:latin typeface="Arial"/>
                <a:cs typeface="Arial"/>
              </a:rPr>
              <a:t>inspected.</a:t>
            </a:r>
            <a:endParaRPr sz="1400">
              <a:latin typeface="Arial"/>
              <a:cs typeface="Arial"/>
            </a:endParaRPr>
          </a:p>
          <a:p>
            <a:pPr marL="469900" indent="-336550">
              <a:lnSpc>
                <a:spcPts val="1585"/>
              </a:lnSpc>
              <a:buChar char="●"/>
              <a:tabLst>
                <a:tab pos="469265" algn="l"/>
                <a:tab pos="469900" algn="l"/>
              </a:tabLst>
            </a:pPr>
            <a:r>
              <a:rPr sz="1400" spc="-5" dirty="0">
                <a:latin typeface="Arial"/>
                <a:cs typeface="Arial"/>
              </a:rPr>
              <a:t>Class(es) that have been promoted to the</a:t>
            </a:r>
            <a:r>
              <a:rPr sz="1400" spc="-45" dirty="0">
                <a:latin typeface="Arial"/>
                <a:cs typeface="Arial"/>
              </a:rPr>
              <a:t> </a:t>
            </a:r>
            <a:r>
              <a:rPr sz="1400" spc="-5" dirty="0">
                <a:latin typeface="Arial"/>
                <a:cs typeface="Arial"/>
              </a:rPr>
              <a:t>build.</a:t>
            </a:r>
            <a:endParaRPr sz="1400">
              <a:latin typeface="Arial"/>
              <a:cs typeface="Arial"/>
            </a:endParaRPr>
          </a:p>
          <a:p>
            <a:pPr marL="469900" indent="-336550">
              <a:lnSpc>
                <a:spcPts val="1664"/>
              </a:lnSpc>
              <a:buChar char="●"/>
              <a:tabLst>
                <a:tab pos="469265" algn="l"/>
                <a:tab pos="469900" algn="l"/>
              </a:tabLst>
            </a:pPr>
            <a:r>
              <a:rPr sz="1400" spc="-5" dirty="0">
                <a:latin typeface="Arial"/>
                <a:cs typeface="Arial"/>
              </a:rPr>
              <a:t>The </a:t>
            </a:r>
            <a:r>
              <a:rPr sz="1400" dirty="0">
                <a:latin typeface="Arial"/>
                <a:cs typeface="Arial"/>
              </a:rPr>
              <a:t>completion </a:t>
            </a:r>
            <a:r>
              <a:rPr sz="1400" spc="-5" dirty="0">
                <a:latin typeface="Arial"/>
                <a:cs typeface="Arial"/>
              </a:rPr>
              <a:t>of </a:t>
            </a:r>
            <a:r>
              <a:rPr sz="1400" dirty="0">
                <a:latin typeface="Arial"/>
                <a:cs typeface="Arial"/>
              </a:rPr>
              <a:t>a client-valued </a:t>
            </a:r>
            <a:r>
              <a:rPr sz="1400" spc="-5" dirty="0">
                <a:latin typeface="Arial"/>
                <a:cs typeface="Arial"/>
              </a:rPr>
              <a:t>function</a:t>
            </a:r>
            <a:r>
              <a:rPr sz="1400" spc="-100" dirty="0">
                <a:latin typeface="Arial"/>
                <a:cs typeface="Arial"/>
              </a:rPr>
              <a:t> </a:t>
            </a:r>
            <a:r>
              <a:rPr sz="1400" dirty="0">
                <a:latin typeface="Arial"/>
                <a:cs typeface="Arial"/>
              </a:rPr>
              <a:t>(feature)</a:t>
            </a:r>
            <a:endParaRPr sz="1400">
              <a:latin typeface="Arial"/>
              <a:cs typeface="Arial"/>
            </a:endParaRPr>
          </a:p>
        </p:txBody>
      </p:sp>
      <p:grpSp>
        <p:nvGrpSpPr>
          <p:cNvPr id="16" name="object 16"/>
          <p:cNvGrpSpPr/>
          <p:nvPr/>
        </p:nvGrpSpPr>
        <p:grpSpPr>
          <a:xfrm>
            <a:off x="3091304" y="6145631"/>
            <a:ext cx="1123950" cy="474980"/>
            <a:chOff x="3091304" y="6145631"/>
            <a:chExt cx="1123950" cy="474980"/>
          </a:xfrm>
        </p:grpSpPr>
        <p:sp>
          <p:nvSpPr>
            <p:cNvPr id="17" name="object 17"/>
            <p:cNvSpPr/>
            <p:nvPr/>
          </p:nvSpPr>
          <p:spPr>
            <a:xfrm>
              <a:off x="3100829" y="6155156"/>
              <a:ext cx="1104900" cy="455930"/>
            </a:xfrm>
            <a:custGeom>
              <a:avLst/>
              <a:gdLst/>
              <a:ahLst/>
              <a:cxnLst/>
              <a:rect l="l" t="t" r="r" b="b"/>
              <a:pathLst>
                <a:path w="1104900" h="455929">
                  <a:moveTo>
                    <a:pt x="47" y="316401"/>
                  </a:moveTo>
                  <a:lnTo>
                    <a:pt x="0" y="139772"/>
                  </a:lnTo>
                  <a:lnTo>
                    <a:pt x="14240" y="139769"/>
                  </a:lnTo>
                  <a:lnTo>
                    <a:pt x="14288" y="316397"/>
                  </a:lnTo>
                  <a:lnTo>
                    <a:pt x="47" y="316401"/>
                  </a:lnTo>
                  <a:close/>
                </a:path>
                <a:path w="1104900" h="455929">
                  <a:moveTo>
                    <a:pt x="28529" y="316394"/>
                  </a:moveTo>
                  <a:lnTo>
                    <a:pt x="28481" y="139765"/>
                  </a:lnTo>
                  <a:lnTo>
                    <a:pt x="56962" y="139757"/>
                  </a:lnTo>
                  <a:lnTo>
                    <a:pt x="57010" y="316386"/>
                  </a:lnTo>
                  <a:lnTo>
                    <a:pt x="28529" y="316394"/>
                  </a:lnTo>
                  <a:close/>
                </a:path>
                <a:path w="1104900" h="455929">
                  <a:moveTo>
                    <a:pt x="71250" y="316382"/>
                  </a:moveTo>
                  <a:lnTo>
                    <a:pt x="71202" y="139753"/>
                  </a:lnTo>
                  <a:lnTo>
                    <a:pt x="876450" y="139535"/>
                  </a:lnTo>
                  <a:lnTo>
                    <a:pt x="876412" y="0"/>
                  </a:lnTo>
                  <a:lnTo>
                    <a:pt x="1104323" y="227787"/>
                  </a:lnTo>
                  <a:lnTo>
                    <a:pt x="1015995" y="316163"/>
                  </a:lnTo>
                  <a:lnTo>
                    <a:pt x="876498" y="316163"/>
                  </a:lnTo>
                  <a:lnTo>
                    <a:pt x="71250" y="316382"/>
                  </a:lnTo>
                  <a:close/>
                </a:path>
                <a:path w="1104900" h="455929">
                  <a:moveTo>
                    <a:pt x="876536" y="455699"/>
                  </a:moveTo>
                  <a:lnTo>
                    <a:pt x="876498" y="316163"/>
                  </a:lnTo>
                  <a:lnTo>
                    <a:pt x="1015995" y="316163"/>
                  </a:lnTo>
                  <a:lnTo>
                    <a:pt x="876536" y="455699"/>
                  </a:lnTo>
                  <a:close/>
                </a:path>
              </a:pathLst>
            </a:custGeom>
            <a:solidFill>
              <a:srgbClr val="EEECE1"/>
            </a:solidFill>
          </p:spPr>
          <p:txBody>
            <a:bodyPr wrap="square" lIns="0" tIns="0" rIns="0" bIns="0" rtlCol="0"/>
            <a:lstStyle/>
            <a:p>
              <a:endParaRPr/>
            </a:p>
          </p:txBody>
        </p:sp>
        <p:sp>
          <p:nvSpPr>
            <p:cNvPr id="18" name="object 18"/>
            <p:cNvSpPr/>
            <p:nvPr/>
          </p:nvSpPr>
          <p:spPr>
            <a:xfrm>
              <a:off x="3091304" y="6285389"/>
              <a:ext cx="76060" cy="195694"/>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172032" y="6155156"/>
              <a:ext cx="1033144" cy="455930"/>
            </a:xfrm>
            <a:custGeom>
              <a:avLst/>
              <a:gdLst/>
              <a:ahLst/>
              <a:cxnLst/>
              <a:rect l="l" t="t" r="r" b="b"/>
              <a:pathLst>
                <a:path w="1033145" h="455929">
                  <a:moveTo>
                    <a:pt x="0" y="139753"/>
                  </a:moveTo>
                  <a:lnTo>
                    <a:pt x="805247" y="139535"/>
                  </a:lnTo>
                  <a:lnTo>
                    <a:pt x="805209" y="0"/>
                  </a:lnTo>
                  <a:lnTo>
                    <a:pt x="1033120" y="227787"/>
                  </a:lnTo>
                  <a:lnTo>
                    <a:pt x="805333" y="455699"/>
                  </a:lnTo>
                  <a:lnTo>
                    <a:pt x="805295" y="316163"/>
                  </a:lnTo>
                  <a:lnTo>
                    <a:pt x="47" y="316382"/>
                  </a:lnTo>
                  <a:lnTo>
                    <a:pt x="0" y="139753"/>
                  </a:lnTo>
                  <a:close/>
                </a:path>
              </a:pathLst>
            </a:custGeom>
            <a:ln w="19049">
              <a:solidFill>
                <a:srgbClr val="1F497D"/>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253037" y="2545057"/>
            <a:ext cx="3514725" cy="1402715"/>
            <a:chOff x="5253037" y="2545057"/>
            <a:chExt cx="3514725" cy="1402715"/>
          </a:xfrm>
        </p:grpSpPr>
        <p:sp>
          <p:nvSpPr>
            <p:cNvPr id="3" name="object 3"/>
            <p:cNvSpPr/>
            <p:nvPr/>
          </p:nvSpPr>
          <p:spPr>
            <a:xfrm>
              <a:off x="5715000" y="2549819"/>
              <a:ext cx="3048000" cy="875030"/>
            </a:xfrm>
            <a:custGeom>
              <a:avLst/>
              <a:gdLst/>
              <a:ahLst/>
              <a:cxnLst/>
              <a:rect l="l" t="t" r="r" b="b"/>
              <a:pathLst>
                <a:path w="3048000" h="875029">
                  <a:moveTo>
                    <a:pt x="3047999" y="874798"/>
                  </a:moveTo>
                  <a:lnTo>
                    <a:pt x="0" y="874798"/>
                  </a:lnTo>
                  <a:lnTo>
                    <a:pt x="0" y="0"/>
                  </a:lnTo>
                  <a:lnTo>
                    <a:pt x="3047999" y="0"/>
                  </a:lnTo>
                  <a:lnTo>
                    <a:pt x="3047999" y="874798"/>
                  </a:lnTo>
                  <a:close/>
                </a:path>
              </a:pathLst>
            </a:custGeom>
            <a:solidFill>
              <a:srgbClr val="DAE4F1"/>
            </a:solidFill>
          </p:spPr>
          <p:txBody>
            <a:bodyPr wrap="square" lIns="0" tIns="0" rIns="0" bIns="0" rtlCol="0"/>
            <a:lstStyle/>
            <a:p>
              <a:endParaRPr/>
            </a:p>
          </p:txBody>
        </p:sp>
        <p:sp>
          <p:nvSpPr>
            <p:cNvPr id="4" name="object 4"/>
            <p:cNvSpPr/>
            <p:nvPr/>
          </p:nvSpPr>
          <p:spPr>
            <a:xfrm>
              <a:off x="5715000" y="2549819"/>
              <a:ext cx="3048000" cy="875030"/>
            </a:xfrm>
            <a:custGeom>
              <a:avLst/>
              <a:gdLst/>
              <a:ahLst/>
              <a:cxnLst/>
              <a:rect l="l" t="t" r="r" b="b"/>
              <a:pathLst>
                <a:path w="3048000" h="875029">
                  <a:moveTo>
                    <a:pt x="0" y="0"/>
                  </a:moveTo>
                  <a:lnTo>
                    <a:pt x="3047999" y="0"/>
                  </a:lnTo>
                  <a:lnTo>
                    <a:pt x="3047999" y="874798"/>
                  </a:lnTo>
                  <a:lnTo>
                    <a:pt x="0" y="874798"/>
                  </a:lnTo>
                  <a:lnTo>
                    <a:pt x="0" y="0"/>
                  </a:lnTo>
                  <a:close/>
                </a:path>
              </a:pathLst>
            </a:custGeom>
            <a:ln w="9524">
              <a:solidFill>
                <a:srgbClr val="385E8A"/>
              </a:solidFill>
            </a:ln>
          </p:spPr>
          <p:txBody>
            <a:bodyPr wrap="square" lIns="0" tIns="0" rIns="0" bIns="0" rtlCol="0"/>
            <a:lstStyle/>
            <a:p>
              <a:endParaRPr/>
            </a:p>
          </p:txBody>
        </p:sp>
        <p:sp>
          <p:nvSpPr>
            <p:cNvPr id="5" name="object 5"/>
            <p:cNvSpPr/>
            <p:nvPr/>
          </p:nvSpPr>
          <p:spPr>
            <a:xfrm>
              <a:off x="5562600" y="2637299"/>
              <a:ext cx="3048000" cy="875030"/>
            </a:xfrm>
            <a:custGeom>
              <a:avLst/>
              <a:gdLst/>
              <a:ahLst/>
              <a:cxnLst/>
              <a:rect l="l" t="t" r="r" b="b"/>
              <a:pathLst>
                <a:path w="3048000" h="875029">
                  <a:moveTo>
                    <a:pt x="3047999" y="874798"/>
                  </a:moveTo>
                  <a:lnTo>
                    <a:pt x="0" y="874798"/>
                  </a:lnTo>
                  <a:lnTo>
                    <a:pt x="0" y="0"/>
                  </a:lnTo>
                  <a:lnTo>
                    <a:pt x="3047999" y="0"/>
                  </a:lnTo>
                  <a:lnTo>
                    <a:pt x="3047999" y="874798"/>
                  </a:lnTo>
                  <a:close/>
                </a:path>
              </a:pathLst>
            </a:custGeom>
            <a:solidFill>
              <a:srgbClr val="DAE4F1"/>
            </a:solidFill>
          </p:spPr>
          <p:txBody>
            <a:bodyPr wrap="square" lIns="0" tIns="0" rIns="0" bIns="0" rtlCol="0"/>
            <a:lstStyle/>
            <a:p>
              <a:endParaRPr/>
            </a:p>
          </p:txBody>
        </p:sp>
        <p:sp>
          <p:nvSpPr>
            <p:cNvPr id="6" name="object 6"/>
            <p:cNvSpPr/>
            <p:nvPr/>
          </p:nvSpPr>
          <p:spPr>
            <a:xfrm>
              <a:off x="5562600" y="2637299"/>
              <a:ext cx="3048000" cy="875030"/>
            </a:xfrm>
            <a:custGeom>
              <a:avLst/>
              <a:gdLst/>
              <a:ahLst/>
              <a:cxnLst/>
              <a:rect l="l" t="t" r="r" b="b"/>
              <a:pathLst>
                <a:path w="3048000" h="875029">
                  <a:moveTo>
                    <a:pt x="0" y="0"/>
                  </a:moveTo>
                  <a:lnTo>
                    <a:pt x="3047999" y="0"/>
                  </a:lnTo>
                  <a:lnTo>
                    <a:pt x="3047999" y="874798"/>
                  </a:lnTo>
                  <a:lnTo>
                    <a:pt x="0" y="874798"/>
                  </a:lnTo>
                  <a:lnTo>
                    <a:pt x="0" y="0"/>
                  </a:lnTo>
                  <a:close/>
                </a:path>
              </a:pathLst>
            </a:custGeom>
            <a:ln w="9524">
              <a:solidFill>
                <a:srgbClr val="385E8A"/>
              </a:solidFill>
            </a:ln>
          </p:spPr>
          <p:txBody>
            <a:bodyPr wrap="square" lIns="0" tIns="0" rIns="0" bIns="0" rtlCol="0"/>
            <a:lstStyle/>
            <a:p>
              <a:endParaRPr/>
            </a:p>
          </p:txBody>
        </p:sp>
        <p:sp>
          <p:nvSpPr>
            <p:cNvPr id="7" name="object 7"/>
            <p:cNvSpPr/>
            <p:nvPr/>
          </p:nvSpPr>
          <p:spPr>
            <a:xfrm>
              <a:off x="5410200" y="2724779"/>
              <a:ext cx="3048000" cy="875030"/>
            </a:xfrm>
            <a:custGeom>
              <a:avLst/>
              <a:gdLst/>
              <a:ahLst/>
              <a:cxnLst/>
              <a:rect l="l" t="t" r="r" b="b"/>
              <a:pathLst>
                <a:path w="3048000" h="875029">
                  <a:moveTo>
                    <a:pt x="3047999" y="874798"/>
                  </a:moveTo>
                  <a:lnTo>
                    <a:pt x="0" y="874798"/>
                  </a:lnTo>
                  <a:lnTo>
                    <a:pt x="0" y="0"/>
                  </a:lnTo>
                  <a:lnTo>
                    <a:pt x="3047999" y="0"/>
                  </a:lnTo>
                  <a:lnTo>
                    <a:pt x="3047999" y="874798"/>
                  </a:lnTo>
                  <a:close/>
                </a:path>
              </a:pathLst>
            </a:custGeom>
            <a:solidFill>
              <a:srgbClr val="DAE4F1"/>
            </a:solidFill>
          </p:spPr>
          <p:txBody>
            <a:bodyPr wrap="square" lIns="0" tIns="0" rIns="0" bIns="0" rtlCol="0"/>
            <a:lstStyle/>
            <a:p>
              <a:endParaRPr/>
            </a:p>
          </p:txBody>
        </p:sp>
        <p:sp>
          <p:nvSpPr>
            <p:cNvPr id="8" name="object 8"/>
            <p:cNvSpPr/>
            <p:nvPr/>
          </p:nvSpPr>
          <p:spPr>
            <a:xfrm>
              <a:off x="5410200" y="2724779"/>
              <a:ext cx="3048000" cy="875030"/>
            </a:xfrm>
            <a:custGeom>
              <a:avLst/>
              <a:gdLst/>
              <a:ahLst/>
              <a:cxnLst/>
              <a:rect l="l" t="t" r="r" b="b"/>
              <a:pathLst>
                <a:path w="3048000" h="875029">
                  <a:moveTo>
                    <a:pt x="0" y="0"/>
                  </a:moveTo>
                  <a:lnTo>
                    <a:pt x="3047999" y="0"/>
                  </a:lnTo>
                  <a:lnTo>
                    <a:pt x="3047999" y="874798"/>
                  </a:lnTo>
                  <a:lnTo>
                    <a:pt x="0" y="874798"/>
                  </a:lnTo>
                  <a:lnTo>
                    <a:pt x="0" y="0"/>
                  </a:lnTo>
                  <a:close/>
                </a:path>
              </a:pathLst>
            </a:custGeom>
            <a:ln w="9524">
              <a:solidFill>
                <a:srgbClr val="385E8A"/>
              </a:solidFill>
            </a:ln>
          </p:spPr>
          <p:txBody>
            <a:bodyPr wrap="square" lIns="0" tIns="0" rIns="0" bIns="0" rtlCol="0"/>
            <a:lstStyle/>
            <a:p>
              <a:endParaRPr/>
            </a:p>
          </p:txBody>
        </p:sp>
        <p:sp>
          <p:nvSpPr>
            <p:cNvPr id="9" name="object 9"/>
            <p:cNvSpPr/>
            <p:nvPr/>
          </p:nvSpPr>
          <p:spPr>
            <a:xfrm>
              <a:off x="5257800" y="2812259"/>
              <a:ext cx="3048000" cy="875030"/>
            </a:xfrm>
            <a:custGeom>
              <a:avLst/>
              <a:gdLst/>
              <a:ahLst/>
              <a:cxnLst/>
              <a:rect l="l" t="t" r="r" b="b"/>
              <a:pathLst>
                <a:path w="3048000" h="875029">
                  <a:moveTo>
                    <a:pt x="3047999" y="874798"/>
                  </a:moveTo>
                  <a:lnTo>
                    <a:pt x="0" y="874798"/>
                  </a:lnTo>
                  <a:lnTo>
                    <a:pt x="0" y="0"/>
                  </a:lnTo>
                  <a:lnTo>
                    <a:pt x="3047999" y="0"/>
                  </a:lnTo>
                  <a:lnTo>
                    <a:pt x="3047999" y="874798"/>
                  </a:lnTo>
                  <a:close/>
                </a:path>
              </a:pathLst>
            </a:custGeom>
            <a:solidFill>
              <a:srgbClr val="DAE4F1"/>
            </a:solidFill>
          </p:spPr>
          <p:txBody>
            <a:bodyPr wrap="square" lIns="0" tIns="0" rIns="0" bIns="0" rtlCol="0"/>
            <a:lstStyle/>
            <a:p>
              <a:endParaRPr/>
            </a:p>
          </p:txBody>
        </p:sp>
        <p:sp>
          <p:nvSpPr>
            <p:cNvPr id="10" name="object 10"/>
            <p:cNvSpPr/>
            <p:nvPr/>
          </p:nvSpPr>
          <p:spPr>
            <a:xfrm>
              <a:off x="5257800" y="2812259"/>
              <a:ext cx="3048000" cy="875030"/>
            </a:xfrm>
            <a:custGeom>
              <a:avLst/>
              <a:gdLst/>
              <a:ahLst/>
              <a:cxnLst/>
              <a:rect l="l" t="t" r="r" b="b"/>
              <a:pathLst>
                <a:path w="3048000" h="875029">
                  <a:moveTo>
                    <a:pt x="0" y="0"/>
                  </a:moveTo>
                  <a:lnTo>
                    <a:pt x="3047999" y="0"/>
                  </a:lnTo>
                  <a:lnTo>
                    <a:pt x="3047999" y="874798"/>
                  </a:lnTo>
                  <a:lnTo>
                    <a:pt x="0" y="874798"/>
                  </a:lnTo>
                  <a:lnTo>
                    <a:pt x="0" y="0"/>
                  </a:lnTo>
                  <a:close/>
                </a:path>
              </a:pathLst>
            </a:custGeom>
            <a:ln w="9524">
              <a:solidFill>
                <a:srgbClr val="385E8A"/>
              </a:solidFill>
            </a:ln>
          </p:spPr>
          <p:txBody>
            <a:bodyPr wrap="square" lIns="0" tIns="0" rIns="0" bIns="0" rtlCol="0"/>
            <a:lstStyle/>
            <a:p>
              <a:endParaRPr/>
            </a:p>
          </p:txBody>
        </p:sp>
        <p:sp>
          <p:nvSpPr>
            <p:cNvPr id="11" name="object 11"/>
            <p:cNvSpPr/>
            <p:nvPr/>
          </p:nvSpPr>
          <p:spPr>
            <a:xfrm>
              <a:off x="5405437" y="2894977"/>
              <a:ext cx="1076323" cy="105119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005637" y="2894977"/>
              <a:ext cx="1076324" cy="105249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553200" y="3162179"/>
              <a:ext cx="381000" cy="175260"/>
            </a:xfrm>
            <a:custGeom>
              <a:avLst/>
              <a:gdLst/>
              <a:ahLst/>
              <a:cxnLst/>
              <a:rect l="l" t="t" r="r" b="b"/>
              <a:pathLst>
                <a:path w="381000" h="175260">
                  <a:moveTo>
                    <a:pt x="293550" y="174898"/>
                  </a:moveTo>
                  <a:lnTo>
                    <a:pt x="293550" y="131174"/>
                  </a:lnTo>
                  <a:lnTo>
                    <a:pt x="0" y="131174"/>
                  </a:lnTo>
                  <a:lnTo>
                    <a:pt x="0" y="43724"/>
                  </a:lnTo>
                  <a:lnTo>
                    <a:pt x="293550" y="43724"/>
                  </a:lnTo>
                  <a:lnTo>
                    <a:pt x="293550" y="0"/>
                  </a:lnTo>
                  <a:lnTo>
                    <a:pt x="380999" y="87449"/>
                  </a:lnTo>
                  <a:lnTo>
                    <a:pt x="293550" y="174898"/>
                  </a:lnTo>
                  <a:close/>
                </a:path>
              </a:pathLst>
            </a:custGeom>
            <a:solidFill>
              <a:srgbClr val="7F7F7F"/>
            </a:solidFill>
          </p:spPr>
          <p:txBody>
            <a:bodyPr wrap="square" lIns="0" tIns="0" rIns="0" bIns="0" rtlCol="0"/>
            <a:lstStyle/>
            <a:p>
              <a:endParaRPr/>
            </a:p>
          </p:txBody>
        </p:sp>
        <p:sp>
          <p:nvSpPr>
            <p:cNvPr id="14" name="object 14"/>
            <p:cNvSpPr/>
            <p:nvPr/>
          </p:nvSpPr>
          <p:spPr>
            <a:xfrm>
              <a:off x="6553200" y="3162179"/>
              <a:ext cx="381000" cy="175260"/>
            </a:xfrm>
            <a:custGeom>
              <a:avLst/>
              <a:gdLst/>
              <a:ahLst/>
              <a:cxnLst/>
              <a:rect l="l" t="t" r="r" b="b"/>
              <a:pathLst>
                <a:path w="381000" h="175260">
                  <a:moveTo>
                    <a:pt x="0" y="43724"/>
                  </a:moveTo>
                  <a:lnTo>
                    <a:pt x="293550" y="43724"/>
                  </a:lnTo>
                  <a:lnTo>
                    <a:pt x="293550" y="0"/>
                  </a:lnTo>
                  <a:lnTo>
                    <a:pt x="380999" y="87449"/>
                  </a:lnTo>
                  <a:lnTo>
                    <a:pt x="293550" y="174898"/>
                  </a:lnTo>
                  <a:lnTo>
                    <a:pt x="293550" y="131174"/>
                  </a:lnTo>
                  <a:lnTo>
                    <a:pt x="0" y="131174"/>
                  </a:lnTo>
                  <a:lnTo>
                    <a:pt x="0" y="43724"/>
                  </a:lnTo>
                  <a:close/>
                </a:path>
              </a:pathLst>
            </a:custGeom>
            <a:ln w="9524">
              <a:solidFill>
                <a:srgbClr val="385E8A"/>
              </a:solidFill>
            </a:ln>
          </p:spPr>
          <p:txBody>
            <a:bodyPr wrap="square" lIns="0" tIns="0" rIns="0" bIns="0" rtlCol="0"/>
            <a:lstStyle/>
            <a:p>
              <a:endParaRPr/>
            </a:p>
          </p:txBody>
        </p:sp>
      </p:grpSp>
      <p:sp>
        <p:nvSpPr>
          <p:cNvPr id="15" name="object 15"/>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79375" algn="r">
              <a:lnSpc>
                <a:spcPct val="100000"/>
              </a:lnSpc>
              <a:spcBef>
                <a:spcPts val="300"/>
              </a:spcBef>
            </a:pPr>
            <a:r>
              <a:rPr spc="-5" dirty="0"/>
              <a:t>Processes</a:t>
            </a:r>
          </a:p>
        </p:txBody>
      </p:sp>
      <p:grpSp>
        <p:nvGrpSpPr>
          <p:cNvPr id="16" name="object 16"/>
          <p:cNvGrpSpPr/>
          <p:nvPr/>
        </p:nvGrpSpPr>
        <p:grpSpPr>
          <a:xfrm>
            <a:off x="8682037" y="0"/>
            <a:ext cx="466725" cy="771525"/>
            <a:chOff x="8682037" y="0"/>
            <a:chExt cx="466725" cy="771525"/>
          </a:xfrm>
        </p:grpSpPr>
        <p:sp>
          <p:nvSpPr>
            <p:cNvPr id="17" name="object 17"/>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18" name="object 18"/>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19" name="object 19"/>
            <p:cNvSpPr/>
            <p:nvPr/>
          </p:nvSpPr>
          <p:spPr>
            <a:xfrm>
              <a:off x="8816156" y="315301"/>
              <a:ext cx="208185" cy="149572"/>
            </a:xfrm>
            <a:prstGeom prst="rect">
              <a:avLst/>
            </a:prstGeom>
            <a:blipFill>
              <a:blip r:embed="rId4" cstate="print"/>
              <a:stretch>
                <a:fillRect/>
              </a:stretch>
            </a:blipFill>
          </p:spPr>
          <p:txBody>
            <a:bodyPr wrap="square" lIns="0" tIns="0" rIns="0" bIns="0" rtlCol="0"/>
            <a:lstStyle/>
            <a:p>
              <a:endParaRPr/>
            </a:p>
          </p:txBody>
        </p:sp>
      </p:grpSp>
      <p:sp>
        <p:nvSpPr>
          <p:cNvPr id="20" name="object 20"/>
          <p:cNvSpPr txBox="1"/>
          <p:nvPr/>
        </p:nvSpPr>
        <p:spPr>
          <a:xfrm>
            <a:off x="987425" y="1126516"/>
            <a:ext cx="3745865"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2060"/>
                </a:solidFill>
                <a:latin typeface="Arial"/>
                <a:cs typeface="Arial"/>
              </a:rPr>
              <a:t>Guidelines for time </a:t>
            </a:r>
            <a:r>
              <a:rPr sz="1600" dirty="0">
                <a:solidFill>
                  <a:srgbClr val="002060"/>
                </a:solidFill>
                <a:latin typeface="Arial"/>
                <a:cs typeface="Arial"/>
              </a:rPr>
              <a:t>spent </a:t>
            </a:r>
            <a:r>
              <a:rPr sz="1600" spc="-5" dirty="0">
                <a:solidFill>
                  <a:srgbClr val="002060"/>
                </a:solidFill>
                <a:latin typeface="Arial"/>
                <a:cs typeface="Arial"/>
              </a:rPr>
              <a:t>in each</a:t>
            </a:r>
            <a:r>
              <a:rPr sz="1600" spc="-80" dirty="0">
                <a:solidFill>
                  <a:srgbClr val="002060"/>
                </a:solidFill>
                <a:latin typeface="Arial"/>
                <a:cs typeface="Arial"/>
              </a:rPr>
              <a:t> </a:t>
            </a:r>
            <a:r>
              <a:rPr sz="1600" spc="-5" dirty="0">
                <a:solidFill>
                  <a:srgbClr val="002060"/>
                </a:solidFill>
                <a:latin typeface="Arial"/>
                <a:cs typeface="Arial"/>
              </a:rPr>
              <a:t>process</a:t>
            </a:r>
            <a:endParaRPr sz="1600">
              <a:latin typeface="Arial"/>
              <a:cs typeface="Arial"/>
            </a:endParaRPr>
          </a:p>
        </p:txBody>
      </p:sp>
      <p:sp>
        <p:nvSpPr>
          <p:cNvPr id="21" name="object 21"/>
          <p:cNvSpPr/>
          <p:nvPr/>
        </p:nvSpPr>
        <p:spPr>
          <a:xfrm>
            <a:off x="376237" y="2894977"/>
            <a:ext cx="1076323" cy="1052617"/>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976437" y="2894977"/>
            <a:ext cx="1076323" cy="1052617"/>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3576637" y="2894977"/>
            <a:ext cx="1076323" cy="1047610"/>
          </a:xfrm>
          <a:prstGeom prst="rect">
            <a:avLst/>
          </a:prstGeom>
          <a:blipFill>
            <a:blip r:embed="rId7" cstate="print"/>
            <a:stretch>
              <a:fillRect/>
            </a:stretch>
          </a:blipFill>
        </p:spPr>
        <p:txBody>
          <a:bodyPr wrap="square" lIns="0" tIns="0" rIns="0" bIns="0" rtlCol="0"/>
          <a:lstStyle/>
          <a:p>
            <a:endParaRPr/>
          </a:p>
        </p:txBody>
      </p:sp>
      <p:grpSp>
        <p:nvGrpSpPr>
          <p:cNvPr id="24" name="object 24"/>
          <p:cNvGrpSpPr/>
          <p:nvPr/>
        </p:nvGrpSpPr>
        <p:grpSpPr>
          <a:xfrm>
            <a:off x="1519237" y="3157417"/>
            <a:ext cx="390525" cy="184785"/>
            <a:chOff x="1519237" y="3157417"/>
            <a:chExt cx="390525" cy="184785"/>
          </a:xfrm>
        </p:grpSpPr>
        <p:sp>
          <p:nvSpPr>
            <p:cNvPr id="25" name="object 25"/>
            <p:cNvSpPr/>
            <p:nvPr/>
          </p:nvSpPr>
          <p:spPr>
            <a:xfrm>
              <a:off x="1524000" y="3162180"/>
              <a:ext cx="381000" cy="175260"/>
            </a:xfrm>
            <a:custGeom>
              <a:avLst/>
              <a:gdLst/>
              <a:ahLst/>
              <a:cxnLst/>
              <a:rect l="l" t="t" r="r" b="b"/>
              <a:pathLst>
                <a:path w="381000" h="175260">
                  <a:moveTo>
                    <a:pt x="293550" y="174898"/>
                  </a:moveTo>
                  <a:lnTo>
                    <a:pt x="293550" y="131174"/>
                  </a:lnTo>
                  <a:lnTo>
                    <a:pt x="0" y="131174"/>
                  </a:lnTo>
                  <a:lnTo>
                    <a:pt x="0" y="43724"/>
                  </a:lnTo>
                  <a:lnTo>
                    <a:pt x="293550" y="43724"/>
                  </a:lnTo>
                  <a:lnTo>
                    <a:pt x="293550" y="0"/>
                  </a:lnTo>
                  <a:lnTo>
                    <a:pt x="380999" y="87449"/>
                  </a:lnTo>
                  <a:lnTo>
                    <a:pt x="293550" y="174898"/>
                  </a:lnTo>
                  <a:close/>
                </a:path>
              </a:pathLst>
            </a:custGeom>
            <a:solidFill>
              <a:srgbClr val="7F7F7F"/>
            </a:solidFill>
          </p:spPr>
          <p:txBody>
            <a:bodyPr wrap="square" lIns="0" tIns="0" rIns="0" bIns="0" rtlCol="0"/>
            <a:lstStyle/>
            <a:p>
              <a:endParaRPr/>
            </a:p>
          </p:txBody>
        </p:sp>
        <p:sp>
          <p:nvSpPr>
            <p:cNvPr id="26" name="object 26"/>
            <p:cNvSpPr/>
            <p:nvPr/>
          </p:nvSpPr>
          <p:spPr>
            <a:xfrm>
              <a:off x="1524000" y="3162180"/>
              <a:ext cx="381000" cy="175260"/>
            </a:xfrm>
            <a:custGeom>
              <a:avLst/>
              <a:gdLst/>
              <a:ahLst/>
              <a:cxnLst/>
              <a:rect l="l" t="t" r="r" b="b"/>
              <a:pathLst>
                <a:path w="381000" h="175260">
                  <a:moveTo>
                    <a:pt x="0" y="43724"/>
                  </a:moveTo>
                  <a:lnTo>
                    <a:pt x="293550" y="43724"/>
                  </a:lnTo>
                  <a:lnTo>
                    <a:pt x="293550" y="0"/>
                  </a:lnTo>
                  <a:lnTo>
                    <a:pt x="380999" y="87449"/>
                  </a:lnTo>
                  <a:lnTo>
                    <a:pt x="293550" y="174898"/>
                  </a:lnTo>
                  <a:lnTo>
                    <a:pt x="293550" y="131174"/>
                  </a:lnTo>
                  <a:lnTo>
                    <a:pt x="0" y="131174"/>
                  </a:lnTo>
                  <a:lnTo>
                    <a:pt x="0" y="43724"/>
                  </a:lnTo>
                  <a:close/>
                </a:path>
              </a:pathLst>
            </a:custGeom>
            <a:ln w="9524">
              <a:solidFill>
                <a:srgbClr val="385E8A"/>
              </a:solidFill>
            </a:ln>
          </p:spPr>
          <p:txBody>
            <a:bodyPr wrap="square" lIns="0" tIns="0" rIns="0" bIns="0" rtlCol="0"/>
            <a:lstStyle/>
            <a:p>
              <a:endParaRPr/>
            </a:p>
          </p:txBody>
        </p:sp>
      </p:grpSp>
      <p:grpSp>
        <p:nvGrpSpPr>
          <p:cNvPr id="27" name="object 27"/>
          <p:cNvGrpSpPr/>
          <p:nvPr/>
        </p:nvGrpSpPr>
        <p:grpSpPr>
          <a:xfrm>
            <a:off x="3119437" y="3157417"/>
            <a:ext cx="390525" cy="184785"/>
            <a:chOff x="3119437" y="3157417"/>
            <a:chExt cx="390525" cy="184785"/>
          </a:xfrm>
        </p:grpSpPr>
        <p:sp>
          <p:nvSpPr>
            <p:cNvPr id="28" name="object 28"/>
            <p:cNvSpPr/>
            <p:nvPr/>
          </p:nvSpPr>
          <p:spPr>
            <a:xfrm>
              <a:off x="3124200" y="3162180"/>
              <a:ext cx="381000" cy="175260"/>
            </a:xfrm>
            <a:custGeom>
              <a:avLst/>
              <a:gdLst/>
              <a:ahLst/>
              <a:cxnLst/>
              <a:rect l="l" t="t" r="r" b="b"/>
              <a:pathLst>
                <a:path w="381000" h="175260">
                  <a:moveTo>
                    <a:pt x="293550" y="174898"/>
                  </a:moveTo>
                  <a:lnTo>
                    <a:pt x="293550" y="131174"/>
                  </a:lnTo>
                  <a:lnTo>
                    <a:pt x="0" y="131174"/>
                  </a:lnTo>
                  <a:lnTo>
                    <a:pt x="0" y="43724"/>
                  </a:lnTo>
                  <a:lnTo>
                    <a:pt x="293550" y="43724"/>
                  </a:lnTo>
                  <a:lnTo>
                    <a:pt x="293550" y="0"/>
                  </a:lnTo>
                  <a:lnTo>
                    <a:pt x="380999" y="87449"/>
                  </a:lnTo>
                  <a:lnTo>
                    <a:pt x="293550" y="174898"/>
                  </a:lnTo>
                  <a:close/>
                </a:path>
              </a:pathLst>
            </a:custGeom>
            <a:solidFill>
              <a:srgbClr val="7F7F7F"/>
            </a:solidFill>
          </p:spPr>
          <p:txBody>
            <a:bodyPr wrap="square" lIns="0" tIns="0" rIns="0" bIns="0" rtlCol="0"/>
            <a:lstStyle/>
            <a:p>
              <a:endParaRPr/>
            </a:p>
          </p:txBody>
        </p:sp>
        <p:sp>
          <p:nvSpPr>
            <p:cNvPr id="29" name="object 29"/>
            <p:cNvSpPr/>
            <p:nvPr/>
          </p:nvSpPr>
          <p:spPr>
            <a:xfrm>
              <a:off x="3124200" y="3162180"/>
              <a:ext cx="381000" cy="175260"/>
            </a:xfrm>
            <a:custGeom>
              <a:avLst/>
              <a:gdLst/>
              <a:ahLst/>
              <a:cxnLst/>
              <a:rect l="l" t="t" r="r" b="b"/>
              <a:pathLst>
                <a:path w="381000" h="175260">
                  <a:moveTo>
                    <a:pt x="0" y="43724"/>
                  </a:moveTo>
                  <a:lnTo>
                    <a:pt x="293550" y="43724"/>
                  </a:lnTo>
                  <a:lnTo>
                    <a:pt x="293550" y="0"/>
                  </a:lnTo>
                  <a:lnTo>
                    <a:pt x="380999" y="87449"/>
                  </a:lnTo>
                  <a:lnTo>
                    <a:pt x="293550" y="174898"/>
                  </a:lnTo>
                  <a:lnTo>
                    <a:pt x="293550" y="131174"/>
                  </a:lnTo>
                  <a:lnTo>
                    <a:pt x="0" y="131174"/>
                  </a:lnTo>
                  <a:lnTo>
                    <a:pt x="0" y="43724"/>
                  </a:lnTo>
                  <a:close/>
                </a:path>
              </a:pathLst>
            </a:custGeom>
            <a:ln w="9524">
              <a:solidFill>
                <a:srgbClr val="385E8A"/>
              </a:solidFill>
            </a:ln>
          </p:spPr>
          <p:txBody>
            <a:bodyPr wrap="square" lIns="0" tIns="0" rIns="0" bIns="0" rtlCol="0"/>
            <a:lstStyle/>
            <a:p>
              <a:endParaRPr/>
            </a:p>
          </p:txBody>
        </p:sp>
      </p:grpSp>
      <p:grpSp>
        <p:nvGrpSpPr>
          <p:cNvPr id="30" name="object 30"/>
          <p:cNvGrpSpPr/>
          <p:nvPr/>
        </p:nvGrpSpPr>
        <p:grpSpPr>
          <a:xfrm>
            <a:off x="4719637" y="3157417"/>
            <a:ext cx="390525" cy="184785"/>
            <a:chOff x="4719637" y="3157417"/>
            <a:chExt cx="390525" cy="184785"/>
          </a:xfrm>
        </p:grpSpPr>
        <p:sp>
          <p:nvSpPr>
            <p:cNvPr id="31" name="object 31"/>
            <p:cNvSpPr/>
            <p:nvPr/>
          </p:nvSpPr>
          <p:spPr>
            <a:xfrm>
              <a:off x="4724400" y="3162180"/>
              <a:ext cx="381000" cy="175260"/>
            </a:xfrm>
            <a:custGeom>
              <a:avLst/>
              <a:gdLst/>
              <a:ahLst/>
              <a:cxnLst/>
              <a:rect l="l" t="t" r="r" b="b"/>
              <a:pathLst>
                <a:path w="381000" h="175260">
                  <a:moveTo>
                    <a:pt x="293550" y="174898"/>
                  </a:moveTo>
                  <a:lnTo>
                    <a:pt x="293550" y="131174"/>
                  </a:lnTo>
                  <a:lnTo>
                    <a:pt x="0" y="131174"/>
                  </a:lnTo>
                  <a:lnTo>
                    <a:pt x="0" y="43724"/>
                  </a:lnTo>
                  <a:lnTo>
                    <a:pt x="293550" y="43724"/>
                  </a:lnTo>
                  <a:lnTo>
                    <a:pt x="293550" y="0"/>
                  </a:lnTo>
                  <a:lnTo>
                    <a:pt x="380999" y="87449"/>
                  </a:lnTo>
                  <a:lnTo>
                    <a:pt x="293550" y="174898"/>
                  </a:lnTo>
                  <a:close/>
                </a:path>
              </a:pathLst>
            </a:custGeom>
            <a:solidFill>
              <a:srgbClr val="7F7F7F"/>
            </a:solidFill>
          </p:spPr>
          <p:txBody>
            <a:bodyPr wrap="square" lIns="0" tIns="0" rIns="0" bIns="0" rtlCol="0"/>
            <a:lstStyle/>
            <a:p>
              <a:endParaRPr/>
            </a:p>
          </p:txBody>
        </p:sp>
        <p:sp>
          <p:nvSpPr>
            <p:cNvPr id="32" name="object 32"/>
            <p:cNvSpPr/>
            <p:nvPr/>
          </p:nvSpPr>
          <p:spPr>
            <a:xfrm>
              <a:off x="4724400" y="3162180"/>
              <a:ext cx="381000" cy="175260"/>
            </a:xfrm>
            <a:custGeom>
              <a:avLst/>
              <a:gdLst/>
              <a:ahLst/>
              <a:cxnLst/>
              <a:rect l="l" t="t" r="r" b="b"/>
              <a:pathLst>
                <a:path w="381000" h="175260">
                  <a:moveTo>
                    <a:pt x="0" y="43724"/>
                  </a:moveTo>
                  <a:lnTo>
                    <a:pt x="293550" y="43724"/>
                  </a:lnTo>
                  <a:lnTo>
                    <a:pt x="293550" y="0"/>
                  </a:lnTo>
                  <a:lnTo>
                    <a:pt x="380999" y="87449"/>
                  </a:lnTo>
                  <a:lnTo>
                    <a:pt x="293550" y="174898"/>
                  </a:lnTo>
                  <a:lnTo>
                    <a:pt x="293550" y="131174"/>
                  </a:lnTo>
                  <a:lnTo>
                    <a:pt x="0" y="131174"/>
                  </a:lnTo>
                  <a:lnTo>
                    <a:pt x="0" y="43724"/>
                  </a:lnTo>
                  <a:close/>
                </a:path>
              </a:pathLst>
            </a:custGeom>
            <a:ln w="9524">
              <a:solidFill>
                <a:srgbClr val="385E8A"/>
              </a:solidFill>
            </a:ln>
          </p:spPr>
          <p:txBody>
            <a:bodyPr wrap="square" lIns="0" tIns="0" rIns="0" bIns="0" rtlCol="0"/>
            <a:lstStyle/>
            <a:p>
              <a:endParaRPr/>
            </a:p>
          </p:txBody>
        </p:sp>
      </p:grpSp>
      <p:sp>
        <p:nvSpPr>
          <p:cNvPr id="33" name="object 33"/>
          <p:cNvSpPr/>
          <p:nvPr/>
        </p:nvSpPr>
        <p:spPr>
          <a:xfrm>
            <a:off x="344689" y="4084704"/>
            <a:ext cx="963711" cy="15924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64327" y="4364650"/>
            <a:ext cx="1121315" cy="192434"/>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2008825" y="4084704"/>
            <a:ext cx="860345" cy="159246"/>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1895524" y="4364650"/>
            <a:ext cx="1108819" cy="192434"/>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3575526" y="4355925"/>
            <a:ext cx="1115516" cy="192434"/>
          </a:xfrm>
          <a:prstGeom prst="rect">
            <a:avLst/>
          </a:prstGeom>
          <a:blipFill>
            <a:blip r:embed="rId12" cstate="print"/>
            <a:stretch>
              <a:fillRect/>
            </a:stretch>
          </a:blipFill>
        </p:spPr>
        <p:txBody>
          <a:bodyPr wrap="square" lIns="0" tIns="0" rIns="0" bIns="0" rtlCol="0"/>
          <a:lstStyle/>
          <a:p>
            <a:endParaRPr/>
          </a:p>
        </p:txBody>
      </p:sp>
      <p:sp>
        <p:nvSpPr>
          <p:cNvPr id="38" name="object 38"/>
          <p:cNvSpPr/>
          <p:nvPr/>
        </p:nvSpPr>
        <p:spPr>
          <a:xfrm>
            <a:off x="3701323" y="4075979"/>
            <a:ext cx="854546" cy="159246"/>
          </a:xfrm>
          <a:prstGeom prst="rect">
            <a:avLst/>
          </a:prstGeom>
          <a:blipFill>
            <a:blip r:embed="rId13" cstate="print"/>
            <a:stretch>
              <a:fillRect/>
            </a:stretch>
          </a:blipFill>
        </p:spPr>
        <p:txBody>
          <a:bodyPr wrap="square" lIns="0" tIns="0" rIns="0" bIns="0" rtlCol="0"/>
          <a:lstStyle/>
          <a:p>
            <a:endParaRPr/>
          </a:p>
        </p:txBody>
      </p:sp>
      <p:sp>
        <p:nvSpPr>
          <p:cNvPr id="39" name="object 39"/>
          <p:cNvSpPr/>
          <p:nvPr/>
        </p:nvSpPr>
        <p:spPr>
          <a:xfrm>
            <a:off x="6575869" y="4644964"/>
            <a:ext cx="346710" cy="139700"/>
          </a:xfrm>
          <a:custGeom>
            <a:avLst/>
            <a:gdLst/>
            <a:ahLst/>
            <a:cxnLst/>
            <a:rect l="l" t="t" r="r" b="b"/>
            <a:pathLst>
              <a:path w="346709" h="139700">
                <a:moveTo>
                  <a:pt x="29715" y="136624"/>
                </a:moveTo>
                <a:lnTo>
                  <a:pt x="23465" y="136624"/>
                </a:lnTo>
                <a:lnTo>
                  <a:pt x="20587" y="136475"/>
                </a:lnTo>
                <a:lnTo>
                  <a:pt x="18504" y="136177"/>
                </a:lnTo>
                <a:lnTo>
                  <a:pt x="16420" y="135979"/>
                </a:lnTo>
                <a:lnTo>
                  <a:pt x="14882" y="135632"/>
                </a:lnTo>
                <a:lnTo>
                  <a:pt x="12898" y="134639"/>
                </a:lnTo>
                <a:lnTo>
                  <a:pt x="12352" y="133994"/>
                </a:lnTo>
                <a:lnTo>
                  <a:pt x="12154" y="132407"/>
                </a:lnTo>
                <a:lnTo>
                  <a:pt x="12402" y="131415"/>
                </a:lnTo>
                <a:lnTo>
                  <a:pt x="12997" y="130224"/>
                </a:lnTo>
                <a:lnTo>
                  <a:pt x="59878" y="26937"/>
                </a:lnTo>
                <a:lnTo>
                  <a:pt x="2728" y="26937"/>
                </a:lnTo>
                <a:lnTo>
                  <a:pt x="1637" y="25995"/>
                </a:lnTo>
                <a:lnTo>
                  <a:pt x="247" y="22224"/>
                </a:lnTo>
                <a:lnTo>
                  <a:pt x="16" y="20240"/>
                </a:lnTo>
                <a:lnTo>
                  <a:pt x="0" y="11360"/>
                </a:lnTo>
                <a:lnTo>
                  <a:pt x="396" y="8483"/>
                </a:lnTo>
                <a:lnTo>
                  <a:pt x="3522" y="3571"/>
                </a:lnTo>
                <a:lnTo>
                  <a:pt x="84087" y="3571"/>
                </a:lnTo>
                <a:lnTo>
                  <a:pt x="85129" y="3720"/>
                </a:lnTo>
                <a:lnTo>
                  <a:pt x="85923" y="4018"/>
                </a:lnTo>
                <a:lnTo>
                  <a:pt x="86717" y="4216"/>
                </a:lnTo>
                <a:lnTo>
                  <a:pt x="87361" y="4762"/>
                </a:lnTo>
                <a:lnTo>
                  <a:pt x="87858" y="5655"/>
                </a:lnTo>
                <a:lnTo>
                  <a:pt x="88354" y="6449"/>
                </a:lnTo>
                <a:lnTo>
                  <a:pt x="88701" y="7590"/>
                </a:lnTo>
                <a:lnTo>
                  <a:pt x="88899" y="9078"/>
                </a:lnTo>
                <a:lnTo>
                  <a:pt x="89197" y="10566"/>
                </a:lnTo>
                <a:lnTo>
                  <a:pt x="89257" y="11360"/>
                </a:lnTo>
                <a:lnTo>
                  <a:pt x="89181" y="19248"/>
                </a:lnTo>
                <a:lnTo>
                  <a:pt x="89048" y="20240"/>
                </a:lnTo>
                <a:lnTo>
                  <a:pt x="88949" y="21629"/>
                </a:lnTo>
                <a:lnTo>
                  <a:pt x="88751" y="22969"/>
                </a:lnTo>
                <a:lnTo>
                  <a:pt x="88453" y="24258"/>
                </a:lnTo>
                <a:lnTo>
                  <a:pt x="88255" y="25548"/>
                </a:lnTo>
                <a:lnTo>
                  <a:pt x="87957" y="26739"/>
                </a:lnTo>
                <a:lnTo>
                  <a:pt x="87163" y="28922"/>
                </a:lnTo>
                <a:lnTo>
                  <a:pt x="86667" y="30112"/>
                </a:lnTo>
                <a:lnTo>
                  <a:pt x="86072" y="31402"/>
                </a:lnTo>
                <a:lnTo>
                  <a:pt x="42068" y="133350"/>
                </a:lnTo>
                <a:lnTo>
                  <a:pt x="31898" y="136574"/>
                </a:lnTo>
                <a:lnTo>
                  <a:pt x="29715" y="136624"/>
                </a:lnTo>
                <a:close/>
              </a:path>
              <a:path w="346709" h="139700">
                <a:moveTo>
                  <a:pt x="135923" y="136624"/>
                </a:moveTo>
                <a:lnTo>
                  <a:pt x="129672" y="136624"/>
                </a:lnTo>
                <a:lnTo>
                  <a:pt x="126795" y="136475"/>
                </a:lnTo>
                <a:lnTo>
                  <a:pt x="124711" y="136177"/>
                </a:lnTo>
                <a:lnTo>
                  <a:pt x="122628" y="135979"/>
                </a:lnTo>
                <a:lnTo>
                  <a:pt x="121090" y="135632"/>
                </a:lnTo>
                <a:lnTo>
                  <a:pt x="119105" y="134639"/>
                </a:lnTo>
                <a:lnTo>
                  <a:pt x="118560" y="133994"/>
                </a:lnTo>
                <a:lnTo>
                  <a:pt x="118361" y="132407"/>
                </a:lnTo>
                <a:lnTo>
                  <a:pt x="118609" y="131415"/>
                </a:lnTo>
                <a:lnTo>
                  <a:pt x="119205" y="130224"/>
                </a:lnTo>
                <a:lnTo>
                  <a:pt x="166086" y="26937"/>
                </a:lnTo>
                <a:lnTo>
                  <a:pt x="108935" y="26937"/>
                </a:lnTo>
                <a:lnTo>
                  <a:pt x="107844" y="25995"/>
                </a:lnTo>
                <a:lnTo>
                  <a:pt x="106455" y="22224"/>
                </a:lnTo>
                <a:lnTo>
                  <a:pt x="106223" y="20240"/>
                </a:lnTo>
                <a:lnTo>
                  <a:pt x="106207" y="11360"/>
                </a:lnTo>
                <a:lnTo>
                  <a:pt x="106604" y="8483"/>
                </a:lnTo>
                <a:lnTo>
                  <a:pt x="109729" y="3571"/>
                </a:lnTo>
                <a:lnTo>
                  <a:pt x="190295" y="3571"/>
                </a:lnTo>
                <a:lnTo>
                  <a:pt x="191337" y="3720"/>
                </a:lnTo>
                <a:lnTo>
                  <a:pt x="192130" y="4018"/>
                </a:lnTo>
                <a:lnTo>
                  <a:pt x="192924" y="4216"/>
                </a:lnTo>
                <a:lnTo>
                  <a:pt x="193569" y="4762"/>
                </a:lnTo>
                <a:lnTo>
                  <a:pt x="194065" y="5655"/>
                </a:lnTo>
                <a:lnTo>
                  <a:pt x="194561" y="6449"/>
                </a:lnTo>
                <a:lnTo>
                  <a:pt x="194908" y="7590"/>
                </a:lnTo>
                <a:lnTo>
                  <a:pt x="195107" y="9078"/>
                </a:lnTo>
                <a:lnTo>
                  <a:pt x="195405" y="10566"/>
                </a:lnTo>
                <a:lnTo>
                  <a:pt x="195464" y="11360"/>
                </a:lnTo>
                <a:lnTo>
                  <a:pt x="195388" y="19248"/>
                </a:lnTo>
                <a:lnTo>
                  <a:pt x="195256" y="20240"/>
                </a:lnTo>
                <a:lnTo>
                  <a:pt x="195156" y="21629"/>
                </a:lnTo>
                <a:lnTo>
                  <a:pt x="194958" y="22969"/>
                </a:lnTo>
                <a:lnTo>
                  <a:pt x="194661" y="24258"/>
                </a:lnTo>
                <a:lnTo>
                  <a:pt x="194462" y="25548"/>
                </a:lnTo>
                <a:lnTo>
                  <a:pt x="194164" y="26739"/>
                </a:lnTo>
                <a:lnTo>
                  <a:pt x="193371" y="28922"/>
                </a:lnTo>
                <a:lnTo>
                  <a:pt x="192875" y="30112"/>
                </a:lnTo>
                <a:lnTo>
                  <a:pt x="192279" y="31402"/>
                </a:lnTo>
                <a:lnTo>
                  <a:pt x="148276" y="133350"/>
                </a:lnTo>
                <a:lnTo>
                  <a:pt x="138106" y="136574"/>
                </a:lnTo>
                <a:lnTo>
                  <a:pt x="135923" y="136624"/>
                </a:lnTo>
                <a:close/>
              </a:path>
              <a:path w="346709" h="139700">
                <a:moveTo>
                  <a:pt x="231712" y="139451"/>
                </a:moveTo>
                <a:lnTo>
                  <a:pt x="227446" y="139451"/>
                </a:lnTo>
                <a:lnTo>
                  <a:pt x="225611" y="139303"/>
                </a:lnTo>
                <a:lnTo>
                  <a:pt x="224221" y="139005"/>
                </a:lnTo>
                <a:lnTo>
                  <a:pt x="222932" y="138807"/>
                </a:lnTo>
                <a:lnTo>
                  <a:pt x="221989" y="138410"/>
                </a:lnTo>
                <a:lnTo>
                  <a:pt x="220898" y="137318"/>
                </a:lnTo>
                <a:lnTo>
                  <a:pt x="220785" y="136078"/>
                </a:lnTo>
                <a:lnTo>
                  <a:pt x="220898" y="135235"/>
                </a:lnTo>
                <a:lnTo>
                  <a:pt x="316941" y="3373"/>
                </a:lnTo>
                <a:lnTo>
                  <a:pt x="320662" y="892"/>
                </a:lnTo>
                <a:lnTo>
                  <a:pt x="321654" y="496"/>
                </a:lnTo>
                <a:lnTo>
                  <a:pt x="322795" y="248"/>
                </a:lnTo>
                <a:lnTo>
                  <a:pt x="325474" y="49"/>
                </a:lnTo>
                <a:lnTo>
                  <a:pt x="327161" y="0"/>
                </a:lnTo>
                <a:lnTo>
                  <a:pt x="331427" y="0"/>
                </a:lnTo>
                <a:lnTo>
                  <a:pt x="333213" y="148"/>
                </a:lnTo>
                <a:lnTo>
                  <a:pt x="334503" y="446"/>
                </a:lnTo>
                <a:lnTo>
                  <a:pt x="335892" y="644"/>
                </a:lnTo>
                <a:lnTo>
                  <a:pt x="336835" y="1041"/>
                </a:lnTo>
                <a:lnTo>
                  <a:pt x="337331" y="1637"/>
                </a:lnTo>
                <a:lnTo>
                  <a:pt x="337926" y="2133"/>
                </a:lnTo>
                <a:lnTo>
                  <a:pt x="338155" y="2728"/>
                </a:lnTo>
                <a:lnTo>
                  <a:pt x="338095" y="3373"/>
                </a:lnTo>
                <a:lnTo>
                  <a:pt x="337976" y="4266"/>
                </a:lnTo>
                <a:lnTo>
                  <a:pt x="241932" y="136078"/>
                </a:lnTo>
                <a:lnTo>
                  <a:pt x="240477" y="137318"/>
                </a:lnTo>
                <a:lnTo>
                  <a:pt x="239898" y="137814"/>
                </a:lnTo>
                <a:lnTo>
                  <a:pt x="239055" y="138261"/>
                </a:lnTo>
                <a:lnTo>
                  <a:pt x="238062" y="138558"/>
                </a:lnTo>
                <a:lnTo>
                  <a:pt x="237170" y="138955"/>
                </a:lnTo>
                <a:lnTo>
                  <a:pt x="236028" y="139203"/>
                </a:lnTo>
                <a:lnTo>
                  <a:pt x="233350" y="139402"/>
                </a:lnTo>
                <a:lnTo>
                  <a:pt x="231712" y="139451"/>
                </a:lnTo>
                <a:close/>
              </a:path>
              <a:path w="346709" h="139700">
                <a:moveTo>
                  <a:pt x="244413" y="71139"/>
                </a:moveTo>
                <a:lnTo>
                  <a:pt x="233201" y="71139"/>
                </a:lnTo>
                <a:lnTo>
                  <a:pt x="228339" y="70296"/>
                </a:lnTo>
                <a:lnTo>
                  <a:pt x="208775" y="31154"/>
                </a:lnTo>
                <a:lnTo>
                  <a:pt x="209332" y="26789"/>
                </a:lnTo>
                <a:lnTo>
                  <a:pt x="211720" y="18206"/>
                </a:lnTo>
                <a:lnTo>
                  <a:pt x="213555" y="14535"/>
                </a:lnTo>
                <a:lnTo>
                  <a:pt x="216036" y="11459"/>
                </a:lnTo>
                <a:lnTo>
                  <a:pt x="218516" y="8284"/>
                </a:lnTo>
                <a:lnTo>
                  <a:pt x="221691" y="5804"/>
                </a:lnTo>
                <a:lnTo>
                  <a:pt x="225561" y="4018"/>
                </a:lnTo>
                <a:lnTo>
                  <a:pt x="229530" y="2232"/>
                </a:lnTo>
                <a:lnTo>
                  <a:pt x="234292" y="1339"/>
                </a:lnTo>
                <a:lnTo>
                  <a:pt x="245901" y="1339"/>
                </a:lnTo>
                <a:lnTo>
                  <a:pt x="250862" y="2282"/>
                </a:lnTo>
                <a:lnTo>
                  <a:pt x="254731" y="4167"/>
                </a:lnTo>
                <a:lnTo>
                  <a:pt x="258700" y="6052"/>
                </a:lnTo>
                <a:lnTo>
                  <a:pt x="261776" y="8582"/>
                </a:lnTo>
                <a:lnTo>
                  <a:pt x="263959" y="11757"/>
                </a:lnTo>
                <a:lnTo>
                  <a:pt x="266241" y="14833"/>
                </a:lnTo>
                <a:lnTo>
                  <a:pt x="266654" y="15775"/>
                </a:lnTo>
                <a:lnTo>
                  <a:pt x="237566" y="15775"/>
                </a:lnTo>
                <a:lnTo>
                  <a:pt x="236078" y="16123"/>
                </a:lnTo>
                <a:lnTo>
                  <a:pt x="229034" y="31402"/>
                </a:lnTo>
                <a:lnTo>
                  <a:pt x="229090" y="41622"/>
                </a:lnTo>
                <a:lnTo>
                  <a:pt x="237864" y="56703"/>
                </a:lnTo>
                <a:lnTo>
                  <a:pt x="265988" y="56703"/>
                </a:lnTo>
                <a:lnTo>
                  <a:pt x="265199" y="58241"/>
                </a:lnTo>
                <a:lnTo>
                  <a:pt x="262499" y="61466"/>
                </a:lnTo>
                <a:lnTo>
                  <a:pt x="260139" y="64392"/>
                </a:lnTo>
                <a:lnTo>
                  <a:pt x="256914" y="66823"/>
                </a:lnTo>
                <a:lnTo>
                  <a:pt x="252149" y="68957"/>
                </a:lnTo>
                <a:lnTo>
                  <a:pt x="249076" y="70296"/>
                </a:lnTo>
                <a:lnTo>
                  <a:pt x="244413" y="71139"/>
                </a:lnTo>
                <a:close/>
              </a:path>
              <a:path w="346709" h="139700">
                <a:moveTo>
                  <a:pt x="265988" y="56703"/>
                </a:moveTo>
                <a:lnTo>
                  <a:pt x="241535" y="56703"/>
                </a:lnTo>
                <a:lnTo>
                  <a:pt x="243172" y="56306"/>
                </a:lnTo>
                <a:lnTo>
                  <a:pt x="245752" y="54719"/>
                </a:lnTo>
                <a:lnTo>
                  <a:pt x="249225" y="45541"/>
                </a:lnTo>
                <a:lnTo>
                  <a:pt x="249621" y="42961"/>
                </a:lnTo>
                <a:lnTo>
                  <a:pt x="249739" y="31402"/>
                </a:lnTo>
                <a:lnTo>
                  <a:pt x="249621" y="29517"/>
                </a:lnTo>
                <a:lnTo>
                  <a:pt x="248828" y="24258"/>
                </a:lnTo>
                <a:lnTo>
                  <a:pt x="248183" y="22125"/>
                </a:lnTo>
                <a:lnTo>
                  <a:pt x="247290" y="20538"/>
                </a:lnTo>
                <a:lnTo>
                  <a:pt x="246496" y="18851"/>
                </a:lnTo>
                <a:lnTo>
                  <a:pt x="245405" y="17660"/>
                </a:lnTo>
                <a:lnTo>
                  <a:pt x="244016" y="16966"/>
                </a:lnTo>
                <a:lnTo>
                  <a:pt x="242726" y="16172"/>
                </a:lnTo>
                <a:lnTo>
                  <a:pt x="241138" y="15775"/>
                </a:lnTo>
                <a:lnTo>
                  <a:pt x="266654" y="15775"/>
                </a:lnTo>
                <a:lnTo>
                  <a:pt x="267828" y="18454"/>
                </a:lnTo>
                <a:lnTo>
                  <a:pt x="269614" y="26789"/>
                </a:lnTo>
                <a:lnTo>
                  <a:pt x="270060" y="31154"/>
                </a:lnTo>
                <a:lnTo>
                  <a:pt x="269994" y="41622"/>
                </a:lnTo>
                <a:lnTo>
                  <a:pt x="269465" y="45938"/>
                </a:lnTo>
                <a:lnTo>
                  <a:pt x="267084" y="54570"/>
                </a:lnTo>
                <a:lnTo>
                  <a:pt x="265988" y="56703"/>
                </a:lnTo>
                <a:close/>
              </a:path>
              <a:path w="346709" h="139700">
                <a:moveTo>
                  <a:pt x="320613" y="137814"/>
                </a:moveTo>
                <a:lnTo>
                  <a:pt x="309401" y="137814"/>
                </a:lnTo>
                <a:lnTo>
                  <a:pt x="304539" y="136971"/>
                </a:lnTo>
                <a:lnTo>
                  <a:pt x="284975" y="97829"/>
                </a:lnTo>
                <a:lnTo>
                  <a:pt x="285532" y="93464"/>
                </a:lnTo>
                <a:lnTo>
                  <a:pt x="287920" y="84881"/>
                </a:lnTo>
                <a:lnTo>
                  <a:pt x="289755" y="81210"/>
                </a:lnTo>
                <a:lnTo>
                  <a:pt x="292236" y="78134"/>
                </a:lnTo>
                <a:lnTo>
                  <a:pt x="294716" y="74959"/>
                </a:lnTo>
                <a:lnTo>
                  <a:pt x="297891" y="72479"/>
                </a:lnTo>
                <a:lnTo>
                  <a:pt x="301761" y="70693"/>
                </a:lnTo>
                <a:lnTo>
                  <a:pt x="305730" y="68907"/>
                </a:lnTo>
                <a:lnTo>
                  <a:pt x="310492" y="68014"/>
                </a:lnTo>
                <a:lnTo>
                  <a:pt x="322101" y="68014"/>
                </a:lnTo>
                <a:lnTo>
                  <a:pt x="327062" y="68957"/>
                </a:lnTo>
                <a:lnTo>
                  <a:pt x="330931" y="70842"/>
                </a:lnTo>
                <a:lnTo>
                  <a:pt x="334900" y="72727"/>
                </a:lnTo>
                <a:lnTo>
                  <a:pt x="337976" y="75257"/>
                </a:lnTo>
                <a:lnTo>
                  <a:pt x="340159" y="78432"/>
                </a:lnTo>
                <a:lnTo>
                  <a:pt x="342441" y="81508"/>
                </a:lnTo>
                <a:lnTo>
                  <a:pt x="342854" y="82450"/>
                </a:lnTo>
                <a:lnTo>
                  <a:pt x="313766" y="82450"/>
                </a:lnTo>
                <a:lnTo>
                  <a:pt x="312278" y="82798"/>
                </a:lnTo>
                <a:lnTo>
                  <a:pt x="305234" y="98077"/>
                </a:lnTo>
                <a:lnTo>
                  <a:pt x="305290" y="108297"/>
                </a:lnTo>
                <a:lnTo>
                  <a:pt x="314064" y="123378"/>
                </a:lnTo>
                <a:lnTo>
                  <a:pt x="342188" y="123378"/>
                </a:lnTo>
                <a:lnTo>
                  <a:pt x="341399" y="124916"/>
                </a:lnTo>
                <a:lnTo>
                  <a:pt x="338699" y="128141"/>
                </a:lnTo>
                <a:lnTo>
                  <a:pt x="336339" y="131067"/>
                </a:lnTo>
                <a:lnTo>
                  <a:pt x="333114" y="133498"/>
                </a:lnTo>
                <a:lnTo>
                  <a:pt x="329145" y="135284"/>
                </a:lnTo>
                <a:lnTo>
                  <a:pt x="325276" y="136971"/>
                </a:lnTo>
                <a:lnTo>
                  <a:pt x="320613" y="137814"/>
                </a:lnTo>
                <a:close/>
              </a:path>
              <a:path w="346709" h="139700">
                <a:moveTo>
                  <a:pt x="342188" y="123378"/>
                </a:moveTo>
                <a:lnTo>
                  <a:pt x="317735" y="123378"/>
                </a:lnTo>
                <a:lnTo>
                  <a:pt x="319372" y="122981"/>
                </a:lnTo>
                <a:lnTo>
                  <a:pt x="321952" y="121394"/>
                </a:lnTo>
                <a:lnTo>
                  <a:pt x="325425" y="112216"/>
                </a:lnTo>
                <a:lnTo>
                  <a:pt x="325821" y="109636"/>
                </a:lnTo>
                <a:lnTo>
                  <a:pt x="325939" y="98077"/>
                </a:lnTo>
                <a:lnTo>
                  <a:pt x="325821" y="96192"/>
                </a:lnTo>
                <a:lnTo>
                  <a:pt x="325028" y="90933"/>
                </a:lnTo>
                <a:lnTo>
                  <a:pt x="324383" y="88800"/>
                </a:lnTo>
                <a:lnTo>
                  <a:pt x="323490" y="87213"/>
                </a:lnTo>
                <a:lnTo>
                  <a:pt x="322696" y="85526"/>
                </a:lnTo>
                <a:lnTo>
                  <a:pt x="321605" y="84335"/>
                </a:lnTo>
                <a:lnTo>
                  <a:pt x="320216" y="83641"/>
                </a:lnTo>
                <a:lnTo>
                  <a:pt x="318926" y="82847"/>
                </a:lnTo>
                <a:lnTo>
                  <a:pt x="317338" y="82450"/>
                </a:lnTo>
                <a:lnTo>
                  <a:pt x="342854" y="82450"/>
                </a:lnTo>
                <a:lnTo>
                  <a:pt x="344028" y="85129"/>
                </a:lnTo>
                <a:lnTo>
                  <a:pt x="345814" y="93464"/>
                </a:lnTo>
                <a:lnTo>
                  <a:pt x="346261" y="97829"/>
                </a:lnTo>
                <a:lnTo>
                  <a:pt x="346194" y="108297"/>
                </a:lnTo>
                <a:lnTo>
                  <a:pt x="345665" y="112613"/>
                </a:lnTo>
                <a:lnTo>
                  <a:pt x="343284" y="121245"/>
                </a:lnTo>
                <a:lnTo>
                  <a:pt x="342188" y="123378"/>
                </a:lnTo>
                <a:close/>
              </a:path>
            </a:pathLst>
          </a:custGeom>
          <a:solidFill>
            <a:srgbClr val="0F243E"/>
          </a:solidFill>
        </p:spPr>
        <p:txBody>
          <a:bodyPr wrap="square" lIns="0" tIns="0" rIns="0" bIns="0" rtlCol="0"/>
          <a:lstStyle/>
          <a:p>
            <a:endParaRPr/>
          </a:p>
        </p:txBody>
      </p:sp>
      <p:sp>
        <p:nvSpPr>
          <p:cNvPr id="40" name="object 40"/>
          <p:cNvSpPr/>
          <p:nvPr/>
        </p:nvSpPr>
        <p:spPr>
          <a:xfrm>
            <a:off x="5505998" y="4943364"/>
            <a:ext cx="2488911" cy="179635"/>
          </a:xfrm>
          <a:prstGeom prst="rect">
            <a:avLst/>
          </a:prstGeom>
          <a:blipFill>
            <a:blip r:embed="rId14" cstate="print"/>
            <a:stretch>
              <a:fillRect/>
            </a:stretch>
          </a:blipFill>
        </p:spPr>
        <p:txBody>
          <a:bodyPr wrap="square" lIns="0" tIns="0" rIns="0" bIns="0" rtlCol="0"/>
          <a:lstStyle/>
          <a:p>
            <a:endParaRPr/>
          </a:p>
        </p:txBody>
      </p:sp>
      <p:grpSp>
        <p:nvGrpSpPr>
          <p:cNvPr id="41" name="object 41"/>
          <p:cNvGrpSpPr/>
          <p:nvPr/>
        </p:nvGrpSpPr>
        <p:grpSpPr>
          <a:xfrm>
            <a:off x="376237" y="2195137"/>
            <a:ext cx="8391525" cy="228600"/>
            <a:chOff x="376237" y="2195137"/>
            <a:chExt cx="8391525" cy="228600"/>
          </a:xfrm>
        </p:grpSpPr>
        <p:sp>
          <p:nvSpPr>
            <p:cNvPr id="42" name="object 42"/>
            <p:cNvSpPr/>
            <p:nvPr/>
          </p:nvSpPr>
          <p:spPr>
            <a:xfrm>
              <a:off x="381000" y="2199900"/>
              <a:ext cx="8382000" cy="219075"/>
            </a:xfrm>
            <a:custGeom>
              <a:avLst/>
              <a:gdLst/>
              <a:ahLst/>
              <a:cxnLst/>
              <a:rect l="l" t="t" r="r" b="b"/>
              <a:pathLst>
                <a:path w="8382000" h="219075">
                  <a:moveTo>
                    <a:pt x="0" y="0"/>
                  </a:moveTo>
                  <a:lnTo>
                    <a:pt x="8381999" y="0"/>
                  </a:lnTo>
                  <a:lnTo>
                    <a:pt x="8381999" y="218698"/>
                  </a:lnTo>
                  <a:lnTo>
                    <a:pt x="0" y="218698"/>
                  </a:lnTo>
                  <a:lnTo>
                    <a:pt x="0" y="0"/>
                  </a:lnTo>
                  <a:close/>
                </a:path>
              </a:pathLst>
            </a:custGeom>
            <a:ln w="9524">
              <a:solidFill>
                <a:srgbClr val="385E8A"/>
              </a:solidFill>
            </a:ln>
          </p:spPr>
          <p:txBody>
            <a:bodyPr wrap="square" lIns="0" tIns="0" rIns="0" bIns="0" rtlCol="0"/>
            <a:lstStyle/>
            <a:p>
              <a:endParaRPr/>
            </a:p>
          </p:txBody>
        </p:sp>
        <p:sp>
          <p:nvSpPr>
            <p:cNvPr id="43" name="object 43"/>
            <p:cNvSpPr/>
            <p:nvPr/>
          </p:nvSpPr>
          <p:spPr>
            <a:xfrm>
              <a:off x="842772" y="2275115"/>
              <a:ext cx="3201035" cy="73660"/>
            </a:xfrm>
            <a:custGeom>
              <a:avLst/>
              <a:gdLst/>
              <a:ahLst/>
              <a:cxnLst/>
              <a:rect l="l" t="t" r="r" b="b"/>
              <a:pathLst>
                <a:path w="3201035" h="73660">
                  <a:moveTo>
                    <a:pt x="8737" y="8026"/>
                  </a:moveTo>
                  <a:lnTo>
                    <a:pt x="8242" y="7239"/>
                  </a:lnTo>
                  <a:lnTo>
                    <a:pt x="3619" y="6692"/>
                  </a:lnTo>
                  <a:lnTo>
                    <a:pt x="546" y="7239"/>
                  </a:lnTo>
                  <a:lnTo>
                    <a:pt x="0" y="7785"/>
                  </a:lnTo>
                  <a:lnTo>
                    <a:pt x="0" y="72428"/>
                  </a:lnTo>
                  <a:lnTo>
                    <a:pt x="546" y="72974"/>
                  </a:lnTo>
                  <a:lnTo>
                    <a:pt x="5905" y="73469"/>
                  </a:lnTo>
                  <a:lnTo>
                    <a:pt x="8483" y="72821"/>
                  </a:lnTo>
                  <a:lnTo>
                    <a:pt x="8737" y="71882"/>
                  </a:lnTo>
                  <a:lnTo>
                    <a:pt x="8737" y="8026"/>
                  </a:lnTo>
                  <a:close/>
                </a:path>
                <a:path w="3201035" h="73660">
                  <a:moveTo>
                    <a:pt x="1622653" y="1092"/>
                  </a:moveTo>
                  <a:lnTo>
                    <a:pt x="1622463" y="685"/>
                  </a:lnTo>
                  <a:lnTo>
                    <a:pt x="1622209" y="546"/>
                  </a:lnTo>
                  <a:lnTo>
                    <a:pt x="1621815" y="444"/>
                  </a:lnTo>
                  <a:lnTo>
                    <a:pt x="1621523" y="342"/>
                  </a:lnTo>
                  <a:lnTo>
                    <a:pt x="1621066" y="241"/>
                  </a:lnTo>
                  <a:lnTo>
                    <a:pt x="1619885" y="50"/>
                  </a:lnTo>
                  <a:lnTo>
                    <a:pt x="1619186" y="0"/>
                  </a:lnTo>
                  <a:lnTo>
                    <a:pt x="1617599" y="0"/>
                  </a:lnTo>
                  <a:lnTo>
                    <a:pt x="1613979" y="1092"/>
                  </a:lnTo>
                  <a:lnTo>
                    <a:pt x="1614081" y="65925"/>
                  </a:lnTo>
                  <a:lnTo>
                    <a:pt x="1617497" y="66814"/>
                  </a:lnTo>
                  <a:lnTo>
                    <a:pt x="1619186" y="66814"/>
                  </a:lnTo>
                  <a:lnTo>
                    <a:pt x="1619885" y="66776"/>
                  </a:lnTo>
                  <a:lnTo>
                    <a:pt x="1621066" y="66573"/>
                  </a:lnTo>
                  <a:lnTo>
                    <a:pt x="1621523" y="66471"/>
                  </a:lnTo>
                  <a:lnTo>
                    <a:pt x="1621815" y="66370"/>
                  </a:lnTo>
                  <a:lnTo>
                    <a:pt x="1622209" y="66268"/>
                  </a:lnTo>
                  <a:lnTo>
                    <a:pt x="1622463" y="66128"/>
                  </a:lnTo>
                  <a:lnTo>
                    <a:pt x="1622564" y="65925"/>
                  </a:lnTo>
                  <a:lnTo>
                    <a:pt x="1622653" y="1092"/>
                  </a:lnTo>
                  <a:close/>
                </a:path>
                <a:path w="3201035" h="73660">
                  <a:moveTo>
                    <a:pt x="1649844" y="1092"/>
                  </a:moveTo>
                  <a:lnTo>
                    <a:pt x="1649641" y="685"/>
                  </a:lnTo>
                  <a:lnTo>
                    <a:pt x="1649399" y="546"/>
                  </a:lnTo>
                  <a:lnTo>
                    <a:pt x="1649006" y="444"/>
                  </a:lnTo>
                  <a:lnTo>
                    <a:pt x="1648701" y="342"/>
                  </a:lnTo>
                  <a:lnTo>
                    <a:pt x="1648256" y="241"/>
                  </a:lnTo>
                  <a:lnTo>
                    <a:pt x="1647063" y="50"/>
                  </a:lnTo>
                  <a:lnTo>
                    <a:pt x="1646377" y="0"/>
                  </a:lnTo>
                  <a:lnTo>
                    <a:pt x="1644789" y="0"/>
                  </a:lnTo>
                  <a:lnTo>
                    <a:pt x="1641157" y="1092"/>
                  </a:lnTo>
                  <a:lnTo>
                    <a:pt x="1641259" y="65925"/>
                  </a:lnTo>
                  <a:lnTo>
                    <a:pt x="1644688" y="66814"/>
                  </a:lnTo>
                  <a:lnTo>
                    <a:pt x="1646377" y="66814"/>
                  </a:lnTo>
                  <a:lnTo>
                    <a:pt x="1647063" y="66776"/>
                  </a:lnTo>
                  <a:lnTo>
                    <a:pt x="1648256" y="66573"/>
                  </a:lnTo>
                  <a:lnTo>
                    <a:pt x="1648701" y="66471"/>
                  </a:lnTo>
                  <a:lnTo>
                    <a:pt x="1649006" y="66370"/>
                  </a:lnTo>
                  <a:lnTo>
                    <a:pt x="1649399" y="66268"/>
                  </a:lnTo>
                  <a:lnTo>
                    <a:pt x="1649641" y="66128"/>
                  </a:lnTo>
                  <a:lnTo>
                    <a:pt x="1649742" y="65925"/>
                  </a:lnTo>
                  <a:lnTo>
                    <a:pt x="1649844" y="1092"/>
                  </a:lnTo>
                  <a:close/>
                </a:path>
                <a:path w="3201035" h="73660">
                  <a:moveTo>
                    <a:pt x="3146653" y="1092"/>
                  </a:moveTo>
                  <a:lnTo>
                    <a:pt x="3146463" y="685"/>
                  </a:lnTo>
                  <a:lnTo>
                    <a:pt x="3146209" y="546"/>
                  </a:lnTo>
                  <a:lnTo>
                    <a:pt x="3145815" y="444"/>
                  </a:lnTo>
                  <a:lnTo>
                    <a:pt x="3145523" y="342"/>
                  </a:lnTo>
                  <a:lnTo>
                    <a:pt x="3145066" y="241"/>
                  </a:lnTo>
                  <a:lnTo>
                    <a:pt x="3143885" y="50"/>
                  </a:lnTo>
                  <a:lnTo>
                    <a:pt x="3143186" y="0"/>
                  </a:lnTo>
                  <a:lnTo>
                    <a:pt x="3141599" y="0"/>
                  </a:lnTo>
                  <a:lnTo>
                    <a:pt x="3137979" y="1092"/>
                  </a:lnTo>
                  <a:lnTo>
                    <a:pt x="3138081" y="65925"/>
                  </a:lnTo>
                  <a:lnTo>
                    <a:pt x="3141497" y="66814"/>
                  </a:lnTo>
                  <a:lnTo>
                    <a:pt x="3143186" y="66814"/>
                  </a:lnTo>
                  <a:lnTo>
                    <a:pt x="3143885" y="66776"/>
                  </a:lnTo>
                  <a:lnTo>
                    <a:pt x="3145066" y="66573"/>
                  </a:lnTo>
                  <a:lnTo>
                    <a:pt x="3145523" y="66471"/>
                  </a:lnTo>
                  <a:lnTo>
                    <a:pt x="3145815" y="66370"/>
                  </a:lnTo>
                  <a:lnTo>
                    <a:pt x="3146209" y="66268"/>
                  </a:lnTo>
                  <a:lnTo>
                    <a:pt x="3146463" y="66128"/>
                  </a:lnTo>
                  <a:lnTo>
                    <a:pt x="3146564" y="65925"/>
                  </a:lnTo>
                  <a:lnTo>
                    <a:pt x="3146653" y="1092"/>
                  </a:lnTo>
                  <a:close/>
                </a:path>
                <a:path w="3201035" h="73660">
                  <a:moveTo>
                    <a:pt x="3173844" y="1092"/>
                  </a:moveTo>
                  <a:lnTo>
                    <a:pt x="3173641" y="685"/>
                  </a:lnTo>
                  <a:lnTo>
                    <a:pt x="3173399" y="546"/>
                  </a:lnTo>
                  <a:lnTo>
                    <a:pt x="3173006" y="444"/>
                  </a:lnTo>
                  <a:lnTo>
                    <a:pt x="3172701" y="342"/>
                  </a:lnTo>
                  <a:lnTo>
                    <a:pt x="3172256" y="241"/>
                  </a:lnTo>
                  <a:lnTo>
                    <a:pt x="3171063" y="50"/>
                  </a:lnTo>
                  <a:lnTo>
                    <a:pt x="3170377" y="0"/>
                  </a:lnTo>
                  <a:lnTo>
                    <a:pt x="3168789" y="0"/>
                  </a:lnTo>
                  <a:lnTo>
                    <a:pt x="3165157" y="1092"/>
                  </a:lnTo>
                  <a:lnTo>
                    <a:pt x="3165259" y="65925"/>
                  </a:lnTo>
                  <a:lnTo>
                    <a:pt x="3168688" y="66814"/>
                  </a:lnTo>
                  <a:lnTo>
                    <a:pt x="3170377" y="66814"/>
                  </a:lnTo>
                  <a:lnTo>
                    <a:pt x="3171063" y="66776"/>
                  </a:lnTo>
                  <a:lnTo>
                    <a:pt x="3172256" y="66573"/>
                  </a:lnTo>
                  <a:lnTo>
                    <a:pt x="3172701" y="66471"/>
                  </a:lnTo>
                  <a:lnTo>
                    <a:pt x="3173006" y="66370"/>
                  </a:lnTo>
                  <a:lnTo>
                    <a:pt x="3173399" y="66268"/>
                  </a:lnTo>
                  <a:lnTo>
                    <a:pt x="3173641" y="66128"/>
                  </a:lnTo>
                  <a:lnTo>
                    <a:pt x="3173742" y="65925"/>
                  </a:lnTo>
                  <a:lnTo>
                    <a:pt x="3173844" y="1092"/>
                  </a:lnTo>
                  <a:close/>
                </a:path>
                <a:path w="3201035" h="73660">
                  <a:moveTo>
                    <a:pt x="3201035" y="1092"/>
                  </a:moveTo>
                  <a:lnTo>
                    <a:pt x="3200831" y="685"/>
                  </a:lnTo>
                  <a:lnTo>
                    <a:pt x="3200577" y="546"/>
                  </a:lnTo>
                  <a:lnTo>
                    <a:pt x="3200184" y="444"/>
                  </a:lnTo>
                  <a:lnTo>
                    <a:pt x="3199892" y="342"/>
                  </a:lnTo>
                  <a:lnTo>
                    <a:pt x="3199447" y="241"/>
                  </a:lnTo>
                  <a:lnTo>
                    <a:pt x="3198253" y="50"/>
                  </a:lnTo>
                  <a:lnTo>
                    <a:pt x="3197555" y="0"/>
                  </a:lnTo>
                  <a:lnTo>
                    <a:pt x="3195967" y="0"/>
                  </a:lnTo>
                  <a:lnTo>
                    <a:pt x="3192348" y="1092"/>
                  </a:lnTo>
                  <a:lnTo>
                    <a:pt x="3192449" y="65925"/>
                  </a:lnTo>
                  <a:lnTo>
                    <a:pt x="3195866" y="66814"/>
                  </a:lnTo>
                  <a:lnTo>
                    <a:pt x="3197555" y="66814"/>
                  </a:lnTo>
                  <a:lnTo>
                    <a:pt x="3198253" y="66776"/>
                  </a:lnTo>
                  <a:lnTo>
                    <a:pt x="3199447" y="66573"/>
                  </a:lnTo>
                  <a:lnTo>
                    <a:pt x="3199892" y="66471"/>
                  </a:lnTo>
                  <a:lnTo>
                    <a:pt x="3200184" y="66370"/>
                  </a:lnTo>
                  <a:lnTo>
                    <a:pt x="3200577" y="66268"/>
                  </a:lnTo>
                  <a:lnTo>
                    <a:pt x="3200831" y="66128"/>
                  </a:lnTo>
                  <a:lnTo>
                    <a:pt x="3200933" y="65925"/>
                  </a:lnTo>
                  <a:lnTo>
                    <a:pt x="3201035" y="1092"/>
                  </a:lnTo>
                  <a:close/>
                </a:path>
              </a:pathLst>
            </a:custGeom>
            <a:solidFill>
              <a:srgbClr val="000000"/>
            </a:solidFill>
          </p:spPr>
          <p:txBody>
            <a:bodyPr wrap="square" lIns="0" tIns="0" rIns="0" bIns="0" rtlCol="0"/>
            <a:lstStyle/>
            <a:p>
              <a:endParaRPr/>
            </a:p>
          </p:txBody>
        </p:sp>
        <p:sp>
          <p:nvSpPr>
            <p:cNvPr id="44" name="object 44"/>
            <p:cNvSpPr/>
            <p:nvPr/>
          </p:nvSpPr>
          <p:spPr>
            <a:xfrm>
              <a:off x="5832766" y="2275105"/>
              <a:ext cx="75951" cy="66823"/>
            </a:xfrm>
            <a:prstGeom prst="rect">
              <a:avLst/>
            </a:prstGeom>
            <a:blipFill>
              <a:blip r:embed="rId15" cstate="print"/>
              <a:stretch>
                <a:fillRect/>
              </a:stretch>
            </a:blipFill>
          </p:spPr>
          <p:txBody>
            <a:bodyPr wrap="square" lIns="0" tIns="0" rIns="0" bIns="0" rtlCol="0"/>
            <a:lstStyle/>
            <a:p>
              <a:endParaRPr/>
            </a:p>
          </p:txBody>
        </p:sp>
        <p:sp>
          <p:nvSpPr>
            <p:cNvPr id="45" name="object 45"/>
            <p:cNvSpPr/>
            <p:nvPr/>
          </p:nvSpPr>
          <p:spPr>
            <a:xfrm>
              <a:off x="7486089" y="2275155"/>
              <a:ext cx="56515" cy="67310"/>
            </a:xfrm>
            <a:custGeom>
              <a:avLst/>
              <a:gdLst/>
              <a:ahLst/>
              <a:cxnLst/>
              <a:rect l="l" t="t" r="r" b="b"/>
              <a:pathLst>
                <a:path w="56515" h="67310">
                  <a:moveTo>
                    <a:pt x="25102" y="66724"/>
                  </a:moveTo>
                  <a:lnTo>
                    <a:pt x="22919" y="66178"/>
                  </a:lnTo>
                  <a:lnTo>
                    <a:pt x="22026" y="64839"/>
                  </a:lnTo>
                  <a:lnTo>
                    <a:pt x="0" y="2083"/>
                  </a:lnTo>
                  <a:lnTo>
                    <a:pt x="0" y="1091"/>
                  </a:lnTo>
                  <a:lnTo>
                    <a:pt x="148" y="744"/>
                  </a:lnTo>
                  <a:lnTo>
                    <a:pt x="744" y="248"/>
                  </a:lnTo>
                  <a:lnTo>
                    <a:pt x="6350" y="0"/>
                  </a:lnTo>
                  <a:lnTo>
                    <a:pt x="7887" y="198"/>
                  </a:lnTo>
                  <a:lnTo>
                    <a:pt x="9128" y="1041"/>
                  </a:lnTo>
                  <a:lnTo>
                    <a:pt x="28277" y="57398"/>
                  </a:lnTo>
                  <a:lnTo>
                    <a:pt x="28426" y="57398"/>
                  </a:lnTo>
                  <a:lnTo>
                    <a:pt x="47376" y="694"/>
                  </a:lnTo>
                  <a:lnTo>
                    <a:pt x="48319" y="198"/>
                  </a:lnTo>
                  <a:lnTo>
                    <a:pt x="53726" y="0"/>
                  </a:lnTo>
                  <a:lnTo>
                    <a:pt x="54917" y="198"/>
                  </a:lnTo>
                  <a:lnTo>
                    <a:pt x="55314" y="396"/>
                  </a:lnTo>
                  <a:lnTo>
                    <a:pt x="55810" y="892"/>
                  </a:lnTo>
                  <a:lnTo>
                    <a:pt x="55909" y="1240"/>
                  </a:lnTo>
                  <a:lnTo>
                    <a:pt x="55661" y="2678"/>
                  </a:lnTo>
                  <a:lnTo>
                    <a:pt x="33783" y="64988"/>
                  </a:lnTo>
                  <a:lnTo>
                    <a:pt x="32990" y="66079"/>
                  </a:lnTo>
                  <a:lnTo>
                    <a:pt x="31749" y="66575"/>
                  </a:lnTo>
                  <a:lnTo>
                    <a:pt x="25102" y="66724"/>
                  </a:lnTo>
                  <a:close/>
                </a:path>
              </a:pathLst>
            </a:custGeom>
            <a:solidFill>
              <a:srgbClr val="000000"/>
            </a:solidFill>
          </p:spPr>
          <p:txBody>
            <a:bodyPr wrap="square" lIns="0" tIns="0" rIns="0" bIns="0" rtlCol="0"/>
            <a:lstStyle/>
            <a:p>
              <a:endParaRPr/>
            </a:p>
          </p:txBody>
        </p:sp>
      </p:grpSp>
      <p:sp>
        <p:nvSpPr>
          <p:cNvPr id="46" name="object 46"/>
          <p:cNvSpPr txBox="1"/>
          <p:nvPr/>
        </p:nvSpPr>
        <p:spPr>
          <a:xfrm>
            <a:off x="454025" y="2002790"/>
            <a:ext cx="368935" cy="139700"/>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002060"/>
                </a:solidFill>
                <a:latin typeface="Arial"/>
                <a:cs typeface="Arial"/>
              </a:rPr>
              <a:t>Process</a:t>
            </a:r>
            <a:endParaRPr sz="750">
              <a:latin typeface="Arial"/>
              <a:cs typeface="Arial"/>
            </a:endParaRPr>
          </a:p>
        </p:txBody>
      </p:sp>
      <p:sp>
        <p:nvSpPr>
          <p:cNvPr id="47" name="object 47"/>
          <p:cNvSpPr/>
          <p:nvPr/>
        </p:nvSpPr>
        <p:spPr>
          <a:xfrm>
            <a:off x="0" y="1447800"/>
            <a:ext cx="3733800" cy="0"/>
          </a:xfrm>
          <a:custGeom>
            <a:avLst/>
            <a:gdLst/>
            <a:ahLst/>
            <a:cxnLst/>
            <a:rect l="l" t="t" r="r" b="b"/>
            <a:pathLst>
              <a:path w="3733800">
                <a:moveTo>
                  <a:pt x="0" y="0"/>
                </a:moveTo>
                <a:lnTo>
                  <a:pt x="3733799" y="0"/>
                </a:lnTo>
              </a:path>
            </a:pathLst>
          </a:custGeom>
          <a:ln w="9524">
            <a:solidFill>
              <a:srgbClr val="4A7DBB"/>
            </a:solidFill>
          </a:ln>
        </p:spPr>
        <p:txBody>
          <a:bodyPr wrap="square" lIns="0" tIns="0" rIns="0" bIns="0" rtlCol="0"/>
          <a:lstStyle/>
          <a:p>
            <a:endParaRPr/>
          </a:p>
        </p:txBody>
      </p:sp>
      <p:sp>
        <p:nvSpPr>
          <p:cNvPr id="48" name="object 48"/>
          <p:cNvSpPr/>
          <p:nvPr/>
        </p:nvSpPr>
        <p:spPr>
          <a:xfrm>
            <a:off x="5464149" y="4101618"/>
            <a:ext cx="2543249" cy="416055"/>
          </a:xfrm>
          <a:prstGeom prst="rect">
            <a:avLst/>
          </a:prstGeom>
          <a:blipFill>
            <a:blip r:embed="rId16"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DAF93-B446-42E4-82FF-42A14936316F}"/>
              </a:ext>
            </a:extLst>
          </p:cNvPr>
          <p:cNvSpPr>
            <a:spLocks noGrp="1"/>
          </p:cNvSpPr>
          <p:nvPr>
            <p:ph type="title"/>
          </p:nvPr>
        </p:nvSpPr>
        <p:spPr>
          <a:xfrm>
            <a:off x="0" y="381000"/>
            <a:ext cx="7010400" cy="430887"/>
          </a:xfrm>
        </p:spPr>
        <p:txBody>
          <a:bodyPr/>
          <a:lstStyle/>
          <a:p>
            <a:r>
              <a:rPr lang="en-US" dirty="0"/>
              <a:t>FDD Progress</a:t>
            </a:r>
            <a:endParaRPr lang="en-IN" dirty="0"/>
          </a:p>
        </p:txBody>
      </p:sp>
      <p:sp>
        <p:nvSpPr>
          <p:cNvPr id="3" name="Text Placeholder 2">
            <a:extLst>
              <a:ext uri="{FF2B5EF4-FFF2-40B4-BE49-F238E27FC236}">
                <a16:creationId xmlns:a16="http://schemas.microsoft.com/office/drawing/2014/main" xmlns="" id="{3896B453-4F8C-4E5B-B3B0-D39DD402ED23}"/>
              </a:ext>
            </a:extLst>
          </p:cNvPr>
          <p:cNvSpPr>
            <a:spLocks noGrp="1"/>
          </p:cNvSpPr>
          <p:nvPr>
            <p:ph type="body" idx="1"/>
          </p:nvPr>
        </p:nvSpPr>
        <p:spPr>
          <a:xfrm>
            <a:off x="456316" y="914400"/>
            <a:ext cx="8248650" cy="426720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FDD does not ask feature teams for a percentage of completeness. FDD tells feature teams what percentage complete they are.</a:t>
            </a:r>
          </a:p>
          <a:p>
            <a:pPr marL="285750" indent="-285750">
              <a:buFont typeface="Arial" panose="020B0604020202020204" pitchFamily="34" charset="0"/>
              <a:buChar char="•"/>
            </a:pPr>
            <a:r>
              <a:rPr lang="en-US" dirty="0"/>
              <a:t>FDD uses six sharply defined milestones to track progress of each feature through process IV and V, Design by Feature (DBF) and Build by Feature (BBF) </a:t>
            </a:r>
          </a:p>
          <a:p>
            <a:pPr marL="285750" indent="-285750">
              <a:buFont typeface="Arial" panose="020B0604020202020204" pitchFamily="34" charset="0"/>
              <a:buChar char="•"/>
            </a:pPr>
            <a:r>
              <a:rPr lang="en-US" dirty="0"/>
              <a:t>The last three milestones are completed during the BBF process. The six milestones are completed sequentially for each feature being developed. </a:t>
            </a:r>
          </a:p>
          <a:p>
            <a:pPr algn="just"/>
            <a:r>
              <a:rPr lang="en-US" sz="2800" dirty="0">
                <a:solidFill>
                  <a:srgbClr val="17365D"/>
                </a:solidFill>
                <a:latin typeface="Arial"/>
                <a:ea typeface="+mj-ea"/>
                <a:cs typeface="Arial"/>
              </a:rPr>
              <a:t>percentage weighting</a:t>
            </a:r>
          </a:p>
          <a:p>
            <a:pPr algn="just"/>
            <a:r>
              <a:rPr lang="en-US" dirty="0"/>
              <a:t>A percentage weighting is assigned to each milestone. So we can say that a feature that has reached the coding stage is completed for this much percentage. The weighting percentages assigned to each milestone varies from situation to situation, depending upon the level of effort put into it.</a:t>
            </a:r>
            <a:endParaRPr lang="en-IN" dirty="0"/>
          </a:p>
          <a:p>
            <a:pPr algn="just">
              <a:lnSpc>
                <a:spcPct val="150000"/>
              </a:lnSpc>
            </a:pPr>
            <a:endParaRPr lang="en-US" dirty="0"/>
          </a:p>
          <a:p>
            <a:pPr algn="just">
              <a:lnSpc>
                <a:spcPct val="150000"/>
              </a:lnSpc>
            </a:pPr>
            <a:r>
              <a:rPr lang="en-US" b="1" dirty="0"/>
              <a:t>These six milestones are as follows:</a:t>
            </a:r>
          </a:p>
          <a:p>
            <a:pPr algn="just">
              <a:lnSpc>
                <a:spcPct val="150000"/>
              </a:lnSpc>
            </a:pPr>
            <a:endParaRPr lang="en-US" dirty="0"/>
          </a:p>
        </p:txBody>
      </p:sp>
      <p:pic>
        <p:nvPicPr>
          <p:cNvPr id="4" name="Picture 3">
            <a:extLst>
              <a:ext uri="{FF2B5EF4-FFF2-40B4-BE49-F238E27FC236}">
                <a16:creationId xmlns:a16="http://schemas.microsoft.com/office/drawing/2014/main" xmlns="" id="{964C85FE-BD86-49FF-BFEF-99D65F2B9453}"/>
              </a:ext>
            </a:extLst>
          </p:cNvPr>
          <p:cNvPicPr>
            <a:picLocks noChangeAspect="1"/>
          </p:cNvPicPr>
          <p:nvPr/>
        </p:nvPicPr>
        <p:blipFill>
          <a:blip r:embed="rId2"/>
          <a:stretch>
            <a:fillRect/>
          </a:stretch>
        </p:blipFill>
        <p:spPr>
          <a:xfrm>
            <a:off x="32657" y="5105400"/>
            <a:ext cx="9144000" cy="1752600"/>
          </a:xfrm>
          <a:prstGeom prst="rect">
            <a:avLst/>
          </a:prstGeom>
        </p:spPr>
      </p:pic>
    </p:spTree>
    <p:extLst>
      <p:ext uri="{BB962C8B-B14F-4D97-AF65-F5344CB8AC3E}">
        <p14:creationId xmlns:p14="http://schemas.microsoft.com/office/powerpoint/2010/main" xmlns="" val="4279014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21285" algn="r">
              <a:lnSpc>
                <a:spcPct val="100000"/>
              </a:lnSpc>
              <a:spcBef>
                <a:spcPts val="300"/>
              </a:spcBef>
            </a:pPr>
            <a:r>
              <a:rPr spc="-5" dirty="0"/>
              <a:t>Progress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16156" y="315301"/>
              <a:ext cx="206250"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1312672"/>
            <a:ext cx="4864735" cy="63119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2060"/>
                </a:solidFill>
                <a:latin typeface="Arial"/>
                <a:cs typeface="Arial"/>
              </a:rPr>
              <a:t>Reporting to Chief programmers and Project</a:t>
            </a:r>
            <a:r>
              <a:rPr sz="1600" spc="-70" dirty="0">
                <a:solidFill>
                  <a:srgbClr val="002060"/>
                </a:solidFill>
                <a:latin typeface="Arial"/>
                <a:cs typeface="Arial"/>
              </a:rPr>
              <a:t> </a:t>
            </a:r>
            <a:r>
              <a:rPr sz="1600" dirty="0">
                <a:solidFill>
                  <a:srgbClr val="002060"/>
                </a:solidFill>
                <a:latin typeface="Arial"/>
                <a:cs typeface="Arial"/>
              </a:rPr>
              <a:t>Manager</a:t>
            </a:r>
            <a:endParaRPr sz="1600" dirty="0">
              <a:latin typeface="Arial"/>
              <a:cs typeface="Arial"/>
            </a:endParaRPr>
          </a:p>
          <a:p>
            <a:pPr marL="241300">
              <a:lnSpc>
                <a:spcPct val="100000"/>
              </a:lnSpc>
              <a:spcBef>
                <a:spcPts val="1165"/>
              </a:spcBef>
            </a:pPr>
            <a:r>
              <a:rPr sz="1400" dirty="0">
                <a:solidFill>
                  <a:srgbClr val="595959"/>
                </a:solidFill>
                <a:latin typeface="Arial"/>
                <a:cs typeface="Arial"/>
              </a:rPr>
              <a:t>Major </a:t>
            </a:r>
            <a:r>
              <a:rPr sz="1400" spc="-5" dirty="0">
                <a:solidFill>
                  <a:srgbClr val="595959"/>
                </a:solidFill>
                <a:latin typeface="Arial"/>
                <a:cs typeface="Arial"/>
              </a:rPr>
              <a:t>Feature Set </a:t>
            </a:r>
            <a:r>
              <a:rPr sz="1400" dirty="0">
                <a:solidFill>
                  <a:srgbClr val="595959"/>
                </a:solidFill>
                <a:latin typeface="Arial"/>
                <a:cs typeface="Arial"/>
              </a:rPr>
              <a:t>– “Workshop Management</a:t>
            </a:r>
            <a:r>
              <a:rPr sz="1400" spc="-50" dirty="0">
                <a:solidFill>
                  <a:srgbClr val="595959"/>
                </a:solidFill>
                <a:latin typeface="Arial"/>
                <a:cs typeface="Arial"/>
              </a:rPr>
              <a:t> </a:t>
            </a:r>
            <a:r>
              <a:rPr sz="1400" spc="-5" dirty="0">
                <a:solidFill>
                  <a:srgbClr val="595959"/>
                </a:solidFill>
                <a:latin typeface="Arial"/>
                <a:cs typeface="Arial"/>
              </a:rPr>
              <a:t>Area”</a:t>
            </a:r>
            <a:endParaRPr sz="1400" dirty="0">
              <a:latin typeface="Arial"/>
              <a:cs typeface="Arial"/>
            </a:endParaRPr>
          </a:p>
        </p:txBody>
      </p:sp>
      <p:sp>
        <p:nvSpPr>
          <p:cNvPr id="8" name="object 8"/>
          <p:cNvSpPr/>
          <p:nvPr/>
        </p:nvSpPr>
        <p:spPr>
          <a:xfrm>
            <a:off x="0" y="1612074"/>
            <a:ext cx="5638800" cy="0"/>
          </a:xfrm>
          <a:custGeom>
            <a:avLst/>
            <a:gdLst/>
            <a:ahLst/>
            <a:cxnLst/>
            <a:rect l="l" t="t" r="r" b="b"/>
            <a:pathLst>
              <a:path w="5638800">
                <a:moveTo>
                  <a:pt x="0" y="0"/>
                </a:moveTo>
                <a:lnTo>
                  <a:pt x="5638799" y="0"/>
                </a:lnTo>
              </a:path>
            </a:pathLst>
          </a:custGeom>
          <a:ln w="9524">
            <a:solidFill>
              <a:srgbClr val="4A7DBB"/>
            </a:solidFill>
          </a:ln>
        </p:spPr>
        <p:txBody>
          <a:bodyPr wrap="square" lIns="0" tIns="0" rIns="0" bIns="0" rtlCol="0"/>
          <a:lstStyle/>
          <a:p>
            <a:endParaRPr/>
          </a:p>
        </p:txBody>
      </p:sp>
      <p:sp>
        <p:nvSpPr>
          <p:cNvPr id="9" name="object 9"/>
          <p:cNvSpPr/>
          <p:nvPr/>
        </p:nvSpPr>
        <p:spPr>
          <a:xfrm>
            <a:off x="609600" y="3044253"/>
            <a:ext cx="7924800" cy="519430"/>
          </a:xfrm>
          <a:custGeom>
            <a:avLst/>
            <a:gdLst/>
            <a:ahLst/>
            <a:cxnLst/>
            <a:rect l="l" t="t" r="r" b="b"/>
            <a:pathLst>
              <a:path w="7924800" h="519429">
                <a:moveTo>
                  <a:pt x="7924800" y="0"/>
                </a:moveTo>
                <a:lnTo>
                  <a:pt x="7924800" y="0"/>
                </a:lnTo>
                <a:lnTo>
                  <a:pt x="0" y="0"/>
                </a:lnTo>
                <a:lnTo>
                  <a:pt x="0" y="518896"/>
                </a:lnTo>
                <a:lnTo>
                  <a:pt x="7924800" y="518896"/>
                </a:lnTo>
                <a:lnTo>
                  <a:pt x="7924800" y="0"/>
                </a:lnTo>
                <a:close/>
              </a:path>
            </a:pathLst>
          </a:custGeom>
          <a:solidFill>
            <a:srgbClr val="DBE4F1"/>
          </a:solidFill>
        </p:spPr>
        <p:txBody>
          <a:bodyPr wrap="square" lIns="0" tIns="0" rIns="0" bIns="0" rtlCol="0"/>
          <a:lstStyle/>
          <a:p>
            <a:endParaRPr/>
          </a:p>
        </p:txBody>
      </p:sp>
      <p:sp>
        <p:nvSpPr>
          <p:cNvPr id="10" name="object 10"/>
          <p:cNvSpPr/>
          <p:nvPr/>
        </p:nvSpPr>
        <p:spPr>
          <a:xfrm>
            <a:off x="609600" y="4082059"/>
            <a:ext cx="7924800" cy="519430"/>
          </a:xfrm>
          <a:custGeom>
            <a:avLst/>
            <a:gdLst/>
            <a:ahLst/>
            <a:cxnLst/>
            <a:rect l="l" t="t" r="r" b="b"/>
            <a:pathLst>
              <a:path w="7924800" h="519429">
                <a:moveTo>
                  <a:pt x="7924800" y="0"/>
                </a:moveTo>
                <a:lnTo>
                  <a:pt x="7924800" y="0"/>
                </a:lnTo>
                <a:lnTo>
                  <a:pt x="0" y="0"/>
                </a:lnTo>
                <a:lnTo>
                  <a:pt x="0" y="518896"/>
                </a:lnTo>
                <a:lnTo>
                  <a:pt x="7924800" y="518896"/>
                </a:lnTo>
                <a:lnTo>
                  <a:pt x="7924800" y="0"/>
                </a:lnTo>
                <a:close/>
              </a:path>
            </a:pathLst>
          </a:custGeom>
          <a:solidFill>
            <a:srgbClr val="DBE4F1"/>
          </a:solidFill>
        </p:spPr>
        <p:txBody>
          <a:bodyPr wrap="square" lIns="0" tIns="0" rIns="0" bIns="0" rtlCol="0"/>
          <a:lstStyle/>
          <a:p>
            <a:endParaRPr/>
          </a:p>
        </p:txBody>
      </p:sp>
      <p:sp>
        <p:nvSpPr>
          <p:cNvPr id="11" name="object 11"/>
          <p:cNvSpPr/>
          <p:nvPr/>
        </p:nvSpPr>
        <p:spPr>
          <a:xfrm>
            <a:off x="609600" y="5119852"/>
            <a:ext cx="7924800" cy="519430"/>
          </a:xfrm>
          <a:custGeom>
            <a:avLst/>
            <a:gdLst/>
            <a:ahLst/>
            <a:cxnLst/>
            <a:rect l="l" t="t" r="r" b="b"/>
            <a:pathLst>
              <a:path w="7924800" h="519429">
                <a:moveTo>
                  <a:pt x="7924800" y="0"/>
                </a:moveTo>
                <a:lnTo>
                  <a:pt x="7924800" y="0"/>
                </a:lnTo>
                <a:lnTo>
                  <a:pt x="0" y="0"/>
                </a:lnTo>
                <a:lnTo>
                  <a:pt x="0" y="518909"/>
                </a:lnTo>
                <a:lnTo>
                  <a:pt x="7924800" y="518909"/>
                </a:lnTo>
                <a:lnTo>
                  <a:pt x="7924800" y="0"/>
                </a:lnTo>
                <a:close/>
              </a:path>
            </a:pathLst>
          </a:custGeom>
          <a:solidFill>
            <a:srgbClr val="DBE4F1"/>
          </a:solidFill>
        </p:spPr>
        <p:txBody>
          <a:bodyPr wrap="square" lIns="0" tIns="0" rIns="0" bIns="0" rtlCol="0"/>
          <a:lstStyle/>
          <a:p>
            <a:endParaRPr/>
          </a:p>
        </p:txBody>
      </p:sp>
      <p:graphicFrame>
        <p:nvGraphicFramePr>
          <p:cNvPr id="12" name="object 12"/>
          <p:cNvGraphicFramePr>
            <a:graphicFrameLocks noGrp="1"/>
          </p:cNvGraphicFramePr>
          <p:nvPr/>
        </p:nvGraphicFramePr>
        <p:xfrm>
          <a:off x="603250" y="2432050"/>
          <a:ext cx="7921621" cy="3200344"/>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xmlns="" val="20000"/>
                    </a:ext>
                  </a:extLst>
                </a:gridCol>
                <a:gridCol w="1301114">
                  <a:extLst>
                    <a:ext uri="{9D8B030D-6E8A-4147-A177-3AD203B41FA5}">
                      <a16:colId xmlns:a16="http://schemas.microsoft.com/office/drawing/2014/main" xmlns="" val="20001"/>
                    </a:ext>
                  </a:extLst>
                </a:gridCol>
                <a:gridCol w="1294764">
                  <a:extLst>
                    <a:ext uri="{9D8B030D-6E8A-4147-A177-3AD203B41FA5}">
                      <a16:colId xmlns:a16="http://schemas.microsoft.com/office/drawing/2014/main" xmlns="" val="20002"/>
                    </a:ext>
                  </a:extLst>
                </a:gridCol>
                <a:gridCol w="1218564">
                  <a:extLst>
                    <a:ext uri="{9D8B030D-6E8A-4147-A177-3AD203B41FA5}">
                      <a16:colId xmlns:a16="http://schemas.microsoft.com/office/drawing/2014/main" xmlns="" val="20003"/>
                    </a:ext>
                  </a:extLst>
                </a:gridCol>
                <a:gridCol w="1218564">
                  <a:extLst>
                    <a:ext uri="{9D8B030D-6E8A-4147-A177-3AD203B41FA5}">
                      <a16:colId xmlns:a16="http://schemas.microsoft.com/office/drawing/2014/main" xmlns="" val="20004"/>
                    </a:ext>
                  </a:extLst>
                </a:gridCol>
                <a:gridCol w="1066165">
                  <a:extLst>
                    <a:ext uri="{9D8B030D-6E8A-4147-A177-3AD203B41FA5}">
                      <a16:colId xmlns:a16="http://schemas.microsoft.com/office/drawing/2014/main" xmlns="" val="20005"/>
                    </a:ext>
                  </a:extLst>
                </a:gridCol>
              </a:tblGrid>
              <a:tr h="605849">
                <a:tc>
                  <a:txBody>
                    <a:bodyPr/>
                    <a:lstStyle/>
                    <a:p>
                      <a:pPr marL="85725">
                        <a:lnSpc>
                          <a:spcPct val="100000"/>
                        </a:lnSpc>
                        <a:spcBef>
                          <a:spcPts val="244"/>
                        </a:spcBef>
                      </a:pPr>
                      <a:r>
                        <a:rPr sz="1400" spc="-5" dirty="0">
                          <a:solidFill>
                            <a:srgbClr val="FFFFFF"/>
                          </a:solidFill>
                          <a:latin typeface="Arial"/>
                          <a:cs typeface="Arial"/>
                        </a:rPr>
                        <a:t>Feature</a:t>
                      </a:r>
                      <a:r>
                        <a:rPr sz="1400" spc="-15" dirty="0">
                          <a:solidFill>
                            <a:srgbClr val="FFFFFF"/>
                          </a:solidFill>
                          <a:latin typeface="Arial"/>
                          <a:cs typeface="Arial"/>
                        </a:rPr>
                        <a:t> </a:t>
                      </a:r>
                      <a:r>
                        <a:rPr sz="1400" spc="-5" dirty="0">
                          <a:solidFill>
                            <a:srgbClr val="FFFFFF"/>
                          </a:solidFill>
                          <a:latin typeface="Arial"/>
                          <a:cs typeface="Arial"/>
                        </a:rPr>
                        <a:t>Set</a:t>
                      </a:r>
                      <a:endParaRPr sz="14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090">
                        <a:lnSpc>
                          <a:spcPct val="100000"/>
                        </a:lnSpc>
                        <a:spcBef>
                          <a:spcPts val="244"/>
                        </a:spcBef>
                      </a:pPr>
                      <a:r>
                        <a:rPr sz="1400" spc="-5" dirty="0">
                          <a:solidFill>
                            <a:srgbClr val="FFFFFF"/>
                          </a:solidFill>
                          <a:latin typeface="Arial"/>
                          <a:cs typeface="Arial"/>
                        </a:rPr>
                        <a:t>No of</a:t>
                      </a:r>
                      <a:r>
                        <a:rPr sz="1400" spc="-50" dirty="0">
                          <a:solidFill>
                            <a:srgbClr val="FFFFFF"/>
                          </a:solidFill>
                          <a:latin typeface="Arial"/>
                          <a:cs typeface="Arial"/>
                        </a:rPr>
                        <a:t> </a:t>
                      </a:r>
                      <a:r>
                        <a:rPr sz="1400" spc="-5" dirty="0">
                          <a:solidFill>
                            <a:srgbClr val="FFFFFF"/>
                          </a:solidFill>
                          <a:latin typeface="Arial"/>
                          <a:cs typeface="Arial"/>
                        </a:rPr>
                        <a:t>features</a:t>
                      </a:r>
                      <a:endParaRPr sz="14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725">
                        <a:lnSpc>
                          <a:spcPts val="1664"/>
                        </a:lnSpc>
                        <a:spcBef>
                          <a:spcPts val="244"/>
                        </a:spcBef>
                      </a:pPr>
                      <a:r>
                        <a:rPr sz="1400" spc="-5" dirty="0">
                          <a:solidFill>
                            <a:srgbClr val="FFFFFF"/>
                          </a:solidFill>
                          <a:latin typeface="Arial"/>
                          <a:cs typeface="Arial"/>
                        </a:rPr>
                        <a:t>No</a:t>
                      </a:r>
                      <a:r>
                        <a:rPr sz="1400" spc="-15" dirty="0">
                          <a:solidFill>
                            <a:srgbClr val="FFFFFF"/>
                          </a:solidFill>
                          <a:latin typeface="Arial"/>
                          <a:cs typeface="Arial"/>
                        </a:rPr>
                        <a:t> </a:t>
                      </a:r>
                      <a:r>
                        <a:rPr sz="1400" spc="-5" dirty="0">
                          <a:solidFill>
                            <a:srgbClr val="FFFFFF"/>
                          </a:solidFill>
                          <a:latin typeface="Arial"/>
                          <a:cs typeface="Arial"/>
                        </a:rPr>
                        <a:t>of</a:t>
                      </a:r>
                      <a:endParaRPr sz="1400">
                        <a:latin typeface="Arial"/>
                        <a:cs typeface="Arial"/>
                      </a:endParaRPr>
                    </a:p>
                    <a:p>
                      <a:pPr marL="85725">
                        <a:lnSpc>
                          <a:spcPts val="1664"/>
                        </a:lnSpc>
                      </a:pPr>
                      <a:r>
                        <a:rPr sz="1400" spc="-5" dirty="0">
                          <a:solidFill>
                            <a:srgbClr val="FFFFFF"/>
                          </a:solidFill>
                          <a:latin typeface="Arial"/>
                          <a:cs typeface="Arial"/>
                        </a:rPr>
                        <a:t>Not</a:t>
                      </a:r>
                      <a:r>
                        <a:rPr sz="1400" spc="-20" dirty="0">
                          <a:solidFill>
                            <a:srgbClr val="FFFFFF"/>
                          </a:solidFill>
                          <a:latin typeface="Arial"/>
                          <a:cs typeface="Arial"/>
                        </a:rPr>
                        <a:t> </a:t>
                      </a:r>
                      <a:r>
                        <a:rPr sz="1400" dirty="0">
                          <a:solidFill>
                            <a:srgbClr val="FFFFFF"/>
                          </a:solidFill>
                          <a:latin typeface="Arial"/>
                          <a:cs typeface="Arial"/>
                        </a:rPr>
                        <a:t>started</a:t>
                      </a:r>
                      <a:endParaRPr sz="14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725">
                        <a:lnSpc>
                          <a:spcPts val="1664"/>
                        </a:lnSpc>
                        <a:spcBef>
                          <a:spcPts val="244"/>
                        </a:spcBef>
                      </a:pPr>
                      <a:r>
                        <a:rPr sz="1400" spc="-5" dirty="0">
                          <a:solidFill>
                            <a:srgbClr val="FFFFFF"/>
                          </a:solidFill>
                          <a:latin typeface="Arial"/>
                          <a:cs typeface="Arial"/>
                        </a:rPr>
                        <a:t>No</a:t>
                      </a:r>
                      <a:r>
                        <a:rPr sz="1400" spc="-15" dirty="0">
                          <a:solidFill>
                            <a:srgbClr val="FFFFFF"/>
                          </a:solidFill>
                          <a:latin typeface="Arial"/>
                          <a:cs typeface="Arial"/>
                        </a:rPr>
                        <a:t> </a:t>
                      </a:r>
                      <a:r>
                        <a:rPr sz="1400" spc="-5" dirty="0">
                          <a:solidFill>
                            <a:srgbClr val="FFFFFF"/>
                          </a:solidFill>
                          <a:latin typeface="Arial"/>
                          <a:cs typeface="Arial"/>
                        </a:rPr>
                        <a:t>of</a:t>
                      </a:r>
                      <a:endParaRPr sz="1400">
                        <a:latin typeface="Arial"/>
                        <a:cs typeface="Arial"/>
                      </a:endParaRPr>
                    </a:p>
                    <a:p>
                      <a:pPr marL="85725">
                        <a:lnSpc>
                          <a:spcPts val="1664"/>
                        </a:lnSpc>
                      </a:pPr>
                      <a:r>
                        <a:rPr sz="1400" spc="-5" dirty="0">
                          <a:solidFill>
                            <a:srgbClr val="FFFFFF"/>
                          </a:solidFill>
                          <a:latin typeface="Arial"/>
                          <a:cs typeface="Arial"/>
                        </a:rPr>
                        <a:t>In</a:t>
                      </a:r>
                      <a:r>
                        <a:rPr sz="1400" spc="-25" dirty="0">
                          <a:solidFill>
                            <a:srgbClr val="FFFFFF"/>
                          </a:solidFill>
                          <a:latin typeface="Arial"/>
                          <a:cs typeface="Arial"/>
                        </a:rPr>
                        <a:t> </a:t>
                      </a:r>
                      <a:r>
                        <a:rPr sz="1400" spc="-5" dirty="0">
                          <a:solidFill>
                            <a:srgbClr val="FFFFFF"/>
                          </a:solidFill>
                          <a:latin typeface="Arial"/>
                          <a:cs typeface="Arial"/>
                        </a:rPr>
                        <a:t>progress</a:t>
                      </a:r>
                      <a:endParaRPr sz="14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725" marR="266065">
                        <a:lnSpc>
                          <a:spcPts val="1650"/>
                        </a:lnSpc>
                        <a:spcBef>
                          <a:spcPts val="325"/>
                        </a:spcBef>
                      </a:pPr>
                      <a:r>
                        <a:rPr sz="1400" spc="-5" dirty="0">
                          <a:solidFill>
                            <a:srgbClr val="FFFFFF"/>
                          </a:solidFill>
                          <a:latin typeface="Arial"/>
                          <a:cs typeface="Arial"/>
                        </a:rPr>
                        <a:t>No of  Completed</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85725">
                        <a:lnSpc>
                          <a:spcPts val="1664"/>
                        </a:lnSpc>
                        <a:spcBef>
                          <a:spcPts val="244"/>
                        </a:spcBef>
                      </a:pPr>
                      <a:r>
                        <a:rPr sz="1400" dirty="0">
                          <a:solidFill>
                            <a:srgbClr val="FFFFFF"/>
                          </a:solidFill>
                          <a:latin typeface="Arial"/>
                          <a:cs typeface="Arial"/>
                        </a:rPr>
                        <a:t>%</a:t>
                      </a:r>
                      <a:endParaRPr sz="1400">
                        <a:latin typeface="Arial"/>
                        <a:cs typeface="Arial"/>
                      </a:endParaRPr>
                    </a:p>
                    <a:p>
                      <a:pPr marL="85725">
                        <a:lnSpc>
                          <a:spcPts val="1664"/>
                        </a:lnSpc>
                      </a:pPr>
                      <a:r>
                        <a:rPr sz="1400" dirty="0">
                          <a:solidFill>
                            <a:srgbClr val="FFFFFF"/>
                          </a:solidFill>
                          <a:latin typeface="Arial"/>
                          <a:cs typeface="Arial"/>
                        </a:rPr>
                        <a:t>completed</a:t>
                      </a:r>
                      <a:endParaRPr sz="14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xmlns="" val="10000"/>
                  </a:ext>
                </a:extLst>
              </a:tr>
              <a:tr h="5188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xmlns="" val="10001"/>
                  </a:ext>
                </a:extLst>
              </a:tr>
              <a:tr h="5188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xmlns="" val="10002"/>
                  </a:ext>
                </a:extLst>
              </a:tr>
              <a:tr h="5188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xmlns="" val="10003"/>
                  </a:ext>
                </a:extLst>
              </a:tr>
              <a:tr h="5188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xmlns="" val="10004"/>
                  </a:ext>
                </a:extLst>
              </a:tr>
              <a:tr h="5188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xmlns="" val="10005"/>
                  </a:ext>
                </a:extLst>
              </a:tr>
            </a:tbl>
          </a:graphicData>
        </a:graphic>
      </p:graphicFrame>
      <p:grpSp>
        <p:nvGrpSpPr>
          <p:cNvPr id="13" name="object 13"/>
          <p:cNvGrpSpPr/>
          <p:nvPr/>
        </p:nvGrpSpPr>
        <p:grpSpPr>
          <a:xfrm>
            <a:off x="701606" y="3129957"/>
            <a:ext cx="7514590" cy="243204"/>
            <a:chOff x="701606" y="3129957"/>
            <a:chExt cx="7514590" cy="243204"/>
          </a:xfrm>
        </p:grpSpPr>
        <p:sp>
          <p:nvSpPr>
            <p:cNvPr id="14" name="object 14"/>
            <p:cNvSpPr/>
            <p:nvPr/>
          </p:nvSpPr>
          <p:spPr>
            <a:xfrm>
              <a:off x="701606" y="3129957"/>
              <a:ext cx="1327362" cy="155376"/>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008363" y="3253527"/>
              <a:ext cx="157247" cy="117723"/>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601060" y="3253527"/>
              <a:ext cx="76944" cy="117723"/>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343760" y="3253527"/>
              <a:ext cx="75268" cy="11772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823087" y="3253527"/>
              <a:ext cx="71586" cy="116085"/>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7790134" y="3251890"/>
              <a:ext cx="425727" cy="120848"/>
            </a:xfrm>
            <a:prstGeom prst="rect">
              <a:avLst/>
            </a:prstGeom>
            <a:blipFill>
              <a:blip r:embed="rId8" cstate="print"/>
              <a:stretch>
                <a:fillRect/>
              </a:stretch>
            </a:blipFill>
          </p:spPr>
          <p:txBody>
            <a:bodyPr wrap="square" lIns="0" tIns="0" rIns="0" bIns="0" rtlCol="0"/>
            <a:lstStyle/>
            <a:p>
              <a:endParaRPr/>
            </a:p>
          </p:txBody>
        </p:sp>
      </p:grpSp>
      <p:sp>
        <p:nvSpPr>
          <p:cNvPr id="20" name="object 20"/>
          <p:cNvSpPr/>
          <p:nvPr/>
        </p:nvSpPr>
        <p:spPr>
          <a:xfrm>
            <a:off x="710505" y="3648261"/>
            <a:ext cx="1346403" cy="155971"/>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3008363" y="3773320"/>
            <a:ext cx="155797" cy="116830"/>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4343760" y="3772427"/>
            <a:ext cx="76944" cy="117723"/>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6819367" y="3772427"/>
            <a:ext cx="79004" cy="117723"/>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5602548" y="3774213"/>
            <a:ext cx="74562" cy="114895"/>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7789064" y="3770789"/>
            <a:ext cx="426797" cy="120848"/>
          </a:xfrm>
          <a:prstGeom prst="rect">
            <a:avLst/>
          </a:prstGeom>
          <a:blipFill>
            <a:blip r:embed="rId14" cstate="print"/>
            <a:stretch>
              <a:fillRect/>
            </a:stretch>
          </a:blipFill>
        </p:spPr>
        <p:txBody>
          <a:bodyPr wrap="square" lIns="0" tIns="0" rIns="0" bIns="0" rtlCol="0"/>
          <a:lstStyle/>
          <a:p>
            <a:endParaRPr/>
          </a:p>
        </p:txBody>
      </p:sp>
      <p:grpSp>
        <p:nvGrpSpPr>
          <p:cNvPr id="26" name="object 26"/>
          <p:cNvGrpSpPr/>
          <p:nvPr/>
        </p:nvGrpSpPr>
        <p:grpSpPr>
          <a:xfrm>
            <a:off x="710505" y="4167757"/>
            <a:ext cx="7505700" cy="243204"/>
            <a:chOff x="710505" y="4167757"/>
            <a:chExt cx="7505700" cy="243204"/>
          </a:xfrm>
        </p:grpSpPr>
        <p:sp>
          <p:nvSpPr>
            <p:cNvPr id="27" name="object 27"/>
            <p:cNvSpPr/>
            <p:nvPr/>
          </p:nvSpPr>
          <p:spPr>
            <a:xfrm>
              <a:off x="710505" y="4167757"/>
              <a:ext cx="1096684" cy="155376"/>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3047559" y="4291475"/>
              <a:ext cx="74936" cy="117574"/>
            </a:xfrm>
            <a:prstGeom prst="rect">
              <a:avLst/>
            </a:prstGeom>
            <a:blipFill>
              <a:blip r:embed="rId16" cstate="print"/>
              <a:stretch>
                <a:fillRect/>
              </a:stretch>
            </a:blipFill>
          </p:spPr>
          <p:txBody>
            <a:bodyPr wrap="square" lIns="0" tIns="0" rIns="0" bIns="0" rtlCol="0"/>
            <a:lstStyle/>
            <a:p>
              <a:endParaRPr/>
            </a:p>
          </p:txBody>
        </p:sp>
        <p:sp>
          <p:nvSpPr>
            <p:cNvPr id="29" name="object 29"/>
            <p:cNvSpPr/>
            <p:nvPr/>
          </p:nvSpPr>
          <p:spPr>
            <a:xfrm>
              <a:off x="4345446" y="4293113"/>
              <a:ext cx="72132" cy="115937"/>
            </a:xfrm>
            <a:prstGeom prst="rect">
              <a:avLst/>
            </a:prstGeom>
            <a:blipFill>
              <a:blip r:embed="rId17" cstate="print"/>
              <a:stretch>
                <a:fillRect/>
              </a:stretch>
            </a:blipFill>
          </p:spPr>
          <p:txBody>
            <a:bodyPr wrap="square" lIns="0" tIns="0" rIns="0" bIns="0" rtlCol="0"/>
            <a:lstStyle/>
            <a:p>
              <a:endParaRPr/>
            </a:p>
          </p:txBody>
        </p:sp>
        <p:sp>
          <p:nvSpPr>
            <p:cNvPr id="30" name="object 30"/>
            <p:cNvSpPr/>
            <p:nvPr/>
          </p:nvSpPr>
          <p:spPr>
            <a:xfrm>
              <a:off x="5600167" y="4291327"/>
              <a:ext cx="79004" cy="117723"/>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6828346" y="4292220"/>
              <a:ext cx="66476" cy="115192"/>
            </a:xfrm>
            <a:prstGeom prst="rect">
              <a:avLst/>
            </a:prstGeom>
            <a:blipFill>
              <a:blip r:embed="rId18" cstate="print"/>
              <a:stretch>
                <a:fillRect/>
              </a:stretch>
            </a:blipFill>
          </p:spPr>
          <p:txBody>
            <a:bodyPr wrap="square" lIns="0" tIns="0" rIns="0" bIns="0" rtlCol="0"/>
            <a:lstStyle/>
            <a:p>
              <a:endParaRPr/>
            </a:p>
          </p:txBody>
        </p:sp>
        <p:sp>
          <p:nvSpPr>
            <p:cNvPr id="32" name="object 32"/>
            <p:cNvSpPr/>
            <p:nvPr/>
          </p:nvSpPr>
          <p:spPr>
            <a:xfrm>
              <a:off x="7795338" y="4289690"/>
              <a:ext cx="420524" cy="120848"/>
            </a:xfrm>
            <a:prstGeom prst="rect">
              <a:avLst/>
            </a:prstGeom>
            <a:blipFill>
              <a:blip r:embed="rId19" cstate="print"/>
              <a:stretch>
                <a:fillRect/>
              </a:stretch>
            </a:blipFill>
          </p:spPr>
          <p:txBody>
            <a:bodyPr wrap="square" lIns="0" tIns="0" rIns="0" bIns="0" rtlCol="0"/>
            <a:lstStyle/>
            <a:p>
              <a:endParaRPr/>
            </a:p>
          </p:txBody>
        </p:sp>
      </p:grpSp>
      <p:sp>
        <p:nvSpPr>
          <p:cNvPr id="33" name="object 33"/>
          <p:cNvSpPr/>
          <p:nvPr/>
        </p:nvSpPr>
        <p:spPr>
          <a:xfrm>
            <a:off x="710505" y="4686657"/>
            <a:ext cx="1336809" cy="155376"/>
          </a:xfrm>
          <a:prstGeom prst="rect">
            <a:avLst/>
          </a:prstGeom>
          <a:blipFill>
            <a:blip r:embed="rId20" cstate="print"/>
            <a:stretch>
              <a:fillRect/>
            </a:stretch>
          </a:blipFill>
        </p:spPr>
        <p:txBody>
          <a:bodyPr wrap="square" lIns="0" tIns="0" rIns="0" bIns="0" rtlCol="0"/>
          <a:lstStyle/>
          <a:p>
            <a:endParaRPr/>
          </a:p>
        </p:txBody>
      </p:sp>
      <p:sp>
        <p:nvSpPr>
          <p:cNvPr id="34" name="object 34"/>
          <p:cNvSpPr/>
          <p:nvPr/>
        </p:nvSpPr>
        <p:spPr>
          <a:xfrm>
            <a:off x="3008363" y="4810227"/>
            <a:ext cx="155499" cy="117723"/>
          </a:xfrm>
          <a:prstGeom prst="rect">
            <a:avLst/>
          </a:prstGeom>
          <a:blipFill>
            <a:blip r:embed="rId21" cstate="print"/>
            <a:stretch>
              <a:fillRect/>
            </a:stretch>
          </a:blipFill>
        </p:spPr>
        <p:txBody>
          <a:bodyPr wrap="square" lIns="0" tIns="0" rIns="0" bIns="0" rtlCol="0"/>
          <a:lstStyle/>
          <a:p>
            <a:endParaRPr/>
          </a:p>
        </p:txBody>
      </p:sp>
      <p:sp>
        <p:nvSpPr>
          <p:cNvPr id="35" name="object 35"/>
          <p:cNvSpPr/>
          <p:nvPr/>
        </p:nvSpPr>
        <p:spPr>
          <a:xfrm>
            <a:off x="4346587" y="4810227"/>
            <a:ext cx="71586" cy="116085"/>
          </a:xfrm>
          <a:prstGeom prst="rect">
            <a:avLst/>
          </a:prstGeom>
          <a:blipFill>
            <a:blip r:embed="rId22" cstate="print"/>
            <a:stretch>
              <a:fillRect/>
            </a:stretch>
          </a:blipFill>
        </p:spPr>
        <p:txBody>
          <a:bodyPr wrap="square" lIns="0" tIns="0" rIns="0" bIns="0" rtlCol="0"/>
          <a:lstStyle/>
          <a:p>
            <a:endParaRPr/>
          </a:p>
        </p:txBody>
      </p:sp>
      <p:sp>
        <p:nvSpPr>
          <p:cNvPr id="36" name="object 36"/>
          <p:cNvSpPr/>
          <p:nvPr/>
        </p:nvSpPr>
        <p:spPr>
          <a:xfrm>
            <a:off x="5603887" y="4810227"/>
            <a:ext cx="71586" cy="116085"/>
          </a:xfrm>
          <a:prstGeom prst="rect">
            <a:avLst/>
          </a:prstGeom>
          <a:blipFill>
            <a:blip r:embed="rId22" cstate="print"/>
            <a:stretch>
              <a:fillRect/>
            </a:stretch>
          </a:blipFill>
        </p:spPr>
        <p:txBody>
          <a:bodyPr wrap="square" lIns="0" tIns="0" rIns="0" bIns="0" rtlCol="0"/>
          <a:lstStyle/>
          <a:p>
            <a:endParaRPr/>
          </a:p>
        </p:txBody>
      </p:sp>
      <p:sp>
        <p:nvSpPr>
          <p:cNvPr id="37" name="object 37"/>
          <p:cNvSpPr/>
          <p:nvPr/>
        </p:nvSpPr>
        <p:spPr>
          <a:xfrm>
            <a:off x="6820260" y="4810227"/>
            <a:ext cx="75268" cy="117723"/>
          </a:xfrm>
          <a:prstGeom prst="rect">
            <a:avLst/>
          </a:prstGeom>
          <a:blipFill>
            <a:blip r:embed="rId23" cstate="print"/>
            <a:stretch>
              <a:fillRect/>
            </a:stretch>
          </a:blipFill>
        </p:spPr>
        <p:txBody>
          <a:bodyPr wrap="square" lIns="0" tIns="0" rIns="0" bIns="0" rtlCol="0"/>
          <a:lstStyle/>
          <a:p>
            <a:endParaRPr/>
          </a:p>
        </p:txBody>
      </p:sp>
      <p:sp>
        <p:nvSpPr>
          <p:cNvPr id="38" name="object 38"/>
          <p:cNvSpPr/>
          <p:nvPr/>
        </p:nvSpPr>
        <p:spPr>
          <a:xfrm>
            <a:off x="7856201" y="4808590"/>
            <a:ext cx="292197" cy="120848"/>
          </a:xfrm>
          <a:prstGeom prst="rect">
            <a:avLst/>
          </a:prstGeom>
          <a:blipFill>
            <a:blip r:embed="rId24" cstate="print"/>
            <a:stretch>
              <a:fillRect/>
            </a:stretch>
          </a:blipFill>
        </p:spPr>
        <p:txBody>
          <a:bodyPr wrap="square" lIns="0" tIns="0" rIns="0" bIns="0" rtlCol="0"/>
          <a:lstStyle/>
          <a:p>
            <a:endParaRPr/>
          </a:p>
        </p:txBody>
      </p:sp>
      <p:grpSp>
        <p:nvGrpSpPr>
          <p:cNvPr id="39" name="object 39"/>
          <p:cNvGrpSpPr/>
          <p:nvPr/>
        </p:nvGrpSpPr>
        <p:grpSpPr>
          <a:xfrm>
            <a:off x="696714" y="5205557"/>
            <a:ext cx="7519670" cy="243204"/>
            <a:chOff x="696714" y="5205557"/>
            <a:chExt cx="7519670" cy="243204"/>
          </a:xfrm>
        </p:grpSpPr>
        <p:sp>
          <p:nvSpPr>
            <p:cNvPr id="40" name="object 40"/>
            <p:cNvSpPr/>
            <p:nvPr/>
          </p:nvSpPr>
          <p:spPr>
            <a:xfrm>
              <a:off x="696714" y="5205557"/>
              <a:ext cx="351685" cy="124717"/>
            </a:xfrm>
            <a:prstGeom prst="rect">
              <a:avLst/>
            </a:prstGeom>
            <a:blipFill>
              <a:blip r:embed="rId25" cstate="print"/>
              <a:stretch>
                <a:fillRect/>
              </a:stretch>
            </a:blipFill>
          </p:spPr>
          <p:txBody>
            <a:bodyPr wrap="square" lIns="0" tIns="0" rIns="0" bIns="0" rtlCol="0"/>
            <a:lstStyle/>
            <a:p>
              <a:endParaRPr/>
            </a:p>
          </p:txBody>
        </p:sp>
        <p:sp>
          <p:nvSpPr>
            <p:cNvPr id="41" name="object 41"/>
            <p:cNvSpPr/>
            <p:nvPr/>
          </p:nvSpPr>
          <p:spPr>
            <a:xfrm>
              <a:off x="3001914" y="5329127"/>
              <a:ext cx="161949" cy="117723"/>
            </a:xfrm>
            <a:prstGeom prst="rect">
              <a:avLst/>
            </a:prstGeom>
            <a:blipFill>
              <a:blip r:embed="rId26" cstate="print"/>
              <a:stretch>
                <a:fillRect/>
              </a:stretch>
            </a:blipFill>
          </p:spPr>
          <p:txBody>
            <a:bodyPr wrap="square" lIns="0" tIns="0" rIns="0" bIns="0" rtlCol="0"/>
            <a:lstStyle/>
            <a:p>
              <a:endParaRPr/>
            </a:p>
          </p:txBody>
        </p:sp>
        <p:sp>
          <p:nvSpPr>
            <p:cNvPr id="42" name="object 42"/>
            <p:cNvSpPr/>
            <p:nvPr/>
          </p:nvSpPr>
          <p:spPr>
            <a:xfrm>
              <a:off x="4301610" y="5329127"/>
              <a:ext cx="166358" cy="116681"/>
            </a:xfrm>
            <a:prstGeom prst="rect">
              <a:avLst/>
            </a:prstGeom>
            <a:blipFill>
              <a:blip r:embed="rId27" cstate="print"/>
              <a:stretch>
                <a:fillRect/>
              </a:stretch>
            </a:blipFill>
          </p:spPr>
          <p:txBody>
            <a:bodyPr wrap="square" lIns="0" tIns="0" rIns="0" bIns="0" rtlCol="0"/>
            <a:lstStyle/>
            <a:p>
              <a:endParaRPr/>
            </a:p>
          </p:txBody>
        </p:sp>
        <p:sp>
          <p:nvSpPr>
            <p:cNvPr id="43" name="object 43"/>
            <p:cNvSpPr/>
            <p:nvPr/>
          </p:nvSpPr>
          <p:spPr>
            <a:xfrm>
              <a:off x="5564113" y="5330020"/>
              <a:ext cx="157952" cy="115788"/>
            </a:xfrm>
            <a:prstGeom prst="rect">
              <a:avLst/>
            </a:prstGeom>
            <a:blipFill>
              <a:blip r:embed="rId28" cstate="print"/>
              <a:stretch>
                <a:fillRect/>
              </a:stretch>
            </a:blipFill>
          </p:spPr>
          <p:txBody>
            <a:bodyPr wrap="square" lIns="0" tIns="0" rIns="0" bIns="0" rtlCol="0"/>
            <a:lstStyle/>
            <a:p>
              <a:endParaRPr/>
            </a:p>
          </p:txBody>
        </p:sp>
        <p:sp>
          <p:nvSpPr>
            <p:cNvPr id="44" name="object 44"/>
            <p:cNvSpPr/>
            <p:nvPr/>
          </p:nvSpPr>
          <p:spPr>
            <a:xfrm>
              <a:off x="6783313" y="5329127"/>
              <a:ext cx="156293" cy="116085"/>
            </a:xfrm>
            <a:prstGeom prst="rect">
              <a:avLst/>
            </a:prstGeom>
            <a:blipFill>
              <a:blip r:embed="rId29" cstate="print"/>
              <a:stretch>
                <a:fillRect/>
              </a:stretch>
            </a:blipFill>
          </p:spPr>
          <p:txBody>
            <a:bodyPr wrap="square" lIns="0" tIns="0" rIns="0" bIns="0" rtlCol="0"/>
            <a:lstStyle/>
            <a:p>
              <a:endParaRPr/>
            </a:p>
          </p:txBody>
        </p:sp>
        <p:sp>
          <p:nvSpPr>
            <p:cNvPr id="45" name="object 45"/>
            <p:cNvSpPr/>
            <p:nvPr/>
          </p:nvSpPr>
          <p:spPr>
            <a:xfrm>
              <a:off x="7789064" y="5327490"/>
              <a:ext cx="426797" cy="120848"/>
            </a:xfrm>
            <a:prstGeom prst="rect">
              <a:avLst/>
            </a:prstGeom>
            <a:blipFill>
              <a:blip r:embed="rId30" cstate="print"/>
              <a:stretch>
                <a:fillRect/>
              </a:stretch>
            </a:blip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21285" algn="r">
              <a:lnSpc>
                <a:spcPct val="100000"/>
              </a:lnSpc>
              <a:spcBef>
                <a:spcPts val="300"/>
              </a:spcBef>
            </a:pPr>
            <a:r>
              <a:rPr spc="-5" dirty="0"/>
              <a:t>Progress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09459" y="315301"/>
              <a:ext cx="215538"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1312672"/>
            <a:ext cx="8455025" cy="972061"/>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2060"/>
                </a:solidFill>
                <a:latin typeface="Arial"/>
                <a:cs typeface="Arial"/>
              </a:rPr>
              <a:t>Reporting to Chief programmers and Project</a:t>
            </a:r>
            <a:r>
              <a:rPr sz="2400" spc="-15" dirty="0">
                <a:solidFill>
                  <a:srgbClr val="002060"/>
                </a:solidFill>
                <a:latin typeface="Arial"/>
                <a:cs typeface="Arial"/>
              </a:rPr>
              <a:t> </a:t>
            </a:r>
            <a:r>
              <a:rPr sz="2400" dirty="0">
                <a:solidFill>
                  <a:srgbClr val="002060"/>
                </a:solidFill>
                <a:latin typeface="Arial"/>
                <a:cs typeface="Arial"/>
              </a:rPr>
              <a:t>Manager</a:t>
            </a:r>
            <a:endParaRPr sz="2400" dirty="0">
              <a:latin typeface="Arial"/>
              <a:cs typeface="Arial"/>
            </a:endParaRPr>
          </a:p>
          <a:p>
            <a:pPr marL="241300" marR="5080">
              <a:lnSpc>
                <a:spcPts val="1650"/>
              </a:lnSpc>
              <a:spcBef>
                <a:spcPts val="1245"/>
              </a:spcBef>
            </a:pPr>
            <a:r>
              <a:rPr sz="2000" spc="-5" dirty="0">
                <a:solidFill>
                  <a:srgbClr val="595959"/>
                </a:solidFill>
                <a:latin typeface="Arial"/>
                <a:cs typeface="Arial"/>
              </a:rPr>
              <a:t>Every week, the </a:t>
            </a:r>
            <a:r>
              <a:rPr sz="2000" dirty="0">
                <a:solidFill>
                  <a:srgbClr val="595959"/>
                </a:solidFill>
                <a:latin typeface="Arial"/>
                <a:cs typeface="Arial"/>
              </a:rPr>
              <a:t>rate </a:t>
            </a:r>
            <a:r>
              <a:rPr sz="2000" spc="-5" dirty="0">
                <a:solidFill>
                  <a:srgbClr val="595959"/>
                </a:solidFill>
                <a:latin typeface="Arial"/>
                <a:cs typeface="Arial"/>
              </a:rPr>
              <a:t>of progress is </a:t>
            </a:r>
            <a:r>
              <a:rPr sz="2000" dirty="0">
                <a:solidFill>
                  <a:srgbClr val="595959"/>
                </a:solidFill>
                <a:latin typeface="Arial"/>
                <a:cs typeface="Arial"/>
              </a:rPr>
              <a:t>shown </a:t>
            </a:r>
            <a:r>
              <a:rPr sz="2000" spc="-5" dirty="0">
                <a:solidFill>
                  <a:srgbClr val="595959"/>
                </a:solidFill>
                <a:latin typeface="Arial"/>
                <a:cs typeface="Arial"/>
              </a:rPr>
              <a:t>by plotting </a:t>
            </a:r>
            <a:r>
              <a:rPr sz="2000" dirty="0">
                <a:solidFill>
                  <a:srgbClr val="595959"/>
                </a:solidFill>
                <a:latin typeface="Arial"/>
                <a:cs typeface="Arial"/>
              </a:rPr>
              <a:t>a </a:t>
            </a:r>
            <a:r>
              <a:rPr sz="2000" spc="-5" dirty="0">
                <a:solidFill>
                  <a:srgbClr val="595959"/>
                </a:solidFill>
                <a:latin typeface="Arial"/>
                <a:cs typeface="Arial"/>
              </a:rPr>
              <a:t>graph for the number of features </a:t>
            </a:r>
            <a:r>
              <a:rPr sz="2000" dirty="0">
                <a:solidFill>
                  <a:srgbClr val="595959"/>
                </a:solidFill>
                <a:latin typeface="Arial"/>
                <a:cs typeface="Arial"/>
              </a:rPr>
              <a:t>completed </a:t>
            </a:r>
            <a:r>
              <a:rPr sz="2000" spc="-5" dirty="0">
                <a:solidFill>
                  <a:srgbClr val="595959"/>
                </a:solidFill>
                <a:latin typeface="Arial"/>
                <a:cs typeface="Arial"/>
              </a:rPr>
              <a:t>each  week</a:t>
            </a:r>
            <a:endParaRPr sz="2000" dirty="0">
              <a:latin typeface="Arial"/>
              <a:cs typeface="Arial"/>
            </a:endParaRPr>
          </a:p>
        </p:txBody>
      </p:sp>
      <p:sp>
        <p:nvSpPr>
          <p:cNvPr id="8" name="object 8"/>
          <p:cNvSpPr/>
          <p:nvPr/>
        </p:nvSpPr>
        <p:spPr>
          <a:xfrm>
            <a:off x="0" y="1612074"/>
            <a:ext cx="5638800" cy="0"/>
          </a:xfrm>
          <a:custGeom>
            <a:avLst/>
            <a:gdLst/>
            <a:ahLst/>
            <a:cxnLst/>
            <a:rect l="l" t="t" r="r" b="b"/>
            <a:pathLst>
              <a:path w="5638800">
                <a:moveTo>
                  <a:pt x="0" y="0"/>
                </a:moveTo>
                <a:lnTo>
                  <a:pt x="5638799" y="0"/>
                </a:lnTo>
              </a:path>
            </a:pathLst>
          </a:custGeom>
          <a:ln w="9524">
            <a:solidFill>
              <a:srgbClr val="4A7DBB"/>
            </a:solidFill>
          </a:ln>
        </p:spPr>
        <p:txBody>
          <a:bodyPr wrap="square" lIns="0" tIns="0" rIns="0" bIns="0" rtlCol="0"/>
          <a:lstStyle/>
          <a:p>
            <a:endParaRPr/>
          </a:p>
        </p:txBody>
      </p:sp>
      <p:grpSp>
        <p:nvGrpSpPr>
          <p:cNvPr id="9" name="object 9"/>
          <p:cNvGrpSpPr/>
          <p:nvPr/>
        </p:nvGrpSpPr>
        <p:grpSpPr>
          <a:xfrm>
            <a:off x="1892300" y="2349500"/>
            <a:ext cx="5511800" cy="3911600"/>
            <a:chOff x="1892300" y="2349500"/>
            <a:chExt cx="5511800" cy="3911600"/>
          </a:xfrm>
        </p:grpSpPr>
        <p:sp>
          <p:nvSpPr>
            <p:cNvPr id="10" name="object 10"/>
            <p:cNvSpPr/>
            <p:nvPr/>
          </p:nvSpPr>
          <p:spPr>
            <a:xfrm>
              <a:off x="1905000" y="2362200"/>
              <a:ext cx="5105398" cy="368893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05000" y="2362200"/>
              <a:ext cx="5486400" cy="3886200"/>
            </a:xfrm>
            <a:custGeom>
              <a:avLst/>
              <a:gdLst/>
              <a:ahLst/>
              <a:cxnLst/>
              <a:rect l="l" t="t" r="r" b="b"/>
              <a:pathLst>
                <a:path w="5486400" h="3886200">
                  <a:moveTo>
                    <a:pt x="0" y="0"/>
                  </a:moveTo>
                  <a:lnTo>
                    <a:pt x="5486399" y="0"/>
                  </a:lnTo>
                  <a:lnTo>
                    <a:pt x="5486399" y="3886199"/>
                  </a:lnTo>
                  <a:lnTo>
                    <a:pt x="0" y="3886199"/>
                  </a:lnTo>
                  <a:lnTo>
                    <a:pt x="0" y="0"/>
                  </a:lnTo>
                  <a:close/>
                </a:path>
              </a:pathLst>
            </a:custGeom>
            <a:ln w="25399">
              <a:solidFill>
                <a:srgbClr val="385E8A"/>
              </a:solidFill>
            </a:ln>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469359"/>
          </a:xfrm>
          <a:prstGeom prst="rect">
            <a:avLst/>
          </a:prstGeom>
          <a:solidFill>
            <a:srgbClr val="D8D8D8"/>
          </a:solidFill>
          <a:ln w="25399">
            <a:solidFill>
              <a:srgbClr val="385E8A"/>
            </a:solidFill>
          </a:ln>
        </p:spPr>
        <p:txBody>
          <a:bodyPr vert="horz" wrap="square" lIns="0" tIns="38100" rIns="0" bIns="0" rtlCol="0">
            <a:spAutoFit/>
          </a:bodyPr>
          <a:lstStyle/>
          <a:p>
            <a:pPr marL="1677670">
              <a:lnSpc>
                <a:spcPct val="100000"/>
              </a:lnSpc>
              <a:spcBef>
                <a:spcPts val="300"/>
              </a:spcBef>
            </a:pPr>
            <a:r>
              <a:rPr spc="-10" dirty="0"/>
              <a:t>Advantages </a:t>
            </a:r>
            <a:r>
              <a:rPr spc="-5" dirty="0"/>
              <a:t>of</a:t>
            </a:r>
            <a:r>
              <a:rPr spc="-65" dirty="0"/>
              <a:t> </a:t>
            </a:r>
            <a:r>
              <a:rPr spc="-5" dirty="0"/>
              <a:t>FDD</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09459" y="315301"/>
              <a:ext cx="211311"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1312672"/>
            <a:ext cx="8004175" cy="322770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17365D"/>
                </a:solidFill>
                <a:latin typeface="Arial"/>
                <a:cs typeface="Arial"/>
              </a:rPr>
              <a:t>Advantages</a:t>
            </a:r>
            <a:endParaRPr sz="1600">
              <a:latin typeface="Arial"/>
              <a:cs typeface="Arial"/>
            </a:endParaRPr>
          </a:p>
          <a:p>
            <a:pPr marL="546100" marR="3560445">
              <a:lnSpc>
                <a:spcPts val="3900"/>
              </a:lnSpc>
              <a:spcBef>
                <a:spcPts val="350"/>
              </a:spcBef>
            </a:pPr>
            <a:r>
              <a:rPr sz="1600" spc="-5" dirty="0">
                <a:solidFill>
                  <a:srgbClr val="17365D"/>
                </a:solidFill>
                <a:latin typeface="Arial"/>
                <a:cs typeface="Arial"/>
              </a:rPr>
              <a:t>Supports </a:t>
            </a:r>
            <a:r>
              <a:rPr sz="1600" dirty="0">
                <a:solidFill>
                  <a:srgbClr val="17365D"/>
                </a:solidFill>
                <a:latin typeface="Arial"/>
                <a:cs typeface="Arial"/>
              </a:rPr>
              <a:t>multiple </a:t>
            </a:r>
            <a:r>
              <a:rPr sz="1600" spc="-5" dirty="0">
                <a:solidFill>
                  <a:srgbClr val="17365D"/>
                </a:solidFill>
                <a:latin typeface="Arial"/>
                <a:cs typeface="Arial"/>
              </a:rPr>
              <a:t>teams working in parallel  All aspects of </a:t>
            </a:r>
            <a:r>
              <a:rPr sz="1600" dirty="0">
                <a:solidFill>
                  <a:srgbClr val="17365D"/>
                </a:solidFill>
                <a:latin typeface="Arial"/>
                <a:cs typeface="Arial"/>
              </a:rPr>
              <a:t>a </a:t>
            </a:r>
            <a:r>
              <a:rPr sz="1600" spc="-5" dirty="0">
                <a:solidFill>
                  <a:srgbClr val="17365D"/>
                </a:solidFill>
                <a:latin typeface="Arial"/>
                <a:cs typeface="Arial"/>
              </a:rPr>
              <a:t>project tracked by </a:t>
            </a:r>
            <a:r>
              <a:rPr sz="1600" dirty="0">
                <a:solidFill>
                  <a:srgbClr val="17365D"/>
                </a:solidFill>
                <a:latin typeface="Arial"/>
                <a:cs typeface="Arial"/>
              </a:rPr>
              <a:t>a</a:t>
            </a:r>
            <a:r>
              <a:rPr sz="1600" spc="-80" dirty="0">
                <a:solidFill>
                  <a:srgbClr val="17365D"/>
                </a:solidFill>
                <a:latin typeface="Arial"/>
                <a:cs typeface="Arial"/>
              </a:rPr>
              <a:t> </a:t>
            </a:r>
            <a:r>
              <a:rPr sz="1600" spc="-5" dirty="0">
                <a:solidFill>
                  <a:srgbClr val="17365D"/>
                </a:solidFill>
                <a:latin typeface="Arial"/>
                <a:cs typeface="Arial"/>
              </a:rPr>
              <a:t>feature</a:t>
            </a:r>
            <a:endParaRPr sz="1600">
              <a:latin typeface="Arial"/>
              <a:cs typeface="Arial"/>
            </a:endParaRPr>
          </a:p>
          <a:p>
            <a:pPr marL="546100" marR="5080">
              <a:lnSpc>
                <a:spcPts val="3900"/>
              </a:lnSpc>
            </a:pPr>
            <a:r>
              <a:rPr sz="1600" spc="-5" dirty="0">
                <a:solidFill>
                  <a:srgbClr val="17365D"/>
                </a:solidFill>
                <a:latin typeface="Arial"/>
                <a:cs typeface="Arial"/>
              </a:rPr>
              <a:t>Design by feature and build by </a:t>
            </a:r>
            <a:r>
              <a:rPr sz="1600" dirty="0">
                <a:solidFill>
                  <a:srgbClr val="17365D"/>
                </a:solidFill>
                <a:latin typeface="Arial"/>
                <a:cs typeface="Arial"/>
              </a:rPr>
              <a:t>a </a:t>
            </a:r>
            <a:r>
              <a:rPr sz="1600" spc="-5" dirty="0">
                <a:solidFill>
                  <a:srgbClr val="17365D"/>
                </a:solidFill>
                <a:latin typeface="Arial"/>
                <a:cs typeface="Arial"/>
              </a:rPr>
              <a:t>feature aspects are easy to understand and adopt  Scales to large teams or projects</a:t>
            </a:r>
            <a:r>
              <a:rPr sz="1600" spc="-15" dirty="0">
                <a:solidFill>
                  <a:srgbClr val="17365D"/>
                </a:solidFill>
                <a:latin typeface="Arial"/>
                <a:cs typeface="Arial"/>
              </a:rPr>
              <a:t> </a:t>
            </a:r>
            <a:r>
              <a:rPr sz="1600" spc="-5" dirty="0">
                <a:solidFill>
                  <a:srgbClr val="17365D"/>
                </a:solidFill>
                <a:latin typeface="Arial"/>
                <a:cs typeface="Arial"/>
              </a:rPr>
              <a:t>well</a:t>
            </a:r>
            <a:endParaRPr sz="1600">
              <a:latin typeface="Arial"/>
              <a:cs typeface="Arial"/>
            </a:endParaRPr>
          </a:p>
          <a:p>
            <a:pPr marL="546100">
              <a:lnSpc>
                <a:spcPct val="100000"/>
              </a:lnSpc>
              <a:spcBef>
                <a:spcPts val="1520"/>
              </a:spcBef>
            </a:pPr>
            <a:r>
              <a:rPr sz="1600" spc="-5" dirty="0">
                <a:solidFill>
                  <a:srgbClr val="17365D"/>
                </a:solidFill>
                <a:latin typeface="Arial"/>
                <a:cs typeface="Arial"/>
              </a:rPr>
              <a:t>Better in teams where developers’ experiences</a:t>
            </a:r>
            <a:r>
              <a:rPr sz="1600" spc="-15" dirty="0">
                <a:solidFill>
                  <a:srgbClr val="17365D"/>
                </a:solidFill>
                <a:latin typeface="Arial"/>
                <a:cs typeface="Arial"/>
              </a:rPr>
              <a:t> </a:t>
            </a:r>
            <a:r>
              <a:rPr sz="1600" dirty="0">
                <a:solidFill>
                  <a:srgbClr val="17365D"/>
                </a:solidFill>
                <a:latin typeface="Arial"/>
                <a:cs typeface="Arial"/>
              </a:rPr>
              <a:t>varies</a:t>
            </a:r>
            <a:endParaRPr sz="1600">
              <a:latin typeface="Arial"/>
              <a:cs typeface="Arial"/>
            </a:endParaRPr>
          </a:p>
          <a:p>
            <a:pPr>
              <a:lnSpc>
                <a:spcPct val="100000"/>
              </a:lnSpc>
              <a:spcBef>
                <a:spcPts val="25"/>
              </a:spcBef>
            </a:pPr>
            <a:endParaRPr sz="1700">
              <a:latin typeface="Arial"/>
              <a:cs typeface="Arial"/>
            </a:endParaRPr>
          </a:p>
          <a:p>
            <a:pPr marL="546100">
              <a:lnSpc>
                <a:spcPct val="100000"/>
              </a:lnSpc>
            </a:pPr>
            <a:r>
              <a:rPr sz="1600" spc="-5" dirty="0">
                <a:solidFill>
                  <a:srgbClr val="17365D"/>
                </a:solidFill>
                <a:latin typeface="Arial"/>
                <a:cs typeface="Arial"/>
              </a:rPr>
              <a:t>Offers well defined progress tracking and </a:t>
            </a:r>
            <a:r>
              <a:rPr sz="1600" dirty="0">
                <a:solidFill>
                  <a:srgbClr val="17365D"/>
                </a:solidFill>
                <a:latin typeface="Arial"/>
                <a:cs typeface="Arial"/>
              </a:rPr>
              <a:t>reporting</a:t>
            </a:r>
            <a:r>
              <a:rPr sz="1600" spc="-20" dirty="0">
                <a:solidFill>
                  <a:srgbClr val="17365D"/>
                </a:solidFill>
                <a:latin typeface="Arial"/>
                <a:cs typeface="Arial"/>
              </a:rPr>
              <a:t> </a:t>
            </a:r>
            <a:r>
              <a:rPr sz="1600" dirty="0">
                <a:solidFill>
                  <a:srgbClr val="17365D"/>
                </a:solidFill>
                <a:latin typeface="Arial"/>
                <a:cs typeface="Arial"/>
              </a:rPr>
              <a:t>capabilities</a:t>
            </a:r>
            <a:endParaRPr sz="1600">
              <a:latin typeface="Arial"/>
              <a:cs typeface="Arial"/>
            </a:endParaRPr>
          </a:p>
        </p:txBody>
      </p:sp>
      <p:sp>
        <p:nvSpPr>
          <p:cNvPr id="8" name="object 8"/>
          <p:cNvSpPr/>
          <p:nvPr/>
        </p:nvSpPr>
        <p:spPr>
          <a:xfrm>
            <a:off x="0" y="1612074"/>
            <a:ext cx="3886200" cy="0"/>
          </a:xfrm>
          <a:custGeom>
            <a:avLst/>
            <a:gdLst/>
            <a:ahLst/>
            <a:cxnLst/>
            <a:rect l="l" t="t" r="r" b="b"/>
            <a:pathLst>
              <a:path w="3886200">
                <a:moveTo>
                  <a:pt x="0" y="0"/>
                </a:moveTo>
                <a:lnTo>
                  <a:pt x="3886199" y="0"/>
                </a:lnTo>
              </a:path>
            </a:pathLst>
          </a:custGeom>
          <a:ln w="9524">
            <a:solidFill>
              <a:srgbClr val="4A7DBB"/>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469359"/>
          </a:xfrm>
          <a:prstGeom prst="rect">
            <a:avLst/>
          </a:prstGeom>
          <a:solidFill>
            <a:srgbClr val="D8D8D8"/>
          </a:solidFill>
          <a:ln w="25399">
            <a:solidFill>
              <a:srgbClr val="385E8A"/>
            </a:solidFill>
          </a:ln>
        </p:spPr>
        <p:txBody>
          <a:bodyPr vert="horz" wrap="square" lIns="0" tIns="38100" rIns="0" bIns="0" rtlCol="0">
            <a:spAutoFit/>
          </a:bodyPr>
          <a:lstStyle/>
          <a:p>
            <a:pPr marL="1677670">
              <a:lnSpc>
                <a:spcPct val="100000"/>
              </a:lnSpc>
              <a:spcBef>
                <a:spcPts val="300"/>
              </a:spcBef>
            </a:pPr>
            <a:r>
              <a:rPr spc="-5" dirty="0"/>
              <a:t>Disadvantages of</a:t>
            </a:r>
            <a:r>
              <a:rPr spc="-65" dirty="0"/>
              <a:t> </a:t>
            </a:r>
            <a:r>
              <a:rPr spc="-5" dirty="0"/>
              <a:t>FDD</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09459" y="315301"/>
              <a:ext cx="214883" cy="14957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1312672"/>
            <a:ext cx="7409180" cy="199580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17365D"/>
                </a:solidFill>
                <a:latin typeface="Arial"/>
                <a:cs typeface="Arial"/>
              </a:rPr>
              <a:t>Disadvantages</a:t>
            </a:r>
            <a:endParaRPr sz="1600">
              <a:latin typeface="Arial"/>
              <a:cs typeface="Arial"/>
            </a:endParaRPr>
          </a:p>
          <a:p>
            <a:pPr marL="546100" marR="5080">
              <a:lnSpc>
                <a:spcPts val="3900"/>
              </a:lnSpc>
              <a:spcBef>
                <a:spcPts val="400"/>
              </a:spcBef>
              <a:tabLst>
                <a:tab pos="4203065" algn="l"/>
              </a:tabLst>
            </a:pPr>
            <a:r>
              <a:rPr sz="1600" spc="-5" dirty="0">
                <a:solidFill>
                  <a:srgbClr val="17365D"/>
                </a:solidFill>
                <a:latin typeface="Arial"/>
                <a:cs typeface="Arial"/>
              </a:rPr>
              <a:t>Promotes individual </a:t>
            </a:r>
            <a:r>
              <a:rPr sz="1600" dirty="0">
                <a:solidFill>
                  <a:srgbClr val="17365D"/>
                </a:solidFill>
                <a:latin typeface="Arial"/>
                <a:cs typeface="Arial"/>
              </a:rPr>
              <a:t>code </a:t>
            </a:r>
            <a:r>
              <a:rPr sz="1600" spc="-5" dirty="0">
                <a:solidFill>
                  <a:srgbClr val="17365D"/>
                </a:solidFill>
                <a:latin typeface="Arial"/>
                <a:cs typeface="Arial"/>
              </a:rPr>
              <a:t>ownership</a:t>
            </a:r>
            <a:r>
              <a:rPr sz="1600" dirty="0">
                <a:solidFill>
                  <a:srgbClr val="17365D"/>
                </a:solidFill>
                <a:latin typeface="Arial"/>
                <a:cs typeface="Arial"/>
              </a:rPr>
              <a:t> </a:t>
            </a:r>
            <a:r>
              <a:rPr sz="1600" spc="-5" dirty="0">
                <a:solidFill>
                  <a:srgbClr val="17365D"/>
                </a:solidFill>
                <a:latin typeface="Arial"/>
                <a:cs typeface="Arial"/>
              </a:rPr>
              <a:t>as	opposed to </a:t>
            </a:r>
            <a:r>
              <a:rPr sz="1600" dirty="0">
                <a:solidFill>
                  <a:srgbClr val="17365D"/>
                </a:solidFill>
                <a:latin typeface="Arial"/>
                <a:cs typeface="Arial"/>
              </a:rPr>
              <a:t>shared/team </a:t>
            </a:r>
            <a:r>
              <a:rPr sz="1600" spc="-5" dirty="0">
                <a:solidFill>
                  <a:srgbClr val="17365D"/>
                </a:solidFill>
                <a:latin typeface="Arial"/>
                <a:cs typeface="Arial"/>
              </a:rPr>
              <a:t>ownership  Iterations are not well defined by the process as other agile </a:t>
            </a:r>
            <a:r>
              <a:rPr sz="1600" dirty="0">
                <a:solidFill>
                  <a:srgbClr val="17365D"/>
                </a:solidFill>
                <a:latin typeface="Arial"/>
                <a:cs typeface="Arial"/>
              </a:rPr>
              <a:t>methodologies  </a:t>
            </a:r>
            <a:r>
              <a:rPr sz="1600" spc="-5" dirty="0">
                <a:solidFill>
                  <a:srgbClr val="17365D"/>
                </a:solidFill>
                <a:latin typeface="Arial"/>
                <a:cs typeface="Arial"/>
              </a:rPr>
              <a:t>The </a:t>
            </a:r>
            <a:r>
              <a:rPr sz="1600" dirty="0">
                <a:solidFill>
                  <a:srgbClr val="17365D"/>
                </a:solidFill>
                <a:latin typeface="Arial"/>
                <a:cs typeface="Arial"/>
              </a:rPr>
              <a:t>model-centric </a:t>
            </a:r>
            <a:r>
              <a:rPr sz="1600" spc="-5" dirty="0">
                <a:solidFill>
                  <a:srgbClr val="17365D"/>
                </a:solidFill>
                <a:latin typeface="Arial"/>
                <a:cs typeface="Arial"/>
              </a:rPr>
              <a:t>aspects </a:t>
            </a:r>
            <a:r>
              <a:rPr sz="1600" dirty="0">
                <a:solidFill>
                  <a:srgbClr val="17365D"/>
                </a:solidFill>
                <a:latin typeface="Arial"/>
                <a:cs typeface="Arial"/>
              </a:rPr>
              <a:t>can </a:t>
            </a:r>
            <a:r>
              <a:rPr sz="1600" spc="-5" dirty="0">
                <a:solidFill>
                  <a:srgbClr val="17365D"/>
                </a:solidFill>
                <a:latin typeface="Arial"/>
                <a:cs typeface="Arial"/>
              </a:rPr>
              <a:t>have huge impacts when working on</a:t>
            </a:r>
            <a:r>
              <a:rPr sz="1600" spc="-75" dirty="0">
                <a:solidFill>
                  <a:srgbClr val="17365D"/>
                </a:solidFill>
                <a:latin typeface="Arial"/>
                <a:cs typeface="Arial"/>
              </a:rPr>
              <a:t> </a:t>
            </a:r>
            <a:r>
              <a:rPr sz="1600" spc="-5" dirty="0">
                <a:solidFill>
                  <a:srgbClr val="17365D"/>
                </a:solidFill>
                <a:latin typeface="Arial"/>
                <a:cs typeface="Arial"/>
              </a:rPr>
              <a:t>existing</a:t>
            </a:r>
            <a:endParaRPr sz="1600">
              <a:latin typeface="Arial"/>
              <a:cs typeface="Arial"/>
            </a:endParaRPr>
          </a:p>
          <a:p>
            <a:pPr marL="88900">
              <a:lnSpc>
                <a:spcPts val="1490"/>
              </a:lnSpc>
            </a:pPr>
            <a:r>
              <a:rPr sz="1600" dirty="0">
                <a:solidFill>
                  <a:srgbClr val="17365D"/>
                </a:solidFill>
                <a:latin typeface="Arial"/>
                <a:cs typeface="Arial"/>
              </a:rPr>
              <a:t>systems </a:t>
            </a:r>
            <a:r>
              <a:rPr sz="1600" spc="-5" dirty="0">
                <a:solidFill>
                  <a:srgbClr val="17365D"/>
                </a:solidFill>
                <a:latin typeface="Arial"/>
                <a:cs typeface="Arial"/>
              </a:rPr>
              <a:t>that have no</a:t>
            </a:r>
            <a:r>
              <a:rPr sz="1600" spc="-15" dirty="0">
                <a:solidFill>
                  <a:srgbClr val="17365D"/>
                </a:solidFill>
                <a:latin typeface="Arial"/>
                <a:cs typeface="Arial"/>
              </a:rPr>
              <a:t> </a:t>
            </a:r>
            <a:r>
              <a:rPr sz="1600" dirty="0">
                <a:solidFill>
                  <a:srgbClr val="17365D"/>
                </a:solidFill>
                <a:latin typeface="Arial"/>
                <a:cs typeface="Arial"/>
              </a:rPr>
              <a:t>models.</a:t>
            </a:r>
            <a:endParaRPr sz="1600">
              <a:latin typeface="Arial"/>
              <a:cs typeface="Arial"/>
            </a:endParaRPr>
          </a:p>
        </p:txBody>
      </p:sp>
      <p:sp>
        <p:nvSpPr>
          <p:cNvPr id="8" name="object 8"/>
          <p:cNvSpPr/>
          <p:nvPr/>
        </p:nvSpPr>
        <p:spPr>
          <a:xfrm>
            <a:off x="0" y="1612074"/>
            <a:ext cx="3886200" cy="0"/>
          </a:xfrm>
          <a:custGeom>
            <a:avLst/>
            <a:gdLst/>
            <a:ahLst/>
            <a:cxnLst/>
            <a:rect l="l" t="t" r="r" b="b"/>
            <a:pathLst>
              <a:path w="3886200">
                <a:moveTo>
                  <a:pt x="0" y="0"/>
                </a:moveTo>
                <a:lnTo>
                  <a:pt x="3886199" y="0"/>
                </a:lnTo>
              </a:path>
            </a:pathLst>
          </a:custGeom>
          <a:ln w="9524">
            <a:solidFill>
              <a:srgbClr val="4A7DBB"/>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33350" algn="r">
              <a:lnSpc>
                <a:spcPct val="100000"/>
              </a:lnSpc>
              <a:spcBef>
                <a:spcPts val="300"/>
              </a:spcBef>
            </a:pPr>
            <a:r>
              <a:rPr spc="-5" dirty="0"/>
              <a:t>Introduction</a:t>
            </a:r>
          </a:p>
        </p:txBody>
      </p:sp>
      <p:sp>
        <p:nvSpPr>
          <p:cNvPr id="3" name="object 3"/>
          <p:cNvSpPr txBox="1"/>
          <p:nvPr/>
        </p:nvSpPr>
        <p:spPr>
          <a:xfrm>
            <a:off x="617220" y="1277129"/>
            <a:ext cx="8298180" cy="4113947"/>
          </a:xfrm>
          <a:prstGeom prst="rect">
            <a:avLst/>
          </a:prstGeom>
        </p:spPr>
        <p:txBody>
          <a:bodyPr vert="horz" wrap="square" lIns="0" tIns="27940" rIns="0" bIns="0" rtlCol="0">
            <a:spAutoFit/>
          </a:bodyPr>
          <a:lstStyle/>
          <a:p>
            <a:pPr>
              <a:lnSpc>
                <a:spcPct val="100000"/>
              </a:lnSpc>
            </a:pPr>
            <a:endParaRPr sz="2700" dirty="0">
              <a:latin typeface="Arial"/>
              <a:cs typeface="Arial"/>
            </a:endParaRPr>
          </a:p>
          <a:p>
            <a:r>
              <a:rPr lang="en-US" altLang="en-US" dirty="0">
                <a:latin typeface="Cambria" panose="02040503050406030204" pitchFamily="18" charset="0"/>
              </a:rPr>
              <a:t> </a:t>
            </a:r>
            <a:r>
              <a:rPr lang="en-US" altLang="en-US" sz="2400" spc="-5" dirty="0">
                <a:solidFill>
                  <a:srgbClr val="17365D"/>
                </a:solidFill>
                <a:latin typeface="Arial"/>
                <a:cs typeface="Arial"/>
              </a:rPr>
              <a:t>FDD is an agile, highly adaptive software development process that is</a:t>
            </a:r>
          </a:p>
          <a:p>
            <a:pPr marL="800100" lvl="1" indent="-342900">
              <a:buFont typeface="Arial" panose="020B0604020202020204" pitchFamily="34" charset="0"/>
              <a:buChar char="•"/>
            </a:pPr>
            <a:r>
              <a:rPr lang="en-US" altLang="en-US" sz="2400" spc="-5" dirty="0">
                <a:solidFill>
                  <a:srgbClr val="17365D"/>
                </a:solidFill>
                <a:latin typeface="Arial"/>
                <a:cs typeface="Arial"/>
              </a:rPr>
              <a:t>Highly iterative.</a:t>
            </a:r>
          </a:p>
          <a:p>
            <a:pPr marL="800100" lvl="1" indent="-342900">
              <a:buFont typeface="Arial" panose="020B0604020202020204" pitchFamily="34" charset="0"/>
              <a:buChar char="•"/>
            </a:pPr>
            <a:r>
              <a:rPr lang="en-US" altLang="en-US" sz="2400" spc="-5" dirty="0">
                <a:solidFill>
                  <a:srgbClr val="17365D"/>
                </a:solidFill>
                <a:latin typeface="Arial"/>
                <a:cs typeface="Arial"/>
              </a:rPr>
              <a:t>Emphasizes quality at all steps</a:t>
            </a:r>
          </a:p>
          <a:p>
            <a:pPr marL="800100" lvl="1" indent="-342900">
              <a:buFont typeface="Arial" panose="020B0604020202020204" pitchFamily="34" charset="0"/>
              <a:buChar char="•"/>
            </a:pPr>
            <a:r>
              <a:rPr lang="en-US" altLang="en-US" sz="2400" spc="-5" dirty="0">
                <a:solidFill>
                  <a:srgbClr val="17365D"/>
                </a:solidFill>
                <a:latin typeface="Arial"/>
                <a:cs typeface="Arial"/>
              </a:rPr>
              <a:t>Delivers frequent, tangible working results at all steps</a:t>
            </a:r>
          </a:p>
          <a:p>
            <a:pPr marL="800100" lvl="1" indent="-342900">
              <a:buFont typeface="Arial" panose="020B0604020202020204" pitchFamily="34" charset="0"/>
              <a:buChar char="•"/>
            </a:pPr>
            <a:r>
              <a:rPr lang="en-US" altLang="en-US" sz="2400" spc="-5" dirty="0">
                <a:solidFill>
                  <a:srgbClr val="17365D"/>
                </a:solidFill>
                <a:latin typeface="Arial"/>
                <a:cs typeface="Arial"/>
              </a:rPr>
              <a:t>Provides accurate and meaningful progress along with status information, with the minimum of overhead and disruption for the developers.</a:t>
            </a:r>
          </a:p>
          <a:p>
            <a:pPr marL="800100" lvl="1" indent="-342900">
              <a:buFont typeface="Arial" panose="020B0604020202020204" pitchFamily="34" charset="0"/>
              <a:buChar char="•"/>
            </a:pPr>
            <a:r>
              <a:rPr lang="en-US" altLang="en-US" sz="2400" spc="-5" dirty="0">
                <a:solidFill>
                  <a:srgbClr val="17365D"/>
                </a:solidFill>
                <a:latin typeface="Arial"/>
                <a:cs typeface="Arial"/>
              </a:rPr>
              <a:t>Is liked by client, managers and developers</a:t>
            </a:r>
          </a:p>
          <a:p>
            <a:pPr>
              <a:lnSpc>
                <a:spcPct val="100000"/>
              </a:lnSpc>
              <a:spcBef>
                <a:spcPts val="5"/>
              </a:spcBef>
            </a:pPr>
            <a:endParaRPr sz="2250" dirty="0">
              <a:latin typeface="Arial"/>
              <a:cs typeface="Arial"/>
            </a:endParaRPr>
          </a:p>
        </p:txBody>
      </p:sp>
      <p:grpSp>
        <p:nvGrpSpPr>
          <p:cNvPr id="4" name="object 4"/>
          <p:cNvGrpSpPr/>
          <p:nvPr/>
        </p:nvGrpSpPr>
        <p:grpSpPr>
          <a:xfrm>
            <a:off x="8682037" y="0"/>
            <a:ext cx="466725" cy="771525"/>
            <a:chOff x="8682037" y="0"/>
            <a:chExt cx="466725" cy="771525"/>
          </a:xfrm>
        </p:grpSpPr>
        <p:sp>
          <p:nvSpPr>
            <p:cNvPr id="5" name="object 5"/>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6" name="object 6"/>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7" name="object 7"/>
            <p:cNvSpPr/>
            <p:nvPr/>
          </p:nvSpPr>
          <p:spPr>
            <a:xfrm>
              <a:off x="8867291" y="315301"/>
              <a:ext cx="96887" cy="147042"/>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L="3075305">
              <a:lnSpc>
                <a:spcPct val="100000"/>
              </a:lnSpc>
              <a:spcBef>
                <a:spcPts val="300"/>
              </a:spcBef>
            </a:pPr>
            <a:r>
              <a:rPr spc="-5" dirty="0"/>
              <a:t>Why do we have to use FDD</a:t>
            </a:r>
            <a:r>
              <a:rPr spc="-80" dirty="0"/>
              <a:t> </a:t>
            </a:r>
            <a:r>
              <a:rPr dirty="0"/>
              <a:t>?</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61591" y="317236"/>
              <a:ext cx="107051" cy="145851"/>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0" y="2514600"/>
            <a:ext cx="2971800" cy="0"/>
          </a:xfrm>
          <a:custGeom>
            <a:avLst/>
            <a:gdLst/>
            <a:ahLst/>
            <a:cxnLst/>
            <a:rect l="l" t="t" r="r" b="b"/>
            <a:pathLst>
              <a:path w="2971800">
                <a:moveTo>
                  <a:pt x="0" y="0"/>
                </a:moveTo>
                <a:lnTo>
                  <a:pt x="2971798" y="0"/>
                </a:lnTo>
              </a:path>
            </a:pathLst>
          </a:custGeom>
          <a:ln w="9524">
            <a:solidFill>
              <a:srgbClr val="4A7DBB"/>
            </a:solidFill>
          </a:ln>
        </p:spPr>
        <p:txBody>
          <a:bodyPr wrap="square" lIns="0" tIns="0" rIns="0" bIns="0" rtlCol="0"/>
          <a:lstStyle/>
          <a:p>
            <a:endParaRPr/>
          </a:p>
        </p:txBody>
      </p:sp>
      <p:sp>
        <p:nvSpPr>
          <p:cNvPr id="8" name="object 8"/>
          <p:cNvSpPr/>
          <p:nvPr/>
        </p:nvSpPr>
        <p:spPr>
          <a:xfrm>
            <a:off x="3364992" y="3429000"/>
            <a:ext cx="292735" cy="152400"/>
          </a:xfrm>
          <a:custGeom>
            <a:avLst/>
            <a:gdLst/>
            <a:ahLst/>
            <a:cxnLst/>
            <a:rect l="l" t="t" r="r" b="b"/>
            <a:pathLst>
              <a:path w="292735" h="152400">
                <a:moveTo>
                  <a:pt x="0" y="38099"/>
                </a:moveTo>
                <a:lnTo>
                  <a:pt x="216407" y="38099"/>
                </a:lnTo>
                <a:lnTo>
                  <a:pt x="216407" y="0"/>
                </a:lnTo>
                <a:lnTo>
                  <a:pt x="292606" y="76199"/>
                </a:lnTo>
                <a:lnTo>
                  <a:pt x="216407" y="152398"/>
                </a:lnTo>
                <a:lnTo>
                  <a:pt x="216407" y="114299"/>
                </a:lnTo>
                <a:lnTo>
                  <a:pt x="0" y="114299"/>
                </a:lnTo>
                <a:lnTo>
                  <a:pt x="0" y="38099"/>
                </a:lnTo>
                <a:close/>
              </a:path>
            </a:pathLst>
          </a:custGeom>
          <a:ln w="9524">
            <a:solidFill>
              <a:srgbClr val="385E8A"/>
            </a:solidFill>
          </a:ln>
        </p:spPr>
        <p:txBody>
          <a:bodyPr wrap="square" lIns="0" tIns="0" rIns="0" bIns="0" rtlCol="0"/>
          <a:lstStyle/>
          <a:p>
            <a:endParaRPr/>
          </a:p>
        </p:txBody>
      </p:sp>
      <p:sp>
        <p:nvSpPr>
          <p:cNvPr id="9" name="object 9"/>
          <p:cNvSpPr/>
          <p:nvPr/>
        </p:nvSpPr>
        <p:spPr>
          <a:xfrm>
            <a:off x="1536191" y="4191000"/>
            <a:ext cx="292735" cy="152400"/>
          </a:xfrm>
          <a:custGeom>
            <a:avLst/>
            <a:gdLst/>
            <a:ahLst/>
            <a:cxnLst/>
            <a:rect l="l" t="t" r="r" b="b"/>
            <a:pathLst>
              <a:path w="292735" h="152400">
                <a:moveTo>
                  <a:pt x="0" y="38099"/>
                </a:moveTo>
                <a:lnTo>
                  <a:pt x="216407" y="38099"/>
                </a:lnTo>
                <a:lnTo>
                  <a:pt x="216407" y="0"/>
                </a:lnTo>
                <a:lnTo>
                  <a:pt x="292606" y="76199"/>
                </a:lnTo>
                <a:lnTo>
                  <a:pt x="216407" y="152398"/>
                </a:lnTo>
                <a:lnTo>
                  <a:pt x="216407" y="114299"/>
                </a:lnTo>
                <a:lnTo>
                  <a:pt x="0" y="114299"/>
                </a:lnTo>
                <a:lnTo>
                  <a:pt x="0" y="38099"/>
                </a:lnTo>
                <a:close/>
              </a:path>
            </a:pathLst>
          </a:custGeom>
          <a:ln w="9524">
            <a:solidFill>
              <a:srgbClr val="385E8A"/>
            </a:solidFill>
          </a:ln>
        </p:spPr>
        <p:txBody>
          <a:bodyPr wrap="square" lIns="0" tIns="0" rIns="0" bIns="0" rtlCol="0"/>
          <a:lstStyle/>
          <a:p>
            <a:endParaRPr/>
          </a:p>
        </p:txBody>
      </p:sp>
      <p:sp>
        <p:nvSpPr>
          <p:cNvPr id="10" name="object 10"/>
          <p:cNvSpPr txBox="1"/>
          <p:nvPr/>
        </p:nvSpPr>
        <p:spPr>
          <a:xfrm>
            <a:off x="454025" y="1074818"/>
            <a:ext cx="8234680" cy="4811382"/>
          </a:xfrm>
          <a:prstGeom prst="rect">
            <a:avLst/>
          </a:prstGeom>
        </p:spPr>
        <p:txBody>
          <a:bodyPr vert="horz" wrap="square" lIns="0" tIns="153035" rIns="0" bIns="0" rtlCol="0">
            <a:spAutoFit/>
          </a:bodyPr>
          <a:lstStyle/>
          <a:p>
            <a:pPr marL="294640" indent="-282575">
              <a:lnSpc>
                <a:spcPct val="100000"/>
              </a:lnSpc>
              <a:spcBef>
                <a:spcPts val="1205"/>
              </a:spcBef>
              <a:buAutoNum type="arabicPeriod"/>
              <a:tabLst>
                <a:tab pos="295275" algn="l"/>
              </a:tabLst>
            </a:pPr>
            <a:r>
              <a:rPr sz="2000" spc="-5" dirty="0">
                <a:solidFill>
                  <a:srgbClr val="002060"/>
                </a:solidFill>
                <a:latin typeface="Arial"/>
                <a:cs typeface="Arial"/>
              </a:rPr>
              <a:t>Communication</a:t>
            </a:r>
            <a:endParaRPr sz="2000" dirty="0">
              <a:latin typeface="Arial"/>
              <a:cs typeface="Arial"/>
            </a:endParaRPr>
          </a:p>
          <a:p>
            <a:pPr marL="317500" marR="5080" algn="just">
              <a:lnSpc>
                <a:spcPts val="1650"/>
              </a:lnSpc>
              <a:spcBef>
                <a:spcPts val="855"/>
              </a:spcBef>
            </a:pPr>
            <a:r>
              <a:rPr sz="1400" spc="-5" dirty="0">
                <a:solidFill>
                  <a:srgbClr val="002060"/>
                </a:solidFill>
                <a:latin typeface="Arial"/>
                <a:cs typeface="Arial"/>
              </a:rPr>
              <a:t>Consider developers as nodes in </a:t>
            </a:r>
            <a:r>
              <a:rPr sz="1400" dirty="0">
                <a:solidFill>
                  <a:srgbClr val="002060"/>
                </a:solidFill>
                <a:latin typeface="Arial"/>
                <a:cs typeface="Arial"/>
              </a:rPr>
              <a:t>a communication </a:t>
            </a:r>
            <a:r>
              <a:rPr sz="1400" spc="-5" dirty="0">
                <a:solidFill>
                  <a:srgbClr val="002060"/>
                </a:solidFill>
                <a:latin typeface="Arial"/>
                <a:cs typeface="Arial"/>
              </a:rPr>
              <a:t>network, all potentially linked to each other by  </a:t>
            </a:r>
            <a:r>
              <a:rPr sz="1400" dirty="0">
                <a:solidFill>
                  <a:srgbClr val="002060"/>
                </a:solidFill>
                <a:latin typeface="Arial"/>
                <a:cs typeface="Arial"/>
              </a:rPr>
              <a:t>communication channels. </a:t>
            </a:r>
            <a:r>
              <a:rPr sz="1400" spc="-5" dirty="0">
                <a:solidFill>
                  <a:srgbClr val="002060"/>
                </a:solidFill>
                <a:latin typeface="Arial"/>
                <a:cs typeface="Arial"/>
              </a:rPr>
              <a:t>The number of potential </a:t>
            </a:r>
            <a:r>
              <a:rPr sz="1400" dirty="0">
                <a:solidFill>
                  <a:srgbClr val="002060"/>
                </a:solidFill>
                <a:latin typeface="Arial"/>
                <a:cs typeface="Arial"/>
              </a:rPr>
              <a:t>communication channels </a:t>
            </a:r>
            <a:r>
              <a:rPr sz="1400" spc="-5" dirty="0">
                <a:solidFill>
                  <a:srgbClr val="002060"/>
                </a:solidFill>
                <a:latin typeface="Arial"/>
                <a:cs typeface="Arial"/>
              </a:rPr>
              <a:t>increase dramatically as  </a:t>
            </a:r>
            <a:r>
              <a:rPr sz="1400" dirty="0">
                <a:solidFill>
                  <a:srgbClr val="002060"/>
                </a:solidFill>
                <a:latin typeface="Arial"/>
                <a:cs typeface="Arial"/>
              </a:rPr>
              <a:t>more </a:t>
            </a:r>
            <a:r>
              <a:rPr sz="1400" spc="-5" dirty="0">
                <a:solidFill>
                  <a:srgbClr val="002060"/>
                </a:solidFill>
                <a:latin typeface="Arial"/>
                <a:cs typeface="Arial"/>
              </a:rPr>
              <a:t>number of developers are</a:t>
            </a:r>
            <a:r>
              <a:rPr sz="1400" spc="-15" dirty="0">
                <a:solidFill>
                  <a:srgbClr val="002060"/>
                </a:solidFill>
                <a:latin typeface="Arial"/>
                <a:cs typeface="Arial"/>
              </a:rPr>
              <a:t> </a:t>
            </a:r>
            <a:r>
              <a:rPr sz="1400" spc="-5" dirty="0">
                <a:solidFill>
                  <a:srgbClr val="002060"/>
                </a:solidFill>
                <a:latin typeface="Arial"/>
                <a:cs typeface="Arial"/>
              </a:rPr>
              <a:t>added</a:t>
            </a:r>
            <a:endParaRPr sz="1400" dirty="0">
              <a:solidFill>
                <a:srgbClr val="002060"/>
              </a:solidFill>
              <a:latin typeface="Arial"/>
              <a:cs typeface="Arial"/>
            </a:endParaRPr>
          </a:p>
          <a:p>
            <a:pPr>
              <a:lnSpc>
                <a:spcPct val="100000"/>
              </a:lnSpc>
            </a:pPr>
            <a:endParaRPr sz="1500" dirty="0">
              <a:solidFill>
                <a:srgbClr val="002060"/>
              </a:solidFill>
              <a:latin typeface="Arial"/>
              <a:cs typeface="Arial"/>
            </a:endParaRPr>
          </a:p>
          <a:p>
            <a:pPr>
              <a:lnSpc>
                <a:spcPct val="100000"/>
              </a:lnSpc>
              <a:spcBef>
                <a:spcPts val="20"/>
              </a:spcBef>
            </a:pPr>
            <a:endParaRPr sz="1850" dirty="0">
              <a:latin typeface="Arial"/>
              <a:cs typeface="Arial"/>
            </a:endParaRPr>
          </a:p>
          <a:p>
            <a:pPr marL="294640" indent="-282575">
              <a:lnSpc>
                <a:spcPct val="100000"/>
              </a:lnSpc>
              <a:spcBef>
                <a:spcPts val="5"/>
              </a:spcBef>
              <a:buAutoNum type="arabicPeriod" startAt="2"/>
              <a:tabLst>
                <a:tab pos="295275" algn="l"/>
              </a:tabLst>
            </a:pPr>
            <a:r>
              <a:rPr sz="2000" spc="-5" dirty="0">
                <a:solidFill>
                  <a:srgbClr val="002060"/>
                </a:solidFill>
                <a:latin typeface="Arial"/>
                <a:cs typeface="Arial"/>
              </a:rPr>
              <a:t>Complexity</a:t>
            </a:r>
            <a:endParaRPr sz="2000" dirty="0">
              <a:latin typeface="Arial"/>
              <a:cs typeface="Arial"/>
            </a:endParaRPr>
          </a:p>
          <a:p>
            <a:pPr marL="317500" marR="9525" algn="just">
              <a:lnSpc>
                <a:spcPts val="1650"/>
              </a:lnSpc>
              <a:spcBef>
                <a:spcPts val="850"/>
              </a:spcBef>
            </a:pPr>
            <a:r>
              <a:rPr sz="1400" spc="-5" dirty="0">
                <a:solidFill>
                  <a:srgbClr val="002060"/>
                </a:solidFill>
                <a:latin typeface="Arial"/>
                <a:cs typeface="Arial"/>
              </a:rPr>
              <a:t>FDD decomposes the entire problem domain into tiny problems, which </a:t>
            </a:r>
            <a:r>
              <a:rPr sz="1400" dirty="0">
                <a:solidFill>
                  <a:srgbClr val="002060"/>
                </a:solidFill>
                <a:latin typeface="Arial"/>
                <a:cs typeface="Arial"/>
              </a:rPr>
              <a:t>can </a:t>
            </a:r>
            <a:r>
              <a:rPr sz="1400" spc="-5" dirty="0">
                <a:solidFill>
                  <a:srgbClr val="002060"/>
                </a:solidFill>
                <a:latin typeface="Arial"/>
                <a:cs typeface="Arial"/>
              </a:rPr>
              <a:t>be </a:t>
            </a:r>
            <a:r>
              <a:rPr sz="1400" dirty="0">
                <a:solidFill>
                  <a:srgbClr val="002060"/>
                </a:solidFill>
                <a:latin typeface="Arial"/>
                <a:cs typeface="Arial"/>
              </a:rPr>
              <a:t>solved </a:t>
            </a:r>
            <a:r>
              <a:rPr sz="1400" spc="-5" dirty="0">
                <a:solidFill>
                  <a:srgbClr val="002060"/>
                </a:solidFill>
                <a:latin typeface="Arial"/>
                <a:cs typeface="Arial"/>
              </a:rPr>
              <a:t>in </a:t>
            </a:r>
            <a:r>
              <a:rPr sz="1400" dirty="0">
                <a:solidFill>
                  <a:srgbClr val="002060"/>
                </a:solidFill>
                <a:latin typeface="Arial"/>
                <a:cs typeface="Arial"/>
              </a:rPr>
              <a:t>a small  </a:t>
            </a:r>
            <a:r>
              <a:rPr sz="1400" spc="-5" dirty="0">
                <a:solidFill>
                  <a:srgbClr val="002060"/>
                </a:solidFill>
                <a:latin typeface="Arial"/>
                <a:cs typeface="Arial"/>
              </a:rPr>
              <a:t>period of time, usually </a:t>
            </a:r>
            <a:r>
              <a:rPr sz="1400" b="1" dirty="0">
                <a:solidFill>
                  <a:srgbClr val="002060"/>
                </a:solidFill>
                <a:latin typeface="Arial"/>
                <a:cs typeface="Arial"/>
              </a:rPr>
              <a:t>2 </a:t>
            </a:r>
            <a:r>
              <a:rPr sz="1400" b="1" spc="-5" dirty="0">
                <a:solidFill>
                  <a:srgbClr val="002060"/>
                </a:solidFill>
                <a:latin typeface="Arial"/>
                <a:cs typeface="Arial"/>
              </a:rPr>
              <a:t>weeks</a:t>
            </a:r>
            <a:r>
              <a:rPr lang="en-US" sz="1400" b="1" spc="-5" dirty="0">
                <a:solidFill>
                  <a:srgbClr val="002060"/>
                </a:solidFill>
                <a:latin typeface="Arial"/>
                <a:cs typeface="Arial"/>
              </a:rPr>
              <a:t> </a:t>
            </a:r>
            <a:r>
              <a:rPr sz="1400" b="1" spc="-5" dirty="0">
                <a:solidFill>
                  <a:srgbClr val="002060"/>
                </a:solidFill>
                <a:latin typeface="Arial"/>
                <a:cs typeface="Arial"/>
              </a:rPr>
              <a:t> </a:t>
            </a:r>
            <a:r>
              <a:rPr sz="1400" spc="-5" dirty="0">
                <a:solidFill>
                  <a:srgbClr val="002060"/>
                </a:solidFill>
                <a:latin typeface="Arial"/>
                <a:cs typeface="Arial"/>
              </a:rPr>
              <a:t>decomposed problems independent to each other </a:t>
            </a:r>
            <a:r>
              <a:rPr sz="1400" dirty="0">
                <a:solidFill>
                  <a:srgbClr val="002060"/>
                </a:solidFill>
                <a:latin typeface="Arial"/>
                <a:cs typeface="Arial"/>
              </a:rPr>
              <a:t>reduces </a:t>
            </a:r>
            <a:r>
              <a:rPr sz="1400" spc="-5" dirty="0">
                <a:solidFill>
                  <a:srgbClr val="002060"/>
                </a:solidFill>
                <a:latin typeface="Arial"/>
                <a:cs typeface="Arial"/>
              </a:rPr>
              <a:t>the  need of</a:t>
            </a:r>
            <a:r>
              <a:rPr sz="1400" spc="-10" dirty="0">
                <a:solidFill>
                  <a:srgbClr val="002060"/>
                </a:solidFill>
                <a:latin typeface="Arial"/>
                <a:cs typeface="Arial"/>
              </a:rPr>
              <a:t> </a:t>
            </a:r>
            <a:r>
              <a:rPr sz="1400" dirty="0">
                <a:solidFill>
                  <a:srgbClr val="002060"/>
                </a:solidFill>
                <a:latin typeface="Arial"/>
                <a:cs typeface="Arial"/>
              </a:rPr>
              <a:t>communication.</a:t>
            </a:r>
          </a:p>
          <a:p>
            <a:pPr marL="317500" marR="10795" algn="just">
              <a:lnSpc>
                <a:spcPts val="1650"/>
              </a:lnSpc>
              <a:spcBef>
                <a:spcPts val="1050"/>
              </a:spcBef>
            </a:pPr>
            <a:r>
              <a:rPr sz="1400" spc="-5" dirty="0">
                <a:solidFill>
                  <a:srgbClr val="002060"/>
                </a:solidFill>
                <a:latin typeface="Arial"/>
                <a:cs typeface="Arial"/>
              </a:rPr>
              <a:t>FDD </a:t>
            </a:r>
            <a:r>
              <a:rPr sz="1400" dirty="0">
                <a:solidFill>
                  <a:srgbClr val="002060"/>
                </a:solidFill>
                <a:latin typeface="Arial"/>
                <a:cs typeface="Arial"/>
              </a:rPr>
              <a:t>splits </a:t>
            </a:r>
            <a:r>
              <a:rPr sz="1400" spc="-5" dirty="0">
                <a:solidFill>
                  <a:srgbClr val="002060"/>
                </a:solidFill>
                <a:latin typeface="Arial"/>
                <a:cs typeface="Arial"/>
              </a:rPr>
              <a:t>the project into iterations </a:t>
            </a:r>
            <a:r>
              <a:rPr sz="1400" dirty="0">
                <a:solidFill>
                  <a:srgbClr val="002060"/>
                </a:solidFill>
                <a:latin typeface="Arial"/>
                <a:cs typeface="Arial"/>
              </a:rPr>
              <a:t>so </a:t>
            </a:r>
            <a:r>
              <a:rPr sz="1400" spc="-5" dirty="0">
                <a:solidFill>
                  <a:srgbClr val="002060"/>
                </a:solidFill>
                <a:latin typeface="Arial"/>
                <a:cs typeface="Arial"/>
              </a:rPr>
              <a:t>that the distance in time between analysis and test is </a:t>
            </a:r>
            <a:r>
              <a:rPr lang="en-IN" sz="1400" dirty="0">
                <a:solidFill>
                  <a:srgbClr val="002060"/>
                </a:solidFill>
                <a:latin typeface="Arial"/>
                <a:cs typeface="Arial"/>
              </a:rPr>
              <a:t>reduced </a:t>
            </a:r>
            <a:r>
              <a:rPr sz="1400" spc="-5" dirty="0">
                <a:solidFill>
                  <a:srgbClr val="002060"/>
                </a:solidFill>
                <a:latin typeface="Arial"/>
                <a:cs typeface="Arial"/>
              </a:rPr>
              <a:t>early discovery of errors </a:t>
            </a:r>
            <a:r>
              <a:rPr sz="1400" dirty="0">
                <a:solidFill>
                  <a:srgbClr val="002060"/>
                </a:solidFill>
                <a:latin typeface="Arial"/>
                <a:cs typeface="Arial"/>
              </a:rPr>
              <a:t>reduces </a:t>
            </a:r>
            <a:r>
              <a:rPr sz="1400" spc="-5" dirty="0">
                <a:solidFill>
                  <a:srgbClr val="002060"/>
                </a:solidFill>
                <a:latin typeface="Arial"/>
                <a:cs typeface="Arial"/>
              </a:rPr>
              <a:t>the </a:t>
            </a:r>
            <a:r>
              <a:rPr sz="1400" dirty="0">
                <a:solidFill>
                  <a:srgbClr val="002060"/>
                </a:solidFill>
                <a:latin typeface="Arial"/>
                <a:cs typeface="Arial"/>
              </a:rPr>
              <a:t>cost </a:t>
            </a:r>
            <a:r>
              <a:rPr sz="1400" spc="-5" dirty="0">
                <a:solidFill>
                  <a:srgbClr val="002060"/>
                </a:solidFill>
                <a:latin typeface="Arial"/>
                <a:cs typeface="Arial"/>
              </a:rPr>
              <a:t>of fixing the</a:t>
            </a:r>
            <a:r>
              <a:rPr sz="1400" spc="-50" dirty="0">
                <a:solidFill>
                  <a:srgbClr val="002060"/>
                </a:solidFill>
                <a:latin typeface="Arial"/>
                <a:cs typeface="Arial"/>
              </a:rPr>
              <a:t> </a:t>
            </a:r>
            <a:r>
              <a:rPr sz="1400" spc="-5" dirty="0">
                <a:solidFill>
                  <a:srgbClr val="002060"/>
                </a:solidFill>
                <a:latin typeface="Arial"/>
                <a:cs typeface="Arial"/>
              </a:rPr>
              <a:t>errors.</a:t>
            </a:r>
            <a:endParaRPr sz="1400" dirty="0">
              <a:solidFill>
                <a:srgbClr val="002060"/>
              </a:solidFill>
              <a:latin typeface="Arial"/>
              <a:cs typeface="Arial"/>
            </a:endParaRPr>
          </a:p>
          <a:p>
            <a:pPr>
              <a:lnSpc>
                <a:spcPct val="100000"/>
              </a:lnSpc>
            </a:pPr>
            <a:endParaRPr sz="1500" dirty="0">
              <a:solidFill>
                <a:srgbClr val="002060"/>
              </a:solidFill>
              <a:latin typeface="Arial"/>
              <a:cs typeface="Arial"/>
            </a:endParaRPr>
          </a:p>
          <a:p>
            <a:pPr>
              <a:lnSpc>
                <a:spcPct val="100000"/>
              </a:lnSpc>
            </a:pPr>
            <a:endParaRPr sz="1500" dirty="0">
              <a:latin typeface="Arial"/>
              <a:cs typeface="Arial"/>
            </a:endParaRPr>
          </a:p>
          <a:p>
            <a:pPr marL="294640" indent="-282575">
              <a:lnSpc>
                <a:spcPct val="100000"/>
              </a:lnSpc>
              <a:spcBef>
                <a:spcPts val="870"/>
              </a:spcBef>
              <a:buAutoNum type="arabicPeriod" startAt="3"/>
              <a:tabLst>
                <a:tab pos="295275" algn="l"/>
              </a:tabLst>
            </a:pPr>
            <a:r>
              <a:rPr sz="2000" spc="-5" dirty="0">
                <a:solidFill>
                  <a:srgbClr val="002060"/>
                </a:solidFill>
                <a:latin typeface="Arial"/>
                <a:cs typeface="Arial"/>
              </a:rPr>
              <a:t>Quality</a:t>
            </a:r>
            <a:endParaRPr sz="2000" dirty="0">
              <a:latin typeface="Arial"/>
              <a:cs typeface="Arial"/>
            </a:endParaRPr>
          </a:p>
          <a:p>
            <a:pPr marL="317500" algn="just">
              <a:lnSpc>
                <a:spcPts val="1664"/>
              </a:lnSpc>
              <a:spcBef>
                <a:spcPts val="775"/>
              </a:spcBef>
            </a:pPr>
            <a:r>
              <a:rPr sz="1400" spc="-5" dirty="0">
                <a:solidFill>
                  <a:srgbClr val="002060"/>
                </a:solidFill>
                <a:latin typeface="Arial"/>
                <a:cs typeface="Arial"/>
              </a:rPr>
              <a:t>Different persons have different perception of </a:t>
            </a:r>
            <a:r>
              <a:rPr sz="1400" dirty="0">
                <a:solidFill>
                  <a:srgbClr val="002060"/>
                </a:solidFill>
                <a:latin typeface="Arial"/>
                <a:cs typeface="Arial"/>
              </a:rPr>
              <a:t>software</a:t>
            </a:r>
            <a:r>
              <a:rPr sz="1400" spc="-15" dirty="0">
                <a:solidFill>
                  <a:srgbClr val="002060"/>
                </a:solidFill>
                <a:latin typeface="Arial"/>
                <a:cs typeface="Arial"/>
              </a:rPr>
              <a:t> </a:t>
            </a:r>
            <a:r>
              <a:rPr sz="1400" spc="-5" dirty="0">
                <a:solidFill>
                  <a:srgbClr val="002060"/>
                </a:solidFill>
                <a:latin typeface="Arial"/>
                <a:cs typeface="Arial"/>
              </a:rPr>
              <a:t>quality</a:t>
            </a:r>
            <a:r>
              <a:rPr lang="en-US" sz="1400" spc="-5" dirty="0">
                <a:solidFill>
                  <a:srgbClr val="002060"/>
                </a:solidFill>
                <a:latin typeface="Arial"/>
                <a:cs typeface="Arial"/>
              </a:rPr>
              <a:t> </a:t>
            </a:r>
            <a:r>
              <a:rPr sz="1400" spc="-5" dirty="0">
                <a:solidFill>
                  <a:srgbClr val="002060"/>
                </a:solidFill>
                <a:latin typeface="Arial"/>
                <a:cs typeface="Arial"/>
              </a:rPr>
              <a:t>This </a:t>
            </a:r>
            <a:r>
              <a:rPr sz="1400" dirty="0">
                <a:solidFill>
                  <a:srgbClr val="002060"/>
                </a:solidFill>
                <a:latin typeface="Arial"/>
                <a:cs typeface="Arial"/>
              </a:rPr>
              <a:t>makes </a:t>
            </a:r>
            <a:r>
              <a:rPr sz="1400" spc="-5" dirty="0">
                <a:solidFill>
                  <a:srgbClr val="002060"/>
                </a:solidFill>
                <a:latin typeface="Arial"/>
                <a:cs typeface="Arial"/>
              </a:rPr>
              <a:t>necess</a:t>
            </a:r>
            <a:r>
              <a:rPr lang="en-US" sz="1400" spc="-5" dirty="0">
                <a:solidFill>
                  <a:srgbClr val="002060"/>
                </a:solidFill>
                <a:latin typeface="Arial"/>
                <a:cs typeface="Arial"/>
              </a:rPr>
              <a:t>ity</a:t>
            </a:r>
            <a:r>
              <a:rPr sz="1400" spc="-5" dirty="0">
                <a:solidFill>
                  <a:srgbClr val="002060"/>
                </a:solidFill>
                <a:latin typeface="Arial"/>
                <a:cs typeface="Arial"/>
              </a:rPr>
              <a:t> to </a:t>
            </a:r>
            <a:r>
              <a:rPr sz="1400" dirty="0">
                <a:solidFill>
                  <a:srgbClr val="002060"/>
                </a:solidFill>
                <a:latin typeface="Arial"/>
                <a:cs typeface="Arial"/>
              </a:rPr>
              <a:t>view </a:t>
            </a:r>
            <a:r>
              <a:rPr sz="1400" spc="-5" dirty="0">
                <a:solidFill>
                  <a:srgbClr val="002060"/>
                </a:solidFill>
                <a:latin typeface="Arial"/>
                <a:cs typeface="Arial"/>
              </a:rPr>
              <a:t>quality as </a:t>
            </a:r>
            <a:r>
              <a:rPr sz="1400" dirty="0">
                <a:solidFill>
                  <a:srgbClr val="002060"/>
                </a:solidFill>
                <a:latin typeface="Arial"/>
                <a:cs typeface="Arial"/>
              </a:rPr>
              <a:t>a spectrum, </a:t>
            </a:r>
            <a:r>
              <a:rPr sz="1400" spc="-5" dirty="0">
                <a:solidFill>
                  <a:srgbClr val="002060"/>
                </a:solidFill>
                <a:latin typeface="Arial"/>
                <a:cs typeface="Arial"/>
              </a:rPr>
              <a:t>with internal quality at one end and external  quality at other</a:t>
            </a:r>
            <a:r>
              <a:rPr sz="1400" spc="-10" dirty="0">
                <a:solidFill>
                  <a:srgbClr val="002060"/>
                </a:solidFill>
                <a:latin typeface="Arial"/>
                <a:cs typeface="Arial"/>
              </a:rPr>
              <a:t> </a:t>
            </a:r>
            <a:r>
              <a:rPr sz="1400" spc="-5" dirty="0">
                <a:solidFill>
                  <a:srgbClr val="002060"/>
                </a:solidFill>
                <a:latin typeface="Arial"/>
                <a:cs typeface="Arial"/>
              </a:rPr>
              <a:t>end.</a:t>
            </a:r>
            <a:endParaRPr sz="1400" dirty="0">
              <a:solidFill>
                <a:srgbClr val="002060"/>
              </a:solidFill>
              <a:latin typeface="Arial"/>
              <a:cs typeface="Arial"/>
            </a:endParaRPr>
          </a:p>
        </p:txBody>
      </p:sp>
      <p:sp>
        <p:nvSpPr>
          <p:cNvPr id="11" name="object 11"/>
          <p:cNvSpPr/>
          <p:nvPr/>
        </p:nvSpPr>
        <p:spPr>
          <a:xfrm>
            <a:off x="0" y="4648200"/>
            <a:ext cx="2971800" cy="0"/>
          </a:xfrm>
          <a:custGeom>
            <a:avLst/>
            <a:gdLst/>
            <a:ahLst/>
            <a:cxnLst/>
            <a:rect l="l" t="t" r="r" b="b"/>
            <a:pathLst>
              <a:path w="2971800">
                <a:moveTo>
                  <a:pt x="0" y="0"/>
                </a:moveTo>
                <a:lnTo>
                  <a:pt x="2971798" y="0"/>
                </a:lnTo>
              </a:path>
            </a:pathLst>
          </a:custGeom>
          <a:ln w="9524">
            <a:solidFill>
              <a:srgbClr val="4A7DBB"/>
            </a:solidFill>
          </a:ln>
        </p:spPr>
        <p:txBody>
          <a:bodyPr wrap="square" lIns="0" tIns="0" rIns="0" bIns="0" rtlCol="0"/>
          <a:lstStyle/>
          <a:p>
            <a:endParaRPr/>
          </a:p>
        </p:txBody>
      </p:sp>
      <p:sp>
        <p:nvSpPr>
          <p:cNvPr id="12" name="object 12"/>
          <p:cNvSpPr/>
          <p:nvPr/>
        </p:nvSpPr>
        <p:spPr>
          <a:xfrm>
            <a:off x="0" y="6324600"/>
            <a:ext cx="2971800" cy="0"/>
          </a:xfrm>
          <a:custGeom>
            <a:avLst/>
            <a:gdLst/>
            <a:ahLst/>
            <a:cxnLst/>
            <a:rect l="l" t="t" r="r" b="b"/>
            <a:pathLst>
              <a:path w="2971800">
                <a:moveTo>
                  <a:pt x="0" y="0"/>
                </a:moveTo>
                <a:lnTo>
                  <a:pt x="2971798" y="0"/>
                </a:lnTo>
              </a:path>
            </a:pathLst>
          </a:custGeom>
          <a:ln w="9524">
            <a:solidFill>
              <a:srgbClr val="4A7DBB"/>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80010" algn="r">
              <a:lnSpc>
                <a:spcPct val="100000"/>
              </a:lnSpc>
              <a:spcBef>
                <a:spcPts val="300"/>
              </a:spcBef>
            </a:pPr>
            <a:r>
              <a:rPr spc="-5" dirty="0"/>
              <a:t>Roles in</a:t>
            </a:r>
            <a:r>
              <a:rPr spc="-95" dirty="0"/>
              <a:t> </a:t>
            </a:r>
            <a:r>
              <a:rPr spc="-5" dirty="0"/>
              <a:t>FDD</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68184" y="317831"/>
              <a:ext cx="94654" cy="147042"/>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0" y="1371600"/>
            <a:ext cx="2743200" cy="0"/>
          </a:xfrm>
          <a:custGeom>
            <a:avLst/>
            <a:gdLst/>
            <a:ahLst/>
            <a:cxnLst/>
            <a:rect l="l" t="t" r="r" b="b"/>
            <a:pathLst>
              <a:path w="2743200">
                <a:moveTo>
                  <a:pt x="0" y="0"/>
                </a:moveTo>
                <a:lnTo>
                  <a:pt x="2743198" y="0"/>
                </a:lnTo>
              </a:path>
            </a:pathLst>
          </a:custGeom>
          <a:ln w="9524">
            <a:solidFill>
              <a:srgbClr val="4A7DBB"/>
            </a:solidFill>
          </a:ln>
        </p:spPr>
        <p:txBody>
          <a:bodyPr wrap="square" lIns="0" tIns="0" rIns="0" bIns="0" rtlCol="0"/>
          <a:lstStyle/>
          <a:p>
            <a:endParaRPr/>
          </a:p>
        </p:txBody>
      </p:sp>
      <p:sp>
        <p:nvSpPr>
          <p:cNvPr id="8" name="object 8"/>
          <p:cNvSpPr txBox="1"/>
          <p:nvPr/>
        </p:nvSpPr>
        <p:spPr>
          <a:xfrm>
            <a:off x="73025" y="986730"/>
            <a:ext cx="3058795" cy="368617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2060"/>
                </a:solidFill>
                <a:latin typeface="Arial"/>
                <a:cs typeface="Arial"/>
              </a:rPr>
              <a:t>Key</a:t>
            </a:r>
            <a:r>
              <a:rPr sz="2000" spc="-15" dirty="0">
                <a:solidFill>
                  <a:srgbClr val="002060"/>
                </a:solidFill>
                <a:latin typeface="Arial"/>
                <a:cs typeface="Arial"/>
              </a:rPr>
              <a:t> </a:t>
            </a:r>
            <a:r>
              <a:rPr sz="2000" spc="-5" dirty="0">
                <a:solidFill>
                  <a:srgbClr val="002060"/>
                </a:solidFill>
                <a:latin typeface="Arial"/>
                <a:cs typeface="Arial"/>
              </a:rPr>
              <a:t>Roles</a:t>
            </a:r>
            <a:endParaRPr sz="2000">
              <a:latin typeface="Arial"/>
              <a:cs typeface="Arial"/>
            </a:endParaRPr>
          </a:p>
          <a:p>
            <a:pPr marL="426720" indent="-338455">
              <a:lnSpc>
                <a:spcPct val="100000"/>
              </a:lnSpc>
              <a:spcBef>
                <a:spcPts val="1365"/>
              </a:spcBef>
              <a:buAutoNum type="arabicPeriod"/>
              <a:tabLst>
                <a:tab pos="426720" algn="l"/>
                <a:tab pos="427355" algn="l"/>
              </a:tabLst>
            </a:pPr>
            <a:r>
              <a:rPr sz="1600" spc="-5" dirty="0">
                <a:solidFill>
                  <a:srgbClr val="002060"/>
                </a:solidFill>
                <a:latin typeface="Arial"/>
                <a:cs typeface="Arial"/>
              </a:rPr>
              <a:t>Project </a:t>
            </a:r>
            <a:r>
              <a:rPr sz="1600" dirty="0">
                <a:solidFill>
                  <a:srgbClr val="002060"/>
                </a:solidFill>
                <a:latin typeface="Arial"/>
                <a:cs typeface="Arial"/>
              </a:rPr>
              <a:t>Manager</a:t>
            </a:r>
            <a:r>
              <a:rPr sz="1600" spc="415" dirty="0">
                <a:solidFill>
                  <a:srgbClr val="002060"/>
                </a:solidFill>
                <a:latin typeface="Arial"/>
                <a:cs typeface="Arial"/>
              </a:rPr>
              <a:t> </a:t>
            </a:r>
            <a:r>
              <a:rPr sz="1600" dirty="0">
                <a:solidFill>
                  <a:srgbClr val="002060"/>
                </a:solidFill>
                <a:latin typeface="Arial"/>
                <a:cs typeface="Arial"/>
              </a:rPr>
              <a:t>(PM)</a:t>
            </a:r>
            <a:endParaRPr sz="1600">
              <a:latin typeface="Arial"/>
              <a:cs typeface="Arial"/>
            </a:endParaRPr>
          </a:p>
          <a:p>
            <a:pPr>
              <a:lnSpc>
                <a:spcPct val="100000"/>
              </a:lnSpc>
              <a:spcBef>
                <a:spcPts val="35"/>
              </a:spcBef>
              <a:buClr>
                <a:srgbClr val="002060"/>
              </a:buClr>
              <a:buFont typeface="Arial"/>
              <a:buAutoNum type="arabicPeriod"/>
            </a:pPr>
            <a:endParaRPr sz="1950">
              <a:latin typeface="Arial"/>
              <a:cs typeface="Arial"/>
            </a:endParaRPr>
          </a:p>
          <a:p>
            <a:pPr marL="426720" indent="-338455">
              <a:lnSpc>
                <a:spcPct val="100000"/>
              </a:lnSpc>
              <a:spcBef>
                <a:spcPts val="5"/>
              </a:spcBef>
              <a:buAutoNum type="arabicPeriod"/>
              <a:tabLst>
                <a:tab pos="426720" algn="l"/>
                <a:tab pos="427355" algn="l"/>
                <a:tab pos="1912620" algn="l"/>
              </a:tabLst>
            </a:pPr>
            <a:r>
              <a:rPr sz="1600" spc="-5" dirty="0">
                <a:solidFill>
                  <a:srgbClr val="002060"/>
                </a:solidFill>
                <a:latin typeface="Arial"/>
                <a:cs typeface="Arial"/>
              </a:rPr>
              <a:t>Chief Architect	</a:t>
            </a:r>
            <a:r>
              <a:rPr sz="1600" dirty="0">
                <a:solidFill>
                  <a:srgbClr val="002060"/>
                </a:solidFill>
                <a:latin typeface="Arial"/>
                <a:cs typeface="Arial"/>
              </a:rPr>
              <a:t>(CA)</a:t>
            </a:r>
            <a:endParaRPr sz="1600">
              <a:latin typeface="Arial"/>
              <a:cs typeface="Arial"/>
            </a:endParaRPr>
          </a:p>
          <a:p>
            <a:pPr>
              <a:lnSpc>
                <a:spcPct val="100000"/>
              </a:lnSpc>
              <a:spcBef>
                <a:spcPts val="25"/>
              </a:spcBef>
              <a:buClr>
                <a:srgbClr val="002060"/>
              </a:buClr>
              <a:buFont typeface="Arial"/>
              <a:buAutoNum type="arabicPeriod"/>
            </a:pPr>
            <a:endParaRPr sz="2250">
              <a:latin typeface="Arial"/>
              <a:cs typeface="Arial"/>
            </a:endParaRPr>
          </a:p>
          <a:p>
            <a:pPr marL="426720" indent="-338455">
              <a:lnSpc>
                <a:spcPct val="100000"/>
              </a:lnSpc>
              <a:buAutoNum type="arabicPeriod"/>
              <a:tabLst>
                <a:tab pos="426720" algn="l"/>
                <a:tab pos="427355" algn="l"/>
              </a:tabLst>
            </a:pPr>
            <a:r>
              <a:rPr sz="1600" spc="-5" dirty="0">
                <a:solidFill>
                  <a:srgbClr val="002060"/>
                </a:solidFill>
                <a:latin typeface="Arial"/>
                <a:cs typeface="Arial"/>
              </a:rPr>
              <a:t>Development </a:t>
            </a:r>
            <a:r>
              <a:rPr sz="1600" dirty="0">
                <a:solidFill>
                  <a:srgbClr val="002060"/>
                </a:solidFill>
                <a:latin typeface="Arial"/>
                <a:cs typeface="Arial"/>
              </a:rPr>
              <a:t>Manager</a:t>
            </a:r>
            <a:r>
              <a:rPr sz="1600" spc="350" dirty="0">
                <a:solidFill>
                  <a:srgbClr val="002060"/>
                </a:solidFill>
                <a:latin typeface="Arial"/>
                <a:cs typeface="Arial"/>
              </a:rPr>
              <a:t> </a:t>
            </a:r>
            <a:r>
              <a:rPr sz="1600" dirty="0">
                <a:solidFill>
                  <a:srgbClr val="002060"/>
                </a:solidFill>
                <a:latin typeface="Arial"/>
                <a:cs typeface="Arial"/>
              </a:rPr>
              <a:t>(DM)</a:t>
            </a:r>
            <a:endParaRPr sz="1600">
              <a:latin typeface="Arial"/>
              <a:cs typeface="Arial"/>
            </a:endParaRPr>
          </a:p>
          <a:p>
            <a:pPr>
              <a:lnSpc>
                <a:spcPct val="100000"/>
              </a:lnSpc>
              <a:spcBef>
                <a:spcPts val="5"/>
              </a:spcBef>
              <a:buClr>
                <a:srgbClr val="002060"/>
              </a:buClr>
              <a:buFont typeface="Arial"/>
              <a:buAutoNum type="arabicPeriod"/>
            </a:pPr>
            <a:endParaRPr sz="2500">
              <a:latin typeface="Arial"/>
              <a:cs typeface="Arial"/>
            </a:endParaRPr>
          </a:p>
          <a:p>
            <a:pPr marL="426720" indent="-338455">
              <a:lnSpc>
                <a:spcPct val="100000"/>
              </a:lnSpc>
              <a:buAutoNum type="arabicPeriod"/>
              <a:tabLst>
                <a:tab pos="426720" algn="l"/>
                <a:tab pos="427355" algn="l"/>
              </a:tabLst>
            </a:pPr>
            <a:r>
              <a:rPr sz="1600" spc="-5" dirty="0">
                <a:solidFill>
                  <a:srgbClr val="002060"/>
                </a:solidFill>
                <a:latin typeface="Arial"/>
                <a:cs typeface="Arial"/>
              </a:rPr>
              <a:t>Chief</a:t>
            </a:r>
            <a:r>
              <a:rPr sz="1600" spc="-15" dirty="0">
                <a:solidFill>
                  <a:srgbClr val="002060"/>
                </a:solidFill>
                <a:latin typeface="Arial"/>
                <a:cs typeface="Arial"/>
              </a:rPr>
              <a:t> </a:t>
            </a:r>
            <a:r>
              <a:rPr sz="1600" spc="-5" dirty="0">
                <a:solidFill>
                  <a:srgbClr val="002060"/>
                </a:solidFill>
                <a:latin typeface="Arial"/>
                <a:cs typeface="Arial"/>
              </a:rPr>
              <a:t>Programmers</a:t>
            </a:r>
            <a:endParaRPr sz="1600">
              <a:latin typeface="Arial"/>
              <a:cs typeface="Arial"/>
            </a:endParaRPr>
          </a:p>
          <a:p>
            <a:pPr>
              <a:lnSpc>
                <a:spcPct val="100000"/>
              </a:lnSpc>
              <a:spcBef>
                <a:spcPts val="5"/>
              </a:spcBef>
              <a:buClr>
                <a:srgbClr val="002060"/>
              </a:buClr>
              <a:buFont typeface="Arial"/>
              <a:buAutoNum type="arabicPeriod"/>
            </a:pPr>
            <a:endParaRPr sz="2500">
              <a:latin typeface="Arial"/>
              <a:cs typeface="Arial"/>
            </a:endParaRPr>
          </a:p>
          <a:p>
            <a:pPr marL="426720" indent="-338455">
              <a:lnSpc>
                <a:spcPct val="100000"/>
              </a:lnSpc>
              <a:buAutoNum type="arabicPeriod"/>
              <a:tabLst>
                <a:tab pos="426720" algn="l"/>
                <a:tab pos="427355" algn="l"/>
              </a:tabLst>
            </a:pPr>
            <a:r>
              <a:rPr sz="1600" spc="-5" dirty="0">
                <a:solidFill>
                  <a:srgbClr val="002060"/>
                </a:solidFill>
                <a:latin typeface="Arial"/>
                <a:cs typeface="Arial"/>
              </a:rPr>
              <a:t>Class</a:t>
            </a:r>
            <a:r>
              <a:rPr sz="1600" spc="-10" dirty="0">
                <a:solidFill>
                  <a:srgbClr val="002060"/>
                </a:solidFill>
                <a:latin typeface="Arial"/>
                <a:cs typeface="Arial"/>
              </a:rPr>
              <a:t> </a:t>
            </a:r>
            <a:r>
              <a:rPr sz="1600" spc="-5" dirty="0">
                <a:solidFill>
                  <a:srgbClr val="002060"/>
                </a:solidFill>
                <a:latin typeface="Arial"/>
                <a:cs typeface="Arial"/>
              </a:rPr>
              <a:t>Owners</a:t>
            </a:r>
            <a:endParaRPr sz="1600">
              <a:latin typeface="Arial"/>
              <a:cs typeface="Arial"/>
            </a:endParaRPr>
          </a:p>
          <a:p>
            <a:pPr>
              <a:lnSpc>
                <a:spcPct val="100000"/>
              </a:lnSpc>
              <a:spcBef>
                <a:spcPts val="5"/>
              </a:spcBef>
              <a:buClr>
                <a:srgbClr val="002060"/>
              </a:buClr>
              <a:buFont typeface="Arial"/>
              <a:buAutoNum type="arabicPeriod"/>
            </a:pPr>
            <a:endParaRPr sz="2500">
              <a:latin typeface="Arial"/>
              <a:cs typeface="Arial"/>
            </a:endParaRPr>
          </a:p>
          <a:p>
            <a:pPr marL="426720" indent="-338455">
              <a:lnSpc>
                <a:spcPct val="100000"/>
              </a:lnSpc>
              <a:buAutoNum type="arabicPeriod"/>
              <a:tabLst>
                <a:tab pos="426720" algn="l"/>
                <a:tab pos="427355" algn="l"/>
              </a:tabLst>
            </a:pPr>
            <a:r>
              <a:rPr sz="1600" spc="-5" dirty="0">
                <a:solidFill>
                  <a:srgbClr val="002060"/>
                </a:solidFill>
                <a:latin typeface="Arial"/>
                <a:cs typeface="Arial"/>
              </a:rPr>
              <a:t>Domain</a:t>
            </a:r>
            <a:r>
              <a:rPr sz="1600" spc="-10" dirty="0">
                <a:solidFill>
                  <a:srgbClr val="002060"/>
                </a:solidFill>
                <a:latin typeface="Arial"/>
                <a:cs typeface="Arial"/>
              </a:rPr>
              <a:t> </a:t>
            </a:r>
            <a:r>
              <a:rPr sz="1600" spc="-5" dirty="0">
                <a:solidFill>
                  <a:srgbClr val="002060"/>
                </a:solidFill>
                <a:latin typeface="Arial"/>
                <a:cs typeface="Arial"/>
              </a:rPr>
              <a:t>Experts</a:t>
            </a:r>
            <a:endParaRPr sz="1600">
              <a:latin typeface="Arial"/>
              <a:cs typeface="Arial"/>
            </a:endParaRPr>
          </a:p>
        </p:txBody>
      </p:sp>
      <p:sp>
        <p:nvSpPr>
          <p:cNvPr id="9" name="object 9"/>
          <p:cNvSpPr/>
          <p:nvPr/>
        </p:nvSpPr>
        <p:spPr>
          <a:xfrm>
            <a:off x="3581400" y="3067108"/>
            <a:ext cx="2438400" cy="0"/>
          </a:xfrm>
          <a:custGeom>
            <a:avLst/>
            <a:gdLst/>
            <a:ahLst/>
            <a:cxnLst/>
            <a:rect l="l" t="t" r="r" b="b"/>
            <a:pathLst>
              <a:path w="2438400">
                <a:moveTo>
                  <a:pt x="0" y="0"/>
                </a:moveTo>
                <a:lnTo>
                  <a:pt x="2438399" y="0"/>
                </a:lnTo>
              </a:path>
            </a:pathLst>
          </a:custGeom>
          <a:ln w="9524">
            <a:solidFill>
              <a:srgbClr val="4A7DBB"/>
            </a:solidFill>
          </a:ln>
        </p:spPr>
        <p:txBody>
          <a:bodyPr wrap="square" lIns="0" tIns="0" rIns="0" bIns="0" rtlCol="0"/>
          <a:lstStyle/>
          <a:p>
            <a:endParaRPr/>
          </a:p>
        </p:txBody>
      </p:sp>
      <p:sp>
        <p:nvSpPr>
          <p:cNvPr id="10" name="object 10"/>
          <p:cNvSpPr txBox="1"/>
          <p:nvPr/>
        </p:nvSpPr>
        <p:spPr>
          <a:xfrm>
            <a:off x="3654425" y="2682240"/>
            <a:ext cx="2289810" cy="290512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2060"/>
                </a:solidFill>
                <a:latin typeface="Arial"/>
                <a:cs typeface="Arial"/>
              </a:rPr>
              <a:t>Supporting</a:t>
            </a:r>
            <a:r>
              <a:rPr sz="2000" spc="-30" dirty="0">
                <a:solidFill>
                  <a:srgbClr val="002060"/>
                </a:solidFill>
                <a:latin typeface="Arial"/>
                <a:cs typeface="Arial"/>
              </a:rPr>
              <a:t> </a:t>
            </a:r>
            <a:r>
              <a:rPr sz="2000" spc="-5" dirty="0">
                <a:solidFill>
                  <a:srgbClr val="002060"/>
                </a:solidFill>
                <a:latin typeface="Arial"/>
                <a:cs typeface="Arial"/>
              </a:rPr>
              <a:t>Roles</a:t>
            </a:r>
            <a:endParaRPr sz="2000">
              <a:latin typeface="Arial"/>
              <a:cs typeface="Arial"/>
            </a:endParaRPr>
          </a:p>
          <a:p>
            <a:pPr marL="350520" indent="-338455">
              <a:lnSpc>
                <a:spcPct val="100000"/>
              </a:lnSpc>
              <a:spcBef>
                <a:spcPts val="1814"/>
              </a:spcBef>
              <a:buAutoNum type="arabicPeriod"/>
              <a:tabLst>
                <a:tab pos="350520" algn="l"/>
                <a:tab pos="351155" algn="l"/>
              </a:tabLst>
            </a:pPr>
            <a:r>
              <a:rPr sz="1600" spc="-5" dirty="0">
                <a:solidFill>
                  <a:srgbClr val="002060"/>
                </a:solidFill>
                <a:latin typeface="Arial"/>
                <a:cs typeface="Arial"/>
              </a:rPr>
              <a:t>Release</a:t>
            </a:r>
            <a:r>
              <a:rPr sz="1600" spc="-20" dirty="0">
                <a:solidFill>
                  <a:srgbClr val="002060"/>
                </a:solidFill>
                <a:latin typeface="Arial"/>
                <a:cs typeface="Arial"/>
              </a:rPr>
              <a:t> </a:t>
            </a:r>
            <a:r>
              <a:rPr sz="1600" dirty="0">
                <a:solidFill>
                  <a:srgbClr val="002060"/>
                </a:solidFill>
                <a:latin typeface="Arial"/>
                <a:cs typeface="Arial"/>
              </a:rPr>
              <a:t>Manager</a:t>
            </a:r>
            <a:endParaRPr sz="1600">
              <a:latin typeface="Arial"/>
              <a:cs typeface="Arial"/>
            </a:endParaRPr>
          </a:p>
          <a:p>
            <a:pPr>
              <a:lnSpc>
                <a:spcPct val="100000"/>
              </a:lnSpc>
              <a:buClr>
                <a:srgbClr val="002060"/>
              </a:buClr>
              <a:buFont typeface="Arial"/>
              <a:buAutoNum type="arabicPeriod"/>
            </a:pPr>
            <a:endParaRPr sz="17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Language</a:t>
            </a:r>
            <a:r>
              <a:rPr sz="1600" spc="-15" dirty="0">
                <a:solidFill>
                  <a:srgbClr val="002060"/>
                </a:solidFill>
                <a:latin typeface="Arial"/>
                <a:cs typeface="Arial"/>
              </a:rPr>
              <a:t> </a:t>
            </a:r>
            <a:r>
              <a:rPr sz="1600" spc="-5" dirty="0">
                <a:solidFill>
                  <a:srgbClr val="002060"/>
                </a:solidFill>
                <a:latin typeface="Arial"/>
                <a:cs typeface="Arial"/>
              </a:rPr>
              <a:t>Guru</a:t>
            </a:r>
            <a:endParaRPr sz="1600">
              <a:latin typeface="Arial"/>
              <a:cs typeface="Arial"/>
            </a:endParaRPr>
          </a:p>
          <a:p>
            <a:pPr>
              <a:lnSpc>
                <a:spcPct val="100000"/>
              </a:lnSpc>
              <a:spcBef>
                <a:spcPts val="40"/>
              </a:spcBef>
              <a:buClr>
                <a:srgbClr val="002060"/>
              </a:buClr>
              <a:buFont typeface="Arial"/>
              <a:buAutoNum type="arabicPeriod"/>
            </a:pPr>
            <a:endParaRPr sz="19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Build</a:t>
            </a:r>
            <a:r>
              <a:rPr sz="1600" spc="-15" dirty="0">
                <a:solidFill>
                  <a:srgbClr val="002060"/>
                </a:solidFill>
                <a:latin typeface="Arial"/>
                <a:cs typeface="Arial"/>
              </a:rPr>
              <a:t> </a:t>
            </a:r>
            <a:r>
              <a:rPr sz="1600" spc="-5" dirty="0">
                <a:solidFill>
                  <a:srgbClr val="002060"/>
                </a:solidFill>
                <a:latin typeface="Arial"/>
                <a:cs typeface="Arial"/>
              </a:rPr>
              <a:t>Engineer</a:t>
            </a:r>
            <a:endParaRPr sz="1600">
              <a:latin typeface="Arial"/>
              <a:cs typeface="Arial"/>
            </a:endParaRPr>
          </a:p>
          <a:p>
            <a:pPr>
              <a:lnSpc>
                <a:spcPct val="100000"/>
              </a:lnSpc>
              <a:spcBef>
                <a:spcPts val="35"/>
              </a:spcBef>
              <a:buClr>
                <a:srgbClr val="002060"/>
              </a:buClr>
              <a:buFont typeface="Arial"/>
              <a:buAutoNum type="arabicPeriod"/>
            </a:pPr>
            <a:endParaRPr sz="19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Toolsmith</a:t>
            </a:r>
            <a:endParaRPr sz="1600">
              <a:latin typeface="Arial"/>
              <a:cs typeface="Arial"/>
            </a:endParaRPr>
          </a:p>
          <a:p>
            <a:pPr>
              <a:lnSpc>
                <a:spcPct val="100000"/>
              </a:lnSpc>
              <a:spcBef>
                <a:spcPts val="40"/>
              </a:spcBef>
              <a:buClr>
                <a:srgbClr val="002060"/>
              </a:buClr>
              <a:buFont typeface="Arial"/>
              <a:buAutoNum type="arabicPeriod"/>
            </a:pPr>
            <a:endParaRPr sz="19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System</a:t>
            </a:r>
            <a:r>
              <a:rPr sz="1600" spc="-75" dirty="0">
                <a:solidFill>
                  <a:srgbClr val="002060"/>
                </a:solidFill>
                <a:latin typeface="Arial"/>
                <a:cs typeface="Arial"/>
              </a:rPr>
              <a:t> </a:t>
            </a:r>
            <a:r>
              <a:rPr sz="1600" spc="-5" dirty="0">
                <a:solidFill>
                  <a:srgbClr val="002060"/>
                </a:solidFill>
                <a:latin typeface="Arial"/>
                <a:cs typeface="Arial"/>
              </a:rPr>
              <a:t>Administrator</a:t>
            </a:r>
            <a:endParaRPr sz="1600">
              <a:latin typeface="Arial"/>
              <a:cs typeface="Arial"/>
            </a:endParaRPr>
          </a:p>
        </p:txBody>
      </p:sp>
      <p:sp>
        <p:nvSpPr>
          <p:cNvPr id="11" name="object 11"/>
          <p:cNvSpPr/>
          <p:nvPr/>
        </p:nvSpPr>
        <p:spPr>
          <a:xfrm>
            <a:off x="6629400" y="4743510"/>
            <a:ext cx="2362200" cy="0"/>
          </a:xfrm>
          <a:custGeom>
            <a:avLst/>
            <a:gdLst/>
            <a:ahLst/>
            <a:cxnLst/>
            <a:rect l="l" t="t" r="r" b="b"/>
            <a:pathLst>
              <a:path w="2362200">
                <a:moveTo>
                  <a:pt x="0" y="0"/>
                </a:moveTo>
                <a:lnTo>
                  <a:pt x="2362199" y="0"/>
                </a:lnTo>
              </a:path>
            </a:pathLst>
          </a:custGeom>
          <a:ln w="9524">
            <a:solidFill>
              <a:srgbClr val="4A7DBB"/>
            </a:solidFill>
          </a:ln>
        </p:spPr>
        <p:txBody>
          <a:bodyPr wrap="square" lIns="0" tIns="0" rIns="0" bIns="0" rtlCol="0"/>
          <a:lstStyle/>
          <a:p>
            <a:endParaRPr/>
          </a:p>
        </p:txBody>
      </p:sp>
      <p:sp>
        <p:nvSpPr>
          <p:cNvPr id="12" name="object 12"/>
          <p:cNvSpPr txBox="1"/>
          <p:nvPr/>
        </p:nvSpPr>
        <p:spPr>
          <a:xfrm>
            <a:off x="6702425" y="4358640"/>
            <a:ext cx="1856105" cy="183832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2060"/>
                </a:solidFill>
                <a:latin typeface="Arial"/>
                <a:cs typeface="Arial"/>
              </a:rPr>
              <a:t>Additional</a:t>
            </a:r>
            <a:r>
              <a:rPr sz="2000" spc="-90" dirty="0">
                <a:solidFill>
                  <a:srgbClr val="002060"/>
                </a:solidFill>
                <a:latin typeface="Arial"/>
                <a:cs typeface="Arial"/>
              </a:rPr>
              <a:t> </a:t>
            </a:r>
            <a:r>
              <a:rPr sz="2000" spc="-5" dirty="0">
                <a:solidFill>
                  <a:srgbClr val="002060"/>
                </a:solidFill>
                <a:latin typeface="Arial"/>
                <a:cs typeface="Arial"/>
              </a:rPr>
              <a:t>Roles</a:t>
            </a:r>
            <a:endParaRPr sz="2000">
              <a:latin typeface="Arial"/>
              <a:cs typeface="Arial"/>
            </a:endParaRPr>
          </a:p>
          <a:p>
            <a:pPr marL="350520" indent="-338455">
              <a:lnSpc>
                <a:spcPct val="100000"/>
              </a:lnSpc>
              <a:spcBef>
                <a:spcPts val="1814"/>
              </a:spcBef>
              <a:buAutoNum type="arabicPeriod"/>
              <a:tabLst>
                <a:tab pos="350520" algn="l"/>
                <a:tab pos="351155" algn="l"/>
              </a:tabLst>
            </a:pPr>
            <a:r>
              <a:rPr sz="1600" spc="-5" dirty="0">
                <a:solidFill>
                  <a:srgbClr val="002060"/>
                </a:solidFill>
                <a:latin typeface="Arial"/>
                <a:cs typeface="Arial"/>
              </a:rPr>
              <a:t>Testers</a:t>
            </a:r>
            <a:endParaRPr sz="1600">
              <a:latin typeface="Arial"/>
              <a:cs typeface="Arial"/>
            </a:endParaRPr>
          </a:p>
          <a:p>
            <a:pPr>
              <a:lnSpc>
                <a:spcPct val="100000"/>
              </a:lnSpc>
              <a:buClr>
                <a:srgbClr val="002060"/>
              </a:buClr>
              <a:buFont typeface="Arial"/>
              <a:buAutoNum type="arabicPeriod"/>
            </a:pPr>
            <a:endParaRPr sz="17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Deployers</a:t>
            </a:r>
            <a:endParaRPr sz="1600">
              <a:latin typeface="Arial"/>
              <a:cs typeface="Arial"/>
            </a:endParaRPr>
          </a:p>
          <a:p>
            <a:pPr>
              <a:lnSpc>
                <a:spcPct val="100000"/>
              </a:lnSpc>
              <a:spcBef>
                <a:spcPts val="40"/>
              </a:spcBef>
              <a:buClr>
                <a:srgbClr val="002060"/>
              </a:buClr>
              <a:buFont typeface="Arial"/>
              <a:buAutoNum type="arabicPeriod"/>
            </a:pPr>
            <a:endParaRPr sz="1950">
              <a:latin typeface="Arial"/>
              <a:cs typeface="Arial"/>
            </a:endParaRPr>
          </a:p>
          <a:p>
            <a:pPr marL="350520" indent="-338455">
              <a:lnSpc>
                <a:spcPct val="100000"/>
              </a:lnSpc>
              <a:buAutoNum type="arabicPeriod"/>
              <a:tabLst>
                <a:tab pos="350520" algn="l"/>
                <a:tab pos="351155" algn="l"/>
              </a:tabLst>
            </a:pPr>
            <a:r>
              <a:rPr sz="1600" spc="-5" dirty="0">
                <a:solidFill>
                  <a:srgbClr val="002060"/>
                </a:solidFill>
                <a:latin typeface="Arial"/>
                <a:cs typeface="Arial"/>
              </a:rPr>
              <a:t>Technical</a:t>
            </a:r>
            <a:r>
              <a:rPr sz="1600" spc="-60" dirty="0">
                <a:solidFill>
                  <a:srgbClr val="002060"/>
                </a:solidFill>
                <a:latin typeface="Arial"/>
                <a:cs typeface="Arial"/>
              </a:rPr>
              <a:t> </a:t>
            </a:r>
            <a:r>
              <a:rPr sz="1600" spc="-5" dirty="0">
                <a:solidFill>
                  <a:srgbClr val="002060"/>
                </a:solidFill>
                <a:latin typeface="Arial"/>
                <a:cs typeface="Arial"/>
              </a:rPr>
              <a:t>Writer</a:t>
            </a:r>
            <a:endParaRPr sz="16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46918-7329-E6D5-96AA-960A071AC902}"/>
              </a:ext>
            </a:extLst>
          </p:cNvPr>
          <p:cNvSpPr>
            <a:spLocks noGrp="1"/>
          </p:cNvSpPr>
          <p:nvPr>
            <p:ph type="title"/>
          </p:nvPr>
        </p:nvSpPr>
        <p:spPr>
          <a:xfrm>
            <a:off x="7696200" y="76200"/>
            <a:ext cx="1447800" cy="430887"/>
          </a:xfrm>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xmlns="" id="{71E08E38-8485-A824-32F0-640ADCAB0390}"/>
              </a:ext>
            </a:extLst>
          </p:cNvPr>
          <p:cNvSpPr>
            <a:spLocks noGrp="1"/>
          </p:cNvSpPr>
          <p:nvPr>
            <p:ph type="body" idx="1"/>
          </p:nvPr>
        </p:nvSpPr>
        <p:spPr>
          <a:xfrm>
            <a:off x="76200" y="485316"/>
            <a:ext cx="8763000" cy="6309420"/>
          </a:xfrm>
        </p:spPr>
        <p:txBody>
          <a:bodyPr/>
          <a:lstStyle/>
          <a:p>
            <a:pPr algn="just"/>
            <a:r>
              <a:rPr lang="en-US" sz="2800" b="1" dirty="0">
                <a:solidFill>
                  <a:srgbClr val="17365D"/>
                </a:solidFill>
                <a:latin typeface="Arial"/>
                <a:ea typeface="+mj-ea"/>
                <a:cs typeface="Arial"/>
              </a:rPr>
              <a:t>Project manager</a:t>
            </a:r>
            <a:r>
              <a:rPr lang="en-US" sz="2800" dirty="0">
                <a:solidFill>
                  <a:srgbClr val="17365D"/>
                </a:solidFill>
                <a:latin typeface="Arial"/>
                <a:ea typeface="+mj-ea"/>
                <a:cs typeface="Arial"/>
              </a:rPr>
              <a:t> oversees the entire project, and uses traditional rather than agile management techniques.</a:t>
            </a:r>
          </a:p>
          <a:p>
            <a:pPr algn="just"/>
            <a:endParaRPr lang="en-US" sz="2800" dirty="0">
              <a:solidFill>
                <a:srgbClr val="17365D"/>
              </a:solidFill>
              <a:latin typeface="Arial"/>
              <a:ea typeface="+mj-ea"/>
              <a:cs typeface="Arial"/>
            </a:endParaRPr>
          </a:p>
          <a:p>
            <a:pPr algn="just"/>
            <a:r>
              <a:rPr lang="en-US" sz="2800" b="1" dirty="0">
                <a:solidFill>
                  <a:srgbClr val="17365D"/>
                </a:solidFill>
                <a:latin typeface="Arial"/>
                <a:ea typeface="+mj-ea"/>
                <a:cs typeface="Arial"/>
              </a:rPr>
              <a:t>Development manager</a:t>
            </a:r>
            <a:r>
              <a:rPr lang="en-US" sz="2800" dirty="0">
                <a:solidFill>
                  <a:srgbClr val="17365D"/>
                </a:solidFill>
                <a:latin typeface="Arial"/>
                <a:ea typeface="+mj-ea"/>
                <a:cs typeface="Arial"/>
              </a:rPr>
              <a:t> deals with the day-to-day activities. S/he is often the developers’ line manager and also functions as a mentor for less experienced team members.</a:t>
            </a:r>
          </a:p>
          <a:p>
            <a:pPr algn="just"/>
            <a:endParaRPr lang="en-US" sz="2800" dirty="0">
              <a:solidFill>
                <a:srgbClr val="17365D"/>
              </a:solidFill>
              <a:latin typeface="Arial"/>
              <a:ea typeface="+mj-ea"/>
              <a:cs typeface="Arial"/>
            </a:endParaRPr>
          </a:p>
          <a:p>
            <a:pPr algn="just"/>
            <a:r>
              <a:rPr lang="en-US" sz="2800" b="1" dirty="0">
                <a:solidFill>
                  <a:srgbClr val="17365D"/>
                </a:solidFill>
                <a:latin typeface="Arial"/>
                <a:ea typeface="+mj-ea"/>
                <a:cs typeface="Arial"/>
              </a:rPr>
              <a:t>Chief architect</a:t>
            </a:r>
            <a:r>
              <a:rPr lang="en-US" sz="2800" dirty="0">
                <a:solidFill>
                  <a:srgbClr val="17365D"/>
                </a:solidFill>
                <a:latin typeface="Arial"/>
                <a:ea typeface="+mj-ea"/>
                <a:cs typeface="Arial"/>
              </a:rPr>
              <a:t> is in charge of the overall design of the system and guides the domain experts and developers in their work during the initial and iterative design steps.</a:t>
            </a:r>
          </a:p>
          <a:p>
            <a:pPr algn="just"/>
            <a:endParaRPr lang="en-US" sz="2800" dirty="0">
              <a:solidFill>
                <a:srgbClr val="17365D"/>
              </a:solidFill>
              <a:latin typeface="Arial"/>
              <a:ea typeface="+mj-ea"/>
              <a:cs typeface="Arial"/>
            </a:endParaRPr>
          </a:p>
          <a:p>
            <a:pPr algn="just"/>
            <a:endParaRPr lang="en-US" sz="2800" dirty="0">
              <a:solidFill>
                <a:srgbClr val="17365D"/>
              </a:solidFill>
              <a:latin typeface="Arial"/>
              <a:ea typeface="+mj-ea"/>
              <a:cs typeface="Arial"/>
            </a:endParaRPr>
          </a:p>
          <a:p>
            <a:pPr algn="just"/>
            <a:endParaRPr lang="en-US" sz="2800" dirty="0">
              <a:solidFill>
                <a:srgbClr val="17365D"/>
              </a:solidFill>
              <a:latin typeface="Arial"/>
              <a:ea typeface="+mj-ea"/>
              <a:cs typeface="Arial"/>
            </a:endParaRPr>
          </a:p>
          <a:p>
            <a:endParaRPr lang="en-IN" dirty="0"/>
          </a:p>
        </p:txBody>
      </p:sp>
    </p:spTree>
    <p:extLst>
      <p:ext uri="{BB962C8B-B14F-4D97-AF65-F5344CB8AC3E}">
        <p14:creationId xmlns:p14="http://schemas.microsoft.com/office/powerpoint/2010/main" xmlns="" val="237926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A4B5F1-1A47-CC82-D1D5-DA0D36FAB0A8}"/>
              </a:ext>
            </a:extLst>
          </p:cNvPr>
          <p:cNvSpPr>
            <a:spLocks noGrp="1"/>
          </p:cNvSpPr>
          <p:nvPr>
            <p:ph type="title"/>
          </p:nvPr>
        </p:nvSpPr>
        <p:spPr>
          <a:xfrm>
            <a:off x="7467600" y="381000"/>
            <a:ext cx="1676400" cy="430887"/>
          </a:xfrm>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xmlns="" id="{A3284FFD-E370-550B-A2DB-1D09DAE3E630}"/>
              </a:ext>
            </a:extLst>
          </p:cNvPr>
          <p:cNvSpPr>
            <a:spLocks noGrp="1"/>
          </p:cNvSpPr>
          <p:nvPr>
            <p:ph type="body" idx="1"/>
          </p:nvPr>
        </p:nvSpPr>
        <p:spPr>
          <a:xfrm>
            <a:off x="263590" y="849333"/>
            <a:ext cx="8616820" cy="5780067"/>
          </a:xfrm>
        </p:spPr>
        <p:txBody>
          <a:bodyPr/>
          <a:lstStyle/>
          <a:p>
            <a:pPr algn="just">
              <a:lnSpc>
                <a:spcPct val="150000"/>
              </a:lnSpc>
            </a:pPr>
            <a:r>
              <a:rPr lang="en-US" sz="2000" b="1" dirty="0">
                <a:solidFill>
                  <a:srgbClr val="17365D"/>
                </a:solidFill>
                <a:latin typeface="Arial"/>
                <a:ea typeface="+mj-ea"/>
                <a:cs typeface="Arial"/>
              </a:rPr>
              <a:t>Chief programmer </a:t>
            </a:r>
            <a:r>
              <a:rPr lang="en-US" sz="2000" dirty="0">
                <a:solidFill>
                  <a:srgbClr val="17365D"/>
                </a:solidFill>
                <a:latin typeface="Arial"/>
                <a:ea typeface="+mj-ea"/>
                <a:cs typeface="Arial"/>
              </a:rPr>
              <a:t>is an experienced developer who assists teams with analysis and design during the design and build steps. It helps the class owners and other developers to keep the code base consistent in its application of software design principles. It may also manage small development teams.</a:t>
            </a:r>
          </a:p>
          <a:p>
            <a:pPr algn="just">
              <a:lnSpc>
                <a:spcPct val="150000"/>
              </a:lnSpc>
            </a:pPr>
            <a:r>
              <a:rPr lang="en-US" sz="2000" b="1" dirty="0">
                <a:solidFill>
                  <a:srgbClr val="17365D"/>
                </a:solidFill>
                <a:latin typeface="Arial"/>
                <a:ea typeface="+mj-ea"/>
                <a:cs typeface="Arial"/>
              </a:rPr>
              <a:t>Class owner </a:t>
            </a:r>
            <a:r>
              <a:rPr lang="en-US" sz="2000" dirty="0">
                <a:solidFill>
                  <a:srgbClr val="17365D"/>
                </a:solidFill>
                <a:latin typeface="Arial"/>
                <a:ea typeface="+mj-ea"/>
                <a:cs typeface="Arial"/>
              </a:rPr>
              <a:t>is any developer responsible for designing, coding, testing, and documenting a class that implements part of the domain object model in code.</a:t>
            </a:r>
          </a:p>
          <a:p>
            <a:pPr algn="just">
              <a:lnSpc>
                <a:spcPct val="150000"/>
              </a:lnSpc>
            </a:pPr>
            <a:r>
              <a:rPr lang="en-US" sz="2000" b="1" dirty="0">
                <a:solidFill>
                  <a:srgbClr val="17365D"/>
                </a:solidFill>
                <a:latin typeface="Arial"/>
                <a:ea typeface="+mj-ea"/>
                <a:cs typeface="Arial"/>
              </a:rPr>
              <a:t>Domain expert </a:t>
            </a:r>
            <a:r>
              <a:rPr lang="en-US" sz="2000" dirty="0">
                <a:solidFill>
                  <a:srgbClr val="17365D"/>
                </a:solidFill>
                <a:latin typeface="Arial"/>
                <a:ea typeface="+mj-ea"/>
                <a:cs typeface="Arial"/>
              </a:rPr>
              <a:t>understands the customer’s business in general and the part that the new product (system) will support in particular. S/he helps the development teams understand how the business operates and what it needs. </a:t>
            </a:r>
            <a:r>
              <a:rPr lang="en-US" sz="2000" b="1" dirty="0">
                <a:solidFill>
                  <a:srgbClr val="002060"/>
                </a:solidFill>
                <a:latin typeface="Arial"/>
                <a:ea typeface="+mj-ea"/>
                <a:cs typeface="Arial"/>
              </a:rPr>
              <a:t>S/he usually comes from the customer’s organization</a:t>
            </a:r>
            <a:r>
              <a:rPr lang="en-US" sz="2000" dirty="0">
                <a:solidFill>
                  <a:srgbClr val="17365D"/>
                </a:solidFill>
                <a:latin typeface="Arial"/>
                <a:ea typeface="+mj-ea"/>
                <a:cs typeface="Arial"/>
              </a:rPr>
              <a:t>.</a:t>
            </a:r>
          </a:p>
          <a:p>
            <a:pPr algn="just">
              <a:lnSpc>
                <a:spcPct val="150000"/>
              </a:lnSpc>
            </a:pPr>
            <a:endParaRPr lang="en-US" sz="2000" dirty="0">
              <a:solidFill>
                <a:srgbClr val="17365D"/>
              </a:solidFill>
              <a:latin typeface="Arial"/>
              <a:ea typeface="+mj-ea"/>
              <a:cs typeface="Arial"/>
            </a:endParaRPr>
          </a:p>
          <a:p>
            <a:endParaRPr lang="en-IN" dirty="0"/>
          </a:p>
        </p:txBody>
      </p:sp>
    </p:spTree>
    <p:extLst>
      <p:ext uri="{BB962C8B-B14F-4D97-AF65-F5344CB8AC3E}">
        <p14:creationId xmlns:p14="http://schemas.microsoft.com/office/powerpoint/2010/main" xmlns="" val="419292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66844" y="315450"/>
              <a:ext cx="99566" cy="149423"/>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301625" y="986730"/>
            <a:ext cx="7624445" cy="3719829"/>
          </a:xfrm>
          <a:prstGeom prst="rect">
            <a:avLst/>
          </a:prstGeom>
        </p:spPr>
        <p:txBody>
          <a:bodyPr vert="horz" wrap="square" lIns="0" tIns="12700" rIns="0" bIns="0" rtlCol="0">
            <a:spAutoFit/>
          </a:bodyPr>
          <a:lstStyle/>
          <a:p>
            <a:pPr marL="4832985">
              <a:lnSpc>
                <a:spcPct val="100000"/>
              </a:lnSpc>
              <a:spcBef>
                <a:spcPts val="100"/>
              </a:spcBef>
            </a:pPr>
            <a:r>
              <a:rPr sz="2000" spc="-5" dirty="0">
                <a:solidFill>
                  <a:srgbClr val="002060"/>
                </a:solidFill>
                <a:latin typeface="Arial"/>
                <a:cs typeface="Arial"/>
              </a:rPr>
              <a:t>Domain Object</a:t>
            </a:r>
            <a:r>
              <a:rPr sz="2000" spc="-85" dirty="0">
                <a:solidFill>
                  <a:srgbClr val="002060"/>
                </a:solidFill>
                <a:latin typeface="Arial"/>
                <a:cs typeface="Arial"/>
              </a:rPr>
              <a:t> </a:t>
            </a:r>
            <a:r>
              <a:rPr sz="2000" dirty="0">
                <a:solidFill>
                  <a:srgbClr val="002060"/>
                </a:solidFill>
                <a:latin typeface="Arial"/>
                <a:cs typeface="Arial"/>
              </a:rPr>
              <a:t>Modeling</a:t>
            </a:r>
            <a:endParaRPr sz="2000">
              <a:latin typeface="Arial"/>
              <a:cs typeface="Arial"/>
            </a:endParaRPr>
          </a:p>
          <a:p>
            <a:pPr>
              <a:lnSpc>
                <a:spcPct val="100000"/>
              </a:lnSpc>
            </a:pPr>
            <a:endParaRPr sz="2750">
              <a:latin typeface="Arial"/>
              <a:cs typeface="Arial"/>
            </a:endParaRPr>
          </a:p>
          <a:p>
            <a:pPr marL="12700">
              <a:lnSpc>
                <a:spcPct val="100000"/>
              </a:lnSpc>
              <a:spcBef>
                <a:spcPts val="5"/>
              </a:spcBef>
            </a:pPr>
            <a:r>
              <a:rPr sz="1600" spc="-5" dirty="0">
                <a:solidFill>
                  <a:srgbClr val="002060"/>
                </a:solidFill>
                <a:latin typeface="Arial"/>
                <a:cs typeface="Arial"/>
              </a:rPr>
              <a:t>The Problem is broken down into the </a:t>
            </a:r>
            <a:r>
              <a:rPr sz="1600" dirty="0">
                <a:solidFill>
                  <a:srgbClr val="002060"/>
                </a:solidFill>
                <a:latin typeface="Arial"/>
                <a:cs typeface="Arial"/>
              </a:rPr>
              <a:t>significant </a:t>
            </a:r>
            <a:r>
              <a:rPr sz="1600" spc="-5" dirty="0">
                <a:solidFill>
                  <a:srgbClr val="002060"/>
                </a:solidFill>
                <a:latin typeface="Arial"/>
                <a:cs typeface="Arial"/>
              </a:rPr>
              <a:t>objects</a:t>
            </a:r>
            <a:r>
              <a:rPr sz="1600" spc="-25" dirty="0">
                <a:solidFill>
                  <a:srgbClr val="002060"/>
                </a:solidFill>
                <a:latin typeface="Arial"/>
                <a:cs typeface="Arial"/>
              </a:rPr>
              <a:t> </a:t>
            </a:r>
            <a:r>
              <a:rPr sz="1600" spc="-5" dirty="0">
                <a:solidFill>
                  <a:srgbClr val="002060"/>
                </a:solidFill>
                <a:latin typeface="Arial"/>
                <a:cs typeface="Arial"/>
              </a:rPr>
              <a:t>involved.</a:t>
            </a:r>
            <a:endParaRPr sz="1600">
              <a:latin typeface="Arial"/>
              <a:cs typeface="Arial"/>
            </a:endParaRPr>
          </a:p>
          <a:p>
            <a:pPr>
              <a:lnSpc>
                <a:spcPct val="100000"/>
              </a:lnSpc>
            </a:pPr>
            <a:endParaRPr sz="2500">
              <a:latin typeface="Arial"/>
              <a:cs typeface="Arial"/>
            </a:endParaRPr>
          </a:p>
          <a:p>
            <a:pPr marL="12700">
              <a:lnSpc>
                <a:spcPct val="100000"/>
              </a:lnSpc>
              <a:spcBef>
                <a:spcPts val="5"/>
              </a:spcBef>
            </a:pPr>
            <a:r>
              <a:rPr sz="1600" spc="-5" dirty="0">
                <a:solidFill>
                  <a:srgbClr val="002060"/>
                </a:solidFill>
                <a:latin typeface="Arial"/>
                <a:cs typeface="Arial"/>
              </a:rPr>
              <a:t>The design and implementation of each object</a:t>
            </a:r>
            <a:r>
              <a:rPr sz="1600" spc="-15" dirty="0">
                <a:solidFill>
                  <a:srgbClr val="002060"/>
                </a:solidFill>
                <a:latin typeface="Arial"/>
                <a:cs typeface="Arial"/>
              </a:rPr>
              <a:t> </a:t>
            </a:r>
            <a:r>
              <a:rPr sz="1600" spc="-5" dirty="0">
                <a:solidFill>
                  <a:srgbClr val="002060"/>
                </a:solidFill>
                <a:latin typeface="Arial"/>
                <a:cs typeface="Arial"/>
              </a:rPr>
              <a:t>or</a:t>
            </a:r>
            <a:endParaRPr sz="1600">
              <a:latin typeface="Arial"/>
              <a:cs typeface="Arial"/>
            </a:endParaRPr>
          </a:p>
          <a:p>
            <a:pPr marL="12700">
              <a:lnSpc>
                <a:spcPct val="100000"/>
              </a:lnSpc>
              <a:spcBef>
                <a:spcPts val="30"/>
              </a:spcBef>
            </a:pPr>
            <a:r>
              <a:rPr sz="1600" dirty="0">
                <a:solidFill>
                  <a:srgbClr val="002060"/>
                </a:solidFill>
                <a:latin typeface="Arial"/>
                <a:cs typeface="Arial"/>
              </a:rPr>
              <a:t>class </a:t>
            </a:r>
            <a:r>
              <a:rPr sz="1600" spc="-5" dirty="0">
                <a:solidFill>
                  <a:srgbClr val="002060"/>
                </a:solidFill>
                <a:latin typeface="Arial"/>
                <a:cs typeface="Arial"/>
              </a:rPr>
              <a:t>identified in the </a:t>
            </a:r>
            <a:r>
              <a:rPr sz="1600" dirty="0">
                <a:solidFill>
                  <a:srgbClr val="002060"/>
                </a:solidFill>
                <a:latin typeface="Arial"/>
                <a:cs typeface="Arial"/>
              </a:rPr>
              <a:t>model </a:t>
            </a:r>
            <a:r>
              <a:rPr sz="1600" spc="-5" dirty="0">
                <a:solidFill>
                  <a:srgbClr val="002060"/>
                </a:solidFill>
                <a:latin typeface="Arial"/>
                <a:cs typeface="Arial"/>
              </a:rPr>
              <a:t>is </a:t>
            </a:r>
            <a:r>
              <a:rPr sz="1600" dirty="0">
                <a:solidFill>
                  <a:srgbClr val="002060"/>
                </a:solidFill>
                <a:latin typeface="Arial"/>
                <a:cs typeface="Arial"/>
              </a:rPr>
              <a:t>a smaller </a:t>
            </a:r>
            <a:r>
              <a:rPr sz="1600" spc="-5" dirty="0">
                <a:solidFill>
                  <a:srgbClr val="002060"/>
                </a:solidFill>
                <a:latin typeface="Arial"/>
                <a:cs typeface="Arial"/>
              </a:rPr>
              <a:t>problem to</a:t>
            </a:r>
            <a:r>
              <a:rPr sz="1600" spc="-40" dirty="0">
                <a:solidFill>
                  <a:srgbClr val="002060"/>
                </a:solidFill>
                <a:latin typeface="Arial"/>
                <a:cs typeface="Arial"/>
              </a:rPr>
              <a:t> </a:t>
            </a:r>
            <a:r>
              <a:rPr sz="1600" dirty="0">
                <a:solidFill>
                  <a:srgbClr val="002060"/>
                </a:solidFill>
                <a:latin typeface="Arial"/>
                <a:cs typeface="Arial"/>
              </a:rPr>
              <a:t>solve.</a:t>
            </a:r>
            <a:endParaRPr sz="1600">
              <a:latin typeface="Arial"/>
              <a:cs typeface="Arial"/>
            </a:endParaRPr>
          </a:p>
          <a:p>
            <a:pPr marL="12700" marR="4107815">
              <a:lnSpc>
                <a:spcPts val="5130"/>
              </a:lnSpc>
              <a:spcBef>
                <a:spcPts val="225"/>
              </a:spcBef>
            </a:pPr>
            <a:r>
              <a:rPr sz="1600" spc="-5" dirty="0">
                <a:solidFill>
                  <a:srgbClr val="002060"/>
                </a:solidFill>
                <a:latin typeface="Arial"/>
                <a:cs typeface="Arial"/>
              </a:rPr>
              <a:t>Completed </a:t>
            </a:r>
            <a:r>
              <a:rPr sz="1600" dirty="0">
                <a:solidFill>
                  <a:srgbClr val="002060"/>
                </a:solidFill>
                <a:latin typeface="Arial"/>
                <a:cs typeface="Arial"/>
              </a:rPr>
              <a:t>classes </a:t>
            </a:r>
            <a:r>
              <a:rPr sz="1600" spc="-5" dirty="0">
                <a:solidFill>
                  <a:srgbClr val="002060"/>
                </a:solidFill>
                <a:latin typeface="Arial"/>
                <a:cs typeface="Arial"/>
              </a:rPr>
              <a:t>are </a:t>
            </a:r>
            <a:r>
              <a:rPr sz="1600" dirty="0">
                <a:solidFill>
                  <a:srgbClr val="002060"/>
                </a:solidFill>
                <a:latin typeface="Arial"/>
                <a:cs typeface="Arial"/>
              </a:rPr>
              <a:t>combined,  </a:t>
            </a:r>
            <a:r>
              <a:rPr sz="1600" spc="-5" dirty="0">
                <a:solidFill>
                  <a:srgbClr val="002060"/>
                </a:solidFill>
                <a:latin typeface="Arial"/>
                <a:cs typeface="Arial"/>
              </a:rPr>
              <a:t>Form the </a:t>
            </a:r>
            <a:r>
              <a:rPr sz="1600" dirty="0">
                <a:solidFill>
                  <a:srgbClr val="002060"/>
                </a:solidFill>
                <a:latin typeface="Arial"/>
                <a:cs typeface="Arial"/>
              </a:rPr>
              <a:t>solution </a:t>
            </a:r>
            <a:r>
              <a:rPr sz="1600" spc="-5" dirty="0">
                <a:solidFill>
                  <a:srgbClr val="002060"/>
                </a:solidFill>
                <a:latin typeface="Arial"/>
                <a:cs typeface="Arial"/>
              </a:rPr>
              <a:t>to the larger</a:t>
            </a:r>
            <a:r>
              <a:rPr sz="1600" spc="-85" dirty="0">
                <a:solidFill>
                  <a:srgbClr val="002060"/>
                </a:solidFill>
                <a:latin typeface="Arial"/>
                <a:cs typeface="Arial"/>
              </a:rPr>
              <a:t> </a:t>
            </a:r>
            <a:r>
              <a:rPr sz="1600" spc="-5" dirty="0">
                <a:solidFill>
                  <a:srgbClr val="002060"/>
                </a:solidFill>
                <a:latin typeface="Arial"/>
                <a:cs typeface="Arial"/>
              </a:rPr>
              <a:t>problem</a:t>
            </a:r>
            <a:endParaRPr sz="1600">
              <a:latin typeface="Arial"/>
              <a:cs typeface="Arial"/>
            </a:endParaRPr>
          </a:p>
          <a:p>
            <a:pPr>
              <a:lnSpc>
                <a:spcPct val="100000"/>
              </a:lnSpc>
              <a:spcBef>
                <a:spcPts val="25"/>
              </a:spcBef>
            </a:pPr>
            <a:endParaRPr sz="2100">
              <a:latin typeface="Arial"/>
              <a:cs typeface="Arial"/>
            </a:endParaRPr>
          </a:p>
          <a:p>
            <a:pPr marL="12700">
              <a:lnSpc>
                <a:spcPct val="100000"/>
              </a:lnSpc>
              <a:spcBef>
                <a:spcPts val="5"/>
              </a:spcBef>
            </a:pPr>
            <a:r>
              <a:rPr sz="1600" spc="-5" dirty="0">
                <a:solidFill>
                  <a:srgbClr val="002060"/>
                </a:solidFill>
                <a:latin typeface="Arial"/>
                <a:cs typeface="Arial"/>
              </a:rPr>
              <a:t>Best technique for domain object </a:t>
            </a:r>
            <a:r>
              <a:rPr sz="1600" dirty="0">
                <a:solidFill>
                  <a:srgbClr val="002060"/>
                </a:solidFill>
                <a:latin typeface="Arial"/>
                <a:cs typeface="Arial"/>
              </a:rPr>
              <a:t>modeling</a:t>
            </a:r>
            <a:r>
              <a:rPr sz="1600" spc="-15" dirty="0">
                <a:solidFill>
                  <a:srgbClr val="002060"/>
                </a:solidFill>
                <a:latin typeface="Arial"/>
                <a:cs typeface="Arial"/>
              </a:rPr>
              <a:t> </a:t>
            </a:r>
            <a:r>
              <a:rPr sz="1600" spc="-5" dirty="0">
                <a:solidFill>
                  <a:srgbClr val="002060"/>
                </a:solidFill>
                <a:latin typeface="Arial"/>
                <a:cs typeface="Arial"/>
              </a:rPr>
              <a:t>is,</a:t>
            </a:r>
            <a:endParaRPr sz="1600">
              <a:latin typeface="Arial"/>
              <a:cs typeface="Arial"/>
            </a:endParaRPr>
          </a:p>
        </p:txBody>
      </p:sp>
      <p:sp>
        <p:nvSpPr>
          <p:cNvPr id="8" name="object 8"/>
          <p:cNvSpPr txBox="1"/>
          <p:nvPr/>
        </p:nvSpPr>
        <p:spPr>
          <a:xfrm>
            <a:off x="1022004" y="5497576"/>
            <a:ext cx="227266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FF0000"/>
                </a:solidFill>
                <a:latin typeface="Arial"/>
                <a:cs typeface="Arial"/>
              </a:rPr>
              <a:t>M o d e l i n</a:t>
            </a:r>
            <a:r>
              <a:rPr sz="2800" b="1" spc="-160" dirty="0">
                <a:solidFill>
                  <a:srgbClr val="FF0000"/>
                </a:solidFill>
                <a:latin typeface="Arial"/>
                <a:cs typeface="Arial"/>
              </a:rPr>
              <a:t> </a:t>
            </a:r>
            <a:r>
              <a:rPr sz="2800" b="1" dirty="0">
                <a:solidFill>
                  <a:srgbClr val="FF0000"/>
                </a:solidFill>
                <a:latin typeface="Arial"/>
                <a:cs typeface="Arial"/>
              </a:rPr>
              <a:t>g</a:t>
            </a:r>
            <a:endParaRPr sz="2800">
              <a:latin typeface="Arial"/>
              <a:cs typeface="Arial"/>
            </a:endParaRPr>
          </a:p>
        </p:txBody>
      </p:sp>
      <p:sp>
        <p:nvSpPr>
          <p:cNvPr id="9" name="object 9"/>
          <p:cNvSpPr txBox="1"/>
          <p:nvPr/>
        </p:nvSpPr>
        <p:spPr>
          <a:xfrm>
            <a:off x="3570059" y="5497576"/>
            <a:ext cx="1958339" cy="452120"/>
          </a:xfrm>
          <a:prstGeom prst="rect">
            <a:avLst/>
          </a:prstGeom>
        </p:spPr>
        <p:txBody>
          <a:bodyPr vert="horz" wrap="square" lIns="0" tIns="12700" rIns="0" bIns="0" rtlCol="0">
            <a:spAutoFit/>
          </a:bodyPr>
          <a:lstStyle/>
          <a:p>
            <a:pPr marL="12700">
              <a:lnSpc>
                <a:spcPct val="100000"/>
              </a:lnSpc>
              <a:spcBef>
                <a:spcPts val="100"/>
              </a:spcBef>
              <a:tabLst>
                <a:tab pos="624840" algn="l"/>
              </a:tabLst>
            </a:pPr>
            <a:r>
              <a:rPr sz="2800" b="1" dirty="0">
                <a:solidFill>
                  <a:srgbClr val="00B050"/>
                </a:solidFill>
                <a:latin typeface="Arial"/>
                <a:cs typeface="Arial"/>
              </a:rPr>
              <a:t>I</a:t>
            </a:r>
            <a:r>
              <a:rPr sz="2800" b="1" spc="-10" dirty="0">
                <a:solidFill>
                  <a:srgbClr val="00B050"/>
                </a:solidFill>
                <a:latin typeface="Arial"/>
                <a:cs typeface="Arial"/>
              </a:rPr>
              <a:t> </a:t>
            </a:r>
            <a:r>
              <a:rPr sz="2800" b="1" dirty="0">
                <a:solidFill>
                  <a:srgbClr val="00B050"/>
                </a:solidFill>
                <a:latin typeface="Arial"/>
                <a:cs typeface="Arial"/>
              </a:rPr>
              <a:t>n	</a:t>
            </a:r>
            <a:r>
              <a:rPr sz="2800" b="1" dirty="0">
                <a:solidFill>
                  <a:srgbClr val="FFC000"/>
                </a:solidFill>
                <a:latin typeface="Arial"/>
                <a:cs typeface="Arial"/>
              </a:rPr>
              <a:t>C o l o</a:t>
            </a:r>
            <a:r>
              <a:rPr sz="2800" b="1" spc="-135" dirty="0">
                <a:solidFill>
                  <a:srgbClr val="FFC000"/>
                </a:solidFill>
                <a:latin typeface="Arial"/>
                <a:cs typeface="Arial"/>
              </a:rPr>
              <a:t> </a:t>
            </a:r>
            <a:r>
              <a:rPr sz="2800" b="1" dirty="0">
                <a:solidFill>
                  <a:srgbClr val="FFC000"/>
                </a:solidFill>
                <a:latin typeface="Arial"/>
                <a:cs typeface="Arial"/>
              </a:rPr>
              <a:t>r</a:t>
            </a:r>
            <a:endParaRPr sz="2800">
              <a:latin typeface="Arial"/>
              <a:cs typeface="Arial"/>
            </a:endParaRPr>
          </a:p>
        </p:txBody>
      </p:sp>
      <p:sp>
        <p:nvSpPr>
          <p:cNvPr id="10" name="object 10"/>
          <p:cNvSpPr/>
          <p:nvPr/>
        </p:nvSpPr>
        <p:spPr>
          <a:xfrm>
            <a:off x="5943600" y="2130597"/>
            <a:ext cx="742315" cy="3337560"/>
          </a:xfrm>
          <a:custGeom>
            <a:avLst/>
            <a:gdLst/>
            <a:ahLst/>
            <a:cxnLst/>
            <a:rect l="l" t="t" r="r" b="b"/>
            <a:pathLst>
              <a:path w="742315" h="3337560">
                <a:moveTo>
                  <a:pt x="741722" y="3337116"/>
                </a:moveTo>
                <a:lnTo>
                  <a:pt x="681567" y="3334343"/>
                </a:lnTo>
                <a:lnTo>
                  <a:pt x="624501" y="3326313"/>
                </a:lnTo>
                <a:lnTo>
                  <a:pt x="571290" y="3313463"/>
                </a:lnTo>
                <a:lnTo>
                  <a:pt x="522696" y="3296229"/>
                </a:lnTo>
                <a:lnTo>
                  <a:pt x="479484" y="3275047"/>
                </a:lnTo>
                <a:lnTo>
                  <a:pt x="442416" y="3250354"/>
                </a:lnTo>
                <a:lnTo>
                  <a:pt x="412256" y="3222587"/>
                </a:lnTo>
                <a:lnTo>
                  <a:pt x="375715" y="3159573"/>
                </a:lnTo>
                <a:lnTo>
                  <a:pt x="370861" y="3125198"/>
                </a:lnTo>
                <a:lnTo>
                  <a:pt x="370861" y="1880475"/>
                </a:lnTo>
                <a:lnTo>
                  <a:pt x="366007" y="1846101"/>
                </a:lnTo>
                <a:lnTo>
                  <a:pt x="329466" y="1783087"/>
                </a:lnTo>
                <a:lnTo>
                  <a:pt x="299306" y="1755320"/>
                </a:lnTo>
                <a:lnTo>
                  <a:pt x="262238" y="1730627"/>
                </a:lnTo>
                <a:lnTo>
                  <a:pt x="219025" y="1709446"/>
                </a:lnTo>
                <a:lnTo>
                  <a:pt x="170432" y="1692212"/>
                </a:lnTo>
                <a:lnTo>
                  <a:pt x="117220" y="1679362"/>
                </a:lnTo>
                <a:lnTo>
                  <a:pt x="60155" y="1671332"/>
                </a:lnTo>
                <a:lnTo>
                  <a:pt x="0" y="1668558"/>
                </a:lnTo>
                <a:lnTo>
                  <a:pt x="60155" y="1665784"/>
                </a:lnTo>
                <a:lnTo>
                  <a:pt x="117220" y="1657754"/>
                </a:lnTo>
                <a:lnTo>
                  <a:pt x="170432" y="1644904"/>
                </a:lnTo>
                <a:lnTo>
                  <a:pt x="219025" y="1627670"/>
                </a:lnTo>
                <a:lnTo>
                  <a:pt x="262238" y="1606489"/>
                </a:lnTo>
                <a:lnTo>
                  <a:pt x="299306" y="1581796"/>
                </a:lnTo>
                <a:lnTo>
                  <a:pt x="329466" y="1554029"/>
                </a:lnTo>
                <a:lnTo>
                  <a:pt x="366007" y="1491015"/>
                </a:lnTo>
                <a:lnTo>
                  <a:pt x="370861" y="1456640"/>
                </a:lnTo>
                <a:lnTo>
                  <a:pt x="370861" y="211917"/>
                </a:lnTo>
                <a:lnTo>
                  <a:pt x="389768" y="144935"/>
                </a:lnTo>
                <a:lnTo>
                  <a:pt x="442416" y="86761"/>
                </a:lnTo>
                <a:lnTo>
                  <a:pt x="479484" y="62069"/>
                </a:lnTo>
                <a:lnTo>
                  <a:pt x="522696" y="40887"/>
                </a:lnTo>
                <a:lnTo>
                  <a:pt x="571290" y="23653"/>
                </a:lnTo>
                <a:lnTo>
                  <a:pt x="624501" y="10803"/>
                </a:lnTo>
                <a:lnTo>
                  <a:pt x="681567" y="2773"/>
                </a:lnTo>
                <a:lnTo>
                  <a:pt x="741722" y="0"/>
                </a:lnTo>
              </a:path>
            </a:pathLst>
          </a:custGeom>
          <a:ln w="9524">
            <a:solidFill>
              <a:srgbClr val="4A7DBB"/>
            </a:solidFill>
          </a:ln>
        </p:spPr>
        <p:txBody>
          <a:bodyPr wrap="square" lIns="0" tIns="0" rIns="0" bIns="0" rtlCol="0"/>
          <a:lstStyle/>
          <a:p>
            <a:endParaRPr/>
          </a:p>
        </p:txBody>
      </p:sp>
      <p:sp>
        <p:nvSpPr>
          <p:cNvPr id="11" name="object 11"/>
          <p:cNvSpPr/>
          <p:nvPr/>
        </p:nvSpPr>
        <p:spPr>
          <a:xfrm>
            <a:off x="6988485" y="1563915"/>
            <a:ext cx="494665" cy="1259840"/>
          </a:xfrm>
          <a:custGeom>
            <a:avLst/>
            <a:gdLst/>
            <a:ahLst/>
            <a:cxnLst/>
            <a:rect l="l" t="t" r="r" b="b"/>
            <a:pathLst>
              <a:path w="494665" h="1259839">
                <a:moveTo>
                  <a:pt x="494481" y="1259288"/>
                </a:moveTo>
                <a:lnTo>
                  <a:pt x="416334" y="1257188"/>
                </a:lnTo>
                <a:lnTo>
                  <a:pt x="348464" y="1251338"/>
                </a:lnTo>
                <a:lnTo>
                  <a:pt x="294943" y="1242419"/>
                </a:lnTo>
                <a:lnTo>
                  <a:pt x="247240" y="1218083"/>
                </a:lnTo>
                <a:lnTo>
                  <a:pt x="247240" y="670849"/>
                </a:lnTo>
                <a:lnTo>
                  <a:pt x="234636" y="657825"/>
                </a:lnTo>
                <a:lnTo>
                  <a:pt x="199537" y="646514"/>
                </a:lnTo>
                <a:lnTo>
                  <a:pt x="146017" y="637594"/>
                </a:lnTo>
                <a:lnTo>
                  <a:pt x="78147" y="631745"/>
                </a:lnTo>
                <a:lnTo>
                  <a:pt x="0" y="629644"/>
                </a:lnTo>
                <a:lnTo>
                  <a:pt x="78147" y="627543"/>
                </a:lnTo>
                <a:lnTo>
                  <a:pt x="146017" y="621694"/>
                </a:lnTo>
                <a:lnTo>
                  <a:pt x="199537" y="612774"/>
                </a:lnTo>
                <a:lnTo>
                  <a:pt x="247240" y="588439"/>
                </a:lnTo>
                <a:lnTo>
                  <a:pt x="247240" y="41205"/>
                </a:lnTo>
                <a:lnTo>
                  <a:pt x="259845" y="28181"/>
                </a:lnTo>
                <a:lnTo>
                  <a:pt x="294943" y="16869"/>
                </a:lnTo>
                <a:lnTo>
                  <a:pt x="348464" y="7950"/>
                </a:lnTo>
                <a:lnTo>
                  <a:pt x="416334" y="2100"/>
                </a:lnTo>
                <a:lnTo>
                  <a:pt x="494481" y="0"/>
                </a:lnTo>
              </a:path>
            </a:pathLst>
          </a:custGeom>
          <a:ln w="9524">
            <a:solidFill>
              <a:srgbClr val="4A7DBB"/>
            </a:solidFill>
          </a:ln>
        </p:spPr>
        <p:txBody>
          <a:bodyPr wrap="square" lIns="0" tIns="0" rIns="0" bIns="0" rtlCol="0"/>
          <a:lstStyle/>
          <a:p>
            <a:endParaRPr/>
          </a:p>
        </p:txBody>
      </p:sp>
      <p:sp>
        <p:nvSpPr>
          <p:cNvPr id="12" name="object 12"/>
          <p:cNvSpPr/>
          <p:nvPr/>
        </p:nvSpPr>
        <p:spPr>
          <a:xfrm>
            <a:off x="7744599" y="1447800"/>
            <a:ext cx="371475" cy="441325"/>
          </a:xfrm>
          <a:custGeom>
            <a:avLst/>
            <a:gdLst/>
            <a:ahLst/>
            <a:cxnLst/>
            <a:rect l="l" t="t" r="r" b="b"/>
            <a:pathLst>
              <a:path w="371475" h="441325">
                <a:moveTo>
                  <a:pt x="370860" y="440750"/>
                </a:moveTo>
                <a:lnTo>
                  <a:pt x="298682" y="438322"/>
                </a:lnTo>
                <a:lnTo>
                  <a:pt x="239741" y="431699"/>
                </a:lnTo>
                <a:lnTo>
                  <a:pt x="200001" y="421876"/>
                </a:lnTo>
                <a:lnTo>
                  <a:pt x="185429" y="409847"/>
                </a:lnTo>
                <a:lnTo>
                  <a:pt x="185429" y="251279"/>
                </a:lnTo>
                <a:lnTo>
                  <a:pt x="170857" y="239250"/>
                </a:lnTo>
                <a:lnTo>
                  <a:pt x="131118" y="229426"/>
                </a:lnTo>
                <a:lnTo>
                  <a:pt x="72177" y="222804"/>
                </a:lnTo>
                <a:lnTo>
                  <a:pt x="0" y="220375"/>
                </a:lnTo>
                <a:lnTo>
                  <a:pt x="72177" y="217946"/>
                </a:lnTo>
                <a:lnTo>
                  <a:pt x="131118" y="211324"/>
                </a:lnTo>
                <a:lnTo>
                  <a:pt x="170857" y="201500"/>
                </a:lnTo>
                <a:lnTo>
                  <a:pt x="185429" y="189471"/>
                </a:lnTo>
                <a:lnTo>
                  <a:pt x="185429" y="30903"/>
                </a:lnTo>
                <a:lnTo>
                  <a:pt x="200001" y="18874"/>
                </a:lnTo>
                <a:lnTo>
                  <a:pt x="239741" y="9051"/>
                </a:lnTo>
                <a:lnTo>
                  <a:pt x="298682" y="2428"/>
                </a:lnTo>
                <a:lnTo>
                  <a:pt x="370860" y="0"/>
                </a:lnTo>
              </a:path>
            </a:pathLst>
          </a:custGeom>
          <a:ln w="9524">
            <a:solidFill>
              <a:srgbClr val="4A7DBB"/>
            </a:solidFill>
          </a:ln>
        </p:spPr>
        <p:txBody>
          <a:bodyPr wrap="square" lIns="0" tIns="0" rIns="0" bIns="0" rtlCol="0"/>
          <a:lstStyle/>
          <a:p>
            <a:endParaRPr/>
          </a:p>
        </p:txBody>
      </p:sp>
      <p:sp>
        <p:nvSpPr>
          <p:cNvPr id="13" name="object 13"/>
          <p:cNvSpPr/>
          <p:nvPr/>
        </p:nvSpPr>
        <p:spPr>
          <a:xfrm>
            <a:off x="7758245" y="1971140"/>
            <a:ext cx="371475" cy="441325"/>
          </a:xfrm>
          <a:custGeom>
            <a:avLst/>
            <a:gdLst/>
            <a:ahLst/>
            <a:cxnLst/>
            <a:rect l="l" t="t" r="r" b="b"/>
            <a:pathLst>
              <a:path w="371475" h="441325">
                <a:moveTo>
                  <a:pt x="370860" y="440750"/>
                </a:moveTo>
                <a:lnTo>
                  <a:pt x="298682" y="438322"/>
                </a:lnTo>
                <a:lnTo>
                  <a:pt x="239741" y="431699"/>
                </a:lnTo>
                <a:lnTo>
                  <a:pt x="200001" y="421876"/>
                </a:lnTo>
                <a:lnTo>
                  <a:pt x="185429" y="409847"/>
                </a:lnTo>
                <a:lnTo>
                  <a:pt x="185429" y="251279"/>
                </a:lnTo>
                <a:lnTo>
                  <a:pt x="170857" y="239250"/>
                </a:lnTo>
                <a:lnTo>
                  <a:pt x="131118" y="229427"/>
                </a:lnTo>
                <a:lnTo>
                  <a:pt x="72177" y="222804"/>
                </a:lnTo>
                <a:lnTo>
                  <a:pt x="0" y="220375"/>
                </a:lnTo>
                <a:lnTo>
                  <a:pt x="72177" y="217947"/>
                </a:lnTo>
                <a:lnTo>
                  <a:pt x="131118" y="211324"/>
                </a:lnTo>
                <a:lnTo>
                  <a:pt x="170857" y="201500"/>
                </a:lnTo>
                <a:lnTo>
                  <a:pt x="185429" y="189471"/>
                </a:lnTo>
                <a:lnTo>
                  <a:pt x="185429" y="30903"/>
                </a:lnTo>
                <a:lnTo>
                  <a:pt x="200001" y="18874"/>
                </a:lnTo>
                <a:lnTo>
                  <a:pt x="239741" y="9051"/>
                </a:lnTo>
                <a:lnTo>
                  <a:pt x="298682" y="2428"/>
                </a:lnTo>
                <a:lnTo>
                  <a:pt x="370860" y="0"/>
                </a:lnTo>
              </a:path>
            </a:pathLst>
          </a:custGeom>
          <a:ln w="9524">
            <a:solidFill>
              <a:srgbClr val="4A7DBB"/>
            </a:solidFill>
          </a:ln>
        </p:spPr>
        <p:txBody>
          <a:bodyPr wrap="square" lIns="0" tIns="0" rIns="0" bIns="0" rtlCol="0"/>
          <a:lstStyle/>
          <a:p>
            <a:endParaRPr/>
          </a:p>
        </p:txBody>
      </p:sp>
      <p:sp>
        <p:nvSpPr>
          <p:cNvPr id="14" name="object 14"/>
          <p:cNvSpPr/>
          <p:nvPr/>
        </p:nvSpPr>
        <p:spPr>
          <a:xfrm>
            <a:off x="7762261" y="2494481"/>
            <a:ext cx="371475" cy="441325"/>
          </a:xfrm>
          <a:custGeom>
            <a:avLst/>
            <a:gdLst/>
            <a:ahLst/>
            <a:cxnLst/>
            <a:rect l="l" t="t" r="r" b="b"/>
            <a:pathLst>
              <a:path w="371475" h="441325">
                <a:moveTo>
                  <a:pt x="370859" y="440750"/>
                </a:moveTo>
                <a:lnTo>
                  <a:pt x="298682" y="438322"/>
                </a:lnTo>
                <a:lnTo>
                  <a:pt x="239740" y="431699"/>
                </a:lnTo>
                <a:lnTo>
                  <a:pt x="200001" y="421876"/>
                </a:lnTo>
                <a:lnTo>
                  <a:pt x="185429" y="409847"/>
                </a:lnTo>
                <a:lnTo>
                  <a:pt x="185429" y="251279"/>
                </a:lnTo>
                <a:lnTo>
                  <a:pt x="170857" y="239250"/>
                </a:lnTo>
                <a:lnTo>
                  <a:pt x="131118" y="229427"/>
                </a:lnTo>
                <a:lnTo>
                  <a:pt x="72177" y="222804"/>
                </a:lnTo>
                <a:lnTo>
                  <a:pt x="0" y="220375"/>
                </a:lnTo>
                <a:lnTo>
                  <a:pt x="72177" y="217947"/>
                </a:lnTo>
                <a:lnTo>
                  <a:pt x="131118" y="211324"/>
                </a:lnTo>
                <a:lnTo>
                  <a:pt x="170857" y="201500"/>
                </a:lnTo>
                <a:lnTo>
                  <a:pt x="185429" y="189471"/>
                </a:lnTo>
                <a:lnTo>
                  <a:pt x="185429" y="30903"/>
                </a:lnTo>
                <a:lnTo>
                  <a:pt x="200001" y="18874"/>
                </a:lnTo>
                <a:lnTo>
                  <a:pt x="239740" y="9051"/>
                </a:lnTo>
                <a:lnTo>
                  <a:pt x="298682" y="2428"/>
                </a:lnTo>
                <a:lnTo>
                  <a:pt x="370859" y="0"/>
                </a:lnTo>
              </a:path>
            </a:pathLst>
          </a:custGeom>
          <a:ln w="9524">
            <a:solidFill>
              <a:srgbClr val="4A7DBB"/>
            </a:solidFill>
          </a:ln>
        </p:spPr>
        <p:txBody>
          <a:bodyPr wrap="square" lIns="0" tIns="0" rIns="0" bIns="0" rtlCol="0"/>
          <a:lstStyle/>
          <a:p>
            <a:endParaRPr/>
          </a:p>
        </p:txBody>
      </p:sp>
      <p:sp>
        <p:nvSpPr>
          <p:cNvPr id="15" name="object 15"/>
          <p:cNvSpPr/>
          <p:nvPr/>
        </p:nvSpPr>
        <p:spPr>
          <a:xfrm>
            <a:off x="6988485" y="3151932"/>
            <a:ext cx="494665" cy="1259840"/>
          </a:xfrm>
          <a:custGeom>
            <a:avLst/>
            <a:gdLst/>
            <a:ahLst/>
            <a:cxnLst/>
            <a:rect l="l" t="t" r="r" b="b"/>
            <a:pathLst>
              <a:path w="494665" h="1259839">
                <a:moveTo>
                  <a:pt x="494481" y="1259288"/>
                </a:moveTo>
                <a:lnTo>
                  <a:pt x="416334" y="1257188"/>
                </a:lnTo>
                <a:lnTo>
                  <a:pt x="348464" y="1251338"/>
                </a:lnTo>
                <a:lnTo>
                  <a:pt x="294943" y="1242419"/>
                </a:lnTo>
                <a:lnTo>
                  <a:pt x="247240" y="1218083"/>
                </a:lnTo>
                <a:lnTo>
                  <a:pt x="247240" y="670849"/>
                </a:lnTo>
                <a:lnTo>
                  <a:pt x="234636" y="657825"/>
                </a:lnTo>
                <a:lnTo>
                  <a:pt x="199537" y="646514"/>
                </a:lnTo>
                <a:lnTo>
                  <a:pt x="146017" y="637594"/>
                </a:lnTo>
                <a:lnTo>
                  <a:pt x="78147" y="631745"/>
                </a:lnTo>
                <a:lnTo>
                  <a:pt x="0" y="629644"/>
                </a:lnTo>
                <a:lnTo>
                  <a:pt x="78147" y="627543"/>
                </a:lnTo>
                <a:lnTo>
                  <a:pt x="146017" y="621694"/>
                </a:lnTo>
                <a:lnTo>
                  <a:pt x="199537" y="612774"/>
                </a:lnTo>
                <a:lnTo>
                  <a:pt x="247240" y="588439"/>
                </a:lnTo>
                <a:lnTo>
                  <a:pt x="247240" y="41205"/>
                </a:lnTo>
                <a:lnTo>
                  <a:pt x="259845" y="28181"/>
                </a:lnTo>
                <a:lnTo>
                  <a:pt x="294943" y="16869"/>
                </a:lnTo>
                <a:lnTo>
                  <a:pt x="348464" y="7950"/>
                </a:lnTo>
                <a:lnTo>
                  <a:pt x="416334" y="2100"/>
                </a:lnTo>
                <a:lnTo>
                  <a:pt x="494481" y="0"/>
                </a:lnTo>
              </a:path>
            </a:pathLst>
          </a:custGeom>
          <a:ln w="9524">
            <a:solidFill>
              <a:srgbClr val="4A7DBB"/>
            </a:solidFill>
          </a:ln>
        </p:spPr>
        <p:txBody>
          <a:bodyPr wrap="square" lIns="0" tIns="0" rIns="0" bIns="0" rtlCol="0"/>
          <a:lstStyle/>
          <a:p>
            <a:endParaRPr/>
          </a:p>
        </p:txBody>
      </p:sp>
      <p:sp>
        <p:nvSpPr>
          <p:cNvPr id="16" name="object 16"/>
          <p:cNvSpPr/>
          <p:nvPr/>
        </p:nvSpPr>
        <p:spPr>
          <a:xfrm>
            <a:off x="6988485" y="4789007"/>
            <a:ext cx="494665" cy="1259840"/>
          </a:xfrm>
          <a:custGeom>
            <a:avLst/>
            <a:gdLst/>
            <a:ahLst/>
            <a:cxnLst/>
            <a:rect l="l" t="t" r="r" b="b"/>
            <a:pathLst>
              <a:path w="494665" h="1259839">
                <a:moveTo>
                  <a:pt x="494481" y="1259289"/>
                </a:moveTo>
                <a:lnTo>
                  <a:pt x="416334" y="1257188"/>
                </a:lnTo>
                <a:lnTo>
                  <a:pt x="348464" y="1251339"/>
                </a:lnTo>
                <a:lnTo>
                  <a:pt x="294943" y="1242419"/>
                </a:lnTo>
                <a:lnTo>
                  <a:pt x="247240" y="1218083"/>
                </a:lnTo>
                <a:lnTo>
                  <a:pt x="247240" y="670849"/>
                </a:lnTo>
                <a:lnTo>
                  <a:pt x="234636" y="657825"/>
                </a:lnTo>
                <a:lnTo>
                  <a:pt x="199537" y="646514"/>
                </a:lnTo>
                <a:lnTo>
                  <a:pt x="146017" y="637594"/>
                </a:lnTo>
                <a:lnTo>
                  <a:pt x="78147" y="631745"/>
                </a:lnTo>
                <a:lnTo>
                  <a:pt x="0" y="629644"/>
                </a:lnTo>
                <a:lnTo>
                  <a:pt x="78147" y="627544"/>
                </a:lnTo>
                <a:lnTo>
                  <a:pt x="146017" y="621694"/>
                </a:lnTo>
                <a:lnTo>
                  <a:pt x="199537" y="612774"/>
                </a:lnTo>
                <a:lnTo>
                  <a:pt x="247240" y="588439"/>
                </a:lnTo>
                <a:lnTo>
                  <a:pt x="247240" y="41205"/>
                </a:lnTo>
                <a:lnTo>
                  <a:pt x="259845" y="28181"/>
                </a:lnTo>
                <a:lnTo>
                  <a:pt x="294943" y="16869"/>
                </a:lnTo>
                <a:lnTo>
                  <a:pt x="348464" y="7950"/>
                </a:lnTo>
                <a:lnTo>
                  <a:pt x="416334" y="2100"/>
                </a:lnTo>
                <a:lnTo>
                  <a:pt x="494481" y="0"/>
                </a:lnTo>
              </a:path>
            </a:pathLst>
          </a:custGeom>
          <a:ln w="9524">
            <a:solidFill>
              <a:srgbClr val="4A7DBB"/>
            </a:solidFill>
          </a:ln>
        </p:spPr>
        <p:txBody>
          <a:bodyPr wrap="square" lIns="0" tIns="0" rIns="0" bIns="0" rtlCol="0"/>
          <a:lstStyle/>
          <a:p>
            <a:endParaRPr/>
          </a:p>
        </p:txBody>
      </p:sp>
      <p:grpSp>
        <p:nvGrpSpPr>
          <p:cNvPr id="17" name="object 17"/>
          <p:cNvGrpSpPr/>
          <p:nvPr/>
        </p:nvGrpSpPr>
        <p:grpSpPr>
          <a:xfrm>
            <a:off x="6126883" y="6243636"/>
            <a:ext cx="2640965" cy="139700"/>
            <a:chOff x="6126883" y="6243636"/>
            <a:chExt cx="2640965" cy="139700"/>
          </a:xfrm>
        </p:grpSpPr>
        <p:sp>
          <p:nvSpPr>
            <p:cNvPr id="18" name="object 18"/>
            <p:cNvSpPr/>
            <p:nvPr/>
          </p:nvSpPr>
          <p:spPr>
            <a:xfrm>
              <a:off x="6131645" y="6248399"/>
              <a:ext cx="2631440" cy="130175"/>
            </a:xfrm>
            <a:custGeom>
              <a:avLst/>
              <a:gdLst/>
              <a:ahLst/>
              <a:cxnLst/>
              <a:rect l="l" t="t" r="r" b="b"/>
              <a:pathLst>
                <a:path w="2631440" h="130175">
                  <a:moveTo>
                    <a:pt x="64919" y="129839"/>
                  </a:moveTo>
                  <a:lnTo>
                    <a:pt x="0" y="64919"/>
                  </a:lnTo>
                  <a:lnTo>
                    <a:pt x="64919" y="0"/>
                  </a:lnTo>
                  <a:lnTo>
                    <a:pt x="64919" y="32459"/>
                  </a:lnTo>
                  <a:lnTo>
                    <a:pt x="2631353" y="32459"/>
                  </a:lnTo>
                  <a:lnTo>
                    <a:pt x="2631353" y="97379"/>
                  </a:lnTo>
                  <a:lnTo>
                    <a:pt x="64919" y="97379"/>
                  </a:lnTo>
                  <a:lnTo>
                    <a:pt x="64919" y="129839"/>
                  </a:lnTo>
                  <a:close/>
                </a:path>
              </a:pathLst>
            </a:custGeom>
            <a:solidFill>
              <a:srgbClr val="538CD4"/>
            </a:solidFill>
          </p:spPr>
          <p:txBody>
            <a:bodyPr wrap="square" lIns="0" tIns="0" rIns="0" bIns="0" rtlCol="0"/>
            <a:lstStyle/>
            <a:p>
              <a:endParaRPr/>
            </a:p>
          </p:txBody>
        </p:sp>
        <p:sp>
          <p:nvSpPr>
            <p:cNvPr id="19" name="object 19"/>
            <p:cNvSpPr/>
            <p:nvPr/>
          </p:nvSpPr>
          <p:spPr>
            <a:xfrm>
              <a:off x="6131645" y="6248399"/>
              <a:ext cx="2631440" cy="130175"/>
            </a:xfrm>
            <a:custGeom>
              <a:avLst/>
              <a:gdLst/>
              <a:ahLst/>
              <a:cxnLst/>
              <a:rect l="l" t="t" r="r" b="b"/>
              <a:pathLst>
                <a:path w="2631440" h="130175">
                  <a:moveTo>
                    <a:pt x="2631353" y="97379"/>
                  </a:moveTo>
                  <a:lnTo>
                    <a:pt x="64919" y="97379"/>
                  </a:lnTo>
                  <a:lnTo>
                    <a:pt x="64919" y="129839"/>
                  </a:lnTo>
                  <a:lnTo>
                    <a:pt x="0" y="64919"/>
                  </a:lnTo>
                  <a:lnTo>
                    <a:pt x="64919" y="0"/>
                  </a:lnTo>
                  <a:lnTo>
                    <a:pt x="64919" y="32459"/>
                  </a:lnTo>
                  <a:lnTo>
                    <a:pt x="2631353" y="32459"/>
                  </a:lnTo>
                  <a:lnTo>
                    <a:pt x="2631353" y="97379"/>
                  </a:lnTo>
                  <a:close/>
                </a:path>
              </a:pathLst>
            </a:custGeom>
            <a:ln w="9524">
              <a:solidFill>
                <a:srgbClr val="385E8A"/>
              </a:solidFill>
            </a:ln>
          </p:spPr>
          <p:txBody>
            <a:bodyPr wrap="square" lIns="0" tIns="0" rIns="0" bIns="0" rtlCol="0"/>
            <a:lstStyle/>
            <a:p>
              <a:endParaRPr/>
            </a:p>
          </p:txBody>
        </p:sp>
      </p:grpSp>
      <p:grpSp>
        <p:nvGrpSpPr>
          <p:cNvPr id="20" name="object 20"/>
          <p:cNvGrpSpPr/>
          <p:nvPr/>
        </p:nvGrpSpPr>
        <p:grpSpPr>
          <a:xfrm>
            <a:off x="8238762" y="1507659"/>
            <a:ext cx="600710" cy="33020"/>
            <a:chOff x="8238762" y="1507659"/>
            <a:chExt cx="600710" cy="33020"/>
          </a:xfrm>
        </p:grpSpPr>
        <p:sp>
          <p:nvSpPr>
            <p:cNvPr id="21" name="object 21"/>
            <p:cNvSpPr/>
            <p:nvPr/>
          </p:nvSpPr>
          <p:spPr>
            <a:xfrm>
              <a:off x="8263757" y="1523999"/>
              <a:ext cx="575945" cy="0"/>
            </a:xfrm>
            <a:custGeom>
              <a:avLst/>
              <a:gdLst/>
              <a:ahLst/>
              <a:cxnLst/>
              <a:rect l="l" t="t" r="r" b="b"/>
              <a:pathLst>
                <a:path w="575945">
                  <a:moveTo>
                    <a:pt x="575441" y="0"/>
                  </a:moveTo>
                  <a:lnTo>
                    <a:pt x="0" y="0"/>
                  </a:lnTo>
                </a:path>
              </a:pathLst>
            </a:custGeom>
            <a:ln w="9524">
              <a:solidFill>
                <a:srgbClr val="4A7DBB"/>
              </a:solidFill>
            </a:ln>
          </p:spPr>
          <p:txBody>
            <a:bodyPr wrap="square" lIns="0" tIns="0" rIns="0" bIns="0" rtlCol="0"/>
            <a:lstStyle/>
            <a:p>
              <a:endParaRPr/>
            </a:p>
          </p:txBody>
        </p:sp>
        <p:sp>
          <p:nvSpPr>
            <p:cNvPr id="22" name="object 22"/>
            <p:cNvSpPr/>
            <p:nvPr/>
          </p:nvSpPr>
          <p:spPr>
            <a:xfrm>
              <a:off x="8243524" y="1512421"/>
              <a:ext cx="32384" cy="23495"/>
            </a:xfrm>
            <a:custGeom>
              <a:avLst/>
              <a:gdLst/>
              <a:ahLst/>
              <a:cxnLst/>
              <a:rect l="l" t="t" r="r" b="b"/>
              <a:pathLst>
                <a:path w="32384" h="23494">
                  <a:moveTo>
                    <a:pt x="31810" y="23156"/>
                  </a:moveTo>
                  <a:lnTo>
                    <a:pt x="0" y="11578"/>
                  </a:lnTo>
                  <a:lnTo>
                    <a:pt x="31810" y="0"/>
                  </a:lnTo>
                  <a:lnTo>
                    <a:pt x="20232" y="11578"/>
                  </a:lnTo>
                  <a:lnTo>
                    <a:pt x="31810" y="23156"/>
                  </a:lnTo>
                  <a:close/>
                </a:path>
              </a:pathLst>
            </a:custGeom>
            <a:solidFill>
              <a:srgbClr val="4A7DBB"/>
            </a:solidFill>
          </p:spPr>
          <p:txBody>
            <a:bodyPr wrap="square" lIns="0" tIns="0" rIns="0" bIns="0" rtlCol="0"/>
            <a:lstStyle/>
            <a:p>
              <a:endParaRPr/>
            </a:p>
          </p:txBody>
        </p:sp>
        <p:sp>
          <p:nvSpPr>
            <p:cNvPr id="23" name="object 23"/>
            <p:cNvSpPr/>
            <p:nvPr/>
          </p:nvSpPr>
          <p:spPr>
            <a:xfrm>
              <a:off x="8243524" y="1512421"/>
              <a:ext cx="32384" cy="23495"/>
            </a:xfrm>
            <a:custGeom>
              <a:avLst/>
              <a:gdLst/>
              <a:ahLst/>
              <a:cxnLst/>
              <a:rect l="l" t="t" r="r" b="b"/>
              <a:pathLst>
                <a:path w="32384" h="23494">
                  <a:moveTo>
                    <a:pt x="20232" y="11578"/>
                  </a:moveTo>
                  <a:lnTo>
                    <a:pt x="31810" y="0"/>
                  </a:lnTo>
                  <a:lnTo>
                    <a:pt x="0" y="11578"/>
                  </a:lnTo>
                  <a:lnTo>
                    <a:pt x="31810" y="23156"/>
                  </a:lnTo>
                  <a:lnTo>
                    <a:pt x="20232" y="11578"/>
                  </a:lnTo>
                  <a:close/>
                </a:path>
              </a:pathLst>
            </a:custGeom>
            <a:ln w="9524">
              <a:solidFill>
                <a:srgbClr val="4A7DBB"/>
              </a:solidFill>
            </a:ln>
          </p:spPr>
          <p:txBody>
            <a:bodyPr wrap="square" lIns="0" tIns="0" rIns="0" bIns="0" rtlCol="0"/>
            <a:lstStyle/>
            <a:p>
              <a:endParaRPr/>
            </a:p>
          </p:txBody>
        </p:sp>
      </p:grpSp>
      <p:grpSp>
        <p:nvGrpSpPr>
          <p:cNvPr id="24" name="object 24"/>
          <p:cNvGrpSpPr/>
          <p:nvPr/>
        </p:nvGrpSpPr>
        <p:grpSpPr>
          <a:xfrm>
            <a:off x="8236988" y="1648184"/>
            <a:ext cx="600710" cy="33020"/>
            <a:chOff x="8236988" y="1648184"/>
            <a:chExt cx="600710" cy="33020"/>
          </a:xfrm>
        </p:grpSpPr>
        <p:sp>
          <p:nvSpPr>
            <p:cNvPr id="25" name="object 25"/>
            <p:cNvSpPr/>
            <p:nvPr/>
          </p:nvSpPr>
          <p:spPr>
            <a:xfrm>
              <a:off x="8261984" y="1664525"/>
              <a:ext cx="575945" cy="0"/>
            </a:xfrm>
            <a:custGeom>
              <a:avLst/>
              <a:gdLst/>
              <a:ahLst/>
              <a:cxnLst/>
              <a:rect l="l" t="t" r="r" b="b"/>
              <a:pathLst>
                <a:path w="575945">
                  <a:moveTo>
                    <a:pt x="575441" y="0"/>
                  </a:moveTo>
                  <a:lnTo>
                    <a:pt x="0" y="0"/>
                  </a:lnTo>
                </a:path>
              </a:pathLst>
            </a:custGeom>
            <a:ln w="9524">
              <a:solidFill>
                <a:srgbClr val="4A7DBB"/>
              </a:solidFill>
            </a:ln>
          </p:spPr>
          <p:txBody>
            <a:bodyPr wrap="square" lIns="0" tIns="0" rIns="0" bIns="0" rtlCol="0"/>
            <a:lstStyle/>
            <a:p>
              <a:endParaRPr/>
            </a:p>
          </p:txBody>
        </p:sp>
        <p:sp>
          <p:nvSpPr>
            <p:cNvPr id="26" name="object 26"/>
            <p:cNvSpPr/>
            <p:nvPr/>
          </p:nvSpPr>
          <p:spPr>
            <a:xfrm>
              <a:off x="8241751" y="1652946"/>
              <a:ext cx="32384" cy="23495"/>
            </a:xfrm>
            <a:custGeom>
              <a:avLst/>
              <a:gdLst/>
              <a:ahLst/>
              <a:cxnLst/>
              <a:rect l="l" t="t" r="r" b="b"/>
              <a:pathLst>
                <a:path w="32384" h="23494">
                  <a:moveTo>
                    <a:pt x="31810" y="23156"/>
                  </a:moveTo>
                  <a:lnTo>
                    <a:pt x="0" y="11578"/>
                  </a:lnTo>
                  <a:lnTo>
                    <a:pt x="31810" y="0"/>
                  </a:lnTo>
                  <a:lnTo>
                    <a:pt x="20232" y="11578"/>
                  </a:lnTo>
                  <a:lnTo>
                    <a:pt x="31810" y="23156"/>
                  </a:lnTo>
                  <a:close/>
                </a:path>
              </a:pathLst>
            </a:custGeom>
            <a:solidFill>
              <a:srgbClr val="4A7DBB"/>
            </a:solidFill>
          </p:spPr>
          <p:txBody>
            <a:bodyPr wrap="square" lIns="0" tIns="0" rIns="0" bIns="0" rtlCol="0"/>
            <a:lstStyle/>
            <a:p>
              <a:endParaRPr/>
            </a:p>
          </p:txBody>
        </p:sp>
        <p:sp>
          <p:nvSpPr>
            <p:cNvPr id="27" name="object 27"/>
            <p:cNvSpPr/>
            <p:nvPr/>
          </p:nvSpPr>
          <p:spPr>
            <a:xfrm>
              <a:off x="8241751" y="1652946"/>
              <a:ext cx="32384" cy="23495"/>
            </a:xfrm>
            <a:custGeom>
              <a:avLst/>
              <a:gdLst/>
              <a:ahLst/>
              <a:cxnLst/>
              <a:rect l="l" t="t" r="r" b="b"/>
              <a:pathLst>
                <a:path w="32384" h="23494">
                  <a:moveTo>
                    <a:pt x="20232" y="11578"/>
                  </a:moveTo>
                  <a:lnTo>
                    <a:pt x="31810" y="0"/>
                  </a:lnTo>
                  <a:lnTo>
                    <a:pt x="0" y="11578"/>
                  </a:lnTo>
                  <a:lnTo>
                    <a:pt x="31810" y="23156"/>
                  </a:lnTo>
                  <a:lnTo>
                    <a:pt x="20232" y="11578"/>
                  </a:lnTo>
                  <a:close/>
                </a:path>
              </a:pathLst>
            </a:custGeom>
            <a:ln w="9524">
              <a:solidFill>
                <a:srgbClr val="4A7DBB"/>
              </a:solidFill>
            </a:ln>
          </p:spPr>
          <p:txBody>
            <a:bodyPr wrap="square" lIns="0" tIns="0" rIns="0" bIns="0" rtlCol="0"/>
            <a:lstStyle/>
            <a:p>
              <a:endParaRPr/>
            </a:p>
          </p:txBody>
        </p:sp>
      </p:grpSp>
      <p:grpSp>
        <p:nvGrpSpPr>
          <p:cNvPr id="28" name="object 28"/>
          <p:cNvGrpSpPr/>
          <p:nvPr/>
        </p:nvGrpSpPr>
        <p:grpSpPr>
          <a:xfrm>
            <a:off x="8238762" y="1784026"/>
            <a:ext cx="600710" cy="33020"/>
            <a:chOff x="8238762" y="1784026"/>
            <a:chExt cx="600710" cy="33020"/>
          </a:xfrm>
        </p:grpSpPr>
        <p:sp>
          <p:nvSpPr>
            <p:cNvPr id="29" name="object 29"/>
            <p:cNvSpPr/>
            <p:nvPr/>
          </p:nvSpPr>
          <p:spPr>
            <a:xfrm>
              <a:off x="8263757" y="1800366"/>
              <a:ext cx="575945" cy="0"/>
            </a:xfrm>
            <a:custGeom>
              <a:avLst/>
              <a:gdLst/>
              <a:ahLst/>
              <a:cxnLst/>
              <a:rect l="l" t="t" r="r" b="b"/>
              <a:pathLst>
                <a:path w="575945">
                  <a:moveTo>
                    <a:pt x="575441" y="0"/>
                  </a:moveTo>
                  <a:lnTo>
                    <a:pt x="0" y="0"/>
                  </a:lnTo>
                </a:path>
              </a:pathLst>
            </a:custGeom>
            <a:ln w="9524">
              <a:solidFill>
                <a:srgbClr val="4A7DBB"/>
              </a:solidFill>
            </a:ln>
          </p:spPr>
          <p:txBody>
            <a:bodyPr wrap="square" lIns="0" tIns="0" rIns="0" bIns="0" rtlCol="0"/>
            <a:lstStyle/>
            <a:p>
              <a:endParaRPr/>
            </a:p>
          </p:txBody>
        </p:sp>
        <p:sp>
          <p:nvSpPr>
            <p:cNvPr id="30" name="object 30"/>
            <p:cNvSpPr/>
            <p:nvPr/>
          </p:nvSpPr>
          <p:spPr>
            <a:xfrm>
              <a:off x="8243524" y="1788788"/>
              <a:ext cx="32384" cy="23495"/>
            </a:xfrm>
            <a:custGeom>
              <a:avLst/>
              <a:gdLst/>
              <a:ahLst/>
              <a:cxnLst/>
              <a:rect l="l" t="t" r="r" b="b"/>
              <a:pathLst>
                <a:path w="32384" h="23494">
                  <a:moveTo>
                    <a:pt x="31810" y="23156"/>
                  </a:moveTo>
                  <a:lnTo>
                    <a:pt x="0" y="11578"/>
                  </a:lnTo>
                  <a:lnTo>
                    <a:pt x="31810" y="0"/>
                  </a:lnTo>
                  <a:lnTo>
                    <a:pt x="20232" y="11578"/>
                  </a:lnTo>
                  <a:lnTo>
                    <a:pt x="31810" y="23156"/>
                  </a:lnTo>
                  <a:close/>
                </a:path>
              </a:pathLst>
            </a:custGeom>
            <a:solidFill>
              <a:srgbClr val="4A7DBB"/>
            </a:solidFill>
          </p:spPr>
          <p:txBody>
            <a:bodyPr wrap="square" lIns="0" tIns="0" rIns="0" bIns="0" rtlCol="0"/>
            <a:lstStyle/>
            <a:p>
              <a:endParaRPr/>
            </a:p>
          </p:txBody>
        </p:sp>
        <p:sp>
          <p:nvSpPr>
            <p:cNvPr id="31" name="object 31"/>
            <p:cNvSpPr/>
            <p:nvPr/>
          </p:nvSpPr>
          <p:spPr>
            <a:xfrm>
              <a:off x="8243524" y="1788788"/>
              <a:ext cx="32384" cy="23495"/>
            </a:xfrm>
            <a:custGeom>
              <a:avLst/>
              <a:gdLst/>
              <a:ahLst/>
              <a:cxnLst/>
              <a:rect l="l" t="t" r="r" b="b"/>
              <a:pathLst>
                <a:path w="32384" h="23494">
                  <a:moveTo>
                    <a:pt x="20232" y="11578"/>
                  </a:moveTo>
                  <a:lnTo>
                    <a:pt x="31810" y="0"/>
                  </a:lnTo>
                  <a:lnTo>
                    <a:pt x="0" y="11578"/>
                  </a:lnTo>
                  <a:lnTo>
                    <a:pt x="31810" y="23156"/>
                  </a:lnTo>
                  <a:lnTo>
                    <a:pt x="20232" y="11578"/>
                  </a:lnTo>
                  <a:close/>
                </a:path>
              </a:pathLst>
            </a:custGeom>
            <a:ln w="9524">
              <a:solidFill>
                <a:srgbClr val="4A7DBB"/>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8001000" cy="533400"/>
          </a:xfrm>
          <a:prstGeom prst="rect">
            <a:avLst/>
          </a:prstGeom>
          <a:solidFill>
            <a:srgbClr val="D8D8D8"/>
          </a:solidFill>
          <a:ln w="25399">
            <a:solidFill>
              <a:srgbClr val="385E8A"/>
            </a:solidFill>
          </a:ln>
        </p:spPr>
        <p:txBody>
          <a:bodyPr vert="horz" wrap="square" lIns="0" tIns="38100" rIns="0" bIns="0" rtlCol="0">
            <a:spAutoFit/>
          </a:bodyPr>
          <a:lstStyle/>
          <a:p>
            <a:pPr marR="114300" algn="r">
              <a:lnSpc>
                <a:spcPct val="100000"/>
              </a:lnSpc>
              <a:spcBef>
                <a:spcPts val="300"/>
              </a:spcBef>
            </a:pPr>
            <a:r>
              <a:rPr spc="-5" dirty="0"/>
              <a:t>FDD </a:t>
            </a:r>
            <a:r>
              <a:rPr dirty="0"/>
              <a:t>-</a:t>
            </a:r>
            <a:r>
              <a:rPr spc="-105" dirty="0"/>
              <a:t> </a:t>
            </a:r>
            <a:r>
              <a:rPr spc="-5" dirty="0"/>
              <a:t>Practices</a:t>
            </a:r>
          </a:p>
        </p:txBody>
      </p:sp>
      <p:grpSp>
        <p:nvGrpSpPr>
          <p:cNvPr id="3" name="object 3"/>
          <p:cNvGrpSpPr/>
          <p:nvPr/>
        </p:nvGrpSpPr>
        <p:grpSpPr>
          <a:xfrm>
            <a:off x="8682037" y="0"/>
            <a:ext cx="466725" cy="771525"/>
            <a:chOff x="8682037" y="0"/>
            <a:chExt cx="466725" cy="771525"/>
          </a:xfrm>
        </p:grpSpPr>
        <p:sp>
          <p:nvSpPr>
            <p:cNvPr id="4" name="object 4"/>
            <p:cNvSpPr/>
            <p:nvPr/>
          </p:nvSpPr>
          <p:spPr>
            <a:xfrm>
              <a:off x="8686800" y="0"/>
              <a:ext cx="457200" cy="762000"/>
            </a:xfrm>
            <a:custGeom>
              <a:avLst/>
              <a:gdLst/>
              <a:ahLst/>
              <a:cxnLst/>
              <a:rect l="l" t="t" r="r" b="b"/>
              <a:pathLst>
                <a:path w="457200" h="762000">
                  <a:moveTo>
                    <a:pt x="457199" y="761999"/>
                  </a:moveTo>
                  <a:lnTo>
                    <a:pt x="0" y="761999"/>
                  </a:lnTo>
                  <a:lnTo>
                    <a:pt x="0" y="0"/>
                  </a:lnTo>
                  <a:lnTo>
                    <a:pt x="457199" y="0"/>
                  </a:lnTo>
                  <a:lnTo>
                    <a:pt x="457199" y="761999"/>
                  </a:lnTo>
                  <a:close/>
                </a:path>
              </a:pathLst>
            </a:custGeom>
            <a:solidFill>
              <a:srgbClr val="7F7F7F"/>
            </a:solidFill>
          </p:spPr>
          <p:txBody>
            <a:bodyPr wrap="square" lIns="0" tIns="0" rIns="0" bIns="0" rtlCol="0"/>
            <a:lstStyle/>
            <a:p>
              <a:endParaRPr/>
            </a:p>
          </p:txBody>
        </p:sp>
        <p:sp>
          <p:nvSpPr>
            <p:cNvPr id="5" name="object 5"/>
            <p:cNvSpPr/>
            <p:nvPr/>
          </p:nvSpPr>
          <p:spPr>
            <a:xfrm>
              <a:off x="8686800" y="0"/>
              <a:ext cx="457200" cy="762000"/>
            </a:xfrm>
            <a:custGeom>
              <a:avLst/>
              <a:gdLst/>
              <a:ahLst/>
              <a:cxnLst/>
              <a:rect l="l" t="t" r="r" b="b"/>
              <a:pathLst>
                <a:path w="457200" h="762000">
                  <a:moveTo>
                    <a:pt x="0" y="0"/>
                  </a:moveTo>
                  <a:lnTo>
                    <a:pt x="457199" y="0"/>
                  </a:lnTo>
                  <a:lnTo>
                    <a:pt x="457199" y="761999"/>
                  </a:lnTo>
                  <a:lnTo>
                    <a:pt x="0" y="761999"/>
                  </a:lnTo>
                  <a:lnTo>
                    <a:pt x="0" y="0"/>
                  </a:lnTo>
                  <a:close/>
                </a:path>
              </a:pathLst>
            </a:custGeom>
            <a:ln w="9524">
              <a:solidFill>
                <a:srgbClr val="7F7F7F"/>
              </a:solidFill>
            </a:ln>
          </p:spPr>
          <p:txBody>
            <a:bodyPr wrap="square" lIns="0" tIns="0" rIns="0" bIns="0" rtlCol="0"/>
            <a:lstStyle/>
            <a:p>
              <a:endParaRPr/>
            </a:p>
          </p:txBody>
        </p:sp>
        <p:sp>
          <p:nvSpPr>
            <p:cNvPr id="6" name="object 6"/>
            <p:cNvSpPr/>
            <p:nvPr/>
          </p:nvSpPr>
          <p:spPr>
            <a:xfrm>
              <a:off x="8866547" y="317831"/>
              <a:ext cx="97482" cy="145256"/>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228600" y="2286000"/>
            <a:ext cx="619125" cy="542925"/>
            <a:chOff x="-4762" y="2205037"/>
            <a:chExt cx="619125" cy="542925"/>
          </a:xfrm>
        </p:grpSpPr>
        <p:sp>
          <p:nvSpPr>
            <p:cNvPr id="8" name="object 8"/>
            <p:cNvSpPr/>
            <p:nvPr/>
          </p:nvSpPr>
          <p:spPr>
            <a:xfrm>
              <a:off x="0" y="22098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FFFF00"/>
            </a:solidFill>
          </p:spPr>
          <p:txBody>
            <a:bodyPr wrap="square" lIns="0" tIns="0" rIns="0" bIns="0" rtlCol="0"/>
            <a:lstStyle/>
            <a:p>
              <a:endParaRPr/>
            </a:p>
          </p:txBody>
        </p:sp>
        <p:sp>
          <p:nvSpPr>
            <p:cNvPr id="9" name="object 9"/>
            <p:cNvSpPr/>
            <p:nvPr/>
          </p:nvSpPr>
          <p:spPr>
            <a:xfrm>
              <a:off x="0" y="22098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grpSp>
        <p:nvGrpSpPr>
          <p:cNvPr id="10" name="object 10"/>
          <p:cNvGrpSpPr/>
          <p:nvPr/>
        </p:nvGrpSpPr>
        <p:grpSpPr>
          <a:xfrm>
            <a:off x="228600" y="3352800"/>
            <a:ext cx="619125" cy="542925"/>
            <a:chOff x="-4762" y="3271837"/>
            <a:chExt cx="619125" cy="542925"/>
          </a:xfrm>
        </p:grpSpPr>
        <p:sp>
          <p:nvSpPr>
            <p:cNvPr id="11" name="object 11"/>
            <p:cNvSpPr/>
            <p:nvPr/>
          </p:nvSpPr>
          <p:spPr>
            <a:xfrm>
              <a:off x="0" y="32766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538CD4"/>
            </a:solidFill>
          </p:spPr>
          <p:txBody>
            <a:bodyPr wrap="square" lIns="0" tIns="0" rIns="0" bIns="0" rtlCol="0"/>
            <a:lstStyle/>
            <a:p>
              <a:endParaRPr/>
            </a:p>
          </p:txBody>
        </p:sp>
        <p:sp>
          <p:nvSpPr>
            <p:cNvPr id="12" name="object 12"/>
            <p:cNvSpPr/>
            <p:nvPr/>
          </p:nvSpPr>
          <p:spPr>
            <a:xfrm>
              <a:off x="0" y="32766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grpSp>
        <p:nvGrpSpPr>
          <p:cNvPr id="13" name="object 13"/>
          <p:cNvGrpSpPr/>
          <p:nvPr/>
        </p:nvGrpSpPr>
        <p:grpSpPr>
          <a:xfrm>
            <a:off x="228600" y="4343400"/>
            <a:ext cx="619125" cy="542925"/>
            <a:chOff x="-4762" y="4338637"/>
            <a:chExt cx="619125" cy="542925"/>
          </a:xfrm>
        </p:grpSpPr>
        <p:sp>
          <p:nvSpPr>
            <p:cNvPr id="14" name="object 14"/>
            <p:cNvSpPr/>
            <p:nvPr/>
          </p:nvSpPr>
          <p:spPr>
            <a:xfrm>
              <a:off x="0" y="4343400"/>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92D050"/>
            </a:solidFill>
          </p:spPr>
          <p:txBody>
            <a:bodyPr wrap="square" lIns="0" tIns="0" rIns="0" bIns="0" rtlCol="0"/>
            <a:lstStyle/>
            <a:p>
              <a:endParaRPr/>
            </a:p>
          </p:txBody>
        </p:sp>
        <p:sp>
          <p:nvSpPr>
            <p:cNvPr id="15" name="object 15"/>
            <p:cNvSpPr/>
            <p:nvPr/>
          </p:nvSpPr>
          <p:spPr>
            <a:xfrm>
              <a:off x="0" y="4343400"/>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grpSp>
        <p:nvGrpSpPr>
          <p:cNvPr id="16" name="object 16"/>
          <p:cNvGrpSpPr/>
          <p:nvPr/>
        </p:nvGrpSpPr>
        <p:grpSpPr>
          <a:xfrm>
            <a:off x="228600" y="5410200"/>
            <a:ext cx="619125" cy="542925"/>
            <a:chOff x="-4762" y="5418594"/>
            <a:chExt cx="619125" cy="542925"/>
          </a:xfrm>
        </p:grpSpPr>
        <p:sp>
          <p:nvSpPr>
            <p:cNvPr id="17" name="object 17"/>
            <p:cNvSpPr/>
            <p:nvPr/>
          </p:nvSpPr>
          <p:spPr>
            <a:xfrm>
              <a:off x="0" y="5423356"/>
              <a:ext cx="609600" cy="533400"/>
            </a:xfrm>
            <a:custGeom>
              <a:avLst/>
              <a:gdLst/>
              <a:ahLst/>
              <a:cxnLst/>
              <a:rect l="l" t="t" r="r" b="b"/>
              <a:pathLst>
                <a:path w="609600" h="533400">
                  <a:moveTo>
                    <a:pt x="609598" y="533398"/>
                  </a:moveTo>
                  <a:lnTo>
                    <a:pt x="0" y="533398"/>
                  </a:lnTo>
                  <a:lnTo>
                    <a:pt x="0" y="0"/>
                  </a:lnTo>
                  <a:lnTo>
                    <a:pt x="609598" y="0"/>
                  </a:lnTo>
                  <a:lnTo>
                    <a:pt x="609598" y="533398"/>
                  </a:lnTo>
                  <a:close/>
                </a:path>
              </a:pathLst>
            </a:custGeom>
            <a:solidFill>
              <a:srgbClr val="D99593"/>
            </a:solidFill>
          </p:spPr>
          <p:txBody>
            <a:bodyPr wrap="square" lIns="0" tIns="0" rIns="0" bIns="0" rtlCol="0"/>
            <a:lstStyle/>
            <a:p>
              <a:endParaRPr/>
            </a:p>
          </p:txBody>
        </p:sp>
        <p:sp>
          <p:nvSpPr>
            <p:cNvPr id="18" name="object 18"/>
            <p:cNvSpPr/>
            <p:nvPr/>
          </p:nvSpPr>
          <p:spPr>
            <a:xfrm>
              <a:off x="0" y="5423356"/>
              <a:ext cx="609600" cy="533400"/>
            </a:xfrm>
            <a:custGeom>
              <a:avLst/>
              <a:gdLst/>
              <a:ahLst/>
              <a:cxnLst/>
              <a:rect l="l" t="t" r="r" b="b"/>
              <a:pathLst>
                <a:path w="609600" h="533400">
                  <a:moveTo>
                    <a:pt x="0" y="0"/>
                  </a:moveTo>
                  <a:lnTo>
                    <a:pt x="609598" y="0"/>
                  </a:lnTo>
                  <a:lnTo>
                    <a:pt x="609598" y="533398"/>
                  </a:lnTo>
                  <a:lnTo>
                    <a:pt x="0" y="533398"/>
                  </a:lnTo>
                  <a:lnTo>
                    <a:pt x="0" y="0"/>
                  </a:lnTo>
                  <a:close/>
                </a:path>
              </a:pathLst>
            </a:custGeom>
            <a:ln w="9524">
              <a:solidFill>
                <a:srgbClr val="385E8A"/>
              </a:solidFill>
            </a:ln>
          </p:spPr>
          <p:txBody>
            <a:bodyPr wrap="square" lIns="0" tIns="0" rIns="0" bIns="0" rtlCol="0"/>
            <a:lstStyle/>
            <a:p>
              <a:endParaRPr/>
            </a:p>
          </p:txBody>
        </p:sp>
      </p:grpSp>
      <p:sp>
        <p:nvSpPr>
          <p:cNvPr id="19" name="object 19"/>
          <p:cNvSpPr txBox="1"/>
          <p:nvPr/>
        </p:nvSpPr>
        <p:spPr>
          <a:xfrm>
            <a:off x="457200" y="990600"/>
            <a:ext cx="8536940" cy="5506636"/>
          </a:xfrm>
          <a:prstGeom prst="rect">
            <a:avLst/>
          </a:prstGeom>
        </p:spPr>
        <p:txBody>
          <a:bodyPr vert="horz" wrap="square" lIns="0" tIns="12700" rIns="0" bIns="0" rtlCol="0">
            <a:spAutoFit/>
          </a:bodyPr>
          <a:lstStyle/>
          <a:p>
            <a:pPr marR="915669" algn="r">
              <a:lnSpc>
                <a:spcPct val="100000"/>
              </a:lnSpc>
              <a:spcBef>
                <a:spcPts val="100"/>
              </a:spcBef>
            </a:pPr>
            <a:r>
              <a:rPr sz="2000" spc="-5" dirty="0">
                <a:solidFill>
                  <a:srgbClr val="002060"/>
                </a:solidFill>
                <a:latin typeface="Arial"/>
                <a:cs typeface="Arial"/>
              </a:rPr>
              <a:t>UML in</a:t>
            </a:r>
            <a:r>
              <a:rPr sz="2000" spc="-95" dirty="0">
                <a:solidFill>
                  <a:srgbClr val="002060"/>
                </a:solidFill>
                <a:latin typeface="Arial"/>
                <a:cs typeface="Arial"/>
              </a:rPr>
              <a:t> </a:t>
            </a:r>
            <a:r>
              <a:rPr sz="2000" spc="-5" dirty="0">
                <a:solidFill>
                  <a:srgbClr val="002060"/>
                </a:solidFill>
                <a:latin typeface="Arial"/>
                <a:cs typeface="Arial"/>
              </a:rPr>
              <a:t>Color</a:t>
            </a:r>
            <a:endParaRPr sz="2000">
              <a:latin typeface="Arial"/>
              <a:cs typeface="Arial"/>
            </a:endParaRPr>
          </a:p>
          <a:p>
            <a:pPr marL="12700">
              <a:lnSpc>
                <a:spcPct val="100000"/>
              </a:lnSpc>
              <a:spcBef>
                <a:spcPts val="1964"/>
              </a:spcBef>
            </a:pPr>
            <a:r>
              <a:rPr sz="1600" spc="-5" dirty="0">
                <a:solidFill>
                  <a:srgbClr val="002060"/>
                </a:solidFill>
                <a:latin typeface="Arial"/>
                <a:cs typeface="Arial"/>
              </a:rPr>
              <a:t>All </a:t>
            </a:r>
            <a:r>
              <a:rPr sz="1600" dirty="0">
                <a:solidFill>
                  <a:srgbClr val="002060"/>
                </a:solidFill>
                <a:latin typeface="Arial"/>
                <a:cs typeface="Arial"/>
              </a:rPr>
              <a:t>classes </a:t>
            </a:r>
            <a:r>
              <a:rPr sz="1600" spc="-5" dirty="0">
                <a:solidFill>
                  <a:srgbClr val="002060"/>
                </a:solidFill>
                <a:latin typeface="Arial"/>
                <a:cs typeface="Arial"/>
              </a:rPr>
              <a:t>are divided into different </a:t>
            </a:r>
            <a:r>
              <a:rPr sz="1600" dirty="0">
                <a:solidFill>
                  <a:srgbClr val="002060"/>
                </a:solidFill>
                <a:latin typeface="Arial"/>
                <a:cs typeface="Arial"/>
              </a:rPr>
              <a:t>categories </a:t>
            </a:r>
            <a:r>
              <a:rPr sz="1600" spc="-5" dirty="0">
                <a:solidFill>
                  <a:srgbClr val="002060"/>
                </a:solidFill>
                <a:latin typeface="Arial"/>
                <a:cs typeface="Arial"/>
              </a:rPr>
              <a:t>with its own </a:t>
            </a:r>
            <a:r>
              <a:rPr sz="1600" dirty="0">
                <a:solidFill>
                  <a:srgbClr val="002060"/>
                </a:solidFill>
                <a:latin typeface="Arial"/>
                <a:cs typeface="Arial"/>
              </a:rPr>
              <a:t>color</a:t>
            </a:r>
            <a:r>
              <a:rPr sz="1600" spc="-30" dirty="0">
                <a:solidFill>
                  <a:srgbClr val="002060"/>
                </a:solidFill>
                <a:latin typeface="Arial"/>
                <a:cs typeface="Arial"/>
              </a:rPr>
              <a:t> </a:t>
            </a:r>
            <a:r>
              <a:rPr sz="1600" dirty="0">
                <a:solidFill>
                  <a:srgbClr val="002060"/>
                </a:solidFill>
                <a:latin typeface="Arial"/>
                <a:cs typeface="Arial"/>
              </a:rPr>
              <a:t>code.</a:t>
            </a:r>
            <a:endParaRPr sz="1600">
              <a:latin typeface="Arial"/>
              <a:cs typeface="Arial"/>
            </a:endParaRPr>
          </a:p>
          <a:p>
            <a:pPr>
              <a:lnSpc>
                <a:spcPct val="100000"/>
              </a:lnSpc>
            </a:pPr>
            <a:endParaRPr sz="1800">
              <a:latin typeface="Arial"/>
              <a:cs typeface="Arial"/>
            </a:endParaRPr>
          </a:p>
          <a:p>
            <a:pPr>
              <a:lnSpc>
                <a:spcPct val="100000"/>
              </a:lnSpc>
              <a:spcBef>
                <a:spcPts val="55"/>
              </a:spcBef>
            </a:pPr>
            <a:endParaRPr sz="1700">
              <a:latin typeface="Arial"/>
              <a:cs typeface="Arial"/>
            </a:endParaRPr>
          </a:p>
          <a:p>
            <a:pPr marL="393700">
              <a:lnSpc>
                <a:spcPct val="100000"/>
              </a:lnSpc>
            </a:pPr>
            <a:r>
              <a:rPr lang="en-US" sz="1600" dirty="0" smtClean="0">
                <a:solidFill>
                  <a:srgbClr val="002060"/>
                </a:solidFill>
                <a:latin typeface="Arial"/>
                <a:cs typeface="Arial"/>
              </a:rPr>
              <a:t>    </a:t>
            </a:r>
            <a:r>
              <a:rPr sz="1600" smtClean="0">
                <a:solidFill>
                  <a:srgbClr val="002060"/>
                </a:solidFill>
                <a:latin typeface="Arial"/>
                <a:cs typeface="Arial"/>
              </a:rPr>
              <a:t>a </a:t>
            </a:r>
            <a:r>
              <a:rPr sz="1600" dirty="0">
                <a:solidFill>
                  <a:srgbClr val="002060"/>
                </a:solidFill>
                <a:latin typeface="Arial"/>
                <a:cs typeface="Arial"/>
              </a:rPr>
              <a:t>role </a:t>
            </a:r>
            <a:r>
              <a:rPr sz="1600" spc="-5" dirty="0">
                <a:solidFill>
                  <a:srgbClr val="002060"/>
                </a:solidFill>
                <a:latin typeface="Arial"/>
                <a:cs typeface="Arial"/>
              </a:rPr>
              <a:t>being</a:t>
            </a:r>
            <a:r>
              <a:rPr sz="1600" spc="-20" dirty="0">
                <a:solidFill>
                  <a:srgbClr val="002060"/>
                </a:solidFill>
                <a:latin typeface="Arial"/>
                <a:cs typeface="Arial"/>
              </a:rPr>
              <a:t> </a:t>
            </a:r>
            <a:r>
              <a:rPr sz="1600" spc="-5" dirty="0">
                <a:solidFill>
                  <a:srgbClr val="002060"/>
                </a:solidFill>
                <a:latin typeface="Arial"/>
                <a:cs typeface="Arial"/>
              </a:rPr>
              <a:t>played.</a:t>
            </a:r>
            <a:endParaRPr sz="1600">
              <a:latin typeface="Arial"/>
              <a:cs typeface="Arial"/>
            </a:endParaRPr>
          </a:p>
          <a:p>
            <a:pPr marL="622300" marR="283210">
              <a:lnSpc>
                <a:spcPts val="1650"/>
              </a:lnSpc>
              <a:spcBef>
                <a:spcPts val="1145"/>
              </a:spcBef>
            </a:pPr>
            <a:r>
              <a:rPr sz="1400" spc="-5" dirty="0">
                <a:solidFill>
                  <a:srgbClr val="595959"/>
                </a:solidFill>
                <a:latin typeface="Arial"/>
                <a:cs typeface="Arial"/>
              </a:rPr>
              <a:t>by </a:t>
            </a:r>
            <a:r>
              <a:rPr sz="1400" dirty="0">
                <a:solidFill>
                  <a:srgbClr val="595959"/>
                </a:solidFill>
                <a:latin typeface="Arial"/>
                <a:cs typeface="Arial"/>
              </a:rPr>
              <a:t>a </a:t>
            </a:r>
            <a:r>
              <a:rPr sz="1400" spc="-5" dirty="0">
                <a:solidFill>
                  <a:srgbClr val="595959"/>
                </a:solidFill>
                <a:latin typeface="Arial"/>
                <a:cs typeface="Arial"/>
              </a:rPr>
              <a:t>person or an organization, example: </a:t>
            </a:r>
            <a:r>
              <a:rPr sz="1400" dirty="0">
                <a:solidFill>
                  <a:srgbClr val="595959"/>
                </a:solidFill>
                <a:latin typeface="Arial"/>
                <a:cs typeface="Arial"/>
              </a:rPr>
              <a:t>a </a:t>
            </a:r>
            <a:r>
              <a:rPr sz="1400" spc="-5" dirty="0">
                <a:solidFill>
                  <a:srgbClr val="595959"/>
                </a:solidFill>
                <a:latin typeface="Arial"/>
                <a:cs typeface="Arial"/>
              </a:rPr>
              <a:t>user of an online auction </a:t>
            </a:r>
            <a:r>
              <a:rPr sz="1400" dirty="0">
                <a:solidFill>
                  <a:srgbClr val="595959"/>
                </a:solidFill>
                <a:latin typeface="Arial"/>
                <a:cs typeface="Arial"/>
              </a:rPr>
              <a:t>may </a:t>
            </a:r>
            <a:r>
              <a:rPr sz="1400" spc="-5" dirty="0">
                <a:solidFill>
                  <a:srgbClr val="595959"/>
                </a:solidFill>
                <a:latin typeface="Arial"/>
                <a:cs typeface="Arial"/>
              </a:rPr>
              <a:t>play different </a:t>
            </a:r>
            <a:r>
              <a:rPr sz="1400" dirty="0">
                <a:solidFill>
                  <a:srgbClr val="595959"/>
                </a:solidFill>
                <a:latin typeface="Arial"/>
                <a:cs typeface="Arial"/>
              </a:rPr>
              <a:t>roles </a:t>
            </a:r>
            <a:r>
              <a:rPr sz="1400" spc="-5" dirty="0">
                <a:solidFill>
                  <a:srgbClr val="595959"/>
                </a:solidFill>
                <a:latin typeface="Arial"/>
                <a:cs typeface="Arial"/>
              </a:rPr>
              <a:t>as </a:t>
            </a:r>
            <a:r>
              <a:rPr sz="1400" dirty="0">
                <a:solidFill>
                  <a:srgbClr val="595959"/>
                </a:solidFill>
                <a:latin typeface="Arial"/>
                <a:cs typeface="Arial"/>
              </a:rPr>
              <a:t>a  </a:t>
            </a:r>
            <a:r>
              <a:rPr sz="1400" spc="-5" dirty="0">
                <a:solidFill>
                  <a:srgbClr val="595959"/>
                </a:solidFill>
                <a:latin typeface="Arial"/>
                <a:cs typeface="Arial"/>
              </a:rPr>
              <a:t>buyer or </a:t>
            </a:r>
            <a:r>
              <a:rPr sz="1400" dirty="0">
                <a:solidFill>
                  <a:srgbClr val="595959"/>
                </a:solidFill>
                <a:latin typeface="Arial"/>
                <a:cs typeface="Arial"/>
              </a:rPr>
              <a:t>seller.</a:t>
            </a:r>
            <a:endParaRPr sz="1400">
              <a:latin typeface="Arial"/>
              <a:cs typeface="Arial"/>
            </a:endParaRPr>
          </a:p>
          <a:p>
            <a:pPr>
              <a:lnSpc>
                <a:spcPct val="100000"/>
              </a:lnSpc>
              <a:spcBef>
                <a:spcPts val="20"/>
              </a:spcBef>
            </a:pPr>
            <a:endParaRPr sz="1750">
              <a:latin typeface="Arial"/>
              <a:cs typeface="Arial"/>
            </a:endParaRPr>
          </a:p>
          <a:p>
            <a:pPr marL="393700">
              <a:lnSpc>
                <a:spcPct val="100000"/>
              </a:lnSpc>
              <a:spcBef>
                <a:spcPts val="5"/>
              </a:spcBef>
            </a:pPr>
            <a:r>
              <a:rPr lang="en-US" sz="1600" dirty="0" smtClean="0">
                <a:solidFill>
                  <a:srgbClr val="002060"/>
                </a:solidFill>
                <a:latin typeface="Arial"/>
                <a:cs typeface="Arial"/>
              </a:rPr>
              <a:t>     </a:t>
            </a:r>
            <a:r>
              <a:rPr sz="1600" smtClean="0">
                <a:solidFill>
                  <a:srgbClr val="002060"/>
                </a:solidFill>
                <a:latin typeface="Arial"/>
                <a:cs typeface="Arial"/>
              </a:rPr>
              <a:t>a </a:t>
            </a:r>
            <a:r>
              <a:rPr sz="1600" dirty="0">
                <a:solidFill>
                  <a:srgbClr val="002060"/>
                </a:solidFill>
                <a:latin typeface="Arial"/>
                <a:cs typeface="Arial"/>
              </a:rPr>
              <a:t>catalogue </a:t>
            </a:r>
            <a:r>
              <a:rPr sz="1600" spc="-5" dirty="0">
                <a:solidFill>
                  <a:srgbClr val="002060"/>
                </a:solidFill>
                <a:latin typeface="Arial"/>
                <a:cs typeface="Arial"/>
              </a:rPr>
              <a:t>like</a:t>
            </a:r>
            <a:r>
              <a:rPr sz="1600" spc="-20" dirty="0">
                <a:solidFill>
                  <a:srgbClr val="002060"/>
                </a:solidFill>
                <a:latin typeface="Arial"/>
                <a:cs typeface="Arial"/>
              </a:rPr>
              <a:t> </a:t>
            </a:r>
            <a:r>
              <a:rPr sz="1600" spc="-5" dirty="0">
                <a:solidFill>
                  <a:srgbClr val="002060"/>
                </a:solidFill>
                <a:latin typeface="Arial"/>
                <a:cs typeface="Arial"/>
              </a:rPr>
              <a:t>description.</a:t>
            </a:r>
            <a:endParaRPr sz="1600">
              <a:latin typeface="Arial"/>
              <a:cs typeface="Arial"/>
            </a:endParaRPr>
          </a:p>
          <a:p>
            <a:pPr marL="622300">
              <a:lnSpc>
                <a:spcPct val="100000"/>
              </a:lnSpc>
              <a:spcBef>
                <a:spcPts val="1065"/>
              </a:spcBef>
            </a:pPr>
            <a:r>
              <a:rPr sz="1400" spc="-5" dirty="0">
                <a:solidFill>
                  <a:srgbClr val="595959"/>
                </a:solidFill>
                <a:latin typeface="Arial"/>
                <a:cs typeface="Arial"/>
              </a:rPr>
              <a:t>example: </a:t>
            </a:r>
            <a:r>
              <a:rPr sz="1400" dirty="0">
                <a:solidFill>
                  <a:srgbClr val="595959"/>
                </a:solidFill>
                <a:latin typeface="Arial"/>
                <a:cs typeface="Arial"/>
              </a:rPr>
              <a:t>a </a:t>
            </a:r>
            <a:r>
              <a:rPr sz="1400" spc="-5" dirty="0">
                <a:solidFill>
                  <a:srgbClr val="595959"/>
                </a:solidFill>
                <a:latin typeface="Arial"/>
                <a:cs typeface="Arial"/>
              </a:rPr>
              <a:t>description of </a:t>
            </a:r>
            <a:r>
              <a:rPr sz="1400" dirty="0">
                <a:solidFill>
                  <a:srgbClr val="595959"/>
                </a:solidFill>
                <a:latin typeface="Arial"/>
                <a:cs typeface="Arial"/>
              </a:rPr>
              <a:t>smart </a:t>
            </a:r>
            <a:r>
              <a:rPr sz="1400" spc="-5" dirty="0">
                <a:solidFill>
                  <a:srgbClr val="595959"/>
                </a:solidFill>
                <a:latin typeface="Arial"/>
                <a:cs typeface="Arial"/>
              </a:rPr>
              <a:t>phones that </a:t>
            </a:r>
            <a:r>
              <a:rPr sz="1400" dirty="0">
                <a:solidFill>
                  <a:srgbClr val="595959"/>
                </a:solidFill>
                <a:latin typeface="Arial"/>
                <a:cs typeface="Arial"/>
              </a:rPr>
              <a:t>sells </a:t>
            </a:r>
            <a:r>
              <a:rPr sz="1400" spc="-5" dirty="0">
                <a:solidFill>
                  <a:srgbClr val="595959"/>
                </a:solidFill>
                <a:latin typeface="Arial"/>
                <a:cs typeface="Arial"/>
              </a:rPr>
              <a:t>in</a:t>
            </a:r>
            <a:r>
              <a:rPr sz="1400" spc="-30" dirty="0">
                <a:solidFill>
                  <a:srgbClr val="595959"/>
                </a:solidFill>
                <a:latin typeface="Arial"/>
                <a:cs typeface="Arial"/>
              </a:rPr>
              <a:t> </a:t>
            </a:r>
            <a:r>
              <a:rPr sz="1400" spc="-5" dirty="0">
                <a:solidFill>
                  <a:srgbClr val="595959"/>
                </a:solidFill>
                <a:latin typeface="Arial"/>
                <a:cs typeface="Arial"/>
              </a:rPr>
              <a:t>auction.</a:t>
            </a:r>
            <a:endParaRPr sz="1400">
              <a:latin typeface="Arial"/>
              <a:cs typeface="Arial"/>
            </a:endParaRPr>
          </a:p>
          <a:p>
            <a:pPr>
              <a:lnSpc>
                <a:spcPct val="100000"/>
              </a:lnSpc>
            </a:pPr>
            <a:endParaRPr sz="1500">
              <a:latin typeface="Arial"/>
              <a:cs typeface="Arial"/>
            </a:endParaRPr>
          </a:p>
          <a:p>
            <a:pPr>
              <a:lnSpc>
                <a:spcPct val="100000"/>
              </a:lnSpc>
              <a:spcBef>
                <a:spcPts val="50"/>
              </a:spcBef>
            </a:pPr>
            <a:endParaRPr sz="1700">
              <a:latin typeface="Arial"/>
              <a:cs typeface="Arial"/>
            </a:endParaRPr>
          </a:p>
          <a:p>
            <a:pPr marL="393700">
              <a:lnSpc>
                <a:spcPct val="100000"/>
              </a:lnSpc>
              <a:spcBef>
                <a:spcPts val="5"/>
              </a:spcBef>
            </a:pPr>
            <a:r>
              <a:rPr lang="en-US" sz="1600" dirty="0" smtClean="0">
                <a:solidFill>
                  <a:srgbClr val="002060"/>
                </a:solidFill>
                <a:latin typeface="Arial"/>
                <a:cs typeface="Arial"/>
              </a:rPr>
              <a:t>     </a:t>
            </a:r>
            <a:r>
              <a:rPr sz="1600" smtClean="0">
                <a:solidFill>
                  <a:srgbClr val="002060"/>
                </a:solidFill>
                <a:latin typeface="Arial"/>
                <a:cs typeface="Arial"/>
              </a:rPr>
              <a:t>a </a:t>
            </a:r>
            <a:r>
              <a:rPr sz="1600" spc="-5" dirty="0">
                <a:solidFill>
                  <a:srgbClr val="002060"/>
                </a:solidFill>
                <a:latin typeface="Arial"/>
                <a:cs typeface="Arial"/>
              </a:rPr>
              <a:t>party, place or</a:t>
            </a:r>
            <a:r>
              <a:rPr sz="1600" spc="-15" dirty="0">
                <a:solidFill>
                  <a:srgbClr val="002060"/>
                </a:solidFill>
                <a:latin typeface="Arial"/>
                <a:cs typeface="Arial"/>
              </a:rPr>
              <a:t> </a:t>
            </a:r>
            <a:r>
              <a:rPr sz="1600" spc="-5" dirty="0">
                <a:solidFill>
                  <a:srgbClr val="002060"/>
                </a:solidFill>
                <a:latin typeface="Arial"/>
                <a:cs typeface="Arial"/>
              </a:rPr>
              <a:t>thing.</a:t>
            </a:r>
            <a:endParaRPr sz="1600">
              <a:latin typeface="Arial"/>
              <a:cs typeface="Arial"/>
            </a:endParaRPr>
          </a:p>
          <a:p>
            <a:pPr marL="622300" marR="5080">
              <a:lnSpc>
                <a:spcPts val="1650"/>
              </a:lnSpc>
              <a:spcBef>
                <a:spcPts val="1145"/>
              </a:spcBef>
            </a:pPr>
            <a:r>
              <a:rPr sz="1400" spc="-5" dirty="0">
                <a:solidFill>
                  <a:srgbClr val="595959"/>
                </a:solidFill>
                <a:latin typeface="Arial"/>
                <a:cs typeface="Arial"/>
              </a:rPr>
              <a:t>example: the </a:t>
            </a:r>
            <a:r>
              <a:rPr sz="1400" dirty="0">
                <a:solidFill>
                  <a:srgbClr val="595959"/>
                </a:solidFill>
                <a:latin typeface="Arial"/>
                <a:cs typeface="Arial"/>
              </a:rPr>
              <a:t>smart </a:t>
            </a:r>
            <a:r>
              <a:rPr sz="1400" spc="-5" dirty="0">
                <a:solidFill>
                  <a:srgbClr val="595959"/>
                </a:solidFill>
                <a:latin typeface="Arial"/>
                <a:cs typeface="Arial"/>
              </a:rPr>
              <a:t>phones in </a:t>
            </a:r>
            <a:r>
              <a:rPr sz="1400" dirty="0">
                <a:solidFill>
                  <a:srgbClr val="595959"/>
                </a:solidFill>
                <a:latin typeface="Arial"/>
                <a:cs typeface="Arial"/>
              </a:rPr>
              <a:t>stock </a:t>
            </a:r>
            <a:r>
              <a:rPr sz="1400" spc="-5" dirty="0">
                <a:solidFill>
                  <a:srgbClr val="595959"/>
                </a:solidFill>
                <a:latin typeface="Arial"/>
                <a:cs typeface="Arial"/>
              </a:rPr>
              <a:t>would be </a:t>
            </a:r>
            <a:r>
              <a:rPr sz="1400" dirty="0">
                <a:solidFill>
                  <a:srgbClr val="595959"/>
                </a:solidFill>
                <a:latin typeface="Arial"/>
                <a:cs typeface="Arial"/>
              </a:rPr>
              <a:t>modeled </a:t>
            </a:r>
            <a:r>
              <a:rPr sz="1400" spc="-5" dirty="0">
                <a:solidFill>
                  <a:srgbClr val="595959"/>
                </a:solidFill>
                <a:latin typeface="Arial"/>
                <a:cs typeface="Arial"/>
              </a:rPr>
              <a:t>as green. This </a:t>
            </a:r>
            <a:r>
              <a:rPr sz="1400" dirty="0">
                <a:solidFill>
                  <a:srgbClr val="595959"/>
                </a:solidFill>
                <a:latin typeface="Arial"/>
                <a:cs typeface="Arial"/>
              </a:rPr>
              <a:t>class </a:t>
            </a:r>
            <a:r>
              <a:rPr sz="1400" spc="-5" dirty="0">
                <a:solidFill>
                  <a:srgbClr val="595959"/>
                </a:solidFill>
                <a:latin typeface="Arial"/>
                <a:cs typeface="Arial"/>
              </a:rPr>
              <a:t>usually has </a:t>
            </a:r>
            <a:r>
              <a:rPr sz="1400" dirty="0">
                <a:solidFill>
                  <a:srgbClr val="595959"/>
                </a:solidFill>
                <a:latin typeface="Arial"/>
                <a:cs typeface="Arial"/>
              </a:rPr>
              <a:t>some  </a:t>
            </a:r>
            <a:r>
              <a:rPr sz="1400" spc="-5" dirty="0">
                <a:solidFill>
                  <a:srgbClr val="595959"/>
                </a:solidFill>
                <a:latin typeface="Arial"/>
                <a:cs typeface="Arial"/>
              </a:rPr>
              <a:t>identifying attributes </a:t>
            </a:r>
            <a:r>
              <a:rPr sz="1400" dirty="0">
                <a:solidFill>
                  <a:srgbClr val="595959"/>
                </a:solidFill>
                <a:latin typeface="Arial"/>
                <a:cs typeface="Arial"/>
              </a:rPr>
              <a:t>such </a:t>
            </a:r>
            <a:r>
              <a:rPr sz="1400" spc="-5" dirty="0">
                <a:solidFill>
                  <a:srgbClr val="595959"/>
                </a:solidFill>
                <a:latin typeface="Arial"/>
                <a:cs typeface="Arial"/>
              </a:rPr>
              <a:t>as </a:t>
            </a:r>
            <a:r>
              <a:rPr sz="1400" dirty="0">
                <a:solidFill>
                  <a:srgbClr val="595959"/>
                </a:solidFill>
                <a:latin typeface="Arial"/>
                <a:cs typeface="Arial"/>
              </a:rPr>
              <a:t>serial </a:t>
            </a:r>
            <a:r>
              <a:rPr sz="1400" spc="-5" dirty="0">
                <a:solidFill>
                  <a:srgbClr val="595959"/>
                </a:solidFill>
                <a:latin typeface="Arial"/>
                <a:cs typeface="Arial"/>
              </a:rPr>
              <a:t>no, persons name,</a:t>
            </a:r>
            <a:r>
              <a:rPr sz="1400" spc="-25" dirty="0">
                <a:solidFill>
                  <a:srgbClr val="595959"/>
                </a:solidFill>
                <a:latin typeface="Arial"/>
                <a:cs typeface="Arial"/>
              </a:rPr>
              <a:t> </a:t>
            </a:r>
            <a:r>
              <a:rPr sz="1400" spc="-5" dirty="0">
                <a:solidFill>
                  <a:srgbClr val="595959"/>
                </a:solidFill>
                <a:latin typeface="Arial"/>
                <a:cs typeface="Arial"/>
              </a:rPr>
              <a:t>etc.</a:t>
            </a:r>
            <a:endParaRPr sz="1400">
              <a:latin typeface="Arial"/>
              <a:cs typeface="Arial"/>
            </a:endParaRPr>
          </a:p>
          <a:p>
            <a:pPr>
              <a:lnSpc>
                <a:spcPct val="100000"/>
              </a:lnSpc>
              <a:spcBef>
                <a:spcPts val="10"/>
              </a:spcBef>
            </a:pPr>
            <a:endParaRPr sz="1850">
              <a:latin typeface="Arial"/>
              <a:cs typeface="Arial"/>
            </a:endParaRPr>
          </a:p>
          <a:p>
            <a:pPr marL="393700">
              <a:lnSpc>
                <a:spcPct val="100000"/>
              </a:lnSpc>
            </a:pPr>
            <a:r>
              <a:rPr lang="en-US" sz="1600" dirty="0" smtClean="0">
                <a:solidFill>
                  <a:srgbClr val="002060"/>
                </a:solidFill>
                <a:latin typeface="Arial"/>
                <a:cs typeface="Arial"/>
              </a:rPr>
              <a:t>    </a:t>
            </a:r>
            <a:r>
              <a:rPr sz="1600" smtClean="0">
                <a:solidFill>
                  <a:srgbClr val="002060"/>
                </a:solidFill>
                <a:latin typeface="Arial"/>
                <a:cs typeface="Arial"/>
              </a:rPr>
              <a:t>a </a:t>
            </a:r>
            <a:r>
              <a:rPr sz="1600" dirty="0">
                <a:solidFill>
                  <a:srgbClr val="002060"/>
                </a:solidFill>
                <a:latin typeface="Arial"/>
                <a:cs typeface="Arial"/>
              </a:rPr>
              <a:t>moment </a:t>
            </a:r>
            <a:r>
              <a:rPr sz="1600" spc="-5" dirty="0">
                <a:solidFill>
                  <a:srgbClr val="002060"/>
                </a:solidFill>
                <a:latin typeface="Arial"/>
                <a:cs typeface="Arial"/>
              </a:rPr>
              <a:t>in time or time associated with </a:t>
            </a:r>
            <a:r>
              <a:rPr sz="1600" dirty="0">
                <a:solidFill>
                  <a:srgbClr val="002060"/>
                </a:solidFill>
                <a:latin typeface="Arial"/>
                <a:cs typeface="Arial"/>
              </a:rPr>
              <a:t>some </a:t>
            </a:r>
            <a:r>
              <a:rPr sz="1600" spc="-5" dirty="0">
                <a:solidFill>
                  <a:srgbClr val="002060"/>
                </a:solidFill>
                <a:latin typeface="Arial"/>
                <a:cs typeface="Arial"/>
              </a:rPr>
              <a:t>business</a:t>
            </a:r>
            <a:r>
              <a:rPr sz="1600" spc="-35" dirty="0">
                <a:solidFill>
                  <a:srgbClr val="002060"/>
                </a:solidFill>
                <a:latin typeface="Arial"/>
                <a:cs typeface="Arial"/>
              </a:rPr>
              <a:t> </a:t>
            </a:r>
            <a:r>
              <a:rPr sz="1600" spc="-5" dirty="0">
                <a:solidFill>
                  <a:srgbClr val="002060"/>
                </a:solidFill>
                <a:latin typeface="Arial"/>
                <a:cs typeface="Arial"/>
              </a:rPr>
              <a:t>process.</a:t>
            </a:r>
            <a:endParaRPr sz="1600">
              <a:latin typeface="Arial"/>
              <a:cs typeface="Arial"/>
            </a:endParaRPr>
          </a:p>
          <a:p>
            <a:pPr marL="622300" marR="6350">
              <a:lnSpc>
                <a:spcPts val="1650"/>
              </a:lnSpc>
              <a:spcBef>
                <a:spcPts val="1145"/>
              </a:spcBef>
            </a:pPr>
            <a:r>
              <a:rPr sz="1400" spc="-5" dirty="0">
                <a:solidFill>
                  <a:srgbClr val="595959"/>
                </a:solidFill>
                <a:latin typeface="Arial"/>
                <a:cs typeface="Arial"/>
              </a:rPr>
              <a:t>example: the fact of purchase </a:t>
            </a:r>
            <a:r>
              <a:rPr sz="1400" dirty="0">
                <a:solidFill>
                  <a:srgbClr val="595959"/>
                </a:solidFill>
                <a:latin typeface="Arial"/>
                <a:cs typeface="Arial"/>
              </a:rPr>
              <a:t>may </a:t>
            </a:r>
            <a:r>
              <a:rPr sz="1400" spc="-5" dirty="0">
                <a:solidFill>
                  <a:srgbClr val="595959"/>
                </a:solidFill>
                <a:latin typeface="Arial"/>
                <a:cs typeface="Arial"/>
              </a:rPr>
              <a:t>be </a:t>
            </a:r>
            <a:r>
              <a:rPr sz="1400" dirty="0">
                <a:solidFill>
                  <a:srgbClr val="595959"/>
                </a:solidFill>
                <a:latin typeface="Arial"/>
                <a:cs typeface="Arial"/>
              </a:rPr>
              <a:t>shown a </a:t>
            </a:r>
            <a:r>
              <a:rPr sz="1400" spc="-5" dirty="0">
                <a:solidFill>
                  <a:srgbClr val="595959"/>
                </a:solidFill>
                <a:latin typeface="Arial"/>
                <a:cs typeface="Arial"/>
              </a:rPr>
              <a:t>pink </a:t>
            </a:r>
            <a:r>
              <a:rPr sz="1400" dirty="0">
                <a:solidFill>
                  <a:srgbClr val="595959"/>
                </a:solidFill>
                <a:latin typeface="Arial"/>
                <a:cs typeface="Arial"/>
              </a:rPr>
              <a:t>class, since </a:t>
            </a:r>
            <a:r>
              <a:rPr sz="1400" spc="-5" dirty="0">
                <a:solidFill>
                  <a:srgbClr val="595959"/>
                </a:solidFill>
                <a:latin typeface="Arial"/>
                <a:cs typeface="Arial"/>
              </a:rPr>
              <a:t>it has </a:t>
            </a:r>
            <a:r>
              <a:rPr sz="1400" dirty="0">
                <a:solidFill>
                  <a:srgbClr val="595959"/>
                </a:solidFill>
                <a:latin typeface="Arial"/>
                <a:cs typeface="Arial"/>
              </a:rPr>
              <a:t>a </a:t>
            </a:r>
            <a:r>
              <a:rPr sz="1400" spc="-5" dirty="0">
                <a:solidFill>
                  <a:srgbClr val="595959"/>
                </a:solidFill>
                <a:latin typeface="Arial"/>
                <a:cs typeface="Arial"/>
              </a:rPr>
              <a:t>time of </a:t>
            </a:r>
            <a:r>
              <a:rPr sz="1400" dirty="0">
                <a:solidFill>
                  <a:srgbClr val="595959"/>
                </a:solidFill>
                <a:latin typeface="Arial"/>
                <a:cs typeface="Arial"/>
              </a:rPr>
              <a:t>sale </a:t>
            </a:r>
            <a:r>
              <a:rPr sz="1400" spc="-5" dirty="0">
                <a:solidFill>
                  <a:srgbClr val="595959"/>
                </a:solidFill>
                <a:latin typeface="Arial"/>
                <a:cs typeface="Arial"/>
              </a:rPr>
              <a:t>which is  tracked by the online</a:t>
            </a:r>
            <a:r>
              <a:rPr sz="1400" spc="-10" dirty="0">
                <a:solidFill>
                  <a:srgbClr val="595959"/>
                </a:solidFill>
                <a:latin typeface="Arial"/>
                <a:cs typeface="Arial"/>
              </a:rPr>
              <a:t> </a:t>
            </a:r>
            <a:r>
              <a:rPr sz="1400" dirty="0">
                <a:solidFill>
                  <a:srgbClr val="595959"/>
                </a:solidFill>
                <a:latin typeface="Arial"/>
                <a:cs typeface="Arial"/>
              </a:rPr>
              <a:t>store,</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TotalTime>
  <Words>1526</Words>
  <Application>Microsoft Office PowerPoint</Application>
  <PresentationFormat>On-screen Show (4:3)</PresentationFormat>
  <Paragraphs>219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Feature Driven Development (FDD)</vt:lpstr>
      <vt:lpstr>Introduction</vt:lpstr>
      <vt:lpstr>Introduction</vt:lpstr>
      <vt:lpstr>Why do we have to use FDD ?</vt:lpstr>
      <vt:lpstr>Roles in FDD</vt:lpstr>
      <vt:lpstr>Contd…</vt:lpstr>
      <vt:lpstr>Contd…</vt:lpstr>
      <vt:lpstr>FDD - Practices</vt:lpstr>
      <vt:lpstr>FDD - Practices</vt:lpstr>
      <vt:lpstr>Class Diagram – An Example</vt:lpstr>
      <vt:lpstr>FDD - Practices</vt:lpstr>
      <vt:lpstr>FDD - Practices</vt:lpstr>
      <vt:lpstr>FDD - Practices</vt:lpstr>
      <vt:lpstr>FDD - Practices</vt:lpstr>
      <vt:lpstr>Processes</vt:lpstr>
      <vt:lpstr>Activity Diagram-  An Example</vt:lpstr>
      <vt:lpstr>Processes</vt:lpstr>
      <vt:lpstr>Processes</vt:lpstr>
      <vt:lpstr>Slide 19</vt:lpstr>
      <vt:lpstr>Processes</vt:lpstr>
      <vt:lpstr>Processes</vt:lpstr>
      <vt:lpstr>Processes</vt:lpstr>
      <vt:lpstr>Processes</vt:lpstr>
      <vt:lpstr>FDD Progress</vt:lpstr>
      <vt:lpstr>Progress</vt:lpstr>
      <vt:lpstr>Progress</vt:lpstr>
      <vt:lpstr>Advantages of FDD</vt:lpstr>
      <vt:lpstr>Disadvantages of FDD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Driven Development</dc:title>
  <dc:creator>TRINY</dc:creator>
  <cp:lastModifiedBy>student</cp:lastModifiedBy>
  <cp:revision>21</cp:revision>
  <dcterms:created xsi:type="dcterms:W3CDTF">2020-07-02T07:20:52Z</dcterms:created>
  <dcterms:modified xsi:type="dcterms:W3CDTF">2023-07-19T03:36:15Z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