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2" clrIdx="0">
    <p:extLst>
      <p:ext uri="{19B8F6BF-5375-455C-9EA6-DF929625EA0E}">
        <p15:presenceInfo xmlns:p15="http://schemas.microsoft.com/office/powerpoint/2012/main" userId="d9f2491115cc7c5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700"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9-01T15:05:45.061" idx="1">
    <p:pos x="10" y="10"/>
    <p:text/>
    <p:extLst>
      <p:ext uri="{C676402C-5697-4E1C-873F-D02D1690AC5C}">
        <p15:threadingInfo xmlns:p15="http://schemas.microsoft.com/office/powerpoint/2012/main" timeZoneBias="-330"/>
      </p:ext>
    </p:extLst>
  </p:cm>
  <p:cm authorId="1" dt="2024-09-01T15:08:14.337" idx="2">
    <p:pos x="106" y="106"/>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2340287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analysis, it is clear that both male and female populations are distributed unevenly across cities like Bangalore, New Delhi, and Pune. Bangalore has the highest number of individuals across all categories, with a significant portion holding Bachelors and Masters degrees. For both genders, Bangalore stands out as a hub for education and skilled professionals, particularly for male Bachelors degree </a:t>
            </a:r>
            <a:r>
              <a:rPr lang="en-US" dirty="0" err="1" smtClean="0"/>
              <a:t>holders.Pune</a:t>
            </a:r>
            <a:r>
              <a:rPr lang="en-US" dirty="0" smtClean="0"/>
              <a:t> and New Delhi show relatively lower but consistent numbers in higher education qualifications. These findings indicate a strong concentration of educated professionals in urban centers, with noticeable gender variations in academic qualifications and </a:t>
            </a:r>
            <a:r>
              <a:rPr lang="en-US" dirty="0" err="1" smtClean="0"/>
              <a:t>locatio</a:t>
            </a:r>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1605110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comments" Target="../comments/commen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pPr algn="just"/>
            <a:r>
              <a:rPr lang="en-US" sz="2400" dirty="0"/>
              <a:t>STUDENT NAME</a:t>
            </a:r>
            <a:r>
              <a:rPr lang="en-US" sz="2400" dirty="0" smtClean="0"/>
              <a:t>: Keerthi </a:t>
            </a:r>
            <a:r>
              <a:rPr lang="en-US" sz="2400" dirty="0"/>
              <a:t>M</a:t>
            </a:r>
            <a:r>
              <a:rPr lang="en-US" sz="2400" dirty="0" smtClean="0"/>
              <a:t>athi</a:t>
            </a:r>
            <a:endParaRPr lang="en-US" sz="2400" dirty="0"/>
          </a:p>
          <a:p>
            <a:pPr algn="just"/>
            <a:r>
              <a:rPr lang="en-US" sz="2400" dirty="0"/>
              <a:t>REGISTER </a:t>
            </a:r>
            <a:r>
              <a:rPr lang="en-US" sz="2400" dirty="0" smtClean="0"/>
              <a:t>NO:122204085/asunm1659122204085</a:t>
            </a:r>
            <a:endParaRPr lang="en-US" sz="2400" dirty="0"/>
          </a:p>
          <a:p>
            <a:pPr algn="just"/>
            <a:r>
              <a:rPr lang="en-US" sz="2400" dirty="0" smtClean="0"/>
              <a:t>DEPARTMENT:B.COM corporate secretary ship</a:t>
            </a:r>
            <a:endParaRPr lang="en-US" sz="2400" dirty="0"/>
          </a:p>
          <a:p>
            <a:pPr algn="just"/>
            <a:r>
              <a:rPr lang="en-US" sz="2400" dirty="0" smtClean="0"/>
              <a:t>COLLEGE : Shri </a:t>
            </a:r>
            <a:r>
              <a:rPr lang="en-US" sz="2400" dirty="0" err="1" smtClean="0"/>
              <a:t>krishnaswamy</a:t>
            </a:r>
            <a:r>
              <a:rPr lang="en-US" sz="2400" dirty="0" smtClean="0"/>
              <a:t> college </a:t>
            </a:r>
            <a:r>
              <a:rPr lang="en-US" sz="2400" dirty="0" smtClean="0"/>
              <a:t>for women</a:t>
            </a:r>
            <a:endParaRPr lang="en-US" sz="2400" dirty="0"/>
          </a:p>
          <a:p>
            <a:pPr algn="just"/>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371600" y="1524000"/>
            <a:ext cx="6096000" cy="4524315"/>
          </a:xfrm>
          <a:prstGeom prst="rect">
            <a:avLst/>
          </a:prstGeom>
        </p:spPr>
        <p:txBody>
          <a:bodyPr>
            <a:spAutoFit/>
          </a:bodyPr>
          <a:lstStyle/>
          <a:p>
            <a:r>
              <a:rPr lang="en-IN" sz="2400" dirty="0" smtClean="0"/>
              <a:t>DATA COLLECTION</a:t>
            </a:r>
          </a:p>
          <a:p>
            <a:r>
              <a:rPr lang="en-IN" sz="2400" dirty="0" smtClean="0"/>
              <a:t>    1 </a:t>
            </a:r>
            <a:r>
              <a:rPr lang="en-IN" sz="2400" dirty="0" err="1" smtClean="0"/>
              <a:t>Kaggle</a:t>
            </a:r>
            <a:endParaRPr lang="en-IN" sz="2400" dirty="0" smtClean="0"/>
          </a:p>
          <a:p>
            <a:r>
              <a:rPr lang="en-IN" sz="2400" dirty="0" smtClean="0"/>
              <a:t>    2selecting data</a:t>
            </a:r>
          </a:p>
          <a:p>
            <a:r>
              <a:rPr lang="en-IN" sz="2400" dirty="0" smtClean="0"/>
              <a:t>    3Grouping </a:t>
            </a:r>
            <a:r>
              <a:rPr lang="en-IN" sz="2400" dirty="0"/>
              <a:t>up </a:t>
            </a:r>
            <a:r>
              <a:rPr lang="en-IN" sz="2400" dirty="0" smtClean="0"/>
              <a:t>in </a:t>
            </a:r>
            <a:r>
              <a:rPr lang="en-IN" sz="2400" dirty="0" err="1" smtClean="0"/>
              <a:t>Excal</a:t>
            </a:r>
            <a:r>
              <a:rPr lang="en-IN" sz="2400" dirty="0" smtClean="0"/>
              <a:t> Sheet</a:t>
            </a:r>
            <a:endParaRPr lang="en-IN" sz="2400" dirty="0"/>
          </a:p>
          <a:p>
            <a:r>
              <a:rPr lang="en-IN" sz="2400" dirty="0" smtClean="0"/>
              <a:t> FATURE COLLECTION</a:t>
            </a:r>
          </a:p>
          <a:p>
            <a:r>
              <a:rPr lang="en-IN" sz="2400" dirty="0" smtClean="0"/>
              <a:t>   1Employ name</a:t>
            </a:r>
          </a:p>
          <a:p>
            <a:r>
              <a:rPr lang="en-IN" sz="2400" dirty="0" smtClean="0"/>
              <a:t>   2Empolyee  ID</a:t>
            </a:r>
          </a:p>
          <a:p>
            <a:r>
              <a:rPr lang="en-IN" sz="2400" dirty="0" smtClean="0"/>
              <a:t>   3 </a:t>
            </a:r>
            <a:r>
              <a:rPr lang="en-IN" sz="2400" dirty="0"/>
              <a:t>G</a:t>
            </a:r>
            <a:r>
              <a:rPr lang="en-IN" sz="2400" dirty="0" smtClean="0"/>
              <a:t>ender</a:t>
            </a:r>
          </a:p>
          <a:p>
            <a:r>
              <a:rPr lang="en-IN" sz="2400" dirty="0" smtClean="0"/>
              <a:t> </a:t>
            </a:r>
            <a:r>
              <a:rPr lang="en-IN" sz="2400" dirty="0"/>
              <a:t>PROFORMANCE </a:t>
            </a:r>
            <a:r>
              <a:rPr lang="en-IN" sz="2400" dirty="0" smtClean="0"/>
              <a:t>LEVEL</a:t>
            </a:r>
          </a:p>
          <a:p>
            <a:r>
              <a:rPr lang="en-IN" sz="2400" dirty="0" smtClean="0"/>
              <a:t>   1Exceptional Performance</a:t>
            </a:r>
          </a:p>
          <a:p>
            <a:r>
              <a:rPr lang="en-IN" sz="2400" dirty="0" smtClean="0"/>
              <a:t>   2Above </a:t>
            </a:r>
            <a:r>
              <a:rPr lang="en-IN" sz="2400" dirty="0"/>
              <a:t>Average </a:t>
            </a:r>
            <a:r>
              <a:rPr lang="en-IN" sz="2400" dirty="0" smtClean="0"/>
              <a:t>Performance</a:t>
            </a:r>
          </a:p>
          <a:p>
            <a:r>
              <a:rPr lang="en-IN" sz="2400" dirty="0" smtClean="0"/>
              <a:t>   3Benchmark </a:t>
            </a:r>
            <a:r>
              <a:rPr lang="en-IN" sz="2400" dirty="0"/>
              <a:t>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533400" y="2095500"/>
            <a:ext cx="9792828" cy="339705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676400" y="1752600"/>
            <a:ext cx="6096000" cy="4401205"/>
          </a:xfrm>
          <a:prstGeom prst="rect">
            <a:avLst/>
          </a:prstGeom>
        </p:spPr>
        <p:txBody>
          <a:bodyPr>
            <a:spAutoFit/>
          </a:bodyPr>
          <a:lstStyle/>
          <a:p>
            <a:r>
              <a:rPr lang="en-IN" sz="2000" dirty="0"/>
              <a:t>From the analysis, it is clear that both male and female populations are distributed unevenly across cities like Bangalore, New Delhi, and Pune. Bangalore has the highest number of individuals across all categories, with a significant portion holding Bachelors and Masters degrees. For both genders, Bangalore stands out as a hub for education and skilled professionals, particularly for male Bachelors degree holders</a:t>
            </a:r>
            <a:r>
              <a:rPr lang="en-IN" sz="2000" dirty="0" smtClean="0"/>
              <a:t>.</a:t>
            </a:r>
          </a:p>
          <a:p>
            <a:r>
              <a:rPr lang="en-IN" sz="2000" dirty="0" smtClean="0"/>
              <a:t>                                                          Pune </a:t>
            </a:r>
            <a:r>
              <a:rPr lang="en-IN" sz="2000" dirty="0"/>
              <a:t>and New Delhi show relatively lower but consistent numbers in higher education qualifications. These findings indicate a strong concentration of educated professionals in urban </a:t>
            </a:r>
            <a:r>
              <a:rPr lang="en-IN" sz="2000" dirty="0" err="1" smtClean="0"/>
              <a:t>centers</a:t>
            </a:r>
            <a:r>
              <a:rPr lang="en-IN" sz="2000" dirty="0" smtClean="0"/>
              <a:t> , </a:t>
            </a:r>
            <a:r>
              <a:rPr lang="en-IN" sz="2000" dirty="0"/>
              <a:t>with noticeable gender variations in academic qualifications and </a:t>
            </a:r>
            <a:r>
              <a:rPr lang="en-IN" sz="2000" dirty="0" smtClean="0"/>
              <a:t>locations.</a:t>
            </a:r>
            <a:endParaRPr lang="en-IN" sz="20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11942" y="2209800"/>
            <a:ext cx="6096000" cy="3170099"/>
          </a:xfrm>
          <a:prstGeom prst="rect">
            <a:avLst/>
          </a:prstGeom>
        </p:spPr>
        <p:txBody>
          <a:bodyPr>
            <a:spAutoFit/>
          </a:bodyPr>
          <a:lstStyle/>
          <a:p>
            <a:r>
              <a:rPr lang="en-IN" sz="2000" dirty="0"/>
              <a:t>The current employee database of the company is inefficient, leading to various operational challenges, including poor data accuracy, limited access to employee information, and security concerns. HR personnel face difficulty in retrieving, updating, and managing employee data, which results in delays in decision-making and compliance issues. Additionally, the lack of integration with other HR systems like payroll and performance management creates data silos, further complicating processes.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057400"/>
            <a:ext cx="7924800" cy="1938992"/>
          </a:xfrm>
          <a:prstGeom prst="rect">
            <a:avLst/>
          </a:prstGeom>
          <a:noFill/>
        </p:spPr>
        <p:txBody>
          <a:bodyPr wrap="square" rtlCol="0">
            <a:spAutoFit/>
          </a:bodyPr>
          <a:lstStyle/>
          <a:p>
            <a:pPr>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Analyzing employee performance based on various factors involves a structured approach to evaluate their achievements, ratings, and patterns across different categories like high, medium, or low performers</a:t>
            </a:r>
            <a:r>
              <a:rPr lang="en-US" sz="2400" dirty="0" smtClean="0">
                <a:solidFill>
                  <a:srgbClr val="0D0D0D"/>
                </a:solidFill>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066800" y="733007"/>
            <a:ext cx="5014595" cy="1309333"/>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US" sz="3200" spc="5" dirty="0" smtClean="0"/>
              <a:t/>
            </a:r>
            <a:br>
              <a:rPr lang="en-US" sz="3200" spc="5" dirty="0" smtClean="0"/>
            </a:br>
            <a:r>
              <a:rPr lang="en-US" sz="3200" spc="5" dirty="0" smtClean="0"/>
              <a:t> </a:t>
            </a:r>
            <a:br>
              <a:rPr lang="en-US" sz="3200" spc="5" dirty="0" smtClean="0"/>
            </a:br>
            <a:endParaRPr sz="20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2133600" y="2019300"/>
            <a:ext cx="6096000" cy="2677656"/>
          </a:xfrm>
          <a:prstGeom prst="rect">
            <a:avLst/>
          </a:prstGeom>
        </p:spPr>
        <p:txBody>
          <a:bodyPr>
            <a:spAutoFit/>
          </a:bodyPr>
          <a:lstStyle/>
          <a:p>
            <a:r>
              <a:rPr lang="en-IN" dirty="0" smtClean="0"/>
              <a:t> </a:t>
            </a:r>
            <a:r>
              <a:rPr lang="en-IN" sz="2800" dirty="0" smtClean="0"/>
              <a:t>Employees</a:t>
            </a:r>
          </a:p>
          <a:p>
            <a:r>
              <a:rPr lang="en-IN" sz="2800" dirty="0" smtClean="0"/>
              <a:t> </a:t>
            </a:r>
            <a:r>
              <a:rPr lang="en-IN" sz="2800" dirty="0"/>
              <a:t>HR </a:t>
            </a:r>
            <a:r>
              <a:rPr lang="en-IN" sz="2800" dirty="0" smtClean="0"/>
              <a:t>Personnel</a:t>
            </a:r>
          </a:p>
          <a:p>
            <a:r>
              <a:rPr lang="en-IN" sz="2800" dirty="0" smtClean="0"/>
              <a:t> Managers/Supervisors</a:t>
            </a:r>
          </a:p>
          <a:p>
            <a:r>
              <a:rPr lang="en-IN" sz="2800" dirty="0" smtClean="0"/>
              <a:t> </a:t>
            </a:r>
            <a:r>
              <a:rPr lang="en-IN" sz="2800" dirty="0"/>
              <a:t>Payroll </a:t>
            </a:r>
            <a:r>
              <a:rPr lang="en-IN" sz="2800" dirty="0" smtClean="0"/>
              <a:t>Department</a:t>
            </a:r>
          </a:p>
          <a:p>
            <a:r>
              <a:rPr lang="en-IN" sz="2800" dirty="0" smtClean="0"/>
              <a:t> </a:t>
            </a:r>
            <a:r>
              <a:rPr lang="en-IN" sz="2800" dirty="0"/>
              <a:t>IT/Admin </a:t>
            </a:r>
            <a:r>
              <a:rPr lang="en-IN" sz="2800" dirty="0" smtClean="0"/>
              <a:t>Staff</a:t>
            </a:r>
          </a:p>
          <a:p>
            <a:r>
              <a:rPr lang="en-US" sz="2800" dirty="0" smtClean="0"/>
              <a:t> Manager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smtClean="0"/>
              <a:t>O</a:t>
            </a:r>
            <a:r>
              <a:rPr sz="3600" spc="25" dirty="0" smtClean="0"/>
              <a:t>U</a:t>
            </a:r>
            <a:r>
              <a:rPr sz="3600" dirty="0" smtClean="0"/>
              <a:t>R</a:t>
            </a:r>
            <a:r>
              <a:rPr sz="3600" spc="5" dirty="0" smtClean="0"/>
              <a:t> </a:t>
            </a:r>
            <a:r>
              <a:rPr sz="3600" spc="25" dirty="0" smtClean="0"/>
              <a:t>S</a:t>
            </a:r>
            <a:r>
              <a:rPr sz="3600" spc="10" dirty="0" smtClean="0"/>
              <a:t>O</a:t>
            </a:r>
            <a:r>
              <a:rPr sz="3600" spc="25" dirty="0" smtClean="0"/>
              <a:t>LU</a:t>
            </a:r>
            <a:r>
              <a:rPr sz="3600" spc="-35" dirty="0" smtClean="0"/>
              <a:t>T</a:t>
            </a:r>
            <a:r>
              <a:rPr sz="3600" spc="-30" dirty="0" smtClean="0"/>
              <a:t>I</a:t>
            </a:r>
            <a:r>
              <a:rPr sz="3600" spc="10" dirty="0" smtClean="0"/>
              <a:t>O</a:t>
            </a:r>
            <a:r>
              <a:rPr sz="3600" dirty="0" smtClean="0"/>
              <a:t>N</a:t>
            </a:r>
            <a:r>
              <a:rPr sz="3600" spc="-345" dirty="0" smtClean="0"/>
              <a:t> </a:t>
            </a:r>
            <a:r>
              <a:rPr sz="3600" spc="-35" dirty="0" smtClean="0"/>
              <a:t>A</a:t>
            </a:r>
            <a:r>
              <a:rPr sz="3600" spc="-5" dirty="0" smtClean="0"/>
              <a:t>N</a:t>
            </a:r>
            <a:r>
              <a:rPr sz="3600" dirty="0" smtClean="0"/>
              <a:t>D</a:t>
            </a:r>
            <a:r>
              <a:rPr sz="3600" spc="35" dirty="0" smtClean="0"/>
              <a:t> </a:t>
            </a:r>
            <a:r>
              <a:rPr sz="3600" spc="-30" dirty="0" smtClean="0"/>
              <a:t>I</a:t>
            </a:r>
            <a:r>
              <a:rPr sz="3600" spc="-35" dirty="0" smtClean="0"/>
              <a:t>T</a:t>
            </a:r>
            <a:r>
              <a:rPr sz="3600" dirty="0" smtClean="0"/>
              <a:t>S</a:t>
            </a:r>
            <a:r>
              <a:rPr sz="3600" spc="60" dirty="0" smtClean="0"/>
              <a:t> </a:t>
            </a:r>
            <a:r>
              <a:rPr sz="3600" spc="-295" dirty="0" smtClean="0"/>
              <a:t>V</a:t>
            </a:r>
            <a:r>
              <a:rPr sz="3600" spc="-35" dirty="0" smtClean="0"/>
              <a:t>A</a:t>
            </a:r>
            <a:r>
              <a:rPr sz="3600" spc="25" dirty="0" smtClean="0"/>
              <a:t>LU</a:t>
            </a:r>
            <a:r>
              <a:rPr sz="3600" dirty="0" smtClean="0"/>
              <a:t>E</a:t>
            </a:r>
            <a:r>
              <a:rPr sz="3600" spc="-65" dirty="0" smtClean="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endParaRPr sz="360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Rectangle 11"/>
          <p:cNvSpPr/>
          <p:nvPr/>
        </p:nvSpPr>
        <p:spPr>
          <a:xfrm>
            <a:off x="3048000" y="1916633"/>
            <a:ext cx="6096000" cy="2246769"/>
          </a:xfrm>
          <a:prstGeom prst="rect">
            <a:avLst/>
          </a:prstGeom>
        </p:spPr>
        <p:txBody>
          <a:bodyPr>
            <a:spAutoFit/>
          </a:bodyPr>
          <a:lstStyle/>
          <a:p>
            <a:r>
              <a:rPr lang="en-IN" sz="2800" dirty="0" smtClean="0"/>
              <a:t>Conditional </a:t>
            </a:r>
            <a:r>
              <a:rPr lang="en-IN" sz="2800" dirty="0"/>
              <a:t>Formatting- </a:t>
            </a:r>
            <a:r>
              <a:rPr lang="en-IN" sz="2800" dirty="0" smtClean="0"/>
              <a:t>Missing</a:t>
            </a:r>
          </a:p>
          <a:p>
            <a:r>
              <a:rPr lang="en-IN" sz="2800" dirty="0" smtClean="0"/>
              <a:t> </a:t>
            </a:r>
            <a:r>
              <a:rPr lang="en-IN" sz="2800" dirty="0"/>
              <a:t>Filter- </a:t>
            </a:r>
            <a:r>
              <a:rPr lang="en-IN" sz="2800" dirty="0" smtClean="0"/>
              <a:t>Remove</a:t>
            </a:r>
          </a:p>
          <a:p>
            <a:r>
              <a:rPr lang="en-IN" sz="2800" dirty="0" smtClean="0"/>
              <a:t> </a:t>
            </a:r>
            <a:r>
              <a:rPr lang="en-IN" sz="2800" dirty="0"/>
              <a:t>Formula </a:t>
            </a:r>
            <a:r>
              <a:rPr lang="en-IN" sz="2800" dirty="0" smtClean="0"/>
              <a:t>– Performance</a:t>
            </a:r>
          </a:p>
          <a:p>
            <a:r>
              <a:rPr lang="en-IN" sz="2800" dirty="0" smtClean="0"/>
              <a:t> Pivot-Summary</a:t>
            </a:r>
          </a:p>
          <a:p>
            <a:r>
              <a:rPr lang="en-IN" sz="2800" dirty="0" smtClean="0"/>
              <a:t>Graph-Data </a:t>
            </a:r>
            <a:r>
              <a:rPr lang="en-IN" sz="2800" dirty="0" err="1"/>
              <a:t>visualiztion</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524000" y="1752600"/>
            <a:ext cx="6096000" cy="3416320"/>
          </a:xfrm>
          <a:prstGeom prst="rect">
            <a:avLst/>
          </a:prstGeom>
        </p:spPr>
        <p:txBody>
          <a:bodyPr>
            <a:spAutoFit/>
          </a:bodyPr>
          <a:lstStyle/>
          <a:p>
            <a:r>
              <a:rPr lang="en-IN" dirty="0" smtClean="0"/>
              <a:t> </a:t>
            </a:r>
            <a:r>
              <a:rPr lang="en-IN" sz="2400" dirty="0" smtClean="0"/>
              <a:t>Employee- </a:t>
            </a:r>
            <a:r>
              <a:rPr lang="en-IN" sz="2400" dirty="0" err="1" smtClean="0"/>
              <a:t>kaggle</a:t>
            </a:r>
            <a:endParaRPr lang="en-IN" sz="2400" dirty="0" smtClean="0"/>
          </a:p>
          <a:p>
            <a:r>
              <a:rPr lang="en-IN" sz="2400" dirty="0" smtClean="0"/>
              <a:t> </a:t>
            </a:r>
            <a:r>
              <a:rPr lang="en-IN" sz="2400" dirty="0"/>
              <a:t>26 </a:t>
            </a:r>
            <a:r>
              <a:rPr lang="en-IN" sz="2400" dirty="0" smtClean="0"/>
              <a:t>features</a:t>
            </a:r>
          </a:p>
          <a:p>
            <a:r>
              <a:rPr lang="en-IN" sz="2400" dirty="0" smtClean="0"/>
              <a:t> 9-features</a:t>
            </a:r>
          </a:p>
          <a:p>
            <a:r>
              <a:rPr lang="en-IN" sz="2400" dirty="0" smtClean="0"/>
              <a:t> Employee ID – number</a:t>
            </a:r>
          </a:p>
          <a:p>
            <a:r>
              <a:rPr lang="en-IN" sz="2400" dirty="0" smtClean="0"/>
              <a:t> Name-text</a:t>
            </a:r>
          </a:p>
          <a:p>
            <a:r>
              <a:rPr lang="en-IN" sz="2400" dirty="0" smtClean="0"/>
              <a:t> </a:t>
            </a:r>
            <a:r>
              <a:rPr lang="en-IN" sz="2400" dirty="0"/>
              <a:t>Employee </a:t>
            </a:r>
            <a:r>
              <a:rPr lang="en-IN" sz="2400" dirty="0" smtClean="0"/>
              <a:t>type</a:t>
            </a:r>
          </a:p>
          <a:p>
            <a:r>
              <a:rPr lang="en-IN" sz="2400" dirty="0" smtClean="0"/>
              <a:t> </a:t>
            </a:r>
            <a:r>
              <a:rPr lang="en-IN" sz="2400" dirty="0" err="1"/>
              <a:t>Proformance</a:t>
            </a:r>
            <a:r>
              <a:rPr lang="en-IN" sz="2400" dirty="0"/>
              <a:t> </a:t>
            </a:r>
            <a:r>
              <a:rPr lang="en-IN" sz="2400" dirty="0" smtClean="0"/>
              <a:t>level</a:t>
            </a:r>
          </a:p>
          <a:p>
            <a:r>
              <a:rPr lang="en-IN" sz="2400" dirty="0" smtClean="0"/>
              <a:t> Gender- Male, Female</a:t>
            </a:r>
          </a:p>
          <a:p>
            <a:r>
              <a:rPr lang="en-IN" sz="2400" dirty="0" smtClean="0"/>
              <a:t> </a:t>
            </a:r>
            <a:r>
              <a:rPr lang="en-IN" sz="2400" dirty="0"/>
              <a:t>Employee rating-number</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4343400" y="3134408"/>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362200" y="1447800"/>
            <a:ext cx="6019800" cy="5139869"/>
          </a:xfrm>
          <a:prstGeom prst="rect">
            <a:avLst/>
          </a:prstGeom>
        </p:spPr>
        <p:txBody>
          <a:bodyPr wrap="square">
            <a:spAutoFit/>
          </a:bodyPr>
          <a:lstStyle/>
          <a:p>
            <a:r>
              <a:rPr lang="en-US" sz="2000" dirty="0" smtClean="0"/>
              <a:t> </a:t>
            </a:r>
            <a:r>
              <a:rPr lang="en-US" sz="2000" b="1" dirty="0"/>
              <a:t>Comprehensive Insights: </a:t>
            </a:r>
            <a:endParaRPr lang="en-US" sz="2000" b="1" dirty="0" smtClean="0"/>
          </a:p>
          <a:p>
            <a:r>
              <a:rPr lang="en-US" sz="2000" dirty="0" smtClean="0"/>
              <a:t>By </a:t>
            </a:r>
            <a:r>
              <a:rPr lang="en-US" sz="2000" dirty="0"/>
              <a:t>analyzing demographic factors like gender, location, and academic qualifications, we provide a 360-degree view of workforce dynamics</a:t>
            </a:r>
            <a:r>
              <a:rPr lang="en-US" sz="2000" dirty="0" smtClean="0"/>
              <a:t>.</a:t>
            </a:r>
          </a:p>
          <a:p>
            <a:r>
              <a:rPr lang="en-US" sz="2000" b="1" dirty="0" smtClean="0"/>
              <a:t> </a:t>
            </a:r>
            <a:r>
              <a:rPr lang="en-US" sz="2000" b="1" dirty="0"/>
              <a:t>Data-Driven Decisions</a:t>
            </a:r>
            <a:r>
              <a:rPr lang="en-US" sz="2000" b="1" dirty="0" smtClean="0"/>
              <a:t>:</a:t>
            </a:r>
          </a:p>
          <a:p>
            <a:r>
              <a:rPr lang="en-US" sz="2000" dirty="0" smtClean="0"/>
              <a:t> </a:t>
            </a:r>
            <a:r>
              <a:rPr lang="en-US" sz="2000" dirty="0"/>
              <a:t>With our detailed visualizations and clear conclusions, leadership can make informed decisions about talent acquisition, diversity initiatives, and regional investments, giving your company a competitive edge</a:t>
            </a:r>
            <a:r>
              <a:rPr lang="en-US" sz="2000" dirty="0" smtClean="0"/>
              <a:t>.</a:t>
            </a:r>
          </a:p>
          <a:p>
            <a:r>
              <a:rPr lang="en-US" sz="2000" dirty="0" smtClean="0"/>
              <a:t> </a:t>
            </a:r>
            <a:r>
              <a:rPr lang="en-US" sz="2000" b="1" dirty="0"/>
              <a:t>Advanced Segmentation</a:t>
            </a:r>
            <a:r>
              <a:rPr lang="en-US" sz="2000" b="1" dirty="0" smtClean="0"/>
              <a:t>:</a:t>
            </a:r>
          </a:p>
          <a:p>
            <a:r>
              <a:rPr lang="en-US" sz="2000" dirty="0" smtClean="0"/>
              <a:t> </a:t>
            </a:r>
            <a:r>
              <a:rPr lang="en-US" sz="2000" dirty="0"/>
              <a:t>Whether it’s filtering by qualifications (Bachelors, Masters, PhDs) or looking at gender disparities across locations, our tool allows for detailed segmentation, enabling more accurate workforce planning and forecasting</a:t>
            </a:r>
            <a:r>
              <a:rPr lang="en-US" sz="2400" dirty="0" smtClean="0"/>
              <a:t>.</a:t>
            </a:r>
          </a:p>
          <a:p>
            <a:r>
              <a:rPr lang="en-US" sz="2400" dirty="0" smtClean="0"/>
              <a:t> </a:t>
            </a: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273</TotalTime>
  <Words>621</Words>
  <Application>Microsoft Office PowerPoint</Application>
  <PresentationFormat>Widescreen</PresentationFormat>
  <Paragraphs>86</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   </vt:lpstr>
      <vt:lpstr>OUR SOLUTION AND ITS VALUE PROPOSITIO</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Microsoft account</cp:lastModifiedBy>
  <cp:revision>24</cp:revision>
  <dcterms:created xsi:type="dcterms:W3CDTF">2024-03-29T15:07:22Z</dcterms:created>
  <dcterms:modified xsi:type="dcterms:W3CDTF">2024-09-01T12:14:09Z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