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150" b="1" i="0" u="none" strike="noStrike" baseline="0">
                <a:solidFill>
                  <a:srgbClr val="F2F2F2"/>
                </a:solidFill>
                <a:latin typeface="Droid Sans"/>
                <a:ea typeface="Droid Sans"/>
                <a:cs typeface="Lucida Sans"/>
              </a:defRPr>
            </a:pPr>
            <a:r>
              <a:rPr lang="zh-CN"/>
              <a:t>EMPLOYEE CLASIFICATION</a:t>
            </a:r>
          </a:p>
        </c:rich>
      </c:tx>
      <c:layout/>
      <c:overlay val="0"/>
      <c:spPr>
        <a:noFill/>
        <a:ln>
          <a:noFill/>
        </a:ln>
      </c:spPr>
    </c:title>
    <c:autoTitleDeleted val="1"/>
    <c:plotArea>
      <c:layout>
        <c:manualLayout>
          <c:layoutTarget val="inner"/>
          <c:xMode val="edge"/>
          <c:yMode val="edge"/>
          <c:x val="0.25252655"/>
          <c:y val="0.27404672"/>
          <c:w val="0.28066865"/>
          <c:h val="0.54671913"/>
        </c:manualLayout>
      </c:layout>
      <c:pieChart>
        <c:varyColors val="1"/>
        <c:ser>
          <c:idx val="0"/>
          <c:order val="0"/>
          <c:tx>
            <c:v>Full-Time</c:v>
          </c:tx>
          <c:dPt>
            <c:idx val="0"/>
            <c:bubble3D val="0"/>
            <c:spPr>
              <a:gradFill>
                <a:gsLst>
                  <a:gs pos="0">
                    <a:srgbClr val="2C5D97"/>
                  </a:gs>
                  <a:gs pos="80000">
                    <a:srgbClr val="3C7CC7"/>
                  </a:gs>
                  <a:gs pos="100000">
                    <a:srgbClr val="3A7BCB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1"/>
            <c:bubble3D val="0"/>
            <c:spPr>
              <a:gradFill>
                <a:gsLst>
                  <a:gs pos="0">
                    <a:srgbClr val="9B2D2A"/>
                  </a:gs>
                  <a:gs pos="80000">
                    <a:srgbClr val="CB3D39"/>
                  </a:gs>
                  <a:gs pos="100000">
                    <a:srgbClr val="CF3B37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2"/>
            <c:bubble3D val="0"/>
            <c:spPr>
              <a:gradFill>
                <a:gsLst>
                  <a:gs pos="0">
                    <a:srgbClr val="769535"/>
                  </a:gs>
                  <a:gs pos="80000">
                    <a:srgbClr val="9BC348"/>
                  </a:gs>
                  <a:gs pos="100000">
                    <a:srgbClr val="9DC745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3"/>
            <c:bubble3D val="0"/>
            <c:spPr>
              <a:gradFill>
                <a:gsLst>
                  <a:gs pos="0">
                    <a:srgbClr val="5C417E"/>
                  </a:gs>
                  <a:gs pos="80000">
                    <a:srgbClr val="7B58A6"/>
                  </a:gs>
                  <a:gs pos="100000">
                    <a:srgbClr val="7B56A9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4"/>
            <c:bubble3D val="0"/>
            <c:spPr>
              <a:gradFill>
                <a:gsLst>
                  <a:gs pos="0">
                    <a:srgbClr val="2786A0"/>
                  </a:gs>
                  <a:gs pos="80000">
                    <a:srgbClr val="36B0D2"/>
                  </a:gs>
                  <a:gs pos="100000">
                    <a:srgbClr val="34B3D6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5"/>
            <c:bubble3D val="0"/>
            <c:spPr>
              <a:gradFill>
                <a:gsLst>
                  <a:gs pos="0">
                    <a:srgbClr val="CB6C1D"/>
                  </a:gs>
                  <a:gs pos="80000">
                    <a:srgbClr val="FF8927"/>
                  </a:gs>
                  <a:gs pos="100000">
                    <a:srgbClr val="FF8A29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6"/>
            <c:bubble3D val="0"/>
            <c:spPr>
              <a:gradFill>
                <a:gsLst>
                  <a:gs pos="0">
                    <a:srgbClr val="16365C"/>
                  </a:gs>
                  <a:gs pos="80000">
                    <a:srgbClr val="20497A"/>
                  </a:gs>
                  <a:gs pos="100000">
                    <a:srgbClr val="1F4A7D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7"/>
            <c:bubble3D val="0"/>
            <c:spPr>
              <a:gradFill>
                <a:gsLst>
                  <a:gs pos="0">
                    <a:srgbClr val="601613"/>
                  </a:gs>
                  <a:gs pos="80000">
                    <a:srgbClr val="7F1F1D"/>
                  </a:gs>
                  <a:gs pos="100000">
                    <a:srgbClr val="821E1C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8"/>
            <c:bubble3D val="0"/>
            <c:spPr>
              <a:gradFill>
                <a:gsLst>
                  <a:gs pos="0">
                    <a:srgbClr val="465C19"/>
                  </a:gs>
                  <a:gs pos="80000">
                    <a:srgbClr val="5D7A24"/>
                  </a:gs>
                  <a:gs pos="100000">
                    <a:srgbClr val="5E7D22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9"/>
            <c:bubble3D val="0"/>
            <c:spPr>
              <a:gradFill>
                <a:gsLst>
                  <a:gs pos="0">
                    <a:srgbClr val="36234C"/>
                  </a:gs>
                  <a:gs pos="80000">
                    <a:srgbClr val="483265"/>
                  </a:gs>
                  <a:gs pos="100000">
                    <a:srgbClr val="493166"/>
                  </a:gs>
                </a:gsLst>
                <a:lin ang="16200000" scaled="1"/>
              </a:gradFill>
              <a:ln>
                <a:noFill/>
              </a:ln>
            </c:spPr>
          </c:dPt>
          <c:dLbls>
            <c:spPr>
              <a:noFill/>
              <a:ln>
                <a:noFill/>
              </a:ln>
            </c:spPr>
            <c:txPr>
              <a:bodyPr vert="horz"/>
              <a:lstStyle/>
              <a:p>
                <a:pPr>
                  <a:defRPr sz="1200" b="0" i="0" u="none" strike="noStrike" baseline="0">
                    <a:solidFill>
                      <a:srgbClr val="D8D8D8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0%" sourceLinked="0"/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41.0</c:v>
                </c:pt>
                <c:pt idx="1">
                  <c:v>57.0</c:v>
                </c:pt>
                <c:pt idx="2">
                  <c:v>54.0</c:v>
                </c:pt>
                <c:pt idx="3">
                  <c:v>39.0</c:v>
                </c:pt>
                <c:pt idx="4">
                  <c:v>50.0</c:v>
                </c:pt>
                <c:pt idx="5">
                  <c:v>57.0</c:v>
                </c:pt>
                <c:pt idx="6">
                  <c:v>50.0</c:v>
                </c:pt>
                <c:pt idx="7">
                  <c:v>56.0</c:v>
                </c:pt>
                <c:pt idx="8">
                  <c:v>52.0</c:v>
                </c:pt>
                <c:pt idx="9">
                  <c:v>48.0</c:v>
                </c:pt>
              </c:numCache>
            </c:numRef>
          </c:val>
        </c:ser>
        <c:ser>
          <c:idx val="1"/>
          <c:order val="1"/>
          <c:tx>
            <c:v>Part-Time</c:v>
          </c:tx>
          <c:dPt>
            <c:idx val="0"/>
            <c:marker>
              <c:symbol val="dot"/>
              <c:size val="5"/>
            </c:marker>
            <c:invertIfNegative val="0"/>
            <c:bubble3D val="0"/>
            <c:spPr>
              <a:gradFill>
                <a:gsLst>
                  <a:gs pos="0">
                    <a:srgbClr val="2C5D97"/>
                  </a:gs>
                  <a:gs pos="80000">
                    <a:srgbClr val="3C7CC7"/>
                  </a:gs>
                  <a:gs pos="100000">
                    <a:srgbClr val="3A7BCB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1"/>
            <c:marker>
              <c:symbol val="dash"/>
              <c:size val="5"/>
            </c:marker>
            <c:invertIfNegative val="0"/>
            <c:bubble3D val="0"/>
            <c:spPr>
              <a:gradFill>
                <a:gsLst>
                  <a:gs pos="0">
                    <a:srgbClr val="9B2D2A"/>
                  </a:gs>
                  <a:gs pos="80000">
                    <a:srgbClr val="CB3D39"/>
                  </a:gs>
                  <a:gs pos="100000">
                    <a:srgbClr val="CF3B37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2"/>
            <c:marker>
              <c:symbol val="diamond"/>
              <c:size val="5"/>
            </c:marker>
            <c:invertIfNegative val="0"/>
            <c:bubble3D val="0"/>
            <c:spPr>
              <a:gradFill>
                <a:gsLst>
                  <a:gs pos="0">
                    <a:srgbClr val="769535"/>
                  </a:gs>
                  <a:gs pos="80000">
                    <a:srgbClr val="9BC348"/>
                  </a:gs>
                  <a:gs pos="100000">
                    <a:srgbClr val="9DC745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3"/>
            <c:marker>
              <c:symbol val="square"/>
              <c:size val="5"/>
            </c:marker>
            <c:invertIfNegative val="0"/>
            <c:bubble3D val="0"/>
            <c:spPr>
              <a:gradFill>
                <a:gsLst>
                  <a:gs pos="0">
                    <a:srgbClr val="5C417E"/>
                  </a:gs>
                  <a:gs pos="80000">
                    <a:srgbClr val="7B58A6"/>
                  </a:gs>
                  <a:gs pos="100000">
                    <a:srgbClr val="7B56A9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4"/>
            <c:marker>
              <c:symbol val="triangle"/>
              <c:size val="5"/>
            </c:marker>
            <c:invertIfNegative val="0"/>
            <c:bubble3D val="0"/>
            <c:spPr>
              <a:gradFill>
                <a:gsLst>
                  <a:gs pos="0">
                    <a:srgbClr val="2786A0"/>
                  </a:gs>
                  <a:gs pos="80000">
                    <a:srgbClr val="36B0D2"/>
                  </a:gs>
                  <a:gs pos="100000">
                    <a:srgbClr val="34B3D6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5"/>
            <c:marker>
              <c:symbol val="x"/>
              <c:size val="5"/>
            </c:marker>
            <c:invertIfNegative val="0"/>
            <c:bubble3D val="0"/>
            <c:spPr>
              <a:gradFill>
                <a:gsLst>
                  <a:gs pos="0">
                    <a:srgbClr val="CB6C1D"/>
                  </a:gs>
                  <a:gs pos="80000">
                    <a:srgbClr val="FF8927"/>
                  </a:gs>
                  <a:gs pos="100000">
                    <a:srgbClr val="FF8A29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6"/>
            <c:marker>
              <c:symbol val="star"/>
              <c:size val="5"/>
            </c:marker>
            <c:invertIfNegative val="0"/>
            <c:bubble3D val="0"/>
            <c:spPr>
              <a:gradFill>
                <a:gsLst>
                  <a:gs pos="0">
                    <a:srgbClr val="16365C"/>
                  </a:gs>
                  <a:gs pos="80000">
                    <a:srgbClr val="20497A"/>
                  </a:gs>
                  <a:gs pos="100000">
                    <a:srgbClr val="1F4A7D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7"/>
            <c:marker>
              <c:symbol val="circle"/>
              <c:size val="5"/>
            </c:marker>
            <c:invertIfNegative val="0"/>
            <c:bubble3D val="0"/>
            <c:spPr>
              <a:gradFill>
                <a:gsLst>
                  <a:gs pos="0">
                    <a:srgbClr val="601613"/>
                  </a:gs>
                  <a:gs pos="80000">
                    <a:srgbClr val="7F1F1D"/>
                  </a:gs>
                  <a:gs pos="100000">
                    <a:srgbClr val="821E1C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8"/>
            <c:marker>
              <c:symbol val="plus"/>
              <c:size val="5"/>
            </c:marker>
            <c:invertIfNegative val="0"/>
            <c:bubble3D val="0"/>
            <c:spPr>
              <a:gradFill>
                <a:gsLst>
                  <a:gs pos="0">
                    <a:srgbClr val="465C19"/>
                  </a:gs>
                  <a:gs pos="80000">
                    <a:srgbClr val="5D7A24"/>
                  </a:gs>
                  <a:gs pos="100000">
                    <a:srgbClr val="5E7D22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9"/>
            <c:marker>
              <c:symbol val="dot"/>
              <c:size val="5"/>
            </c:marker>
            <c:invertIfNegative val="0"/>
            <c:bubble3D val="0"/>
            <c:spPr>
              <a:gradFill>
                <a:gsLst>
                  <a:gs pos="0">
                    <a:srgbClr val="36234C"/>
                  </a:gs>
                  <a:gs pos="80000">
                    <a:srgbClr val="483265"/>
                  </a:gs>
                  <a:gs pos="100000">
                    <a:srgbClr val="493166"/>
                  </a:gs>
                </a:gsLst>
                <a:lin ang="16200000" scaled="1"/>
              </a:gradFill>
              <a:ln>
                <a:noFill/>
              </a:ln>
            </c:spPr>
          </c:dPt>
          <c:dLbls>
            <c:spPr>
              <a:noFill/>
              <a:ln>
                <a:noFill/>
              </a:ln>
            </c:spPr>
            <c:txPr>
              <a:bodyPr vert="horz"/>
              <a:lstStyle/>
              <a:p>
                <a:pPr>
                  <a:defRPr sz="1200" b="0" i="0" u="none" strike="noStrike" baseline="0">
                    <a:solidFill>
                      <a:srgbClr val="D8D8D8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0%" sourceLinked="0"/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40.0</c:v>
                </c:pt>
                <c:pt idx="1">
                  <c:v>44.0</c:v>
                </c:pt>
                <c:pt idx="2">
                  <c:v>53.0</c:v>
                </c:pt>
                <c:pt idx="3">
                  <c:v>55.0</c:v>
                </c:pt>
                <c:pt idx="4">
                  <c:v>50.0</c:v>
                </c:pt>
                <c:pt idx="5">
                  <c:v>40.0</c:v>
                </c:pt>
                <c:pt idx="6">
                  <c:v>51.0</c:v>
                </c:pt>
                <c:pt idx="7">
                  <c:v>48.0</c:v>
                </c:pt>
                <c:pt idx="8">
                  <c:v>49.0</c:v>
                </c:pt>
                <c:pt idx="9">
                  <c:v>47.0</c:v>
                </c:pt>
              </c:numCache>
            </c:numRef>
          </c:val>
        </c:ser>
        <c:ser>
          <c:idx val="2"/>
          <c:order val="2"/>
          <c:tx>
            <c:v>Temporary</c:v>
          </c:tx>
          <c:dPt>
            <c:idx val="0"/>
            <c:marker>
              <c:symbol val="circle"/>
              <c:size val="5"/>
            </c:marker>
            <c:invertIfNegative val="0"/>
            <c:bubble3D val="0"/>
            <c:spPr>
              <a:gradFill>
                <a:gsLst>
                  <a:gs pos="0">
                    <a:srgbClr val="2C5D97"/>
                  </a:gs>
                  <a:gs pos="80000">
                    <a:srgbClr val="3C7CC7"/>
                  </a:gs>
                  <a:gs pos="100000">
                    <a:srgbClr val="3A7BCB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1"/>
            <c:marker>
              <c:symbol val="plus"/>
              <c:size val="5"/>
            </c:marker>
            <c:invertIfNegative val="0"/>
            <c:bubble3D val="0"/>
            <c:spPr>
              <a:gradFill>
                <a:gsLst>
                  <a:gs pos="0">
                    <a:srgbClr val="9B2D2A"/>
                  </a:gs>
                  <a:gs pos="80000">
                    <a:srgbClr val="CB3D39"/>
                  </a:gs>
                  <a:gs pos="100000">
                    <a:srgbClr val="CF3B37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2"/>
            <c:marker>
              <c:symbol val="dot"/>
              <c:size val="5"/>
            </c:marker>
            <c:invertIfNegative val="0"/>
            <c:bubble3D val="0"/>
            <c:spPr>
              <a:gradFill>
                <a:gsLst>
                  <a:gs pos="0">
                    <a:srgbClr val="769535"/>
                  </a:gs>
                  <a:gs pos="80000">
                    <a:srgbClr val="9BC348"/>
                  </a:gs>
                  <a:gs pos="100000">
                    <a:srgbClr val="9DC745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3"/>
            <c:marker>
              <c:symbol val="dash"/>
              <c:size val="5"/>
            </c:marker>
            <c:invertIfNegative val="0"/>
            <c:bubble3D val="0"/>
            <c:spPr>
              <a:gradFill>
                <a:gsLst>
                  <a:gs pos="0">
                    <a:srgbClr val="5C417E"/>
                  </a:gs>
                  <a:gs pos="80000">
                    <a:srgbClr val="7B58A6"/>
                  </a:gs>
                  <a:gs pos="100000">
                    <a:srgbClr val="7B56A9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4"/>
            <c:marker>
              <c:symbol val="diamond"/>
              <c:size val="5"/>
            </c:marker>
            <c:invertIfNegative val="0"/>
            <c:bubble3D val="0"/>
            <c:spPr>
              <a:gradFill>
                <a:gsLst>
                  <a:gs pos="0">
                    <a:srgbClr val="2786A0"/>
                  </a:gs>
                  <a:gs pos="80000">
                    <a:srgbClr val="36B0D2"/>
                  </a:gs>
                  <a:gs pos="100000">
                    <a:srgbClr val="34B3D6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5"/>
            <c:marker>
              <c:symbol val="square"/>
              <c:size val="5"/>
            </c:marker>
            <c:invertIfNegative val="0"/>
            <c:bubble3D val="0"/>
            <c:spPr>
              <a:gradFill>
                <a:gsLst>
                  <a:gs pos="0">
                    <a:srgbClr val="CB6C1D"/>
                  </a:gs>
                  <a:gs pos="80000">
                    <a:srgbClr val="FF8927"/>
                  </a:gs>
                  <a:gs pos="100000">
                    <a:srgbClr val="FF8A29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6"/>
            <c:marker>
              <c:symbol val="triangle"/>
              <c:size val="5"/>
            </c:marker>
            <c:invertIfNegative val="0"/>
            <c:bubble3D val="0"/>
            <c:spPr>
              <a:gradFill>
                <a:gsLst>
                  <a:gs pos="0">
                    <a:srgbClr val="16365C"/>
                  </a:gs>
                  <a:gs pos="80000">
                    <a:srgbClr val="20497A"/>
                  </a:gs>
                  <a:gs pos="100000">
                    <a:srgbClr val="1F4A7D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7"/>
            <c:marker>
              <c:symbol val="x"/>
              <c:size val="5"/>
            </c:marker>
            <c:invertIfNegative val="0"/>
            <c:bubble3D val="0"/>
            <c:spPr>
              <a:gradFill>
                <a:gsLst>
                  <a:gs pos="0">
                    <a:srgbClr val="601613"/>
                  </a:gs>
                  <a:gs pos="80000">
                    <a:srgbClr val="7F1F1D"/>
                  </a:gs>
                  <a:gs pos="100000">
                    <a:srgbClr val="821E1C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8"/>
            <c:marker>
              <c:symbol val="star"/>
              <c:size val="5"/>
            </c:marker>
            <c:invertIfNegative val="0"/>
            <c:bubble3D val="0"/>
            <c:spPr>
              <a:gradFill>
                <a:gsLst>
                  <a:gs pos="0">
                    <a:srgbClr val="465C19"/>
                  </a:gs>
                  <a:gs pos="80000">
                    <a:srgbClr val="5D7A24"/>
                  </a:gs>
                  <a:gs pos="100000">
                    <a:srgbClr val="5E7D22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9"/>
            <c:marker>
              <c:symbol val="circle"/>
              <c:size val="5"/>
            </c:marker>
            <c:invertIfNegative val="0"/>
            <c:bubble3D val="0"/>
            <c:spPr>
              <a:gradFill>
                <a:gsLst>
                  <a:gs pos="0">
                    <a:srgbClr val="36234C"/>
                  </a:gs>
                  <a:gs pos="80000">
                    <a:srgbClr val="483265"/>
                  </a:gs>
                  <a:gs pos="100000">
                    <a:srgbClr val="493166"/>
                  </a:gs>
                </a:gsLst>
                <a:lin ang="16200000" scaled="1"/>
              </a:gradFill>
              <a:ln>
                <a:noFill/>
              </a:ln>
            </c:spPr>
          </c:dPt>
          <c:dLbls>
            <c:spPr>
              <a:noFill/>
              <a:ln>
                <a:noFill/>
              </a:ln>
            </c:spPr>
            <c:txPr>
              <a:bodyPr vert="horz"/>
              <a:lstStyle/>
              <a:p>
                <a:pPr>
                  <a:defRPr sz="1200" b="0" i="0" u="none" strike="noStrike" baseline="0">
                    <a:solidFill>
                      <a:srgbClr val="D8D8D8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0%" sourceLinked="0"/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69.0</c:v>
                </c:pt>
                <c:pt idx="1">
                  <c:v>44.0</c:v>
                </c:pt>
                <c:pt idx="2">
                  <c:v>47.0</c:v>
                </c:pt>
                <c:pt idx="3">
                  <c:v>63.0</c:v>
                </c:pt>
                <c:pt idx="4">
                  <c:v>54.0</c:v>
                </c:pt>
                <c:pt idx="5">
                  <c:v>46.0</c:v>
                </c:pt>
                <c:pt idx="6">
                  <c:v>56.0</c:v>
                </c:pt>
                <c:pt idx="7">
                  <c:v>63.0</c:v>
                </c:pt>
                <c:pt idx="8">
                  <c:v>49.0</c:v>
                </c:pt>
                <c:pt idx="9">
                  <c:v>61.0</c:v>
                </c:pt>
              </c:numCache>
            </c:numRef>
          </c:val>
        </c:ser>
        <c:firstSliceAng val="0"/>
      </c:pieChart>
      <c:spPr>
        <a:noFill/>
        <a:ln>
          <a:noFill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200" b="0" i="0" u="none" strike="noStrike" baseline="0">
              <a:solidFill>
                <a:srgbClr val="D8D8D8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gradFill>
      <a:gsLst>
        <a:gs pos="0">
          <a:srgbClr val="262626"/>
        </a:gs>
        <a:gs pos="100000">
          <a:srgbClr val="595959"/>
        </a:gs>
      </a:gsLst>
      <a:path path="shape">
        <a:fillToRect l="50000" t="50000" r="50000" b="50000"/>
      </a:path>
    </a:gradFill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9/6/2024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57767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651078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95936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01736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99475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299543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721346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316554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736192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930244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145582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688401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261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975579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564390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075388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643126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286458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01163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665489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139052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583695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82063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941690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857530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135293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9/6/2024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36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1910714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M.keerthika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 312205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017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B.COM (GENERAL)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NAZARETH COLLEGE OF ARTS AND SCIENCE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517252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3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矩形"/>
          <p:cNvSpPr>
            <a:spLocks/>
          </p:cNvSpPr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5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6" name="矩形"/>
          <p:cNvSpPr>
            <a:spLocks/>
          </p:cNvSpPr>
          <p:nvPr/>
        </p:nvSpPr>
        <p:spPr>
          <a:xfrm rot="0">
            <a:off x="739774" y="1371600"/>
            <a:ext cx="8251825" cy="480131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REGRESSION ANALYSIS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          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PREDICT EMPLOYEE PERFORMANCE BASED ON HYSTORICAL DATA.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CLUSTER ANALYSIS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                  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                       GROUP EMPLOYEES WITH SIMILAR PERFORMANCE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CHARACTERISTICS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DECISION TREES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                   IDENTIFY KEY FACTORS INFLUENCING EMPLOYE PERFORMANCE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CONDITIONAL FORMATTING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                    HIGHLIGHT PERFORMANCE TREND &amp; OUTLINES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PIVOT TABLES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                ANALYZE &amp; SUMMARIZE LARGE DATASETS    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132234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63" name="图表"/>
          <p:cNvGraphicFramePr/>
          <p:nvPr/>
        </p:nvGraphicFramePr>
        <p:xfrm>
          <a:off x="1666874" y="1600200"/>
          <a:ext cx="683514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1124926032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5" name="矩形"/>
          <p:cNvSpPr>
            <a:spLocks/>
          </p:cNvSpPr>
          <p:nvPr/>
        </p:nvSpPr>
        <p:spPr>
          <a:xfrm rot="0">
            <a:off x="723377" y="1447800"/>
            <a:ext cx="8464868" cy="36933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EMPOWERS DATA DRIVEN DECISION MAKING ENHANCE PERFORMANCE MANAGEMENT BOOSTS EMPLOYEE ENGAGEMENT AND GROWTH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BY LEVERAGING EXCEL FOR EMPLOYEE PERFORMANCE ANALYSIS , ORGANIZATION.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UNLOCK EMPLOYEE POTENTIAL DRIVE BUSINESSSUCESS STAY COMPETITIVE IN THE MARKET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EMBRACE DATA DRIVEN PERFORMANCE MANAGEMENT &amp; EMPOWER YOUR WORK FORCE TO EXCE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119372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11383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716289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 rot="0">
            <a:off x="1150068" y="1857374"/>
            <a:ext cx="6317532" cy="22250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• DATA COLECTION &amp; MANAGEMENT OF EMPLOYEE PERFORMANCE DATA.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 • VISUALIZATION OF EMPLOYEE PERFORMANCE TRENDS &amp; COMPARISIONS USING CHART, GRAPH &amp; DASHBOARD.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 • ANALYSIS OF PERFORMANCE MATRICS BY DEPARTMENT, TEAM, OR INDIVIDUAL.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004092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3" name="矩形"/>
          <p:cNvSpPr>
            <a:spLocks/>
          </p:cNvSpPr>
          <p:nvPr/>
        </p:nvSpPr>
        <p:spPr>
          <a:xfrm rot="0">
            <a:off x="914400" y="1908993"/>
            <a:ext cx="8362950" cy="3581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4" name="矩形"/>
          <p:cNvSpPr>
            <a:spLocks/>
          </p:cNvSpPr>
          <p:nvPr/>
        </p:nvSpPr>
        <p:spPr>
          <a:xfrm rot="0">
            <a:off x="609600" y="1908993"/>
            <a:ext cx="8236974" cy="19583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IDENTIFICATION OF TOP PRFORMERS, UNDERPERFORMER, &amp; TRAINING NEEDS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DEPARTMENTAL &amp; TEAM PERFORMANCE COMPARAISION.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PERFORMANCE MATIRIC CALCULATION &amp; ANALYSIS.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DATA COLLECTION &amp; MANAGEMENT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39313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8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1" name="矩形"/>
          <p:cNvSpPr>
            <a:spLocks/>
          </p:cNvSpPr>
          <p:nvPr/>
        </p:nvSpPr>
        <p:spPr>
          <a:xfrm rot="0">
            <a:off x="838200" y="1857375"/>
            <a:ext cx="8160774" cy="22250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HR MANAGERS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 HEADS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TEAM LEAD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TALENT MANAGEMENT TEAMS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BY CONSIDERING THE NEEDS &amp; REQUIREMENTS OF THESE END USERS, YOU CAN DESIGN AN EFFECTIVE EMPLOYEE PERFORMANCE ANALYSIS SYSTEM IN EXCEL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097065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753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9" name="矩形"/>
          <p:cNvSpPr>
            <a:spLocks/>
          </p:cNvSpPr>
          <p:nvPr/>
        </p:nvSpPr>
        <p:spPr>
          <a:xfrm rot="0">
            <a:off x="3048000" y="1817925"/>
            <a:ext cx="5943599" cy="36933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AUTOMATED PERFORMANCE TRACKING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CUSTOMIZABLE DASHBOARDS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DATA-DRIVEN INSIGHT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ENHANCED DECISION-MAKING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IMPROVED EMPLOYEE ENGAGEMENT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STREAMLINED PERFORMANCE MANAGEMENT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vSTRATEGIC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WORKFORCE PLANNING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767110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1" name="矩形"/>
          <p:cNvSpPr>
            <a:spLocks/>
          </p:cNvSpPr>
          <p:nvPr/>
        </p:nvSpPr>
        <p:spPr>
          <a:xfrm rot="0">
            <a:off x="1828800" y="1582340"/>
            <a:ext cx="6100916" cy="36933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EMPLOYEE INFORMATION TABLE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 PERFORMANCE METRICS TABLE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 PERFORMANCE EVALUATIONS TABLE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 TRAINING &amp; DEVELOPMENT TABLE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 FEEDBACK &amp; SURVEYS TABLE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 SALES/PRODUCTION DATA TABLE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 Black" pitchFamily="34" charset="0"/>
                <a:ea typeface="宋体" pitchFamily="0" charset="0"/>
                <a:cs typeface="Calibri" pitchFamily="0" charset="0"/>
              </a:rPr>
              <a:t>DATA TYPE INCLUEDS:                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 Black" pitchFamily="34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A.  EMPLOYEER ID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                        B.   DEPARTMENT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                        C.  RATINGS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                        D.  GOAL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                        E.  COMMENTS   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228257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2743200" y="2354703"/>
            <a:ext cx="8534019" cy="95410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50" name="矩形"/>
          <p:cNvSpPr>
            <a:spLocks/>
          </p:cNvSpPr>
          <p:nvPr/>
        </p:nvSpPr>
        <p:spPr>
          <a:xfrm rot="0">
            <a:off x="2381250" y="1695451"/>
            <a:ext cx="6770123" cy="424731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AUTOMATED PERFORMANCE TRACKING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EFFORTLESSLY MONITOR EMPLOYEE PERFORMANCE METRICS, ELIMINATING MANUAL DATA ENTRY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PREDICTIVE ANALYTICS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IDENTIFY POTENTIAL PERFORMANCE ISSUES BEFORE THEY ARISE, ENABLING PROACTIVE INTERVENTIONS                          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CUSTOMIZABLE PERFORMANCE METRICS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ALIGN METRICS WITH ORGANIZATION GOALS, ENSURING RELEVANT PERFORMANCE MEASUEMENT.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REAL TIME REPORTING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GENERATE INSTANT REPORTS, FACILITATING TIMELY DECISION-MAKING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574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335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14</cp:revision>
  <dcterms:created xsi:type="dcterms:W3CDTF">2024-03-29T15:07:22Z</dcterms:created>
  <dcterms:modified xsi:type="dcterms:W3CDTF">2024-09-06T01:37:12Z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