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&lt;#&gt;</a:t>
            </a:fld>
            <a:endParaRPr lang="zh-CN" altLang="en-US" sz="1100">
              <a:latin typeface="Droid Sans" pitchFamily="0" charset="0"/>
              <a:ea typeface="宋体" pitchFamily="0" charset="0"/>
              <a:cs typeface="Droid Sans" pitchFamily="0" charset="0"/>
            </a:endParaRPr>
          </a:p>
        </p:txBody>
      </p:sp>
      <p:sp>
        <p:nvSpPr>
          <p:cNvPr id="7"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Droid Sans" pitchFamily="0" charset="0"/>
              <a:ea typeface="宋体" pitchFamily="0" charset="0"/>
              <a:cs typeface="Droid Sans" pitchFamily="0" charset="0"/>
            </a:endParaRPr>
          </a:p>
        </p:txBody>
      </p:sp>
      <p:sp>
        <p:nvSpPr>
          <p:cNvPr id="8"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Droid Sans" pitchFamily="0" charset="0"/>
              <a:ea typeface="宋体" pitchFamily="0" charset="0"/>
              <a:cs typeface="Droid Sans" pitchFamily="0" charset="0"/>
            </a:endParaRPr>
          </a:p>
        </p:txBody>
      </p:sp>
      <p:sp>
        <p:nvSpPr>
          <p:cNvPr id="9"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0"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700689050"/>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13054774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10</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70300518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11</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271694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12</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29514178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13</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45887261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14</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38055083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15</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610951012"/>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16</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43187196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17</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709455003"/>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18</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51762018"/>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19</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204637083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2</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2013699632"/>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20</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363724702"/>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21</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7333309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3</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9597506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4</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9159358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5</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62806318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6</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206934494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7</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01810864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8</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4855472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Droid Sans" pitchFamily="0" charset="0"/>
                <a:ea typeface="宋体" pitchFamily="0" charset="0"/>
                <a:cs typeface="Droid Sans" pitchFamily="0" charset="0"/>
              </a:rPr>
              <a:t>9</a:t>
            </a:fld>
            <a:endParaRPr lang="zh-CN" altLang="en-US" sz="1100">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75479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1A146A"/>
        </a:solidFill>
      </p:bgPr>
    </p:bg>
    <p:spTree>
      <p:nvGrpSpPr>
        <p:cNvPr id="1" name=""/>
        <p:cNvGrpSpPr/>
        <p:nvPr/>
      </p:nvGrpSpPr>
      <p:grpSpPr>
        <a:xfrm>
          <a:off x="0" y="0"/>
          <a:ext cx="0" cy="0"/>
          <a:chOff x="0" y="0"/>
          <a:chExt cx="0" cy="0"/>
        </a:xfrm>
      </p:grpSpPr>
      <p:sp>
        <p:nvSpPr>
          <p:cNvPr id="13" name="文本框"/>
          <p:cNvSpPr>
            <a:spLocks noGrp="1"/>
          </p:cNvSpPr>
          <p:nvPr>
            <p:ph type="ctrTitle"/>
          </p:nvPr>
        </p:nvSpPr>
        <p:spPr>
          <a:xfrm rot="0">
            <a:off x="1524000" y="1637591"/>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bg1"/>
                </a:solidFill>
                <a:latin typeface="Calibri Light" pitchFamily="0" charset="0"/>
                <a:ea typeface="等线 Light" pitchFamily="0" charset="0"/>
                <a:cs typeface="Lucida Sans" pitchFamily="0" charset="0"/>
              </a:rPr>
              <a:t>IoT Based Project On Door Locking System</a:t>
            </a:r>
            <a:endParaRPr lang="zh-CN" altLang="en-US" sz="60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14" name="文本框"/>
          <p:cNvSpPr>
            <a:spLocks noGrp="1"/>
          </p:cNvSpPr>
          <p:nvPr>
            <p:ph type="subTitle" idx="1"/>
          </p:nvPr>
        </p:nvSpPr>
        <p:spPr>
          <a:xfrm rot="0">
            <a:off x="1524000" y="4019552"/>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Created by:</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zh-CN" altLang="en-US" sz="2400" b="0" i="0" u="none" strike="noStrike" kern="1200" cap="none" spc="0" baseline="0">
              <a:solidFill>
                <a:schemeClr val="bg1"/>
              </a:solidFill>
              <a:latin typeface="Calibri" pitchFamily="0" charset="0"/>
              <a:ea typeface="等线" pitchFamily="0" charset="0"/>
              <a:cs typeface="Lucida Sans" pitchFamily="0" charset="0"/>
            </a:endParaRPr>
          </a:p>
        </p:txBody>
      </p:sp>
      <p:sp>
        <p:nvSpPr>
          <p:cNvPr id="15" name="文本框"/>
          <p:cNvSpPr>
            <a:spLocks noGrp="1"/>
          </p:cNvSpPr>
          <p:nvPr>
            <p:ph type="dt" idx="10"/>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A8989"/>
              </a:solidFill>
              <a:latin typeface="Calibri" pitchFamily="0" charset="0"/>
              <a:ea typeface="等线" pitchFamily="0" charset="0"/>
              <a:cs typeface="Calibri" pitchFamily="0" charset="0"/>
            </a:endParaRPr>
          </a:p>
        </p:txBody>
      </p:sp>
      <p:sp>
        <p:nvSpPr>
          <p:cNvPr id="16" name="文本框"/>
          <p:cNvSpPr>
            <a:spLocks noGrp="1"/>
          </p:cNvSpPr>
          <p:nvPr>
            <p:ph type="ftr"/>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A8989"/>
              </a:solidFill>
              <a:latin typeface="Calibri" pitchFamily="0" charset="0"/>
              <a:ea typeface="等线" pitchFamily="0" charset="0"/>
              <a:cs typeface="Calibri" pitchFamily="0" charset="0"/>
            </a:endParaRPr>
          </a:p>
        </p:txBody>
      </p:sp>
      <p:sp>
        <p:nvSpPr>
          <p:cNvPr id="17" name="文本框"/>
          <p:cNvSpPr>
            <a:spLocks noGrp="1"/>
          </p:cNvSpPr>
          <p:nvPr>
            <p:ph type="sldNum"/>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A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A8989"/>
              </a:solidFill>
              <a:latin typeface="Calibri" pitchFamily="0" charset="0"/>
              <a:ea typeface="等线" pitchFamily="0" charset="0"/>
              <a:cs typeface="Calibri" pitchFamily="0" charset="0"/>
            </a:endParaRPr>
          </a:p>
        </p:txBody>
      </p:sp>
      <p:pic>
        <p:nvPicPr>
          <p:cNvPr id="18" name="图片"/>
          <p:cNvPicPr>
            <a:picLocks noChangeAspect="1"/>
          </p:cNvPicPr>
          <p:nvPr/>
        </p:nvPicPr>
        <p:blipFill>
          <a:blip r:embed="rId2" cstate="print"/>
          <a:srcRect t="23779" l="32526" r="24081"/>
          <a:stretch>
            <a:fillRect/>
          </a:stretch>
        </p:blipFill>
        <p:spPr>
          <a:xfrm rot="0">
            <a:off x="4572000" y="0"/>
            <a:ext cx="2649166" cy="1818735"/>
          </a:xfrm>
          <a:prstGeom prst="rect"/>
          <a:noFill/>
          <a:ln w="12700" cmpd="sng" cap="flat">
            <a:noFill/>
            <a:prstDash val="solid"/>
            <a:miter/>
          </a:ln>
        </p:spPr>
      </p:pic>
    </p:spTree>
    <p:extLst>
      <p:ext uri="{BB962C8B-B14F-4D97-AF65-F5344CB8AC3E}">
        <p14:creationId xmlns:p14="http://schemas.microsoft.com/office/powerpoint/2010/main" val="4339539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895553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954916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1A146A"/>
        </a:solidFill>
      </p:bgPr>
    </p:bg>
    <p:spTree>
      <p:nvGrpSpPr>
        <p:cNvPr id="1" name=""/>
        <p:cNvGrpSpPr/>
        <p:nvPr/>
      </p:nvGrpSpPr>
      <p:grpSpPr>
        <a:xfrm xmlns:a="http://schemas.openxmlformats.org/drawingml/2006/main">
          <a:off x="0" y="0"/>
          <a:ext cx="0" cy="0"/>
          <a:chOff x="0" y="0"/>
          <a:chExt cx="0" cy="0"/>
        </a:xfrm>
      </p:grpSpPr>
      <p:sp>
        <p:nvSpPr>
          <p:cNvPr id="21"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solidFill>
                  <a:schemeClr val="bg1"/>
                </a:solidFill>
              </a:rPr>
              <a:t>Components Used</a:t>
            </a:r>
            <a:endParaRPr lang="zh-CN" altLang="en-US">
              <a:solidFill>
                <a:schemeClr val="bg1"/>
              </a:solidFill>
            </a:endParaRPr>
          </a:p>
        </p:txBody>
      </p:sp>
      <p:sp>
        <p:nvSpPr>
          <p:cNvPr id="22"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buNone/>
            </a:pPr>
            <a:endParaRPr lang="zh-CN" altLang="en-US"/>
          </a:p>
        </p:txBody>
      </p:sp>
      <p:sp>
        <p:nvSpPr>
          <p:cNvPr id="23"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A8989"/>
              </a:solidFill>
              <a:latin typeface="Calibri" pitchFamily="0" charset="0"/>
              <a:ea typeface="等线" pitchFamily="0" charset="0"/>
              <a:cs typeface="Calibri"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A8989"/>
              </a:solidFill>
              <a:latin typeface="Calibri" pitchFamily="0" charset="0"/>
              <a:ea typeface="等线" pitchFamily="0" charset="0"/>
              <a:cs typeface="Calibri"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A8989"/>
                </a:solidFill>
                <a:latin typeface="Calibri" pitchFamily="0" charset="0"/>
                <a:ea typeface="等线" pitchFamily="0" charset="0"/>
                <a:cs typeface="Calibri" pitchFamily="0" charset="0"/>
              </a:rPr>
              <a:t>&lt;#&gt;</a:t>
            </a:fld>
            <a:endParaRPr lang="zh-CN" altLang="en-US" sz="1200">
              <a:solidFill>
                <a:srgbClr val="8A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43519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03500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01900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9660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606129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65728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2569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972739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946480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A8989"/>
                </a:solidFill>
                <a:latin typeface="Calibri" pitchFamily="0" charset="0"/>
                <a:ea typeface="等线" pitchFamily="0" charset="0"/>
                <a:cs typeface="Calibri" pitchFamily="0" charset="0"/>
              </a:rPr>
              <a:t>4/11/2024</a:t>
            </a:fld>
            <a:endParaRPr lang="zh-CN" altLang="en-US" sz="1200">
              <a:solidFill>
                <a:srgbClr val="8A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A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A8989"/>
                </a:solidFill>
                <a:latin typeface="Calibri" pitchFamily="0" charset="0"/>
                <a:ea typeface="等线" pitchFamily="0" charset="0"/>
                <a:cs typeface="Calibri" pitchFamily="0" charset="0"/>
              </a:rPr>
              <a:t>&lt;#&gt;</a:t>
            </a:fld>
            <a:endParaRPr lang="zh-CN" altLang="en-US" sz="1200">
              <a:solidFill>
                <a:srgbClr val="8A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66838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image" Target="../media/12.jpeg"/><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image" Target="../media/14.jpeg"/><Relationship Id="rId3" Type="http://schemas.openxmlformats.org/officeDocument/2006/relationships/image" Target="../media/15.jpeg"/><Relationship Id="rId4" Type="http://schemas.openxmlformats.org/officeDocument/2006/relationships/slideLayout" Target="../slideLayouts/slideLayout12.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8.jpeg"/><Relationship Id="rId2" Type="http://schemas.openxmlformats.org/officeDocument/2006/relationships/slideLayout" Target="../slideLayouts/slideLayout1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19.jpeg"/><Relationship Id="rId2" Type="http://schemas.openxmlformats.org/officeDocument/2006/relationships/slideLayout" Target="../slideLayouts/slideLayout1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20.jpeg"/><Relationship Id="rId2" Type="http://schemas.openxmlformats.org/officeDocument/2006/relationships/slideLayout" Target="../slideLayouts/slideLayout1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image" Target="../media/6.jpeg"/><Relationship Id="rId3" Type="http://schemas.openxmlformats.org/officeDocument/2006/relationships/slideLayout" Target="../slideLayouts/slideLayout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video" Target="file:////storage/emulated/0/Android/data/com.yozo.vivo.office/cache/.tmp/Yozo_Office/Temp/fc/7976602671712806569864/71de8d10-c559-4810-aadc-a07ea7c54564/ppt/media/media1.mp4" TargetMode="External"/><Relationship Id="rId2" Type="http://schemas.openxmlformats.org/officeDocument/2006/relationships/image" Target="../media/7.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19" name="文本框"/>
          <p:cNvSpPr>
            <a:spLocks noGrp="1"/>
          </p:cNvSpPr>
          <p:nvPr>
            <p:ph type="ctrTitle"/>
          </p:nvPr>
        </p:nvSpPr>
        <p:spPr>
          <a:xfrm rot="0">
            <a:off x="1552574" y="1904287"/>
            <a:ext cx="9144001"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bg1"/>
                </a:solidFill>
                <a:latin typeface="Calibri Light" pitchFamily="0" charset="0"/>
                <a:ea typeface="等线 Light" pitchFamily="0" charset="0"/>
                <a:cs typeface="Lucida Sans" pitchFamily="0" charset="0"/>
              </a:rPr>
              <a:t> Door Locking Security System </a:t>
            </a:r>
            <a:endParaRPr lang="zh-CN" altLang="en-US" sz="60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20" name="文本框"/>
          <p:cNvSpPr>
            <a:spLocks noGrp="1"/>
          </p:cNvSpPr>
          <p:nvPr>
            <p:ph type="subTitle" idx="1"/>
          </p:nvPr>
        </p:nvSpPr>
        <p:spPr>
          <a:xfrm rot="0">
            <a:off x="7382402" y="4890762"/>
            <a:ext cx="4582160" cy="2387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                                                                             Created By:</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Keerthinath R        Aadarsh Ritul K</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126015044             126003001		</a:t>
            </a:r>
            <a:endParaRPr lang="zh-CN" altLang="en-US" sz="2400" b="0" i="0" u="none" strike="noStrike" kern="1200" cap="none" spc="0" baseline="0">
              <a:solidFill>
                <a:schemeClr val="bg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13459776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Different methods to manage door locking system</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51"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90000"/>
              </a:lnSpc>
              <a:spcBef>
                <a:spcPts val="1000"/>
              </a:spcBef>
              <a:spcAft>
                <a:spcPts val="0"/>
              </a:spcAft>
              <a:buClr>
                <a:schemeClr val="bg1"/>
              </a:buClr>
              <a:buFontTx/>
              <a:buAutoNum type="romanUcPeriod"/>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Utilizing Cloud Technology</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By integrating with </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ThingSpeak</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 Cloud Platform we can open and</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close the lock by typing the password.</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With the help of this, </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users can remotely open and close the door </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lock using </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ThingSpeak's</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 web or mobile application interface from</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anywhere with internet access.</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 </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38438068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345440" y="332104"/>
            <a:ext cx="11008360" cy="618045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4400" b="0" i="0" u="none" strike="noStrike" kern="1200" cap="none" spc="0" baseline="0">
                <a:solidFill>
                  <a:schemeClr val="bg1"/>
                </a:solidFill>
                <a:latin typeface="Calibri" pitchFamily="0" charset="0"/>
                <a:ea typeface="等线" pitchFamily="0" charset="0"/>
                <a:cs typeface="Lucida Sans" pitchFamily="0" charset="0"/>
              </a:rPr>
              <a:t>Working:</a:t>
            </a:r>
            <a:endParaRPr lang="en-US" altLang="zh-CN" sz="4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000" b="0" i="0" u="none" strike="noStrike" kern="1200" cap="none" spc="0" baseline="0">
                <a:solidFill>
                  <a:schemeClr val="bg1"/>
                </a:solidFill>
                <a:latin typeface="Calibri" pitchFamily="0" charset="0"/>
                <a:ea typeface="等线" pitchFamily="0" charset="0"/>
                <a:cs typeface="Lucida Sans" pitchFamily="0" charset="0"/>
              </a:rPr>
              <a:t>1.Enter option 1.</a:t>
            </a:r>
            <a:endParaRPr lang="en-US" altLang="zh-CN" sz="20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000" b="0" i="0" u="none" strike="noStrike" kern="1200" cap="none" spc="0" baseline="0">
                <a:solidFill>
                  <a:schemeClr val="bg1"/>
                </a:solidFill>
                <a:latin typeface="Calibri" pitchFamily="0" charset="0"/>
                <a:ea typeface="等线" pitchFamily="0" charset="0"/>
                <a:cs typeface="Lucida Sans" pitchFamily="0" charset="0"/>
              </a:rPr>
              <a:t>2.Enter the password through the Talkback </a:t>
            </a:r>
            <a:r>
              <a:rPr lang="en-US" altLang="zh-CN" sz="2000" b="0" i="0" u="none" strike="noStrike" kern="1200" cap="none" spc="0" baseline="0">
                <a:solidFill>
                  <a:schemeClr val="bg1"/>
                </a:solidFill>
                <a:latin typeface="Calibri" pitchFamily="0" charset="0"/>
                <a:ea typeface="等线" pitchFamily="0" charset="0"/>
                <a:cs typeface="Lucida Sans" pitchFamily="0" charset="0"/>
              </a:rPr>
              <a:t>ThingSpeak</a:t>
            </a:r>
            <a:r>
              <a:rPr lang="en-US" altLang="zh-CN" sz="2000" b="0" i="0" u="none" strike="noStrike" kern="1200" cap="none" spc="0" baseline="0">
                <a:solidFill>
                  <a:schemeClr val="bg1"/>
                </a:solidFill>
                <a:latin typeface="Calibri" pitchFamily="0" charset="0"/>
                <a:ea typeface="等线" pitchFamily="0" charset="0"/>
                <a:cs typeface="Lucida Sans" pitchFamily="0" charset="0"/>
              </a:rPr>
              <a:t> account(timeout of 8</a:t>
            </a:r>
            <a:endParaRPr lang="en-US" altLang="zh-CN" sz="20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000" b="0" i="0" u="none" strike="noStrike" kern="1200" cap="none" spc="0" baseline="0">
                <a:solidFill>
                  <a:schemeClr val="bg1"/>
                </a:solidFill>
                <a:latin typeface="Calibri" pitchFamily="0" charset="0"/>
                <a:ea typeface="等线" pitchFamily="0" charset="0"/>
                <a:cs typeface="Lucida Sans" pitchFamily="0" charset="0"/>
              </a:rPr>
              <a:t>    secs) and the person should be in front of the Entry IR Sensor</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pic>
        <p:nvPicPr>
          <p:cNvPr id="53" name="图片"/>
          <p:cNvPicPr>
            <a:picLocks noChangeAspect="1"/>
          </p:cNvPicPr>
          <p:nvPr/>
        </p:nvPicPr>
        <p:blipFill>
          <a:blip r:embed="rId1" cstate="print"/>
          <a:stretch>
            <a:fillRect/>
          </a:stretch>
        </p:blipFill>
        <p:spPr>
          <a:xfrm rot="0">
            <a:off x="3643739" y="2509520"/>
            <a:ext cx="4553515" cy="4104639"/>
          </a:xfrm>
          <a:prstGeom prst="rect"/>
          <a:noFill/>
          <a:ln w="12700" cmpd="sng" cap="flat">
            <a:noFill/>
            <a:prstDash val="solid"/>
            <a:miter/>
          </a:ln>
        </p:spPr>
      </p:pic>
    </p:spTree>
    <p:extLst>
      <p:ext uri="{BB962C8B-B14F-4D97-AF65-F5344CB8AC3E}">
        <p14:creationId xmlns:p14="http://schemas.microsoft.com/office/powerpoint/2010/main" val="22733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54" name="文本框"/>
          <p:cNvSpPr>
            <a:spLocks noGrp="1"/>
          </p:cNvSpPr>
          <p:nvPr>
            <p:ph type="body" idx="1"/>
          </p:nvPr>
        </p:nvSpPr>
        <p:spPr>
          <a:xfrm rot="0">
            <a:off x="833120" y="586104"/>
            <a:ext cx="10520680" cy="59162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0" i="0" u="none" strike="noStrike" kern="1200" cap="none" spc="0" baseline="0">
                <a:solidFill>
                  <a:schemeClr val="bg1"/>
                </a:solidFill>
                <a:latin typeface="Calibri" pitchFamily="0" charset="0"/>
                <a:ea typeface="等线" pitchFamily="0" charset="0"/>
                <a:cs typeface="Lucida Sans" pitchFamily="0" charset="0"/>
              </a:rPr>
              <a:t>3.If password is correct, the door lock opens(for 5 seconds).</a:t>
            </a:r>
            <a:endParaRPr lang="en-US" altLang="zh-CN" sz="20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000" b="0" i="0" u="none" strike="noStrike" kern="1200" cap="none" spc="0" baseline="0">
                <a:solidFill>
                  <a:schemeClr val="bg1"/>
                </a:solidFill>
                <a:latin typeface="Calibri" pitchFamily="0" charset="0"/>
                <a:ea typeface="等线" pitchFamily="0" charset="0"/>
                <a:cs typeface="Lucida Sans" pitchFamily="0" charset="0"/>
              </a:rPr>
              <a:t>4.The OLED displays whether the password is correct or not along with the number of attempts.</a:t>
            </a:r>
            <a:endParaRPr lang="en-US" altLang="zh-CN" sz="20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8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000" b="0" i="0" u="none" strike="noStrike" kern="1200" cap="none" spc="0" baseline="0">
                <a:solidFill>
                  <a:schemeClr val="bg1"/>
                </a:solidFill>
                <a:latin typeface="Calibri" pitchFamily="0" charset="0"/>
                <a:ea typeface="等线" pitchFamily="0" charset="0"/>
                <a:cs typeface="Lucida Sans" pitchFamily="0" charset="0"/>
              </a:rPr>
              <a:t>5.The status of the lock ( </a:t>
            </a:r>
            <a:r>
              <a:rPr lang="en-US" altLang="zh-CN" sz="2000" b="0" i="0" u="none" strike="noStrike" kern="1200" cap="none" spc="0" baseline="0">
                <a:solidFill>
                  <a:schemeClr val="bg1"/>
                </a:solidFill>
                <a:latin typeface="Calibri" pitchFamily="0" charset="0"/>
                <a:ea typeface="等线" pitchFamily="0" charset="0"/>
                <a:cs typeface="Lucida Sans" pitchFamily="0" charset="0"/>
              </a:rPr>
              <a:t>i.e</a:t>
            </a:r>
            <a:r>
              <a:rPr lang="en-US" altLang="zh-CN" sz="2000" b="0" i="0" u="none" strike="noStrike" kern="1200" cap="none" spc="0" baseline="0">
                <a:solidFill>
                  <a:schemeClr val="bg1"/>
                </a:solidFill>
                <a:latin typeface="Calibri" pitchFamily="0" charset="0"/>
                <a:ea typeface="等线" pitchFamily="0" charset="0"/>
                <a:cs typeface="Lucida Sans" pitchFamily="0" charset="0"/>
              </a:rPr>
              <a:t> when it is opened and closed) and the number</a:t>
            </a:r>
            <a:endParaRPr lang="en-US" altLang="zh-CN" sz="20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000" b="0" i="0" u="none" strike="noStrike" kern="1200" cap="none" spc="0" baseline="0">
                <a:solidFill>
                  <a:schemeClr val="bg1"/>
                </a:solidFill>
                <a:latin typeface="Calibri" pitchFamily="0" charset="0"/>
                <a:ea typeface="等线" pitchFamily="0" charset="0"/>
                <a:cs typeface="Lucida Sans" pitchFamily="0" charset="0"/>
              </a:rPr>
              <a:t> of people in room is sent to the  user using MQTT app.</a:t>
            </a:r>
            <a:endParaRPr lang="en-US" altLang="zh-CN" sz="20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55" name="图片"/>
          <p:cNvPicPr>
            <a:picLocks noChangeAspect="1"/>
          </p:cNvPicPr>
          <p:nvPr/>
        </p:nvPicPr>
        <p:blipFill>
          <a:blip r:embed="rId1" cstate="print"/>
          <a:stretch>
            <a:fillRect/>
          </a:stretch>
        </p:blipFill>
        <p:spPr>
          <a:xfrm rot="0">
            <a:off x="972820" y="1508758"/>
            <a:ext cx="5120640" cy="3550920"/>
          </a:xfrm>
          <a:prstGeom prst="rect"/>
          <a:noFill/>
          <a:ln w="12700" cmpd="sng" cap="flat">
            <a:noFill/>
            <a:prstDash val="solid"/>
            <a:miter/>
          </a:ln>
        </p:spPr>
      </p:pic>
      <p:pic>
        <p:nvPicPr>
          <p:cNvPr id="56" name="图片"/>
          <p:cNvPicPr>
            <a:picLocks noChangeAspect="1"/>
          </p:cNvPicPr>
          <p:nvPr/>
        </p:nvPicPr>
        <p:blipFill>
          <a:blip r:embed="rId2" cstate="print"/>
          <a:stretch>
            <a:fillRect/>
          </a:stretch>
        </p:blipFill>
        <p:spPr>
          <a:xfrm rot="0">
            <a:off x="8603202" y="1381760"/>
            <a:ext cx="3588798" cy="5476240"/>
          </a:xfrm>
          <a:prstGeom prst="rect"/>
          <a:noFill/>
          <a:ln w="12700" cmpd="sng" cap="flat">
            <a:noFill/>
            <a:prstDash val="solid"/>
            <a:miter/>
          </a:ln>
        </p:spPr>
      </p:pic>
    </p:spTree>
    <p:extLst>
      <p:ext uri="{BB962C8B-B14F-4D97-AF65-F5344CB8AC3E}">
        <p14:creationId xmlns:p14="http://schemas.microsoft.com/office/powerpoint/2010/main" val="28705246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57" name="文本框"/>
          <p:cNvSpPr>
            <a:spLocks noGrp="1"/>
          </p:cNvSpPr>
          <p:nvPr>
            <p:ph type="body" idx="1"/>
          </p:nvPr>
        </p:nvSpPr>
        <p:spPr>
          <a:xfrm rot="0">
            <a:off x="406400" y="472598"/>
            <a:ext cx="10754360" cy="591280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6.If the number of people in the room is full, further entry to the room is denied.</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7.If a person leaves the room, he/she is sensed by the Exit IR Sensor and the number of people in the room is decremented and sent to</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MQTT.</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8.If password is incorrect you  can try four more times.</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58" name="图片"/>
          <p:cNvPicPr>
            <a:picLocks noChangeAspect="1"/>
          </p:cNvPicPr>
          <p:nvPr/>
        </p:nvPicPr>
        <p:blipFill>
          <a:blip r:embed="rId1" cstate="print"/>
          <a:stretch>
            <a:fillRect/>
          </a:stretch>
        </p:blipFill>
        <p:spPr>
          <a:xfrm rot="0">
            <a:off x="8185818" y="3513905"/>
            <a:ext cx="3828661" cy="2871496"/>
          </a:xfrm>
          <a:prstGeom prst="rect"/>
          <a:noFill/>
          <a:ln w="12700" cmpd="sng" cap="flat">
            <a:noFill/>
            <a:prstDash val="solid"/>
            <a:miter/>
          </a:ln>
        </p:spPr>
      </p:pic>
      <p:pic>
        <p:nvPicPr>
          <p:cNvPr id="59" name="图片"/>
          <p:cNvPicPr>
            <a:picLocks noChangeAspect="1"/>
          </p:cNvPicPr>
          <p:nvPr/>
        </p:nvPicPr>
        <p:blipFill>
          <a:blip r:embed="rId2" cstate="print"/>
          <a:stretch>
            <a:fillRect/>
          </a:stretch>
        </p:blipFill>
        <p:spPr>
          <a:xfrm rot="0">
            <a:off x="3787917" y="3513905"/>
            <a:ext cx="3828662" cy="2871496"/>
          </a:xfrm>
          <a:prstGeom prst="rect"/>
          <a:noFill/>
          <a:ln w="12700" cmpd="sng" cap="flat">
            <a:noFill/>
            <a:prstDash val="solid"/>
            <a:miter/>
          </a:ln>
        </p:spPr>
      </p:pic>
      <p:pic>
        <p:nvPicPr>
          <p:cNvPr id="60" name="图片"/>
          <p:cNvPicPr>
            <a:picLocks noChangeAspect="1"/>
          </p:cNvPicPr>
          <p:nvPr/>
        </p:nvPicPr>
        <p:blipFill>
          <a:blip r:embed="rId3" cstate="print"/>
          <a:stretch>
            <a:fillRect/>
          </a:stretch>
        </p:blipFill>
        <p:spPr>
          <a:xfrm rot="0">
            <a:off x="177521" y="3513905"/>
            <a:ext cx="3416826" cy="2871496"/>
          </a:xfrm>
          <a:prstGeom prst="rect"/>
          <a:noFill/>
          <a:ln w="12700" cmpd="sng" cap="flat">
            <a:noFill/>
            <a:prstDash val="solid"/>
            <a:miter/>
          </a:ln>
        </p:spPr>
      </p:pic>
    </p:spTree>
    <p:extLst>
      <p:ext uri="{BB962C8B-B14F-4D97-AF65-F5344CB8AC3E}">
        <p14:creationId xmlns:p14="http://schemas.microsoft.com/office/powerpoint/2010/main" val="151146187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61" name="文本框"/>
          <p:cNvSpPr>
            <a:spLocks noGrp="1"/>
          </p:cNvSpPr>
          <p:nvPr>
            <p:ph type="body" idx="1"/>
          </p:nvPr>
        </p:nvSpPr>
        <p:spPr>
          <a:xfrm rot="0">
            <a:off x="447040" y="264160"/>
            <a:ext cx="10906760" cy="591280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9.If password is entered incorrectly three times, the Pi Camera captures</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an image of the person and sends the image of the person through email to the owner.</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62" name="图片"/>
          <p:cNvPicPr>
            <a:picLocks noChangeAspect="1"/>
          </p:cNvPicPr>
          <p:nvPr/>
        </p:nvPicPr>
        <p:blipFill>
          <a:blip r:embed="rId1" cstate="print"/>
          <a:stretch>
            <a:fillRect/>
          </a:stretch>
        </p:blipFill>
        <p:spPr>
          <a:xfrm rot="0">
            <a:off x="274320" y="1910079"/>
            <a:ext cx="5547360" cy="4490402"/>
          </a:xfrm>
          <a:prstGeom prst="rect"/>
          <a:noFill/>
          <a:ln w="12700" cmpd="sng" cap="flat">
            <a:noFill/>
            <a:prstDash val="solid"/>
            <a:miter/>
          </a:ln>
        </p:spPr>
      </p:pic>
      <p:pic>
        <p:nvPicPr>
          <p:cNvPr id="63" name="图片"/>
          <p:cNvPicPr>
            <a:picLocks noChangeAspect="1"/>
          </p:cNvPicPr>
          <p:nvPr/>
        </p:nvPicPr>
        <p:blipFill>
          <a:blip r:embed="rId2" cstate="print"/>
          <a:stretch>
            <a:fillRect/>
          </a:stretch>
        </p:blipFill>
        <p:spPr>
          <a:xfrm rot="0">
            <a:off x="5900419" y="1910079"/>
            <a:ext cx="5973936" cy="4490402"/>
          </a:xfrm>
          <a:prstGeom prst="rect"/>
          <a:noFill/>
          <a:ln w="12700" cmpd="sng" cap="flat">
            <a:noFill/>
            <a:prstDash val="solid"/>
            <a:miter/>
          </a:ln>
        </p:spPr>
      </p:pic>
    </p:spTree>
    <p:extLst>
      <p:ext uri="{BB962C8B-B14F-4D97-AF65-F5344CB8AC3E}">
        <p14:creationId xmlns:p14="http://schemas.microsoft.com/office/powerpoint/2010/main" val="895581714"/>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64" name="文本框"/>
          <p:cNvSpPr>
            <a:spLocks noGrp="1"/>
          </p:cNvSpPr>
          <p:nvPr>
            <p:ph type="body" idx="1"/>
          </p:nvPr>
        </p:nvSpPr>
        <p:spPr>
          <a:xfrm rot="0">
            <a:off x="335279" y="304800"/>
            <a:ext cx="11018520" cy="58721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10.When the password is entered incorrectly four times, a warning is displayed on the OLED that the buzzer will be turned on for the last attempt (fifth attempt). </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11.When the wrong password is entered for the fifth time, the buzzer is turned on, and there is a lockout.</a:t>
            </a: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pic>
        <p:nvPicPr>
          <p:cNvPr id="65" name="图片"/>
          <p:cNvPicPr>
            <a:picLocks noChangeAspect="1"/>
          </p:cNvPicPr>
          <p:nvPr/>
        </p:nvPicPr>
        <p:blipFill>
          <a:blip r:embed="rId1" cstate="print"/>
          <a:stretch>
            <a:fillRect/>
          </a:stretch>
        </p:blipFill>
        <p:spPr>
          <a:xfrm rot="0">
            <a:off x="4480560" y="2510132"/>
            <a:ext cx="4655820" cy="4043068"/>
          </a:xfrm>
          <a:prstGeom prst="rect"/>
          <a:noFill/>
          <a:ln w="12700" cmpd="sng" cap="flat">
            <a:noFill/>
            <a:prstDash val="solid"/>
            <a:miter/>
          </a:ln>
        </p:spPr>
      </p:pic>
    </p:spTree>
    <p:extLst>
      <p:ext uri="{BB962C8B-B14F-4D97-AF65-F5344CB8AC3E}">
        <p14:creationId xmlns:p14="http://schemas.microsoft.com/office/powerpoint/2010/main" val="71578760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Different methods to manage door locking system</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67"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Clr>
                <a:schemeClr val="bg1"/>
              </a:buClr>
              <a:buFont typeface="Arial" pitchFamily="34" charset="0"/>
              <a:buChar char="•"/>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 Manual Typing</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The person(s) who want to enter the door can simply type the</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      password and enter the door.</a:t>
            </a: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910552608"/>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Working</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69"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7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1.Enter option 2.</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2.The password is entered manually by the person who wants to enter.</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2400" b="0" i="0" u="none" strike="noStrike" kern="1200" cap="none" spc="0" baseline="0">
              <a:solidFill>
                <a:schemeClr val="tx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The working is similar as to when Cloud technology is used.</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7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Except, the timeout for entering password is 5 seconds</a:t>
            </a:r>
            <a:r>
              <a:rPr lang="en-US" altLang="zh-CN" sz="2400" b="0" i="0" u="none" strike="noStrike" kern="1200" cap="none" spc="0" baseline="0">
                <a:solidFill>
                  <a:schemeClr val="tx1"/>
                </a:solidFill>
                <a:latin typeface="Calibri" pitchFamily="0" charset="0"/>
                <a:ea typeface="等线" pitchFamily="0" charset="0"/>
                <a:cs typeface="Lucida Sans" pitchFamily="0" charset="0"/>
              </a:rPr>
              <a:t>.</a:t>
            </a:r>
            <a:endParaRPr lang="zh-CN" altLang="en-US" sz="24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70" name="图片"/>
          <p:cNvPicPr>
            <a:picLocks noChangeAspect="1"/>
          </p:cNvPicPr>
          <p:nvPr/>
        </p:nvPicPr>
        <p:blipFill>
          <a:blip r:embed="rId1" cstate="print"/>
          <a:stretch>
            <a:fillRect/>
          </a:stretch>
        </p:blipFill>
        <p:spPr>
          <a:xfrm rot="0">
            <a:off x="3596640" y="2604452"/>
            <a:ext cx="3942079" cy="2546668"/>
          </a:xfrm>
          <a:prstGeom prst="rect"/>
          <a:noFill/>
          <a:ln w="12700" cmpd="sng" cap="flat">
            <a:noFill/>
            <a:prstDash val="solid"/>
            <a:miter/>
          </a:ln>
        </p:spPr>
      </p:pic>
    </p:spTree>
    <p:extLst>
      <p:ext uri="{BB962C8B-B14F-4D97-AF65-F5344CB8AC3E}">
        <p14:creationId xmlns:p14="http://schemas.microsoft.com/office/powerpoint/2010/main" val="1473861790"/>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Different methods to manage door locking system</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7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|||.Utilizing MQTT(Message Queuing Telemetry Transport)</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tx1"/>
                </a:solidFill>
                <a:latin typeface="Calibri" pitchFamily="0" charset="0"/>
                <a:ea typeface="等线" pitchFamily="0" charset="0"/>
                <a:cs typeface="Lucida Sans" pitchFamily="0" charset="0"/>
              </a:rPr>
              <a:t>       </a:t>
            </a:r>
            <a:r>
              <a:rPr lang="en-US" altLang="zh-CN" sz="2400" b="0" i="0" u="none" strike="noStrike" kern="1200" cap="none" spc="0" baseline="0">
                <a:solidFill>
                  <a:schemeClr val="bg1"/>
                </a:solidFill>
                <a:latin typeface="Calibri" pitchFamily="0" charset="0"/>
                <a:ea typeface="等线" pitchFamily="0" charset="0"/>
                <a:cs typeface="Lucida Sans" pitchFamily="0" charset="0"/>
              </a:rPr>
              <a:t>This method is only used for emergency purposes. With the </a:t>
            </a:r>
            <a:r>
              <a:rPr lang="en-US" altLang="zh-CN" sz="2400" b="0" i="0" u="none" strike="noStrike" kern="1200" cap="none" spc="0" baseline="0">
                <a:solidFill>
                  <a:schemeClr val="bg1"/>
                </a:solidFill>
                <a:latin typeface="Calibri" pitchFamily="0" charset="0"/>
                <a:ea typeface="等线" pitchFamily="0" charset="0"/>
                <a:cs typeface="Lucida Sans" pitchFamily="0" charset="0"/>
              </a:rPr>
              <a:t>the</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        help of </a:t>
            </a:r>
            <a:r>
              <a:rPr lang="en-US" altLang="zh-CN" sz="2400" b="0" i="0" u="none" strike="noStrike" kern="1200" cap="none" spc="0" baseline="0">
                <a:solidFill>
                  <a:schemeClr val="bg1"/>
                </a:solidFill>
                <a:latin typeface="Calibri" pitchFamily="0" charset="0"/>
                <a:ea typeface="等线" pitchFamily="0" charset="0"/>
                <a:cs typeface="Lucida Sans" pitchFamily="0" charset="0"/>
              </a:rPr>
              <a:t>Iot</a:t>
            </a:r>
            <a:r>
              <a:rPr lang="en-US" altLang="zh-CN" sz="2400" b="0" i="0" u="none" strike="noStrike" kern="1200" cap="none" spc="0" baseline="0">
                <a:solidFill>
                  <a:schemeClr val="bg1"/>
                </a:solidFill>
                <a:latin typeface="Calibri" pitchFamily="0" charset="0"/>
                <a:ea typeface="等线" pitchFamily="0" charset="0"/>
                <a:cs typeface="Lucida Sans" pitchFamily="0" charset="0"/>
              </a:rPr>
              <a:t> MQTT Panel app available in Google Play Store, the user</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        can open the lock. The lock stays open and does not close</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a:t>
            </a: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253256346"/>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Working</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74" name="文本框"/>
          <p:cNvSpPr>
            <a:spLocks noGrp="1"/>
          </p:cNvSpPr>
          <p:nvPr>
            <p:ph type="body" idx="1"/>
          </p:nvPr>
        </p:nvSpPr>
        <p:spPr>
          <a:xfrm rot="0">
            <a:off x="640080" y="1439544"/>
            <a:ext cx="10713720" cy="526605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1.Enter option 3.</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2.Enter the password through MQTT app in your mobile.</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The rest of the working is same as the previous methods.</a:t>
            </a:r>
            <a:r>
              <a:rPr lang="en-US" altLang="zh-CN" sz="2800" b="0" i="0" u="none" strike="noStrike" kern="1200" cap="none" spc="0" baseline="0">
                <a:solidFill>
                  <a:schemeClr val="tx1"/>
                </a:solidFill>
                <a:latin typeface="Calibri" pitchFamily="0" charset="0"/>
                <a:ea typeface="等线" pitchFamily="0" charset="0"/>
                <a:cs typeface="Lucida Sans" pitchFamily="0" charset="0"/>
              </a:rPr>
              <a:t>.</a:t>
            </a: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75" name="图片"/>
          <p:cNvPicPr>
            <a:picLocks noChangeAspect="1"/>
          </p:cNvPicPr>
          <p:nvPr/>
        </p:nvPicPr>
        <p:blipFill>
          <a:blip r:embed="rId1" cstate="print"/>
          <a:stretch>
            <a:fillRect/>
          </a:stretch>
        </p:blipFill>
        <p:spPr>
          <a:xfrm rot="0">
            <a:off x="3033870" y="2380269"/>
            <a:ext cx="5738178" cy="3696046"/>
          </a:xfrm>
          <a:prstGeom prst="rect"/>
          <a:noFill/>
          <a:ln w="12700" cmpd="sng" cap="flat">
            <a:noFill/>
            <a:prstDash val="solid"/>
            <a:miter/>
          </a:ln>
        </p:spPr>
      </p:pic>
    </p:spTree>
    <p:extLst>
      <p:ext uri="{BB962C8B-B14F-4D97-AF65-F5344CB8AC3E}">
        <p14:creationId xmlns:p14="http://schemas.microsoft.com/office/powerpoint/2010/main" val="17796606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26"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Contents</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27"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Objective</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Hardware Used</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Circuit </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Working</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Future enhancements</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Conclusion</a:t>
            </a: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1695188790"/>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Future Enhancements</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77"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1.Biometric Authentication.</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Integrate biometric authentication such as fingerprint, face recognition etc</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2.Voice Recognition.</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Implement voice technology to allow users to verbally input passwords.</a:t>
            </a:r>
            <a:endParaRPr lang="en-US" altLang="zh-CN" sz="24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3.Keypad</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r>
              <a:rPr lang="en-US" altLang="zh-CN" sz="2400" b="0" i="0" u="none" strike="noStrike" kern="1200" cap="none" spc="0" baseline="0">
                <a:solidFill>
                  <a:schemeClr val="bg1"/>
                </a:solidFill>
                <a:latin typeface="Calibri" pitchFamily="0" charset="0"/>
                <a:ea typeface="等线" pitchFamily="0" charset="0"/>
                <a:cs typeface="Lucida Sans" pitchFamily="0" charset="0"/>
              </a:rPr>
              <a:t>Integrating keypad in order to enter the password.</a:t>
            </a:r>
            <a:endParaRPr lang="zh-CN" altLang="en-US" sz="2400" b="0" i="0" u="none" strike="noStrike" kern="1200" cap="none" spc="0" baseline="0">
              <a:solidFill>
                <a:schemeClr val="bg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2077937258"/>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78"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solidFill>
                  <a:srgbClr val="FFFFFF"/>
                </a:solidFill>
              </a:rPr>
              <a:t>Conclusion </a:t>
            </a:r>
            <a:endParaRPr lang="zh-CN" altLang="en-US">
              <a:solidFill>
                <a:srgbClr val="FFFFFF"/>
              </a:solidFill>
            </a:endParaRPr>
          </a:p>
        </p:txBody>
      </p:sp>
      <p:sp>
        <p:nvSpPr>
          <p:cNvPr id="79"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solidFill>
                  <a:srgbClr val="FFFFFF"/>
                </a:solidFill>
              </a:rPr>
              <a:t>The analysis and evaluation of the security system for door locking indicate its effectiveness in enhancing security measures for buildings and properties. </a:t>
            </a:r>
            <a:endParaRPr lang="en-US" altLang="zh-CN">
              <a:solidFill>
                <a:srgbClr val="FFFFFF"/>
              </a:solidFill>
            </a:endParaRPr>
          </a:p>
          <a:p>
            <a:r>
              <a:rPr lang="en-US" altLang="zh-CN">
                <a:solidFill>
                  <a:srgbClr val="FFFFFF"/>
                </a:solidFill>
              </a:rPr>
              <a:t>Continued research and development in this area hold promise for the future advancement of even more secure door locking systems.</a:t>
            </a:r>
            <a:endParaRPr lang="zh-CN" altLang="en-US">
              <a:solidFill>
                <a:srgbClr val="FFFFFF"/>
              </a:solidFill>
            </a:endParaRPr>
          </a:p>
        </p:txBody>
      </p:sp>
    </p:spTree>
    <p:extLst>
      <p:ext uri="{BB962C8B-B14F-4D97-AF65-F5344CB8AC3E}">
        <p14:creationId xmlns:p14="http://schemas.microsoft.com/office/powerpoint/2010/main" val="11194606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Objective</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29"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The objective of this project is to design and implement an efficient and secure door locking system using IoT technology. This system aims to enhance security measures by providing remote access control, real-time monitoring and intelligent authentication methods and safety measures incase of an intruder and emergency situation</a:t>
            </a: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spTree>
    <p:extLst>
      <p:ext uri="{BB962C8B-B14F-4D97-AF65-F5344CB8AC3E}">
        <p14:creationId xmlns:p14="http://schemas.microsoft.com/office/powerpoint/2010/main" val="12006472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30"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Hardware Used</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31"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Rasberry</a:t>
            </a:r>
            <a:r>
              <a:rPr lang="en-US" altLang="zh-CN" sz="2800" b="0" i="0" u="none" strike="noStrike" kern="1200" cap="none" spc="0" baseline="0">
                <a:solidFill>
                  <a:schemeClr val="bg1"/>
                </a:solidFill>
                <a:latin typeface="Calibri" pitchFamily="0" charset="0"/>
                <a:ea typeface="等线" pitchFamily="0" charset="0"/>
                <a:cs typeface="Lucida Sans" pitchFamily="0" charset="0"/>
              </a:rPr>
              <a:t> Pi – 4 Model B</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Clr>
                <a:schemeClr val="bg1"/>
              </a:buClr>
              <a:buFont typeface="Arial" pitchFamily="34" charset="0"/>
              <a:buChar char="•"/>
            </a:pP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pic>
        <p:nvPicPr>
          <p:cNvPr id="32" name="图片"/>
          <p:cNvPicPr>
            <a:picLocks noChangeAspect="1"/>
          </p:cNvPicPr>
          <p:nvPr/>
        </p:nvPicPr>
        <p:blipFill>
          <a:blip r:embed="rId1" cstate="print"/>
          <a:stretch>
            <a:fillRect/>
          </a:stretch>
        </p:blipFill>
        <p:spPr>
          <a:xfrm rot="0">
            <a:off x="5957308" y="2162334"/>
            <a:ext cx="5396492" cy="3677920"/>
          </a:xfrm>
          <a:prstGeom prst="rect"/>
          <a:noFill/>
          <a:ln w="12700" cmpd="sng" cap="flat">
            <a:noFill/>
            <a:prstDash val="solid"/>
            <a:miter/>
          </a:ln>
        </p:spPr>
      </p:pic>
    </p:spTree>
    <p:extLst>
      <p:ext uri="{BB962C8B-B14F-4D97-AF65-F5344CB8AC3E}">
        <p14:creationId xmlns:p14="http://schemas.microsoft.com/office/powerpoint/2010/main" val="11658384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Hardware Used</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34"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IR Sensors</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Pi Camera</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35" name="图片"/>
          <p:cNvPicPr>
            <a:picLocks noChangeAspect="1"/>
          </p:cNvPicPr>
          <p:nvPr/>
        </p:nvPicPr>
        <p:blipFill>
          <a:blip r:embed="rId1" cstate="print"/>
          <a:stretch>
            <a:fillRect/>
          </a:stretch>
        </p:blipFill>
        <p:spPr>
          <a:xfrm rot="0">
            <a:off x="7284720" y="1825625"/>
            <a:ext cx="4069079" cy="2583815"/>
          </a:xfrm>
          <a:prstGeom prst="rect"/>
          <a:noFill/>
          <a:ln w="12700" cmpd="sng" cap="flat">
            <a:noFill/>
            <a:prstDash val="solid"/>
            <a:miter/>
          </a:ln>
        </p:spPr>
      </p:pic>
      <p:pic>
        <p:nvPicPr>
          <p:cNvPr id="36" name="图片"/>
          <p:cNvPicPr>
            <a:picLocks noChangeAspect="1"/>
          </p:cNvPicPr>
          <p:nvPr/>
        </p:nvPicPr>
        <p:blipFill>
          <a:blip r:embed="rId2" cstate="print"/>
          <a:stretch>
            <a:fillRect/>
          </a:stretch>
        </p:blipFill>
        <p:spPr>
          <a:xfrm rot="0">
            <a:off x="7467600" y="4587240"/>
            <a:ext cx="3429000" cy="2270760"/>
          </a:xfrm>
          <a:prstGeom prst="rect"/>
          <a:noFill/>
          <a:ln w="12700" cmpd="sng" cap="flat">
            <a:noFill/>
            <a:prstDash val="solid"/>
            <a:miter/>
          </a:ln>
        </p:spPr>
      </p:pic>
    </p:spTree>
    <p:extLst>
      <p:ext uri="{BB962C8B-B14F-4D97-AF65-F5344CB8AC3E}">
        <p14:creationId xmlns:p14="http://schemas.microsoft.com/office/powerpoint/2010/main" val="12116355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Hardware Used</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3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Buzzer</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Breadboard</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pic>
        <p:nvPicPr>
          <p:cNvPr id="39" name="图片"/>
          <p:cNvPicPr>
            <a:picLocks noChangeAspect="1"/>
          </p:cNvPicPr>
          <p:nvPr/>
        </p:nvPicPr>
        <p:blipFill>
          <a:blip r:embed="rId1" cstate="print"/>
          <a:stretch>
            <a:fillRect/>
          </a:stretch>
        </p:blipFill>
        <p:spPr>
          <a:xfrm rot="0">
            <a:off x="7576158" y="1825625"/>
            <a:ext cx="3056282" cy="2492375"/>
          </a:xfrm>
          <a:prstGeom prst="rect"/>
          <a:noFill/>
          <a:ln w="12700" cmpd="sng" cap="flat">
            <a:noFill/>
            <a:prstDash val="solid"/>
            <a:miter/>
          </a:ln>
        </p:spPr>
      </p:pic>
      <p:pic>
        <p:nvPicPr>
          <p:cNvPr id="40" name="图片"/>
          <p:cNvPicPr>
            <a:picLocks noChangeAspect="1"/>
          </p:cNvPicPr>
          <p:nvPr/>
        </p:nvPicPr>
        <p:blipFill>
          <a:blip r:embed="rId2" cstate="print"/>
          <a:stretch>
            <a:fillRect/>
          </a:stretch>
        </p:blipFill>
        <p:spPr>
          <a:xfrm rot="0">
            <a:off x="7735785" y="4494212"/>
            <a:ext cx="2698533" cy="2318041"/>
          </a:xfrm>
          <a:prstGeom prst="rect"/>
          <a:noFill/>
          <a:ln w="12700" cmpd="sng" cap="flat">
            <a:noFill/>
            <a:prstDash val="solid"/>
            <a:miter/>
          </a:ln>
        </p:spPr>
      </p:pic>
    </p:spTree>
    <p:extLst>
      <p:ext uri="{BB962C8B-B14F-4D97-AF65-F5344CB8AC3E}">
        <p14:creationId xmlns:p14="http://schemas.microsoft.com/office/powerpoint/2010/main" val="53140423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Hardware Used</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42"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Electromagnetic Lock</a:t>
            </a:r>
            <a:endParaRPr lang="en-US" altLang="zh-CN" sz="2800" b="0" i="0" u="none" strike="noStrike" kern="1200" cap="none" spc="0" baseline="0">
              <a:solidFill>
                <a:schemeClr val="bg1"/>
              </a:solidFill>
              <a:latin typeface="Calibri" pitchFamily="0" charset="0"/>
              <a:ea typeface="等线" pitchFamily="0" charset="0"/>
              <a:cs typeface="Lucida Sans" pitchFamily="0" charset="0"/>
            </a:endParaRPr>
          </a:p>
          <a:p>
            <a:pPr marL="457200" indent="-457200" algn="l">
              <a:lnSpc>
                <a:spcPct val="90000"/>
              </a:lnSpc>
              <a:spcBef>
                <a:spcPts val="1000"/>
              </a:spcBef>
              <a:spcAft>
                <a:spcPts val="0"/>
              </a:spcAft>
              <a:buClr>
                <a:schemeClr val="bg1"/>
              </a:buClr>
              <a:buFont typeface="Wingdings" pitchFamily="2" charset="2"/>
              <a:buChar char="Ø"/>
            </a:pP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pic>
        <p:nvPicPr>
          <p:cNvPr id="43" name="多媒体"/>
          <p:cNvPicPr>
            <a:picLocks/>
          </p:cNvPicPr>
          <p:nvPr>
            <a:videoFile r:link="rId1"/>
          </p:nvPr>
        </p:nvPicPr>
        <p:blipFill>
          <a:blip r:embed="rId2" cstate="print"/>
          <a:stretch>
            <a:fillRect/>
          </a:stretch>
        </p:blipFill>
        <p:spPr>
          <a:xfrm rot="0">
            <a:off x="4109787" y="2985172"/>
            <a:ext cx="6286914" cy="3541047"/>
          </a:xfrm>
          <a:prstGeom prst="rect"/>
          <a:noFill/>
          <a:ln w="12700" cmpd="sng" cap="flat">
            <a:noFill/>
            <a:prstDash val="solid"/>
            <a:miter/>
          </a:ln>
        </p:spPr>
      </p:pic>
    </p:spTree>
    <p:extLst>
      <p:ext uri="{BB962C8B-B14F-4D97-AF65-F5344CB8AC3E}">
        <p14:creationId xmlns:p14="http://schemas.microsoft.com/office/powerpoint/2010/main" val="19523150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3"/>
                                        </p:tgtEl>
                                      </p:cBhvr>
                                    </p:cmd>
                                  </p:childTnLst>
                                </p:cTn>
                              </p:par>
                            </p:childTnLst>
                          </p:cTn>
                        </p:par>
                      </p:childTnLst>
                    </p:cTn>
                  </p:par>
                </p:childTnLst>
              </p:cTn>
              <p:nextCondLst>
                <p:cond evt="onClick" delay="0">
                  <p:tgtEl>
                    <p:spTgt spid="43"/>
                  </p:tgtEl>
                </p:cond>
              </p:nextCondLst>
            </p:seq>
            <p:video>
              <p:cMediaNode vol="80000">
                <p:cTn id="7" fill="hold" display="0">
                  <p:stCondLst>
                    <p:cond delay="indefinite"/>
                  </p:stCondLst>
                  <p:endCondLst>
                    <p:cond evt="onStopAudio" delay="0">
                      <p:tgtEl>
                        <p:sldTgt/>
                      </p:tgtEl>
                    </p:cond>
                    <p:cond evt="onNext" delay="0">
                      <p:tgtEl>
                        <p:sldTgt/>
                      </p:tgtEl>
                    </p:cond>
                  </p:endCondLst>
                </p:cTn>
                <p:tgtEl>
                  <p:spTgt spid="43"/>
                </p:tgtEl>
              </p:cMediaNode>
            </p:video>
          </p:childTnLst>
        </p:cTn>
      </p:par>
    </p:tnLst>
  </p:timing>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bg1"/>
                </a:solidFill>
                <a:latin typeface="Calibri Light" pitchFamily="0" charset="0"/>
                <a:ea typeface="等线 Light" pitchFamily="0" charset="0"/>
                <a:cs typeface="Lucida Sans" pitchFamily="0" charset="0"/>
              </a:rPr>
              <a:t>Hardware Used</a:t>
            </a:r>
            <a:endParaRPr lang="zh-CN" altLang="en-US" sz="4400" b="0" i="0" u="none" strike="noStrike" kern="1200" cap="none" spc="0" baseline="0">
              <a:solidFill>
                <a:schemeClr val="bg1"/>
              </a:solidFill>
              <a:latin typeface="Calibri Light" pitchFamily="0" charset="0"/>
              <a:ea typeface="等线 Light" pitchFamily="0" charset="0"/>
              <a:cs typeface="Lucida Sans" pitchFamily="0" charset="0"/>
            </a:endParaRPr>
          </a:p>
        </p:txBody>
      </p:sp>
      <p:sp>
        <p:nvSpPr>
          <p:cNvPr id="45"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90000"/>
              </a:lnSpc>
              <a:spcBef>
                <a:spcPts val="1000"/>
              </a:spcBef>
              <a:spcAft>
                <a:spcPts val="0"/>
              </a:spcAft>
              <a:buClr>
                <a:schemeClr val="bg1"/>
              </a:buClr>
              <a:buFont typeface="Wingdings" pitchFamily="2" charset="2"/>
              <a:buChar char="Ø"/>
            </a:pPr>
            <a:r>
              <a:rPr lang="en-US" altLang="zh-CN" sz="2800" b="0" i="0" u="none" strike="noStrike" kern="1200" cap="none" spc="0" baseline="0">
                <a:solidFill>
                  <a:schemeClr val="bg1"/>
                </a:solidFill>
                <a:latin typeface="Calibri" pitchFamily="0" charset="0"/>
                <a:ea typeface="等线" pitchFamily="0" charset="0"/>
                <a:cs typeface="Lucida Sans" pitchFamily="0" charset="0"/>
              </a:rPr>
              <a:t>OLED</a:t>
            </a:r>
            <a:endParaRPr lang="zh-CN" altLang="en-US" sz="2800" b="0" i="0" u="none" strike="noStrike" kern="1200" cap="none" spc="0" baseline="0">
              <a:solidFill>
                <a:schemeClr val="bg1"/>
              </a:solidFill>
              <a:latin typeface="Calibri" pitchFamily="0" charset="0"/>
              <a:ea typeface="等线" pitchFamily="0" charset="0"/>
              <a:cs typeface="Lucida Sans" pitchFamily="0" charset="0"/>
            </a:endParaRPr>
          </a:p>
        </p:txBody>
      </p:sp>
      <p:pic>
        <p:nvPicPr>
          <p:cNvPr id="46" name="图片"/>
          <p:cNvPicPr>
            <a:picLocks noChangeAspect="1"/>
          </p:cNvPicPr>
          <p:nvPr/>
        </p:nvPicPr>
        <p:blipFill>
          <a:blip r:embed="rId1" cstate="print"/>
          <a:stretch>
            <a:fillRect/>
          </a:stretch>
        </p:blipFill>
        <p:spPr>
          <a:xfrm rot="0">
            <a:off x="6482080" y="2235517"/>
            <a:ext cx="4643119" cy="3748723"/>
          </a:xfrm>
          <a:prstGeom prst="rect"/>
          <a:noFill/>
          <a:ln w="12700" cmpd="sng" cap="flat">
            <a:noFill/>
            <a:prstDash val="solid"/>
            <a:miter/>
          </a:ln>
        </p:spPr>
      </p:pic>
    </p:spTree>
    <p:extLst>
      <p:ext uri="{BB962C8B-B14F-4D97-AF65-F5344CB8AC3E}">
        <p14:creationId xmlns:p14="http://schemas.microsoft.com/office/powerpoint/2010/main" val="26589689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1A146A"/>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rgbClr val="FFFFFF"/>
                </a:solidFill>
                <a:latin typeface="Calibri Light" pitchFamily="0" charset="0"/>
                <a:ea typeface="等线 Light" pitchFamily="0" charset="0"/>
                <a:cs typeface="Lucida Sans" pitchFamily="0" charset="0"/>
              </a:rPr>
              <a:t>Circuit </a:t>
            </a:r>
            <a:endParaRPr lang="zh-CN" altLang="en-US" sz="4400" b="0" i="0" u="none" strike="noStrike" kern="1200" cap="none" spc="0" baseline="0">
              <a:solidFill>
                <a:srgbClr val="FFFFFF"/>
              </a:solidFill>
              <a:latin typeface="Calibri Light" pitchFamily="0" charset="0"/>
              <a:ea typeface="等线 Light" pitchFamily="0" charset="0"/>
              <a:cs typeface="Lucida Sans" pitchFamily="0" charset="0"/>
            </a:endParaRPr>
          </a:p>
        </p:txBody>
      </p:sp>
      <p:sp>
        <p:nvSpPr>
          <p:cNvPr id="48"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0" charset="0"/>
              <a:ea typeface="等线" pitchFamily="0" charset="0"/>
              <a:cs typeface="Lucida Sans" pitchFamily="0" charset="0"/>
            </a:endParaRPr>
          </a:p>
        </p:txBody>
      </p:sp>
      <p:pic>
        <p:nvPicPr>
          <p:cNvPr id="49" name="图片"/>
          <p:cNvPicPr>
            <a:picLocks noChangeAspect="1"/>
          </p:cNvPicPr>
          <p:nvPr/>
        </p:nvPicPr>
        <p:blipFill>
          <a:blip r:embed="rId1" cstate="print"/>
          <a:stretch>
            <a:fillRect/>
          </a:stretch>
        </p:blipFill>
        <p:spPr>
          <a:xfrm rot="16200000">
            <a:off x="3889897" y="-1223793"/>
            <a:ext cx="4362602" cy="10442792"/>
          </a:xfrm>
          <a:prstGeom prst="rect"/>
          <a:noFill/>
          <a:ln w="12700" cmpd="sng" cap="flat">
            <a:noFill/>
            <a:prstDash val="solid"/>
            <a:miter/>
          </a:ln>
        </p:spPr>
      </p:pic>
    </p:spTree>
    <p:extLst>
      <p:ext uri="{BB962C8B-B14F-4D97-AF65-F5344CB8AC3E}">
        <p14:creationId xmlns:p14="http://schemas.microsoft.com/office/powerpoint/2010/main" val="445367071"/>
      </p:ext>
    </p:extLst>
  </p:cSld>
  <p:clrMapOvr>
    <a:masterClrMapping/>
  </p:clrMapOvr>
</p:sld>
</file>

<file path=ppt/theme/theme1.xml><?xml version="1.0" encoding="utf-8"?>
<a:theme xmlns:a="http://schemas.openxmlformats.org/drawingml/2006/main" name="Office Theme">
  <a:themeElements>
    <a:clrScheme name="Office Theme">
      <a:dk1>
        <a:srgbClr val="171616"/>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K Aadarsh Ritul</dc:creator>
  <cp:lastModifiedBy>root</cp:lastModifiedBy>
  <cp:revision>0</cp:revision>
  <dcterms:created xsi:type="dcterms:W3CDTF">2024-04-10T02:49:50Z</dcterms:created>
  <dcterms:modified xsi:type="dcterms:W3CDTF">2024-04-11T01:10:46Z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471fa34421ab43ca8523f66762d9263b</vt:lpwstr>
  </property>
</Properties>
</file>