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8A1A0-8608-A041-B296-EF2FA00C3C98}" v="19" dt="2023-06-21T07:54:05.981"/>
    <p1510:client id="{3D286AC7-ACFE-4308-9D88-3177AB8CCD44}" v="1" dt="2023-06-21T05:32:19.960"/>
    <p1510:client id="{E2CC273F-D80D-4157-BF67-F4B85014A9B3}" v="68" vWet="69" dt="2023-06-21T07:50:16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keerthinjai_puppala@srmap.edu.i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761921"/>
            <a:ext cx="10993549" cy="707097"/>
          </a:xfrm>
        </p:spPr>
        <p:txBody>
          <a:bodyPr>
            <a:normAutofit/>
          </a:bodyPr>
          <a:lstStyle/>
          <a:p>
            <a:r>
              <a:rPr lang="en-GB" sz="3600" dirty="0"/>
              <a:t>Student </a:t>
            </a:r>
            <a:r>
              <a:rPr lang="en-GB" dirty="0"/>
              <a:t>Details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572" y="1469018"/>
            <a:ext cx="10689834" cy="2209090"/>
          </a:xfrm>
        </p:spPr>
        <p:txBody>
          <a:bodyPr>
            <a:normAutofit lnSpcReduction="10000"/>
          </a:bodyPr>
          <a:lstStyle/>
          <a:p>
            <a:pPr marR="0" algn="l" rtl="0" eaLnBrk="0" fontAlgn="base" latinLnBrk="0" hangingPunct="0">
              <a:spcBef>
                <a:spcPts val="0"/>
              </a:spcBef>
              <a:spcAft>
                <a:spcPts val="0"/>
              </a:spcAft>
              <a:buClrTx/>
              <a:buSzPts val="2000"/>
            </a:pPr>
            <a:r>
              <a:rPr lang="en-US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NAME      :-  </a:t>
            </a:r>
            <a:r>
              <a:rPr lang="en-US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Puppala</a:t>
            </a:r>
            <a:r>
              <a:rPr lang="en-US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Keerthinjai</a:t>
            </a:r>
            <a:endParaRPr lang="en-IN" dirty="0">
              <a:effectLst/>
            </a:endParaRPr>
          </a:p>
          <a:p>
            <a:pPr marL="283464" marR="0" indent="-283464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ROLL NO :-  </a:t>
            </a:r>
            <a:r>
              <a:rPr lang="en-US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AP22110010287</a:t>
            </a:r>
            <a:endParaRPr lang="en-IN" dirty="0">
              <a:effectLst/>
            </a:endParaRPr>
          </a:p>
          <a:p>
            <a:pPr marL="283464" marR="0" indent="-283464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EMAIL ID  :-  </a:t>
            </a:r>
            <a:r>
              <a:rPr lang="en-US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2"/>
              </a:rPr>
              <a:t>keerthinjai_puppala@srmap.edu.in</a:t>
            </a:r>
            <a:endParaRPr lang="en-IN" dirty="0">
              <a:effectLst/>
            </a:endParaRPr>
          </a:p>
          <a:p>
            <a:pPr marL="283464" marR="0" indent="-283464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BRANCH  :-  </a:t>
            </a:r>
            <a:r>
              <a:rPr lang="en-US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CSE</a:t>
            </a:r>
            <a:endParaRPr lang="en-IN" dirty="0"/>
          </a:p>
          <a:p>
            <a:pPr marL="283464" marR="0" indent="-283464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COLLEGE NAME :-  </a:t>
            </a:r>
            <a:r>
              <a:rPr lang="en-US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SRM UNIVERSITY AP</a:t>
            </a:r>
            <a:endParaRPr lang="en-IN" dirty="0">
              <a:effectLst/>
            </a:endParaRPr>
          </a:p>
          <a:p>
            <a:pPr marL="283464" marR="0" indent="-283464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INTERNSHIP DOMAIN :-  </a:t>
            </a:r>
            <a:r>
              <a:rPr lang="en-US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EDUNET(DGT)</a:t>
            </a:r>
            <a:endParaRPr lang="en-IN" dirty="0">
              <a:effectLst/>
            </a:endParaRPr>
          </a:p>
          <a:p>
            <a:pPr marL="283464" marR="0" indent="-283464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START DATE :-  </a:t>
            </a:r>
            <a:r>
              <a:rPr lang="en-US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06-06-2024</a:t>
            </a:r>
            <a:endParaRPr lang="en-IN" dirty="0">
              <a:effectLst/>
            </a:endParaRPr>
          </a:p>
          <a:p>
            <a:pPr marL="283464" marR="0" indent="-283464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END DATE :-  </a:t>
            </a:r>
            <a:r>
              <a:rPr lang="en-US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25-07-2024</a:t>
            </a:r>
            <a:endParaRPr lang="en-IN" dirty="0">
              <a:effectLst/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534" y="3482247"/>
            <a:ext cx="11260667" cy="3310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19311A-A71A-E6CA-B6F4-378340192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226" y="976562"/>
            <a:ext cx="1967268" cy="228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links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45342"/>
            <a:ext cx="11029615" cy="301850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EMPLOYEE BURNOUT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94270"/>
            <a:ext cx="11029615" cy="3854246"/>
          </a:xfrm>
        </p:spPr>
        <p:txBody>
          <a:bodyPr/>
          <a:lstStyle/>
          <a:p>
            <a:pPr marL="301752" indent="-301752" algn="l" rtl="0" eaLnBrk="1" latinLnBrk="0" hangingPunct="1">
              <a:lnSpc>
                <a:spcPct val="110000"/>
              </a:lnSpc>
              <a:spcBef>
                <a:spcPts val="576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¡"/>
            </a:pPr>
            <a:r>
              <a:rPr lang="en-IN" sz="2000" kern="120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I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1752" indent="-301752" algn="l" rtl="0" eaLnBrk="1" latinLnBrk="0" hangingPunct="1">
              <a:lnSpc>
                <a:spcPct val="110000"/>
              </a:lnSpc>
              <a:spcBef>
                <a:spcPts val="576"/>
              </a:spcBef>
              <a:spcAft>
                <a:spcPts val="600"/>
              </a:spcAft>
            </a:pPr>
            <a:r>
              <a:rPr lang="en-GB" sz="2400" kern="120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This study aims to contribute valuable insights into managing and mitigating employee burnout, ultimately fostering a healthier and more productive work environment.</a:t>
            </a:r>
            <a:endParaRPr lang="en-IN" sz="2400" dirty="0">
              <a:effectLst/>
            </a:endParaRPr>
          </a:p>
          <a:p>
            <a:pPr marL="301752" indent="-301752" algn="l" rtl="0" eaLnBrk="1" latinLnBrk="0" hangingPunct="1">
              <a:lnSpc>
                <a:spcPct val="110000"/>
              </a:lnSpc>
              <a:spcBef>
                <a:spcPts val="576"/>
              </a:spcBef>
              <a:spcAft>
                <a:spcPts val="600"/>
              </a:spcAft>
            </a:pPr>
            <a:r>
              <a:rPr lang="en-GB" sz="2400" kern="120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Feel free to tailor this problem statement further to fit the specific context and objectives of your research or analysis on employee burnout.</a:t>
            </a:r>
            <a:endParaRPr lang="en-IN" sz="2400" dirty="0">
              <a:effectLst/>
            </a:endParaRPr>
          </a:p>
          <a:p>
            <a:pPr marL="301752" indent="-301752" algn="l" rtl="0" eaLnBrk="1" latinLnBrk="0" hangingPunct="1">
              <a:lnSpc>
                <a:spcPct val="110000"/>
              </a:lnSpc>
              <a:spcBef>
                <a:spcPts val="576"/>
              </a:spcBef>
              <a:spcAft>
                <a:spcPts val="600"/>
              </a:spcAft>
            </a:pPr>
            <a:r>
              <a:rPr lang="en-GB" sz="2000" kern="120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STRESS OVERLOAD</a:t>
            </a:r>
            <a:endParaRPr lang="en-I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11277"/>
            <a:ext cx="11029615" cy="5958349"/>
          </a:xfrm>
        </p:spPr>
        <p:txBody>
          <a:bodyPr/>
          <a:lstStyle/>
          <a:p>
            <a:pPr marL="301752" indent="-301752" algn="l" rtl="0" eaLnBrk="1" latinLnBrk="0" hangingPunct="1">
              <a:lnSpc>
                <a:spcPct val="110000"/>
              </a:lnSpc>
              <a:spcBef>
                <a:spcPts val="528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¡"/>
            </a:pPr>
            <a:r>
              <a:rPr lang="en-US" sz="2000" spc="-27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This presentation outlines the key aspects of the employee burnout prediction project, covering the project overview, methodology, results, and potential applications.</a:t>
            </a:r>
            <a:endParaRPr lang="en-IN" sz="20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528"/>
              </a:spcBef>
              <a:spcAft>
                <a:spcPts val="600"/>
              </a:spcAft>
              <a:buNone/>
            </a:pPr>
            <a:r>
              <a:rPr lang="en-US" sz="2000" spc="-27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                  </a:t>
            </a:r>
            <a:r>
              <a:rPr lang="en-US" sz="2000" b="1" spc="-27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 1.</a:t>
            </a:r>
            <a:r>
              <a:rPr lang="en-US" sz="2000" spc="-27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 </a:t>
            </a:r>
            <a:r>
              <a:rPr lang="en-US" sz="2000" b="1" spc="-27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Project Overview </a:t>
            </a:r>
            <a:r>
              <a:rPr lang="en-US" sz="2000" spc="-27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: </a:t>
            </a:r>
            <a:r>
              <a:rPr lang="en-US" sz="2000" kern="1200" spc="-27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Introduction to employee burnout and the project's goals.</a:t>
            </a:r>
            <a:endParaRPr lang="en-IN" sz="2000" dirty="0">
              <a:effectLst/>
            </a:endParaRPr>
          </a:p>
          <a:p>
            <a:pPr marL="0" indent="0" algn="ctr" rtl="0" eaLnBrk="1" latinLnBrk="0" hangingPunct="1">
              <a:lnSpc>
                <a:spcPct val="110000"/>
              </a:lnSpc>
              <a:spcBef>
                <a:spcPts val="528"/>
              </a:spcBef>
              <a:spcAft>
                <a:spcPts val="600"/>
              </a:spcAft>
              <a:buNone/>
            </a:pPr>
            <a:r>
              <a:rPr lang="en-US" sz="2000" spc="-27" dirty="0">
                <a:solidFill>
                  <a:srgbClr val="27252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2000" kern="1200" spc="-27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      </a:t>
            </a:r>
            <a:r>
              <a:rPr lang="en-US" sz="2000" b="1" kern="1200" spc="-27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2. </a:t>
            </a:r>
            <a:r>
              <a:rPr lang="en-US" sz="2000" b="1" kern="1200" spc="-32" dirty="0">
                <a:solidFill>
                  <a:srgbClr val="272525"/>
                </a:solidFill>
                <a:effectLst/>
                <a:latin typeface="Arial" panose="020B0604020202020204" pitchFamily="34" charset="0"/>
                <a:ea typeface="adonis-web"/>
                <a:cs typeface="Arial" panose="020B0604020202020204" pitchFamily="34" charset="0"/>
              </a:rPr>
              <a:t>Methodology : </a:t>
            </a:r>
            <a:r>
              <a:rPr lang="en-US" sz="2000" kern="1200" spc="-27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Description of the data used and the machine learning models employed.</a:t>
            </a:r>
            <a:endParaRPr lang="en-IN" sz="20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528"/>
              </a:spcBef>
              <a:spcAft>
                <a:spcPts val="600"/>
              </a:spcAft>
              <a:buNone/>
            </a:pPr>
            <a:r>
              <a:rPr lang="en-US" sz="2000" kern="1200" spc="-27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                   </a:t>
            </a:r>
            <a:r>
              <a:rPr lang="en-US" sz="2000" b="1" kern="1200" spc="-27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3.</a:t>
            </a:r>
            <a:r>
              <a:rPr lang="en-US" sz="2000" b="1" kern="1200" spc="-32" dirty="0">
                <a:solidFill>
                  <a:srgbClr val="272525"/>
                </a:solidFill>
                <a:effectLst/>
                <a:latin typeface="Arial" panose="020B0604020202020204" pitchFamily="34" charset="0"/>
                <a:ea typeface="adonis-web"/>
                <a:cs typeface="Arial" panose="020B0604020202020204" pitchFamily="34" charset="0"/>
              </a:rPr>
              <a:t> Results : </a:t>
            </a:r>
            <a:r>
              <a:rPr lang="en-US" sz="2000" kern="1200" spc="-27" dirty="0">
                <a:solidFill>
                  <a:srgbClr val="272525"/>
                </a:solidFill>
                <a:effectLst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Presentation of the model's performance and key findings.</a:t>
            </a:r>
            <a:endParaRPr lang="en-IN" sz="20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528"/>
              </a:spcBef>
              <a:spcAft>
                <a:spcPts val="600"/>
              </a:spcAft>
              <a:buNone/>
            </a:pPr>
            <a:r>
              <a:rPr lang="en-US" sz="2000" kern="1200" spc="-27" dirty="0">
                <a:solidFill>
                  <a:srgbClr val="272525"/>
                </a:solidFill>
                <a:effectLst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             </a:t>
            </a:r>
            <a:r>
              <a:rPr lang="en-US" sz="2000" b="1" kern="1200" spc="-27" dirty="0">
                <a:solidFill>
                  <a:srgbClr val="272525"/>
                </a:solidFill>
                <a:effectLst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4.</a:t>
            </a:r>
            <a:r>
              <a:rPr lang="en-US" sz="2000" b="1" kern="1200" spc="-32" dirty="0">
                <a:solidFill>
                  <a:srgbClr val="272525"/>
                </a:solidFill>
                <a:effectLst/>
                <a:latin typeface="Arial" panose="020B0604020202020204" pitchFamily="34" charset="0"/>
                <a:ea typeface="adonis-web"/>
                <a:cs typeface="Arial" panose="020B0604020202020204" pitchFamily="34" charset="0"/>
              </a:rPr>
              <a:t> Applications : </a:t>
            </a:r>
            <a:r>
              <a:rPr lang="en-US" sz="2000" kern="1200" spc="-27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Discussion of potential applications for the developed model.</a:t>
            </a:r>
            <a:endParaRPr lang="en-IN" sz="20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41509"/>
          </a:xfrm>
        </p:spPr>
        <p:txBody>
          <a:bodyPr anchor="ctr"/>
          <a:lstStyle/>
          <a:p>
            <a:r>
              <a:rPr lang="en-US" dirty="0"/>
              <a:t>PROJECT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15845"/>
            <a:ext cx="11029615" cy="1376516"/>
          </a:xfrm>
        </p:spPr>
        <p:txBody>
          <a:bodyPr>
            <a:normAutofit/>
          </a:bodyPr>
          <a:lstStyle/>
          <a:p>
            <a:r>
              <a:rPr lang="en-US" sz="1800" spc="-29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Employee burnout is a state of emotional, physical, and mental exhaustion caused by prolonged or excessive stress. This project aims to develop a model that can predict employee burnout based on various factors such as workload, work-life balance, job satisfaction, and interpersonal relationships.</a:t>
            </a:r>
            <a:endParaRPr lang="en-IN" sz="1800" dirty="0">
              <a:effectLst/>
            </a:endParaRPr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27F43-C029-497E-528E-A3A075EEB74A}"/>
              </a:ext>
            </a:extLst>
          </p:cNvPr>
          <p:cNvSpPr txBox="1"/>
          <p:nvPr/>
        </p:nvSpPr>
        <p:spPr>
          <a:xfrm>
            <a:off x="914400" y="2413000"/>
            <a:ext cx="10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spc="-34" dirty="0">
                <a:solidFill>
                  <a:srgbClr val="272525"/>
                </a:solidFill>
                <a:effectLst/>
                <a:latin typeface="adonis-web"/>
                <a:ea typeface="adonis-web"/>
                <a:cs typeface="adonis-web"/>
              </a:rPr>
              <a:t>Problem Statement</a:t>
            </a:r>
            <a:endParaRPr lang="en-IN" sz="1800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805BA3-25EE-FA5E-F41E-C796D8E77081}"/>
              </a:ext>
            </a:extLst>
          </p:cNvPr>
          <p:cNvSpPr txBox="1"/>
          <p:nvPr/>
        </p:nvSpPr>
        <p:spPr>
          <a:xfrm>
            <a:off x="1473200" y="2804470"/>
            <a:ext cx="1024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29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Employee burnout is a significant issue impacting productivity and well-being.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7EF216-EF3C-9E42-F9BC-6565CCC4DC36}"/>
              </a:ext>
            </a:extLst>
          </p:cNvPr>
          <p:cNvSpPr txBox="1"/>
          <p:nvPr/>
        </p:nvSpPr>
        <p:spPr>
          <a:xfrm>
            <a:off x="914400" y="3305119"/>
            <a:ext cx="1024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 eaLnBrk="1" latinLnBrk="0" hangingPunct="1">
              <a:lnSpc>
                <a:spcPts val="2144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Courier New" panose="02070309020205020404" pitchFamily="49" charset="0"/>
              <a:buChar char="o"/>
            </a:pPr>
            <a:r>
              <a:rPr lang="en-US" sz="1800" b="1" spc="-34" dirty="0">
                <a:solidFill>
                  <a:srgbClr val="272525"/>
                </a:solidFill>
                <a:effectLst/>
                <a:latin typeface="adonis-web"/>
                <a:ea typeface="adonis-web"/>
                <a:cs typeface="adonis-web"/>
              </a:rPr>
              <a:t>Project Goal</a:t>
            </a:r>
            <a:endParaRPr lang="en-IN" sz="1800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6AFFC7-2EA4-5F8E-5EBE-AD56906A9A1F}"/>
              </a:ext>
            </a:extLst>
          </p:cNvPr>
          <p:cNvSpPr txBox="1"/>
          <p:nvPr/>
        </p:nvSpPr>
        <p:spPr>
          <a:xfrm>
            <a:off x="1473200" y="3733315"/>
            <a:ext cx="1024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29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To develop a predictive model for employee burnout.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2DFD54-30B9-E09B-1970-BC81D2C26B3B}"/>
              </a:ext>
            </a:extLst>
          </p:cNvPr>
          <p:cNvSpPr txBox="1"/>
          <p:nvPr/>
        </p:nvSpPr>
        <p:spPr>
          <a:xfrm>
            <a:off x="914400" y="4233964"/>
            <a:ext cx="1024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spc="-34" dirty="0">
                <a:solidFill>
                  <a:srgbClr val="272525"/>
                </a:solidFill>
                <a:effectLst/>
                <a:latin typeface="adonis-web"/>
                <a:ea typeface="adonis-web"/>
                <a:cs typeface="adonis-web"/>
              </a:rPr>
              <a:t>Approach</a:t>
            </a:r>
            <a:endParaRPr lang="en-IN" sz="1800" dirty="0"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48C21-B305-9A91-7385-8743EDC0F213}"/>
              </a:ext>
            </a:extLst>
          </p:cNvPr>
          <p:cNvSpPr txBox="1"/>
          <p:nvPr/>
        </p:nvSpPr>
        <p:spPr>
          <a:xfrm>
            <a:off x="1539707" y="4662160"/>
            <a:ext cx="1007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rtl="0" eaLnBrk="1" latinLnBrk="0" hangingPunct="1">
              <a:lnSpc>
                <a:spcPts val="233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29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Using machine learning techniques to analyze employee data.</a:t>
            </a:r>
            <a:endParaRPr lang="en-IN" dirty="0"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BA490C-30BE-3946-F0B6-CECD7CEA3DF7}"/>
              </a:ext>
            </a:extLst>
          </p:cNvPr>
          <p:cNvSpPr txBox="1"/>
          <p:nvPr/>
        </p:nvSpPr>
        <p:spPr>
          <a:xfrm>
            <a:off x="914400" y="5064843"/>
            <a:ext cx="1118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spc="-34" dirty="0">
                <a:solidFill>
                  <a:srgbClr val="272525"/>
                </a:solidFill>
                <a:effectLst/>
                <a:latin typeface="adonis-web"/>
                <a:ea typeface="adonis-web"/>
                <a:cs typeface="adonis-web"/>
              </a:rPr>
              <a:t>Impact</a:t>
            </a:r>
            <a:endParaRPr lang="en-IN" sz="1800" dirty="0"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C3FAAC-098E-9F0B-F885-62A044B47926}"/>
              </a:ext>
            </a:extLst>
          </p:cNvPr>
          <p:cNvSpPr txBox="1"/>
          <p:nvPr/>
        </p:nvSpPr>
        <p:spPr>
          <a:xfrm>
            <a:off x="1539707" y="5467526"/>
            <a:ext cx="1027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29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Early intervention and targeted support for employees at risk of burnout.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/>
              <a:t>WHO ARE THE END USERS of this project?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5"/>
            <a:ext cx="11029615" cy="454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end users of this project are those who can benefit from early identification and intervention related to employee burnout.</a:t>
            </a:r>
            <a:endParaRPr lang="en-US" sz="2000" dirty="0"/>
          </a:p>
          <a:p>
            <a:r>
              <a:rPr lang="en-US" sz="2000" b="1" kern="0" spc="-46" dirty="0">
                <a:solidFill>
                  <a:srgbClr val="000000"/>
                </a:solidFill>
                <a:latin typeface="Arial" panose="020B0604020202020204" pitchFamily="34" charset="0"/>
                <a:ea typeface="adonis-web" pitchFamily="34" charset="-122"/>
                <a:cs typeface="Arial" panose="020B0604020202020204" pitchFamily="34" charset="0"/>
              </a:rPr>
              <a:t>Human Resource Professionals</a:t>
            </a:r>
            <a:r>
              <a:rPr lang="en-US" sz="2000" b="1" kern="0" spc="-39" dirty="0">
                <a:solidFill>
                  <a:srgbClr val="272525"/>
                </a:solidFill>
                <a:latin typeface="Arial" panose="020B0604020202020204" pitchFamily="34" charset="0"/>
                <a:ea typeface="Source Sans Pro" pitchFamily="34" charset="-122"/>
                <a:cs typeface="Arial" panose="020B0604020202020204" pitchFamily="34" charset="0"/>
              </a:rPr>
              <a:t>: </a:t>
            </a:r>
            <a:r>
              <a:rPr lang="en-US" sz="2000" kern="0" spc="-39" dirty="0">
                <a:solidFill>
                  <a:srgbClr val="272525"/>
                </a:solidFill>
                <a:latin typeface="Arial" panose="020B0604020202020204" pitchFamily="34" charset="0"/>
                <a:ea typeface="Source Sans Pro" pitchFamily="34" charset="-122"/>
                <a:cs typeface="Arial" panose="020B0604020202020204" pitchFamily="34" charset="0"/>
              </a:rPr>
              <a:t>implement</a:t>
            </a:r>
            <a:r>
              <a:rPr lang="en-US" sz="20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targeted interventions and develop proactive strategies.</a:t>
            </a:r>
            <a:endParaRPr lang="en-US" sz="2000" dirty="0"/>
          </a:p>
          <a:p>
            <a:r>
              <a:rPr lang="en-US" sz="2000" b="1" kern="0" spc="-46" dirty="0">
                <a:solidFill>
                  <a:srgbClr val="000000"/>
                </a:solidFill>
                <a:latin typeface="Arial" panose="020B0604020202020204" pitchFamily="34" charset="0"/>
                <a:ea typeface="adonis-web" pitchFamily="34" charset="-122"/>
                <a:cs typeface="Arial" panose="020B0604020202020204" pitchFamily="34" charset="0"/>
              </a:rPr>
              <a:t>Managers: </a:t>
            </a:r>
            <a:r>
              <a:rPr lang="en-US" sz="20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 identify and support employees at risk of burnout within their teams.</a:t>
            </a:r>
          </a:p>
          <a:p>
            <a:r>
              <a:rPr lang="en-US" sz="2000" b="1" kern="0" spc="-46" dirty="0">
                <a:solidFill>
                  <a:srgbClr val="000000"/>
                </a:solidFill>
                <a:latin typeface="Arial" panose="020B0604020202020204" pitchFamily="34" charset="0"/>
                <a:ea typeface="adonis-web" pitchFamily="34" charset="-122"/>
                <a:cs typeface="Arial" panose="020B0604020202020204" pitchFamily="34" charset="0"/>
              </a:rPr>
              <a:t>Employees: </a:t>
            </a:r>
            <a:r>
              <a:rPr lang="en-US" sz="20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 raise awareness of burnout, access resources, and promote self-care.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Executives and Senior Management: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They can use aggregated data to make strategic decisions regarding company policies, work environment improvements, and overall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organisational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health strategies.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Occupational Health Professionals: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They can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utilise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tool to provide better support and intervention strategies for employees at risk of burnout.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br>
              <a:rPr lang="en-US" sz="2800"/>
            </a:br>
            <a:r>
              <a:rPr lang="en-US" sz="2800"/>
              <a:t>YOUR SOLUTION AND ITS VALUE PROPOSITION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Integration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Connects with HR and project management tools.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Predictive Modeling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Uses advanced analytics and machine learning.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Insights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continuous monitoring and updates.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Personalized Interventions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Tailored strategies to mitigate burnout.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Proposition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Savings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Reduced turnover and lower healthcare costs.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and Reporting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Ensures regulatory compliance and provides detailed analytics.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 Engagement and Morale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Increased engagement and a positive workplace culture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54942"/>
            <a:ext cx="11029615" cy="3490452"/>
          </a:xfrm>
        </p:spPr>
        <p:txBody>
          <a:bodyPr>
            <a:noAutofit/>
          </a:bodyPr>
          <a:lstStyle/>
          <a:p>
            <a:r>
              <a:rPr lang="en-US" sz="2000" kern="0" spc="-27" dirty="0">
                <a:solidFill>
                  <a:srgbClr val="272525"/>
                </a:solidFill>
                <a:latin typeface="Arial" panose="020B0604020202020204" pitchFamily="34" charset="0"/>
                <a:ea typeface="Source Sans Pro" pitchFamily="34" charset="-122"/>
                <a:cs typeface="Arial" panose="020B0604020202020204" pitchFamily="34" charset="0"/>
              </a:rPr>
              <a:t>This project was customized to predict student burnout, considering factors specific to the student population such as academic workload, social pressures, and financial constraints.</a:t>
            </a: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customized the project by focusing on the unique aspects of the provided data, such as incorporating specific features like work-from-home setup availability and mental fatigue scores.</a:t>
            </a:r>
            <a:endParaRPr lang="en-I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employed a comprehensive data preprocessing approach to handle missing values, normalize data, and encode categorical variables, ensuring the model's accuracy and robustness.</a:t>
            </a:r>
            <a:endParaRPr lang="en-I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Additionally, I selected and tuned predictive models like logistic regression and random forest to capture both linear and non-linear relationships in the data. </a:t>
            </a:r>
            <a:endParaRPr lang="en-I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integrating these models into a user-friendly dashboard, I made it accessible for HR and management to make informed decisions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MODELLING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910" y="1582995"/>
            <a:ext cx="10784896" cy="41261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latin typeface="Aptos" panose="020B0004020202020204" pitchFamily="34" charset="0"/>
                <a:ea typeface="Cambria" panose="02040503050406030204" pitchFamily="18" charset="0"/>
              </a:rPr>
              <a:t>STEP-1   :   DOWNLOAD DATA SHEET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latin typeface="Aptos" panose="020B0004020202020204" pitchFamily="34" charset="0"/>
                <a:ea typeface="Cambria" panose="02040503050406030204" pitchFamily="18" charset="0"/>
              </a:rPr>
              <a:t>STEP-2   :   GO TO GOOGLE AND SEARCH COLAB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latin typeface="Aptos" panose="020B0004020202020204" pitchFamily="34" charset="0"/>
                <a:ea typeface="Cambria" panose="02040503050406030204" pitchFamily="18" charset="0"/>
              </a:rPr>
              <a:t>STEP-3   :   CLICK NEW NOTEBOOK AND UPLOAD DATA SHEET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latin typeface="Aptos" panose="020B0004020202020204" pitchFamily="34" charset="0"/>
                <a:ea typeface="Cambria" panose="02040503050406030204" pitchFamily="18" charset="0"/>
              </a:rPr>
              <a:t>STEP-4   :   RUN CODINGS SUCH AS PANDAS,READ,INFO,DESCRIBE..ETC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latin typeface="Aptos" panose="020B0004020202020204" pitchFamily="34" charset="0"/>
                <a:ea typeface="Cambria" panose="02040503050406030204" pitchFamily="18" charset="0"/>
              </a:rPr>
              <a:t>STEP-5   :   SAVE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latin typeface="Aptos" panose="020B0004020202020204" pitchFamily="34" charset="0"/>
                <a:ea typeface="Cambria" panose="02040503050406030204" pitchFamily="18" charset="0"/>
              </a:rPr>
              <a:t>STEP-6   :   COPY LINK THROUGH DRIVE.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latin typeface="Aptos" panose="020B0004020202020204" pitchFamily="34" charset="0"/>
                <a:ea typeface="Cambria" panose="02040503050406030204" pitchFamily="18" charset="0"/>
              </a:rPr>
              <a:t>STEP -7   :   SHARE LINK IN PPT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5677"/>
            <a:ext cx="10067144" cy="924233"/>
          </a:xfrm>
        </p:spPr>
        <p:txBody>
          <a:bodyPr>
            <a:noAutofit/>
          </a:bodyPr>
          <a:lstStyle/>
          <a:p>
            <a:r>
              <a:rPr lang="en-US" sz="2000" kern="0" spc="-33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developed model achieved a high level of accuracy in predicting employee burnout. The results highlighted key factors contributing to burnout, providing valuable insights for intervention strategies.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0CED1-DCF7-F858-504F-8C78046D9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53" y="2498929"/>
            <a:ext cx="4454628" cy="1856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2B7500-BCAB-C5F4-5AB8-C6130E46D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660" y="4608153"/>
            <a:ext cx="4359378" cy="2115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44ACDE-6894-51E7-E5DE-0B8D923F8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27" y="4568619"/>
            <a:ext cx="4739763" cy="2155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A4C5D2-3FF4-5DC9-0FED-8918D3C4E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49" y="2204934"/>
            <a:ext cx="4648200" cy="240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728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adonis-web</vt:lpstr>
      <vt:lpstr>Aptos</vt:lpstr>
      <vt:lpstr>Arial</vt:lpstr>
      <vt:lpstr>Calibri</vt:lpstr>
      <vt:lpstr>Courier New</vt:lpstr>
      <vt:lpstr>Franklin Gothic Book</vt:lpstr>
      <vt:lpstr>Franklin Gothic Demi</vt:lpstr>
      <vt:lpstr>Source Sans Pro</vt:lpstr>
      <vt:lpstr>Wingdings</vt:lpstr>
      <vt:lpstr>Wingdings 2</vt:lpstr>
      <vt:lpstr>DividendVTI</vt:lpstr>
      <vt:lpstr>Student Details</vt:lpstr>
      <vt:lpstr>EMPLOYEE BURNOUT PREDICTION</vt:lpstr>
      <vt:lpstr>AGENDA</vt:lpstr>
      <vt:lpstr>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Results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Kusmitha Dondapati</cp:lastModifiedBy>
  <cp:revision>4</cp:revision>
  <dcterms:created xsi:type="dcterms:W3CDTF">2021-05-26T16:50:10Z</dcterms:created>
  <dcterms:modified xsi:type="dcterms:W3CDTF">2024-07-25T09:16:23Z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