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9"/>
  </p:notesMasterIdLst>
  <p:sldIdLst>
    <p:sldId id="416" r:id="rId5"/>
    <p:sldId id="403" r:id="rId6"/>
    <p:sldId id="402" r:id="rId7"/>
    <p:sldId id="396" r:id="rId8"/>
    <p:sldId id="397" r:id="rId9"/>
    <p:sldId id="410" r:id="rId10"/>
    <p:sldId id="411" r:id="rId11"/>
    <p:sldId id="412" r:id="rId12"/>
    <p:sldId id="413" r:id="rId13"/>
    <p:sldId id="414" r:id="rId14"/>
    <p:sldId id="415" r:id="rId15"/>
    <p:sldId id="407" r:id="rId16"/>
    <p:sldId id="408" r:id="rId17"/>
    <p:sldId id="4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07C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42B753-A1B2-4E50-96AD-877CFD718124}" v="596" dt="2023-05-04T03:49:26.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08" autoAdjust="0"/>
  </p:normalViewPr>
  <p:slideViewPr>
    <p:cSldViewPr snapToGrid="0">
      <p:cViewPr varScale="1">
        <p:scale>
          <a:sx n="66" d="100"/>
          <a:sy n="66" d="100"/>
        </p:scale>
        <p:origin x="668" y="3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eerthi reddy, Kovvuri Tejaswi" userId="0dc14377-dfee-4548-932c-91b0d3aa8ba7" providerId="ADAL" clId="{7842B753-A1B2-4E50-96AD-877CFD718124}"/>
    <pc:docChg chg="undo custSel modSld modMainMaster">
      <pc:chgData name="sai Keerthi reddy, Kovvuri Tejaswi" userId="0dc14377-dfee-4548-932c-91b0d3aa8ba7" providerId="ADAL" clId="{7842B753-A1B2-4E50-96AD-877CFD718124}" dt="2023-05-04T03:49:26.226" v="620"/>
      <pc:docMkLst>
        <pc:docMk/>
      </pc:docMkLst>
      <pc:sldChg chg="modSp mod modTransition setBg">
        <pc:chgData name="sai Keerthi reddy, Kovvuri Tejaswi" userId="0dc14377-dfee-4548-932c-91b0d3aa8ba7" providerId="ADAL" clId="{7842B753-A1B2-4E50-96AD-877CFD718124}" dt="2023-05-03T08:33:22.473" v="611"/>
        <pc:sldMkLst>
          <pc:docMk/>
          <pc:sldMk cId="4093317005" sldId="396"/>
        </pc:sldMkLst>
        <pc:spChg chg="mod">
          <ac:chgData name="sai Keerthi reddy, Kovvuri Tejaswi" userId="0dc14377-dfee-4548-932c-91b0d3aa8ba7" providerId="ADAL" clId="{7842B753-A1B2-4E50-96AD-877CFD718124}" dt="2023-05-03T06:28:26.564" v="25" actId="2711"/>
          <ac:spMkLst>
            <pc:docMk/>
            <pc:sldMk cId="4093317005" sldId="396"/>
            <ac:spMk id="2" creationId="{6D602820-7F02-4F5F-8933-C0B61CFA2E08}"/>
          </ac:spMkLst>
        </pc:spChg>
      </pc:sldChg>
      <pc:sldChg chg="modSp mod modTransition setBg">
        <pc:chgData name="sai Keerthi reddy, Kovvuri Tejaswi" userId="0dc14377-dfee-4548-932c-91b0d3aa8ba7" providerId="ADAL" clId="{7842B753-A1B2-4E50-96AD-877CFD718124}" dt="2023-05-03T07:40:12.706" v="608"/>
        <pc:sldMkLst>
          <pc:docMk/>
          <pc:sldMk cId="1497105360" sldId="397"/>
        </pc:sldMkLst>
        <pc:spChg chg="mod">
          <ac:chgData name="sai Keerthi reddy, Kovvuri Tejaswi" userId="0dc14377-dfee-4548-932c-91b0d3aa8ba7" providerId="ADAL" clId="{7842B753-A1B2-4E50-96AD-877CFD718124}" dt="2023-05-03T06:28:40.748" v="26" actId="2711"/>
          <ac:spMkLst>
            <pc:docMk/>
            <pc:sldMk cId="1497105360" sldId="397"/>
            <ac:spMk id="2" creationId="{6D602820-7F02-4F5F-8933-C0B61CFA2E08}"/>
          </ac:spMkLst>
        </pc:spChg>
      </pc:sldChg>
      <pc:sldChg chg="modSp mod modTransition setBg">
        <pc:chgData name="sai Keerthi reddy, Kovvuri Tejaswi" userId="0dc14377-dfee-4548-932c-91b0d3aa8ba7" providerId="ADAL" clId="{7842B753-A1B2-4E50-96AD-877CFD718124}" dt="2023-05-03T07:40:05.387" v="606"/>
        <pc:sldMkLst>
          <pc:docMk/>
          <pc:sldMk cId="2849151971" sldId="402"/>
        </pc:sldMkLst>
        <pc:spChg chg="mod">
          <ac:chgData name="sai Keerthi reddy, Kovvuri Tejaswi" userId="0dc14377-dfee-4548-932c-91b0d3aa8ba7" providerId="ADAL" clId="{7842B753-A1B2-4E50-96AD-877CFD718124}" dt="2023-05-03T06:28:15.769" v="24" actId="2711"/>
          <ac:spMkLst>
            <pc:docMk/>
            <pc:sldMk cId="2849151971" sldId="402"/>
            <ac:spMk id="10" creationId="{F67F229A-48C3-4BE7-96EC-3C05DC7FB720}"/>
          </ac:spMkLst>
        </pc:spChg>
      </pc:sldChg>
      <pc:sldChg chg="modSp mod modTransition setBg">
        <pc:chgData name="sai Keerthi reddy, Kovvuri Tejaswi" userId="0dc14377-dfee-4548-932c-91b0d3aa8ba7" providerId="ADAL" clId="{7842B753-A1B2-4E50-96AD-877CFD718124}" dt="2023-05-03T07:39:55.857" v="605"/>
        <pc:sldMkLst>
          <pc:docMk/>
          <pc:sldMk cId="1912948986" sldId="403"/>
        </pc:sldMkLst>
        <pc:spChg chg="mod">
          <ac:chgData name="sai Keerthi reddy, Kovvuri Tejaswi" userId="0dc14377-dfee-4548-932c-91b0d3aa8ba7" providerId="ADAL" clId="{7842B753-A1B2-4E50-96AD-877CFD718124}" dt="2023-05-03T06:28:04.807" v="23" actId="2711"/>
          <ac:spMkLst>
            <pc:docMk/>
            <pc:sldMk cId="1912948986" sldId="403"/>
            <ac:spMk id="4" creationId="{65A85D8F-96DF-414F-96F0-8F01B9758670}"/>
          </ac:spMkLst>
        </pc:spChg>
      </pc:sldChg>
      <pc:sldChg chg="modSp mod modTransition setBg">
        <pc:chgData name="sai Keerthi reddy, Kovvuri Tejaswi" userId="0dc14377-dfee-4548-932c-91b0d3aa8ba7" providerId="ADAL" clId="{7842B753-A1B2-4E50-96AD-877CFD718124}" dt="2023-05-04T03:49:18.400" v="618"/>
        <pc:sldMkLst>
          <pc:docMk/>
          <pc:sldMk cId="1241505514" sldId="407"/>
        </pc:sldMkLst>
        <pc:spChg chg="mod">
          <ac:chgData name="sai Keerthi reddy, Kovvuri Tejaswi" userId="0dc14377-dfee-4548-932c-91b0d3aa8ba7" providerId="ADAL" clId="{7842B753-A1B2-4E50-96AD-877CFD718124}" dt="2023-05-03T06:29:44.775" v="33" actId="2711"/>
          <ac:spMkLst>
            <pc:docMk/>
            <pc:sldMk cId="1241505514" sldId="407"/>
            <ac:spMk id="2" creationId="{60EC02B0-6114-45FA-BF40-69F0FB5E2F14}"/>
          </ac:spMkLst>
        </pc:spChg>
      </pc:sldChg>
      <pc:sldChg chg="modSp mod modTransition setBg">
        <pc:chgData name="sai Keerthi reddy, Kovvuri Tejaswi" userId="0dc14377-dfee-4548-932c-91b0d3aa8ba7" providerId="ADAL" clId="{7842B753-A1B2-4E50-96AD-877CFD718124}" dt="2023-05-04T03:49:23.428" v="619"/>
        <pc:sldMkLst>
          <pc:docMk/>
          <pc:sldMk cId="3958427157" sldId="408"/>
        </pc:sldMkLst>
        <pc:spChg chg="mod">
          <ac:chgData name="sai Keerthi reddy, Kovvuri Tejaswi" userId="0dc14377-dfee-4548-932c-91b0d3aa8ba7" providerId="ADAL" clId="{7842B753-A1B2-4E50-96AD-877CFD718124}" dt="2023-05-03T06:29:57.030" v="34" actId="2711"/>
          <ac:spMkLst>
            <pc:docMk/>
            <pc:sldMk cId="3958427157" sldId="408"/>
            <ac:spMk id="4" creationId="{80D2FA59-42D1-4596-BADF-65EE2EECB2F4}"/>
          </ac:spMkLst>
        </pc:spChg>
        <pc:picChg chg="mod">
          <ac:chgData name="sai Keerthi reddy, Kovvuri Tejaswi" userId="0dc14377-dfee-4548-932c-91b0d3aa8ba7" providerId="ADAL" clId="{7842B753-A1B2-4E50-96AD-877CFD718124}" dt="2023-05-03T11:35:31.362" v="612" actId="1076"/>
          <ac:picMkLst>
            <pc:docMk/>
            <pc:sldMk cId="3958427157" sldId="408"/>
            <ac:picMk id="8" creationId="{7F6700A9-F964-2647-034C-2B3DCFB98F12}"/>
          </ac:picMkLst>
        </pc:picChg>
      </pc:sldChg>
      <pc:sldChg chg="modSp mod modTransition setBg">
        <pc:chgData name="sai Keerthi reddy, Kovvuri Tejaswi" userId="0dc14377-dfee-4548-932c-91b0d3aa8ba7" providerId="ADAL" clId="{7842B753-A1B2-4E50-96AD-877CFD718124}" dt="2023-05-04T03:49:26.226" v="620"/>
        <pc:sldMkLst>
          <pc:docMk/>
          <pc:sldMk cId="2420767862" sldId="409"/>
        </pc:sldMkLst>
        <pc:spChg chg="mod">
          <ac:chgData name="sai Keerthi reddy, Kovvuri Tejaswi" userId="0dc14377-dfee-4548-932c-91b0d3aa8ba7" providerId="ADAL" clId="{7842B753-A1B2-4E50-96AD-877CFD718124}" dt="2023-05-03T06:30:05.418" v="35" actId="2711"/>
          <ac:spMkLst>
            <pc:docMk/>
            <pc:sldMk cId="2420767862" sldId="409"/>
            <ac:spMk id="4" creationId="{8CA6E381-7CDD-4999-B9C7-CD31E749FD95}"/>
          </ac:spMkLst>
        </pc:spChg>
      </pc:sldChg>
      <pc:sldChg chg="modSp mod modTransition setBg">
        <pc:chgData name="sai Keerthi reddy, Kovvuri Tejaswi" userId="0dc14377-dfee-4548-932c-91b0d3aa8ba7" providerId="ADAL" clId="{7842B753-A1B2-4E50-96AD-877CFD718124}" dt="2023-05-03T07:40:16.250" v="609"/>
        <pc:sldMkLst>
          <pc:docMk/>
          <pc:sldMk cId="970158950" sldId="410"/>
        </pc:sldMkLst>
        <pc:spChg chg="mod">
          <ac:chgData name="sai Keerthi reddy, Kovvuri Tejaswi" userId="0dc14377-dfee-4548-932c-91b0d3aa8ba7" providerId="ADAL" clId="{7842B753-A1B2-4E50-96AD-877CFD718124}" dt="2023-05-03T06:28:54.030" v="27" actId="2711"/>
          <ac:spMkLst>
            <pc:docMk/>
            <pc:sldMk cId="970158950" sldId="410"/>
            <ac:spMk id="13" creationId="{492C8280-2D7B-9430-EBC2-30D63317BB7F}"/>
          </ac:spMkLst>
        </pc:spChg>
      </pc:sldChg>
      <pc:sldChg chg="modSp mod modTransition setBg">
        <pc:chgData name="sai Keerthi reddy, Kovvuri Tejaswi" userId="0dc14377-dfee-4548-932c-91b0d3aa8ba7" providerId="ADAL" clId="{7842B753-A1B2-4E50-96AD-877CFD718124}" dt="2023-05-04T03:48:53.683" v="613"/>
        <pc:sldMkLst>
          <pc:docMk/>
          <pc:sldMk cId="2450402009" sldId="411"/>
        </pc:sldMkLst>
        <pc:spChg chg="mod">
          <ac:chgData name="sai Keerthi reddy, Kovvuri Tejaswi" userId="0dc14377-dfee-4548-932c-91b0d3aa8ba7" providerId="ADAL" clId="{7842B753-A1B2-4E50-96AD-877CFD718124}" dt="2023-05-03T06:29:04.011" v="28" actId="2711"/>
          <ac:spMkLst>
            <pc:docMk/>
            <pc:sldMk cId="2450402009" sldId="411"/>
            <ac:spMk id="2" creationId="{1C35330E-EE86-5090-981E-DE4CCE8604DD}"/>
          </ac:spMkLst>
        </pc:spChg>
      </pc:sldChg>
      <pc:sldChg chg="modSp mod modTransition setBg">
        <pc:chgData name="sai Keerthi reddy, Kovvuri Tejaswi" userId="0dc14377-dfee-4548-932c-91b0d3aa8ba7" providerId="ADAL" clId="{7842B753-A1B2-4E50-96AD-877CFD718124}" dt="2023-05-04T03:48:57.656" v="614"/>
        <pc:sldMkLst>
          <pc:docMk/>
          <pc:sldMk cId="3023593200" sldId="412"/>
        </pc:sldMkLst>
        <pc:spChg chg="mod">
          <ac:chgData name="sai Keerthi reddy, Kovvuri Tejaswi" userId="0dc14377-dfee-4548-932c-91b0d3aa8ba7" providerId="ADAL" clId="{7842B753-A1B2-4E50-96AD-877CFD718124}" dt="2023-05-03T06:29:11.827" v="29" actId="2711"/>
          <ac:spMkLst>
            <pc:docMk/>
            <pc:sldMk cId="3023593200" sldId="412"/>
            <ac:spMk id="2" creationId="{AF8CAC7A-73F3-A059-8CB8-12C163F8B236}"/>
          </ac:spMkLst>
        </pc:spChg>
      </pc:sldChg>
      <pc:sldChg chg="modSp mod modTransition setBg">
        <pc:chgData name="sai Keerthi reddy, Kovvuri Tejaswi" userId="0dc14377-dfee-4548-932c-91b0d3aa8ba7" providerId="ADAL" clId="{7842B753-A1B2-4E50-96AD-877CFD718124}" dt="2023-05-04T03:49:02.347" v="615"/>
        <pc:sldMkLst>
          <pc:docMk/>
          <pc:sldMk cId="904361610" sldId="413"/>
        </pc:sldMkLst>
        <pc:spChg chg="mod">
          <ac:chgData name="sai Keerthi reddy, Kovvuri Tejaswi" userId="0dc14377-dfee-4548-932c-91b0d3aa8ba7" providerId="ADAL" clId="{7842B753-A1B2-4E50-96AD-877CFD718124}" dt="2023-05-03T06:29:19.127" v="30" actId="2711"/>
          <ac:spMkLst>
            <pc:docMk/>
            <pc:sldMk cId="904361610" sldId="413"/>
            <ac:spMk id="2" creationId="{E298BBC5-C2A1-593B-9208-AA53E581B1F7}"/>
          </ac:spMkLst>
        </pc:spChg>
      </pc:sldChg>
      <pc:sldChg chg="modSp mod modTransition setBg">
        <pc:chgData name="sai Keerthi reddy, Kovvuri Tejaswi" userId="0dc14377-dfee-4548-932c-91b0d3aa8ba7" providerId="ADAL" clId="{7842B753-A1B2-4E50-96AD-877CFD718124}" dt="2023-05-04T03:49:07.678" v="616"/>
        <pc:sldMkLst>
          <pc:docMk/>
          <pc:sldMk cId="1101977617" sldId="414"/>
        </pc:sldMkLst>
        <pc:spChg chg="mod">
          <ac:chgData name="sai Keerthi reddy, Kovvuri Tejaswi" userId="0dc14377-dfee-4548-932c-91b0d3aa8ba7" providerId="ADAL" clId="{7842B753-A1B2-4E50-96AD-877CFD718124}" dt="2023-05-03T06:29:25.856" v="31" actId="2711"/>
          <ac:spMkLst>
            <pc:docMk/>
            <pc:sldMk cId="1101977617" sldId="414"/>
            <ac:spMk id="2" creationId="{D083A6B2-124C-29D9-565B-F2035480607F}"/>
          </ac:spMkLst>
        </pc:spChg>
      </pc:sldChg>
      <pc:sldChg chg="modSp mod modTransition setBg">
        <pc:chgData name="sai Keerthi reddy, Kovvuri Tejaswi" userId="0dc14377-dfee-4548-932c-91b0d3aa8ba7" providerId="ADAL" clId="{7842B753-A1B2-4E50-96AD-877CFD718124}" dt="2023-05-04T03:49:11.120" v="617"/>
        <pc:sldMkLst>
          <pc:docMk/>
          <pc:sldMk cId="362012113" sldId="415"/>
        </pc:sldMkLst>
        <pc:spChg chg="mod">
          <ac:chgData name="sai Keerthi reddy, Kovvuri Tejaswi" userId="0dc14377-dfee-4548-932c-91b0d3aa8ba7" providerId="ADAL" clId="{7842B753-A1B2-4E50-96AD-877CFD718124}" dt="2023-05-03T06:29:35.558" v="32" actId="2711"/>
          <ac:spMkLst>
            <pc:docMk/>
            <pc:sldMk cId="362012113" sldId="415"/>
            <ac:spMk id="2" creationId="{4F1FAF70-116F-CD0E-258D-8F222A63D5F7}"/>
          </ac:spMkLst>
        </pc:spChg>
      </pc:sldChg>
      <pc:sldChg chg="modSp mod modTransition setBg">
        <pc:chgData name="sai Keerthi reddy, Kovvuri Tejaswi" userId="0dc14377-dfee-4548-932c-91b0d3aa8ba7" providerId="ADAL" clId="{7842B753-A1B2-4E50-96AD-877CFD718124}" dt="2023-05-03T07:39:52.225" v="604"/>
        <pc:sldMkLst>
          <pc:docMk/>
          <pc:sldMk cId="3049527652" sldId="416"/>
        </pc:sldMkLst>
        <pc:spChg chg="mod">
          <ac:chgData name="sai Keerthi reddy, Kovvuri Tejaswi" userId="0dc14377-dfee-4548-932c-91b0d3aa8ba7" providerId="ADAL" clId="{7842B753-A1B2-4E50-96AD-877CFD718124}" dt="2023-05-03T07:31:12.321" v="46" actId="207"/>
          <ac:spMkLst>
            <pc:docMk/>
            <pc:sldMk cId="3049527652" sldId="416"/>
            <ac:spMk id="2" creationId="{7AC84F4C-263A-C311-FD98-60858AACC086}"/>
          </ac:spMkLst>
        </pc:spChg>
        <pc:spChg chg="mod">
          <ac:chgData name="sai Keerthi reddy, Kovvuri Tejaswi" userId="0dc14377-dfee-4548-932c-91b0d3aa8ba7" providerId="ADAL" clId="{7842B753-A1B2-4E50-96AD-877CFD718124}" dt="2023-05-03T06:27:31.287" v="21" actId="1076"/>
          <ac:spMkLst>
            <pc:docMk/>
            <pc:sldMk cId="3049527652" sldId="416"/>
            <ac:spMk id="3" creationId="{49C7ACF8-3AD3-3B29-01F5-038E545F835A}"/>
          </ac:spMkLst>
        </pc:spChg>
      </pc:sldChg>
      <pc:sldMasterChg chg="setBg modSldLayout">
        <pc:chgData name="sai Keerthi reddy, Kovvuri Tejaswi" userId="0dc14377-dfee-4548-932c-91b0d3aa8ba7" providerId="ADAL" clId="{7842B753-A1B2-4E50-96AD-877CFD718124}" dt="2023-05-03T07:36:14.666" v="596"/>
        <pc:sldMasterMkLst>
          <pc:docMk/>
          <pc:sldMasterMk cId="3446197306" sldId="2147483733"/>
        </pc:sldMasterMkLst>
        <pc:sldLayoutChg chg="setBg">
          <pc:chgData name="sai Keerthi reddy, Kovvuri Tejaswi" userId="0dc14377-dfee-4548-932c-91b0d3aa8ba7" providerId="ADAL" clId="{7842B753-A1B2-4E50-96AD-877CFD718124}" dt="2023-05-03T07:36:14.666" v="596"/>
          <pc:sldLayoutMkLst>
            <pc:docMk/>
            <pc:sldMasterMk cId="3446197306" sldId="2147483733"/>
            <pc:sldLayoutMk cId="2564276924" sldId="2147483735"/>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3862530048" sldId="2147483736"/>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61000241" sldId="2147483737"/>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4020813611" sldId="2147483738"/>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549253533" sldId="2147483739"/>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4292733074" sldId="2147483740"/>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2907610444" sldId="2147483742"/>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2406699229" sldId="2147483743"/>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88015766" sldId="2147483744"/>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3796646785" sldId="2147483745"/>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3655466873" sldId="2147483746"/>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449278826" sldId="2147483747"/>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3420658599" sldId="2147483748"/>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237611767" sldId="2147483749"/>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1554462633" sldId="2147483750"/>
          </pc:sldLayoutMkLst>
        </pc:sldLayoutChg>
        <pc:sldLayoutChg chg="setBg">
          <pc:chgData name="sai Keerthi reddy, Kovvuri Tejaswi" userId="0dc14377-dfee-4548-932c-91b0d3aa8ba7" providerId="ADAL" clId="{7842B753-A1B2-4E50-96AD-877CFD718124}" dt="2023-05-03T07:36:14.666" v="596"/>
          <pc:sldLayoutMkLst>
            <pc:docMk/>
            <pc:sldMasterMk cId="3446197306" sldId="2147483733"/>
            <pc:sldLayoutMk cId="4058976830" sldId="21474837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4F4C-263A-C311-FD98-60858AACC086}"/>
              </a:ext>
            </a:extLst>
          </p:cNvPr>
          <p:cNvSpPr>
            <a:spLocks noGrp="1"/>
          </p:cNvSpPr>
          <p:nvPr>
            <p:ph type="ctrTitle"/>
          </p:nvPr>
        </p:nvSpPr>
        <p:spPr>
          <a:xfrm>
            <a:off x="2579571" y="1672158"/>
            <a:ext cx="6422938" cy="3511296"/>
          </a:xfrm>
        </p:spPr>
        <p:txBody>
          <a:bodyPr>
            <a:normAutofit/>
          </a:bodyPr>
          <a:lstStyle/>
          <a:p>
            <a:r>
              <a:rPr lang="en-IN" sz="6000" dirty="0">
                <a:latin typeface="Algerian" panose="04020705040A02060702" pitchFamily="82" charset="0"/>
              </a:rPr>
              <a:t>Azure App</a:t>
            </a:r>
          </a:p>
        </p:txBody>
      </p:sp>
      <p:sp>
        <p:nvSpPr>
          <p:cNvPr id="3" name="Subtitle 2">
            <a:extLst>
              <a:ext uri="{FF2B5EF4-FFF2-40B4-BE49-F238E27FC236}">
                <a16:creationId xmlns:a16="http://schemas.microsoft.com/office/drawing/2014/main" id="{49C7ACF8-3AD3-3B29-01F5-038E545F835A}"/>
              </a:ext>
            </a:extLst>
          </p:cNvPr>
          <p:cNvSpPr>
            <a:spLocks noGrp="1"/>
          </p:cNvSpPr>
          <p:nvPr>
            <p:ph type="subTitle" idx="1"/>
          </p:nvPr>
        </p:nvSpPr>
        <p:spPr>
          <a:xfrm>
            <a:off x="7485782" y="1674546"/>
            <a:ext cx="3699256" cy="3508908"/>
          </a:xfrm>
        </p:spPr>
        <p:txBody>
          <a:bodyPr>
            <a:normAutofit/>
          </a:bodyPr>
          <a:lstStyle/>
          <a:p>
            <a:r>
              <a:rPr lang="en-IN" sz="6000" i="1" cap="none" dirty="0">
                <a:solidFill>
                  <a:srgbClr val="F07C98"/>
                </a:solidFill>
                <a:latin typeface="Algerian" panose="04020705040A02060702" pitchFamily="82" charset="0"/>
              </a:rPr>
              <a:t>Services</a:t>
            </a:r>
          </a:p>
        </p:txBody>
      </p:sp>
    </p:spTree>
    <p:extLst>
      <p:ext uri="{BB962C8B-B14F-4D97-AF65-F5344CB8AC3E}">
        <p14:creationId xmlns:p14="http://schemas.microsoft.com/office/powerpoint/2010/main" val="304952765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A6B2-124C-29D9-565B-F2035480607F}"/>
              </a:ext>
            </a:extLst>
          </p:cNvPr>
          <p:cNvSpPr>
            <a:spLocks noGrp="1"/>
          </p:cNvSpPr>
          <p:nvPr>
            <p:ph type="title"/>
          </p:nvPr>
        </p:nvSpPr>
        <p:spPr/>
        <p:txBody>
          <a:bodyPr/>
          <a:lstStyle/>
          <a:p>
            <a:r>
              <a:rPr lang="en-IN" dirty="0">
                <a:latin typeface="Algerian" panose="04020705040A02060702" pitchFamily="82" charset="0"/>
              </a:rPr>
              <a:t>Azure Functions</a:t>
            </a:r>
          </a:p>
        </p:txBody>
      </p:sp>
      <p:sp>
        <p:nvSpPr>
          <p:cNvPr id="4" name="Footer Placeholder 3">
            <a:extLst>
              <a:ext uri="{FF2B5EF4-FFF2-40B4-BE49-F238E27FC236}">
                <a16:creationId xmlns:a16="http://schemas.microsoft.com/office/drawing/2014/main" id="{093215F7-00A9-71B9-F455-38C312E38277}"/>
              </a:ext>
            </a:extLst>
          </p:cNvPr>
          <p:cNvSpPr>
            <a:spLocks noGrp="1"/>
          </p:cNvSpPr>
          <p:nvPr>
            <p:ph type="ftr" sz="quarter" idx="11"/>
          </p:nvPr>
        </p:nvSpPr>
        <p:spPr/>
        <p:txBody>
          <a:bodyPr/>
          <a:lstStyle/>
          <a:p>
            <a:r>
              <a:rPr lang="en-US" dirty="0"/>
              <a:t>Azure App Services</a:t>
            </a:r>
          </a:p>
        </p:txBody>
      </p:sp>
      <p:sp>
        <p:nvSpPr>
          <p:cNvPr id="5" name="Slide Number Placeholder 4">
            <a:extLst>
              <a:ext uri="{FF2B5EF4-FFF2-40B4-BE49-F238E27FC236}">
                <a16:creationId xmlns:a16="http://schemas.microsoft.com/office/drawing/2014/main" id="{5F3A8826-5826-534B-F284-9E6EE0E7AF42}"/>
              </a:ext>
            </a:extLst>
          </p:cNvPr>
          <p:cNvSpPr>
            <a:spLocks noGrp="1"/>
          </p:cNvSpPr>
          <p:nvPr>
            <p:ph type="sldNum" sz="quarter" idx="12"/>
          </p:nvPr>
        </p:nvSpPr>
        <p:spPr/>
        <p:txBody>
          <a:bodyPr/>
          <a:lstStyle/>
          <a:p>
            <a:fld id="{B9713C8C-8E70-45D5-AE59-23E60168254E}" type="slidenum">
              <a:rPr lang="en-US" smtClean="0"/>
              <a:t>10</a:t>
            </a:fld>
            <a:endParaRPr lang="en-US" dirty="0"/>
          </a:p>
        </p:txBody>
      </p:sp>
      <p:sp>
        <p:nvSpPr>
          <p:cNvPr id="6" name="Content Placeholder 5">
            <a:extLst>
              <a:ext uri="{FF2B5EF4-FFF2-40B4-BE49-F238E27FC236}">
                <a16:creationId xmlns:a16="http://schemas.microsoft.com/office/drawing/2014/main" id="{73A4B048-FFCB-2B94-0F76-99C0EB90CA61}"/>
              </a:ext>
            </a:extLst>
          </p:cNvPr>
          <p:cNvSpPr>
            <a:spLocks noGrp="1"/>
          </p:cNvSpPr>
          <p:nvPr>
            <p:ph sz="quarter" idx="13"/>
          </p:nvPr>
        </p:nvSpPr>
        <p:spPr/>
        <p:txBody>
          <a:bodyPr/>
          <a:lstStyle/>
          <a:p>
            <a:r>
              <a:rPr lang="en-IN" dirty="0"/>
              <a:t>Azure Functions are event-driven components that eliminate the need for a server to host a piece of logical code and process.</a:t>
            </a:r>
          </a:p>
          <a:p>
            <a:pPr marL="285750" indent="-285750">
              <a:buFont typeface="Arial" panose="020B0604020202020204" pitchFamily="34" charset="0"/>
              <a:buChar char="•"/>
            </a:pPr>
            <a:r>
              <a:rPr lang="en-IN" sz="1600" dirty="0"/>
              <a:t>An Azure function can run any executable. Azure Functions are also referred to as Server less.</a:t>
            </a:r>
          </a:p>
          <a:p>
            <a:pPr marL="285750" indent="-285750">
              <a:buFont typeface="Arial" panose="020B0604020202020204" pitchFamily="34" charset="0"/>
              <a:buChar char="•"/>
            </a:pPr>
            <a:r>
              <a:rPr lang="en-IN" sz="1600" dirty="0"/>
              <a:t>Serverless Azure functions are not fully featured applications but a short-lived task in an application that does a specific job.</a:t>
            </a:r>
          </a:p>
          <a:p>
            <a:pPr marL="285750" indent="-285750">
              <a:buFont typeface="Arial" panose="020B0604020202020204" pitchFamily="34" charset="0"/>
              <a:buChar char="•"/>
            </a:pPr>
            <a:r>
              <a:rPr lang="en-IN" sz="1600" dirty="0"/>
              <a:t>Azure functions are supported in multiple languages like C#, F#, Node.js, Python, PHP, batch, bash and any executable file format.</a:t>
            </a:r>
          </a:p>
        </p:txBody>
      </p:sp>
    </p:spTree>
    <p:extLst>
      <p:ext uri="{BB962C8B-B14F-4D97-AF65-F5344CB8AC3E}">
        <p14:creationId xmlns:p14="http://schemas.microsoft.com/office/powerpoint/2010/main" val="110197761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AF70-116F-CD0E-258D-8F222A63D5F7}"/>
              </a:ext>
            </a:extLst>
          </p:cNvPr>
          <p:cNvSpPr>
            <a:spLocks noGrp="1"/>
          </p:cNvSpPr>
          <p:nvPr>
            <p:ph type="title"/>
          </p:nvPr>
        </p:nvSpPr>
        <p:spPr/>
        <p:txBody>
          <a:bodyPr/>
          <a:lstStyle/>
          <a:p>
            <a:r>
              <a:rPr lang="en-IN" dirty="0">
                <a:latin typeface="Algerian" panose="04020705040A02060702" pitchFamily="82" charset="0"/>
              </a:rPr>
              <a:t>App Service Plans….</a:t>
            </a:r>
          </a:p>
        </p:txBody>
      </p:sp>
      <p:sp>
        <p:nvSpPr>
          <p:cNvPr id="3" name="Text Placeholder 2">
            <a:extLst>
              <a:ext uri="{FF2B5EF4-FFF2-40B4-BE49-F238E27FC236}">
                <a16:creationId xmlns:a16="http://schemas.microsoft.com/office/drawing/2014/main" id="{99825FA6-A72F-44CB-ADAC-5D712DED253B}"/>
              </a:ext>
            </a:extLst>
          </p:cNvPr>
          <p:cNvSpPr>
            <a:spLocks noGrp="1"/>
          </p:cNvSpPr>
          <p:nvPr>
            <p:ph type="body" idx="1"/>
          </p:nvPr>
        </p:nvSpPr>
        <p:spPr/>
        <p:txBody>
          <a:bodyPr/>
          <a:lstStyle/>
          <a:p>
            <a:r>
              <a:rPr lang="en-IN" dirty="0"/>
              <a:t>1.Free</a:t>
            </a:r>
          </a:p>
        </p:txBody>
      </p:sp>
      <p:sp>
        <p:nvSpPr>
          <p:cNvPr id="4" name="Content Placeholder 3">
            <a:extLst>
              <a:ext uri="{FF2B5EF4-FFF2-40B4-BE49-F238E27FC236}">
                <a16:creationId xmlns:a16="http://schemas.microsoft.com/office/drawing/2014/main" id="{0EDE204A-1824-E565-FFFE-8AC91A657C8F}"/>
              </a:ext>
            </a:extLst>
          </p:cNvPr>
          <p:cNvSpPr>
            <a:spLocks noGrp="1"/>
          </p:cNvSpPr>
          <p:nvPr>
            <p:ph sz="half" idx="2"/>
          </p:nvPr>
        </p:nvSpPr>
        <p:spPr/>
        <p:txBody>
          <a:bodyPr>
            <a:normAutofit/>
          </a:bodyPr>
          <a:lstStyle/>
          <a:p>
            <a:pPr marL="0" indent="0">
              <a:buNone/>
            </a:pPr>
            <a:r>
              <a:rPr lang="en-IN" sz="1600" dirty="0"/>
              <a:t>This App Service plan uses a single VM for multiple app service plan and can host multiple applications with some limited computing power.</a:t>
            </a:r>
          </a:p>
        </p:txBody>
      </p:sp>
      <p:sp>
        <p:nvSpPr>
          <p:cNvPr id="5" name="Text Placeholder 4">
            <a:extLst>
              <a:ext uri="{FF2B5EF4-FFF2-40B4-BE49-F238E27FC236}">
                <a16:creationId xmlns:a16="http://schemas.microsoft.com/office/drawing/2014/main" id="{DDB87CE3-55DB-3E40-F5D9-D8D3D194E6C0}"/>
              </a:ext>
            </a:extLst>
          </p:cNvPr>
          <p:cNvSpPr>
            <a:spLocks noGrp="1"/>
          </p:cNvSpPr>
          <p:nvPr>
            <p:ph type="body" sz="quarter" idx="3"/>
          </p:nvPr>
        </p:nvSpPr>
        <p:spPr/>
        <p:txBody>
          <a:bodyPr/>
          <a:lstStyle/>
          <a:p>
            <a:r>
              <a:rPr lang="en-IN" dirty="0"/>
              <a:t>2.Shared</a:t>
            </a:r>
          </a:p>
        </p:txBody>
      </p:sp>
      <p:sp>
        <p:nvSpPr>
          <p:cNvPr id="6" name="Content Placeholder 5">
            <a:extLst>
              <a:ext uri="{FF2B5EF4-FFF2-40B4-BE49-F238E27FC236}">
                <a16:creationId xmlns:a16="http://schemas.microsoft.com/office/drawing/2014/main" id="{8B09B198-9063-E7C8-3BD5-E451B97D8572}"/>
              </a:ext>
            </a:extLst>
          </p:cNvPr>
          <p:cNvSpPr>
            <a:spLocks noGrp="1"/>
          </p:cNvSpPr>
          <p:nvPr>
            <p:ph sz="quarter" idx="4"/>
          </p:nvPr>
        </p:nvSpPr>
        <p:spPr/>
        <p:txBody>
          <a:bodyPr>
            <a:normAutofit/>
          </a:bodyPr>
          <a:lstStyle/>
          <a:p>
            <a:pPr marL="0" indent="0">
              <a:buNone/>
            </a:pPr>
            <a:r>
              <a:rPr lang="en-IN" sz="1600" dirty="0"/>
              <a:t>Shared app service tier, runs in a similar environment as that of a Free tier. This tier allocates CPU quotas to each app that runs on the shared resources, and the resources cannot scale out.</a:t>
            </a:r>
          </a:p>
        </p:txBody>
      </p:sp>
      <p:sp>
        <p:nvSpPr>
          <p:cNvPr id="8" name="Footer Placeholder 7">
            <a:extLst>
              <a:ext uri="{FF2B5EF4-FFF2-40B4-BE49-F238E27FC236}">
                <a16:creationId xmlns:a16="http://schemas.microsoft.com/office/drawing/2014/main" id="{61F3822A-9F7F-AD0E-0B66-C82BD35076E7}"/>
              </a:ext>
            </a:extLst>
          </p:cNvPr>
          <p:cNvSpPr>
            <a:spLocks noGrp="1"/>
          </p:cNvSpPr>
          <p:nvPr>
            <p:ph type="ftr" sz="quarter" idx="11"/>
          </p:nvPr>
        </p:nvSpPr>
        <p:spPr/>
        <p:txBody>
          <a:bodyPr/>
          <a:lstStyle/>
          <a:p>
            <a:r>
              <a:rPr lang="en-US" dirty="0"/>
              <a:t>Azure App Services</a:t>
            </a:r>
          </a:p>
        </p:txBody>
      </p:sp>
      <p:sp>
        <p:nvSpPr>
          <p:cNvPr id="9" name="Slide Number Placeholder 8">
            <a:extLst>
              <a:ext uri="{FF2B5EF4-FFF2-40B4-BE49-F238E27FC236}">
                <a16:creationId xmlns:a16="http://schemas.microsoft.com/office/drawing/2014/main" id="{0B39892E-C833-F19C-BB9B-F54C3C3ADD69}"/>
              </a:ext>
            </a:extLst>
          </p:cNvPr>
          <p:cNvSpPr>
            <a:spLocks noGrp="1"/>
          </p:cNvSpPr>
          <p:nvPr>
            <p:ph type="sldNum" sz="quarter" idx="12"/>
          </p:nvPr>
        </p:nvSpPr>
        <p:spPr/>
        <p:txBody>
          <a:bodyPr/>
          <a:lstStyle/>
          <a:p>
            <a:fld id="{B9713C8C-8E70-45D5-AE59-23E60168254E}" type="slidenum">
              <a:rPr lang="en-US" smtClean="0"/>
              <a:t>11</a:t>
            </a:fld>
            <a:endParaRPr lang="en-US" dirty="0"/>
          </a:p>
        </p:txBody>
      </p:sp>
      <p:sp>
        <p:nvSpPr>
          <p:cNvPr id="10" name="Text Placeholder 9">
            <a:extLst>
              <a:ext uri="{FF2B5EF4-FFF2-40B4-BE49-F238E27FC236}">
                <a16:creationId xmlns:a16="http://schemas.microsoft.com/office/drawing/2014/main" id="{DADA10F0-C1F0-2BEC-1178-959489495021}"/>
              </a:ext>
            </a:extLst>
          </p:cNvPr>
          <p:cNvSpPr>
            <a:spLocks noGrp="1"/>
          </p:cNvSpPr>
          <p:nvPr>
            <p:ph type="body" sz="quarter" idx="13"/>
          </p:nvPr>
        </p:nvSpPr>
        <p:spPr/>
        <p:txBody>
          <a:bodyPr/>
          <a:lstStyle/>
          <a:p>
            <a:r>
              <a:rPr lang="en-IN" dirty="0"/>
              <a:t>3.Dedicated</a:t>
            </a:r>
          </a:p>
        </p:txBody>
      </p:sp>
      <p:sp>
        <p:nvSpPr>
          <p:cNvPr id="11" name="Content Placeholder 10">
            <a:extLst>
              <a:ext uri="{FF2B5EF4-FFF2-40B4-BE49-F238E27FC236}">
                <a16:creationId xmlns:a16="http://schemas.microsoft.com/office/drawing/2014/main" id="{EC936F0A-1137-547C-9122-370710686F0F}"/>
              </a:ext>
            </a:extLst>
          </p:cNvPr>
          <p:cNvSpPr>
            <a:spLocks noGrp="1"/>
          </p:cNvSpPr>
          <p:nvPr>
            <p:ph sz="quarter" idx="14"/>
          </p:nvPr>
        </p:nvSpPr>
        <p:spPr/>
        <p:txBody>
          <a:bodyPr/>
          <a:lstStyle/>
          <a:p>
            <a:pPr marL="0" indent="0">
              <a:buNone/>
            </a:pPr>
            <a:r>
              <a:rPr lang="en-IN" sz="1600" dirty="0"/>
              <a:t>The Dedicated tiers run apps on dedicated Azure VMs.</a:t>
            </a:r>
          </a:p>
          <a:p>
            <a:pPr marL="0" indent="0">
              <a:buNone/>
            </a:pPr>
            <a:r>
              <a:rPr lang="en-IN" sz="1600" dirty="0"/>
              <a:t>This tier is further divided into Basic, Standard and Premium with increasing compute power and features.</a:t>
            </a:r>
          </a:p>
          <a:p>
            <a:r>
              <a:rPr lang="en-IN" sz="1600" dirty="0"/>
              <a:t>Basic</a:t>
            </a:r>
          </a:p>
          <a:p>
            <a:r>
              <a:rPr lang="en-IN" sz="1600" dirty="0"/>
              <a:t>Standard</a:t>
            </a:r>
          </a:p>
          <a:p>
            <a:r>
              <a:rPr lang="en-IN" sz="1600" dirty="0"/>
              <a:t>Premium</a:t>
            </a:r>
          </a:p>
        </p:txBody>
      </p:sp>
    </p:spTree>
    <p:extLst>
      <p:ext uri="{BB962C8B-B14F-4D97-AF65-F5344CB8AC3E}">
        <p14:creationId xmlns:p14="http://schemas.microsoft.com/office/powerpoint/2010/main" val="362012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p:txBody>
          <a:bodyPr/>
          <a:lstStyle/>
          <a:p>
            <a:r>
              <a:rPr lang="en-US" dirty="0">
                <a:latin typeface="Algerian" panose="04020705040A02060702" pitchFamily="82" charset="0"/>
              </a:rPr>
              <a:t>Limitations:…</a:t>
            </a:r>
          </a:p>
        </p:txBody>
      </p:sp>
      <p:sp>
        <p:nvSpPr>
          <p:cNvPr id="8" name="Content Placeholder 7">
            <a:extLst>
              <a:ext uri="{FF2B5EF4-FFF2-40B4-BE49-F238E27FC236}">
                <a16:creationId xmlns:a16="http://schemas.microsoft.com/office/drawing/2014/main" id="{7E8C2F85-AB4A-4E27-8962-15AB4A9225EB}"/>
              </a:ext>
            </a:extLst>
          </p:cNvPr>
          <p:cNvSpPr>
            <a:spLocks noGrp="1"/>
          </p:cNvSpPr>
          <p:nvPr>
            <p:ph sz="quarter" idx="14"/>
          </p:nvPr>
        </p:nvSpPr>
        <p:spPr>
          <a:xfrm>
            <a:off x="836613" y="1690688"/>
            <a:ext cx="10515600" cy="4499800"/>
          </a:xfrm>
        </p:spPr>
        <p:txBody>
          <a:bodyPr>
            <a:normAutofit/>
          </a:bodyPr>
          <a:lstStyle/>
          <a:p>
            <a:pPr marL="0" indent="0">
              <a:buNone/>
            </a:pPr>
            <a:r>
              <a:rPr lang="en-IN" sz="2000" dirty="0"/>
              <a:t>Though App Service comes with a lot of benefits and ease of doing cloud-native development and deployments, there are a few limitations which should be understood well.</a:t>
            </a:r>
          </a:p>
          <a:p>
            <a:r>
              <a:rPr lang="en-IN" sz="2000" dirty="0"/>
              <a:t>No Remote Desktop Connection.</a:t>
            </a:r>
          </a:p>
          <a:p>
            <a:r>
              <a:rPr lang="en-IN" sz="2000" dirty="0"/>
              <a:t>No Support for third-party Software management tools.</a:t>
            </a:r>
          </a:p>
          <a:p>
            <a:r>
              <a:rPr lang="en-IN" sz="2000" dirty="0"/>
              <a:t>Performance Counters not visible.</a:t>
            </a:r>
            <a:endParaRPr lang="en-US" sz="2000" dirty="0"/>
          </a:p>
        </p:txBody>
      </p:sp>
      <p:sp>
        <p:nvSpPr>
          <p:cNvPr id="10" name="Footer Placeholder 9">
            <a:extLst>
              <a:ext uri="{FF2B5EF4-FFF2-40B4-BE49-F238E27FC236}">
                <a16:creationId xmlns:a16="http://schemas.microsoft.com/office/drawing/2014/main" id="{810980BC-2DD0-4160-99B1-C2A0F7AF864B}"/>
              </a:ext>
            </a:extLst>
          </p:cNvPr>
          <p:cNvSpPr>
            <a:spLocks noGrp="1"/>
          </p:cNvSpPr>
          <p:nvPr>
            <p:ph type="ftr" sz="quarter" idx="11"/>
          </p:nvPr>
        </p:nvSpPr>
        <p:spPr/>
        <p:txBody>
          <a:bodyPr/>
          <a:lstStyle/>
          <a:p>
            <a:r>
              <a:rPr lang="en-US" dirty="0"/>
              <a:t>Azure App Services</a:t>
            </a:r>
          </a:p>
        </p:txBody>
      </p:sp>
      <p:sp>
        <p:nvSpPr>
          <p:cNvPr id="11" name="Slide Number Placeholder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a:lstStyle/>
          <a:p>
            <a:fld id="{B9713C8C-8E70-45D5-AE59-23E60168254E}" type="slidenum">
              <a:rPr lang="en-US" smtClean="0"/>
              <a:t>12</a:t>
            </a:fld>
            <a:endParaRPr lang="en-US" dirty="0"/>
          </a:p>
        </p:txBody>
      </p:sp>
    </p:spTree>
    <p:extLst>
      <p:ext uri="{BB962C8B-B14F-4D97-AF65-F5344CB8AC3E}">
        <p14:creationId xmlns:p14="http://schemas.microsoft.com/office/powerpoint/2010/main" val="124150551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blue circle with white lines and dots&#10;&#10;Description automatically generated with low confidence">
            <a:extLst>
              <a:ext uri="{FF2B5EF4-FFF2-40B4-BE49-F238E27FC236}">
                <a16:creationId xmlns:a16="http://schemas.microsoft.com/office/drawing/2014/main" id="{7F6700A9-F964-2647-034C-2B3DCFB98F12}"/>
              </a:ext>
            </a:extLst>
          </p:cNvPr>
          <p:cNvPicPr>
            <a:picLocks noGrp="1" noChangeAspect="1"/>
          </p:cNvPicPr>
          <p:nvPr>
            <p:ph type="pic" sz="quarter" idx="13"/>
          </p:nvPr>
        </p:nvPicPr>
        <p:blipFill rotWithShape="1">
          <a:blip r:embed="rId2"/>
          <a:srcRect t="16830" r="-2" b="14522"/>
          <a:stretch/>
        </p:blipFill>
        <p:spPr>
          <a:xfrm>
            <a:off x="146842" y="115513"/>
            <a:ext cx="5707761" cy="3686466"/>
          </a:xfrm>
          <a:prstGeom prst="ellipse">
            <a:avLst/>
          </a:prstGeom>
          <a:ln w="63500" cap="rnd">
            <a:solidFill>
              <a:srgbClr val="333333"/>
            </a:solidFill>
          </a:ln>
          <a:effectLst>
            <a:glow rad="127000">
              <a:schemeClr val="accent1">
                <a:lumMod val="60000"/>
                <a:lumOff val="40000"/>
              </a:schemeClr>
            </a:glow>
            <a:outerShdw blurRad="381000" dist="292100" dir="5400000" sx="-80000" sy="-18000" rotWithShape="0">
              <a:schemeClr val="accent1">
                <a:lumMod val="60000"/>
                <a:lumOff val="40000"/>
                <a:alpha val="22000"/>
              </a:schemeClr>
            </a:outerShdw>
          </a:effectLst>
          <a:scene3d>
            <a:camera prst="orthographicFront"/>
            <a:lightRig rig="contrasting" dir="t">
              <a:rot lat="0" lon="0" rev="3000000"/>
            </a:lightRig>
          </a:scene3d>
          <a:sp3d contourW="7620">
            <a:bevelT w="95250" h="31750"/>
            <a:contourClr>
              <a:srgbClr val="333333"/>
            </a:contourClr>
          </a:sp3d>
        </p:spPr>
      </p:pic>
      <p:pic>
        <p:nvPicPr>
          <p:cNvPr id="15" name="Picture Placeholder 14" descr="A blue and white logo&#10;&#10;Description automatically generated with low confidence">
            <a:extLst>
              <a:ext uri="{FF2B5EF4-FFF2-40B4-BE49-F238E27FC236}">
                <a16:creationId xmlns:a16="http://schemas.microsoft.com/office/drawing/2014/main" id="{18732294-35D8-E663-C9CD-74CE1FE49421}"/>
              </a:ext>
            </a:extLst>
          </p:cNvPr>
          <p:cNvPicPr>
            <a:picLocks noGrp="1" noChangeAspect="1"/>
          </p:cNvPicPr>
          <p:nvPr>
            <p:ph type="pic" sz="quarter" idx="14"/>
          </p:nvPr>
        </p:nvPicPr>
        <p:blipFill rotWithShape="1">
          <a:blip r:embed="rId3"/>
          <a:srcRect t="4633" r="-2" b="11516"/>
          <a:stretch/>
        </p:blipFill>
        <p:spPr>
          <a:xfrm>
            <a:off x="293665" y="4015660"/>
            <a:ext cx="5414116" cy="2417057"/>
          </a:xfrm>
          <a:prstGeom prst="snip2DiagRect">
            <a:avLst/>
          </a:prstGeom>
          <a:solidFill>
            <a:srgbClr val="FFFFFF">
              <a:shade val="85000"/>
            </a:srgbClr>
          </a:solidFill>
          <a:ln w="88900" cap="sq">
            <a:solidFill>
              <a:srgbClr val="FFFFFF"/>
            </a:solidFill>
            <a:miter lim="800000"/>
          </a:ln>
          <a:effectLst>
            <a:glow rad="127000">
              <a:schemeClr val="accent1">
                <a:lumMod val="60000"/>
                <a:lumOff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a:xfrm>
            <a:off x="6739128" y="365760"/>
            <a:ext cx="4617720" cy="2578608"/>
          </a:xfrm>
        </p:spPr>
        <p:txBody>
          <a:bodyPr anchor="b">
            <a:normAutofit/>
          </a:bodyPr>
          <a:lstStyle/>
          <a:p>
            <a:r>
              <a:rPr lang="en-US" dirty="0">
                <a:latin typeface="Algerian" panose="04020705040A02060702" pitchFamily="82" charset="0"/>
              </a:rPr>
              <a:t>Summary</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a:xfrm>
            <a:off x="6739128" y="3127248"/>
            <a:ext cx="4617720" cy="3054096"/>
          </a:xfrm>
        </p:spPr>
        <p:txBody>
          <a:bodyPr>
            <a:normAutofit/>
          </a:bodyPr>
          <a:lstStyle/>
          <a:p>
            <a:pPr marL="0" indent="0">
              <a:lnSpc>
                <a:spcPct val="90000"/>
              </a:lnSpc>
              <a:buNone/>
            </a:pPr>
            <a:r>
              <a:rPr lang="en-IN"/>
              <a:t>Azure App Service is a platform as a service offering in Microsoft Azure that enables us to develop web and mobile applications and deploy them in Azure. The unique feature of App Service is its fully managed infrastructure by Azure service fabric that keeps us worry free from any kind of infrastructure plumbing that is required to host the applications such that developers could focus more on delivering business values.</a:t>
            </a:r>
            <a:endParaRPr lang="en-US"/>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Azure App Services</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13</a:t>
            </a:fld>
            <a:endParaRPr lang="en-US"/>
          </a:p>
        </p:txBody>
      </p:sp>
    </p:spTree>
    <p:extLst>
      <p:ext uri="{BB962C8B-B14F-4D97-AF65-F5344CB8AC3E}">
        <p14:creationId xmlns:p14="http://schemas.microsoft.com/office/powerpoint/2010/main" val="395842715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6E381-7CDD-4999-B9C7-CD31E749FD95}"/>
              </a:ext>
            </a:extLst>
          </p:cNvPr>
          <p:cNvSpPr>
            <a:spLocks noGrp="1"/>
          </p:cNvSpPr>
          <p:nvPr>
            <p:ph type="ctrTitle"/>
          </p:nvPr>
        </p:nvSpPr>
        <p:spPr>
          <a:xfrm>
            <a:off x="932688" y="1673352"/>
            <a:ext cx="5596128" cy="3511296"/>
          </a:xfrm>
        </p:spPr>
        <p:txBody>
          <a:bodyPr anchor="ctr">
            <a:normAutofit/>
          </a:bodyPr>
          <a:lstStyle/>
          <a:p>
            <a:r>
              <a:rPr lang="en-US" dirty="0">
                <a:latin typeface="Algerian" panose="04020705040A02060702" pitchFamily="82" charset="0"/>
              </a:rPr>
              <a:t>Thank you</a:t>
            </a:r>
          </a:p>
        </p:txBody>
      </p:sp>
      <p:sp>
        <p:nvSpPr>
          <p:cNvPr id="5" name="Text Placeholder 4">
            <a:extLst>
              <a:ext uri="{FF2B5EF4-FFF2-40B4-BE49-F238E27FC236}">
                <a16:creationId xmlns:a16="http://schemas.microsoft.com/office/drawing/2014/main" id="{BCDB3C5E-E520-4B9D-8574-178AD4C9F286}"/>
              </a:ext>
            </a:extLst>
          </p:cNvPr>
          <p:cNvSpPr>
            <a:spLocks noGrp="1"/>
          </p:cNvSpPr>
          <p:nvPr>
            <p:ph type="subTitle" idx="1"/>
          </p:nvPr>
        </p:nvSpPr>
        <p:spPr>
          <a:xfrm>
            <a:off x="8598408" y="4438066"/>
            <a:ext cx="3401568" cy="3508908"/>
          </a:xfrm>
        </p:spPr>
        <p:txBody>
          <a:bodyPr anchor="ctr">
            <a:normAutofit/>
          </a:bodyPr>
          <a:lstStyle/>
          <a:p>
            <a:r>
              <a:rPr lang="en-US" dirty="0"/>
              <a:t>KTS Keerthi Reddy</a:t>
            </a:r>
          </a:p>
          <a:p>
            <a:endParaRPr lang="en-US" dirty="0"/>
          </a:p>
        </p:txBody>
      </p:sp>
    </p:spTree>
    <p:extLst>
      <p:ext uri="{BB962C8B-B14F-4D97-AF65-F5344CB8AC3E}">
        <p14:creationId xmlns:p14="http://schemas.microsoft.com/office/powerpoint/2010/main" val="24207678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p:txBody>
          <a:bodyPr/>
          <a:lstStyle/>
          <a:p>
            <a:r>
              <a:rPr lang="en-US" dirty="0">
                <a:solidFill>
                  <a:schemeClr val="accent6">
                    <a:lumMod val="75000"/>
                  </a:schemeClr>
                </a:solidFill>
                <a:latin typeface="Algerian" panose="04020705040A02060702" pitchFamily="82" charset="0"/>
              </a:rPr>
              <a:t>Topics</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838200" y="2765106"/>
            <a:ext cx="3816096" cy="3529014"/>
          </a:xfrm>
        </p:spPr>
        <p:txBody>
          <a:bodyPr/>
          <a:lstStyle/>
          <a:p>
            <a:r>
              <a:rPr lang="en-US" dirty="0">
                <a:solidFill>
                  <a:schemeClr val="accent6">
                    <a:lumMod val="50000"/>
                  </a:schemeClr>
                </a:solidFill>
              </a:rPr>
              <a:t>1.What is App Service?</a:t>
            </a:r>
          </a:p>
          <a:p>
            <a:r>
              <a:rPr lang="en-US" dirty="0">
                <a:solidFill>
                  <a:schemeClr val="accent6">
                    <a:lumMod val="50000"/>
                  </a:schemeClr>
                </a:solidFill>
              </a:rPr>
              <a:t>2.Why use App Service?</a:t>
            </a:r>
          </a:p>
          <a:p>
            <a:r>
              <a:rPr lang="en-US" dirty="0">
                <a:solidFill>
                  <a:schemeClr val="accent6">
                    <a:lumMod val="50000"/>
                  </a:schemeClr>
                </a:solidFill>
              </a:rPr>
              <a:t>3.Types of App Services.</a:t>
            </a:r>
          </a:p>
          <a:p>
            <a:r>
              <a:rPr lang="en-US" dirty="0">
                <a:solidFill>
                  <a:schemeClr val="accent6">
                    <a:lumMod val="50000"/>
                  </a:schemeClr>
                </a:solidFill>
              </a:rPr>
              <a:t>4.Benefits.</a:t>
            </a:r>
          </a:p>
          <a:p>
            <a:r>
              <a:rPr lang="en-US" dirty="0">
                <a:solidFill>
                  <a:schemeClr val="accent6">
                    <a:lumMod val="50000"/>
                  </a:schemeClr>
                </a:solidFill>
              </a:rPr>
              <a:t>5.Azure Service Plan.</a:t>
            </a:r>
          </a:p>
          <a:p>
            <a:r>
              <a:rPr lang="en-US" dirty="0">
                <a:solidFill>
                  <a:schemeClr val="accent6">
                    <a:lumMod val="50000"/>
                  </a:schemeClr>
                </a:solidFill>
              </a:rPr>
              <a:t>6.Limitations.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p:txBody>
          <a:bodyPr/>
          <a:lstStyle/>
          <a:p>
            <a:pPr algn="l"/>
            <a:r>
              <a:rPr lang="en-US" dirty="0"/>
              <a:t>Azure App Services</a:t>
            </a:r>
          </a:p>
        </p:txBody>
      </p:sp>
      <p:pic>
        <p:nvPicPr>
          <p:cNvPr id="19" name="Picture Placeholder 18" descr="A blue circle with white lines and dots&#10;&#10;Description automatically generated with low confidence">
            <a:extLst>
              <a:ext uri="{FF2B5EF4-FFF2-40B4-BE49-F238E27FC236}">
                <a16:creationId xmlns:a16="http://schemas.microsoft.com/office/drawing/2014/main" id="{FF2E61FD-9E75-5BE9-BACD-12BF602B1C5E}"/>
              </a:ext>
            </a:extLst>
          </p:cNvPr>
          <p:cNvPicPr>
            <a:picLocks noGrp="1" noChangeAspect="1"/>
          </p:cNvPicPr>
          <p:nvPr>
            <p:ph type="pic" sz="quarter" idx="15"/>
          </p:nvPr>
        </p:nvPicPr>
        <p:blipFill>
          <a:blip r:embed="rId2"/>
          <a:srcRect t="13889" b="13889"/>
          <a:stretch>
            <a:fillRect/>
          </a:stretch>
        </p:blipFill>
        <p:spPr/>
      </p:pic>
      <p:pic>
        <p:nvPicPr>
          <p:cNvPr id="32" name="Picture Placeholder 31" descr="A blue triangle with black text&#10;&#10;Description automatically generated with low confidence">
            <a:extLst>
              <a:ext uri="{FF2B5EF4-FFF2-40B4-BE49-F238E27FC236}">
                <a16:creationId xmlns:a16="http://schemas.microsoft.com/office/drawing/2014/main" id="{5AC201D2-1A2A-785B-89EF-7EC92367A8FA}"/>
              </a:ext>
            </a:extLst>
          </p:cNvPr>
          <p:cNvPicPr>
            <a:picLocks noGrp="1" noChangeAspect="1"/>
          </p:cNvPicPr>
          <p:nvPr>
            <p:ph type="pic" sz="quarter" idx="14"/>
          </p:nvPr>
        </p:nvPicPr>
        <p:blipFill>
          <a:blip r:embed="rId3"/>
          <a:srcRect t="868" b="868"/>
          <a:stretch>
            <a:fillRect/>
          </a:stretch>
        </p:blipFill>
        <p:spPr/>
      </p:pic>
      <p:pic>
        <p:nvPicPr>
          <p:cNvPr id="40" name="Picture Placeholder 39" descr="A blue background with a white letter in a circle&#10;&#10;Description automatically generated with low confidence">
            <a:extLst>
              <a:ext uri="{FF2B5EF4-FFF2-40B4-BE49-F238E27FC236}">
                <a16:creationId xmlns:a16="http://schemas.microsoft.com/office/drawing/2014/main" id="{A042B5BE-0BC0-271B-D7B8-75F0E18F9BE3}"/>
              </a:ext>
            </a:extLst>
          </p:cNvPr>
          <p:cNvPicPr>
            <a:picLocks noGrp="1" noChangeAspect="1"/>
          </p:cNvPicPr>
          <p:nvPr>
            <p:ph type="pic" sz="quarter" idx="16"/>
          </p:nvPr>
        </p:nvPicPr>
        <p:blipFill>
          <a:blip r:embed="rId4"/>
          <a:srcRect l="7650" r="7650"/>
          <a:stretch>
            <a:fillRect/>
          </a:stretch>
        </p:blipFill>
        <p:spPr/>
      </p:pic>
      <p:pic>
        <p:nvPicPr>
          <p:cNvPr id="44" name="Picture Placeholder 43" descr="A picture containing graphics, screenshot, graphic design, symbol&#10;&#10;Description automatically generated">
            <a:extLst>
              <a:ext uri="{FF2B5EF4-FFF2-40B4-BE49-F238E27FC236}">
                <a16:creationId xmlns:a16="http://schemas.microsoft.com/office/drawing/2014/main" id="{5F55218F-EB32-C8AD-F6DD-8B49FF2B1719}"/>
              </a:ext>
            </a:extLst>
          </p:cNvPr>
          <p:cNvPicPr>
            <a:picLocks noGrp="1" noChangeAspect="1"/>
          </p:cNvPicPr>
          <p:nvPr>
            <p:ph type="pic" sz="quarter" idx="13"/>
          </p:nvPr>
        </p:nvPicPr>
        <p:blipFill>
          <a:blip r:embed="rId5"/>
          <a:srcRect l="7907" r="7907"/>
          <a:stretch>
            <a:fillRect/>
          </a:stretch>
        </p:blipFill>
        <p:spPr/>
      </p:pic>
    </p:spTree>
    <p:extLst>
      <p:ext uri="{BB962C8B-B14F-4D97-AF65-F5344CB8AC3E}">
        <p14:creationId xmlns:p14="http://schemas.microsoft.com/office/powerpoint/2010/main" val="191294898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latin typeface="Algerian" panose="04020705040A02060702" pitchFamily="82" charset="0"/>
              </a:rPr>
              <a:t>Azure App Service… </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normAutofit/>
          </a:bodyPr>
          <a:lstStyle/>
          <a:p>
            <a:r>
              <a:rPr lang="en-IN" sz="1600" b="1" i="1" dirty="0">
                <a:solidFill>
                  <a:srgbClr val="161616"/>
                </a:solidFill>
                <a:effectLst/>
                <a:latin typeface="Segoe UI" panose="020B0502040204020203" pitchFamily="34" charset="0"/>
              </a:rPr>
              <a:t>Azure App Service</a:t>
            </a:r>
            <a:r>
              <a:rPr lang="en-IN" sz="1600" b="1" i="0" dirty="0">
                <a:solidFill>
                  <a:srgbClr val="161616"/>
                </a:solidFill>
                <a:effectLst/>
                <a:latin typeface="Segoe UI" panose="020B0502040204020203" pitchFamily="34" charset="0"/>
              </a:rPr>
              <a:t> </a:t>
            </a:r>
            <a:r>
              <a:rPr lang="en-IN" sz="1600" b="0" i="0" dirty="0">
                <a:solidFill>
                  <a:srgbClr val="161616"/>
                </a:solidFill>
                <a:effectLst/>
                <a:latin typeface="Segoe UI" panose="020B0502040204020203" pitchFamily="34" charset="0"/>
              </a:rPr>
              <a:t>is an HTTP-based service for hosting web applications, REST APIs, and mobile back ends. You can develop in your favourite language, be it .NET, .NET Core, Java, Ruby, Node.js, PHP, or Python. App Service adds the power of Microsoft Azure to your application, such as security, load balancing, autoscaling, and automated management. Additionally, you can take advantage of its DevOps capabilities, such as continuous deployment from Azure DevOps, GitHub, Docker Hub, and other sources, package management, staging environments</a:t>
            </a:r>
            <a:r>
              <a:rPr lang="en-IN" sz="1600" dirty="0">
                <a:solidFill>
                  <a:srgbClr val="161616"/>
                </a:solidFill>
                <a:latin typeface="Segoe UI" panose="020B0502040204020203" pitchFamily="34" charset="0"/>
              </a:rPr>
              <a:t>.</a:t>
            </a:r>
            <a:endParaRPr lang="en-US" sz="1600" dirty="0"/>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Azure App Services</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28491519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243205"/>
            <a:ext cx="10515600" cy="1325563"/>
          </a:xfrm>
        </p:spPr>
        <p:txBody>
          <a:bodyPr/>
          <a:lstStyle/>
          <a:p>
            <a:r>
              <a:rPr lang="en-US" dirty="0">
                <a:latin typeface="Algerian" panose="04020705040A02060702" pitchFamily="82" charset="0"/>
              </a:rPr>
              <a:t>Why Use App Services?</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p:txBody>
          <a:bodyPr/>
          <a:lstStyle/>
          <a:p>
            <a:r>
              <a:rPr lang="en-US" dirty="0"/>
              <a:t>Azure App Services</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p:txBody>
          <a:bodyPr/>
          <a:lstStyle/>
          <a:p>
            <a:fld id="{590024A9-0184-448B-881E-CC722A916CB1}" type="slidenum">
              <a:rPr lang="en-US" smtClean="0"/>
              <a:pPr/>
              <a:t>4</a:t>
            </a:fld>
            <a:endParaRPr lang="en-US" dirty="0"/>
          </a:p>
        </p:txBody>
      </p:sp>
      <p:sp>
        <p:nvSpPr>
          <p:cNvPr id="8" name="Content Placeholder 7">
            <a:extLst>
              <a:ext uri="{FF2B5EF4-FFF2-40B4-BE49-F238E27FC236}">
                <a16:creationId xmlns:a16="http://schemas.microsoft.com/office/drawing/2014/main" id="{77623AB9-0786-0734-C0B8-246B4BF9250B}"/>
              </a:ext>
            </a:extLst>
          </p:cNvPr>
          <p:cNvSpPr>
            <a:spLocks noGrp="1"/>
          </p:cNvSpPr>
          <p:nvPr>
            <p:ph idx="1"/>
          </p:nvPr>
        </p:nvSpPr>
        <p:spPr>
          <a:xfrm>
            <a:off x="838200" y="1690688"/>
            <a:ext cx="10515600" cy="4481512"/>
          </a:xfrm>
        </p:spPr>
        <p:txBody>
          <a:bodyPr>
            <a:normAutofit/>
          </a:bodyPr>
          <a:lstStyle/>
          <a:p>
            <a:pPr marL="0" indent="0">
              <a:buNone/>
            </a:pPr>
            <a:r>
              <a:rPr lang="en-IN" sz="1800" b="0" i="0" dirty="0">
                <a:solidFill>
                  <a:srgbClr val="161616"/>
                </a:solidFill>
                <a:effectLst/>
                <a:latin typeface="Segoe UI" panose="020B0502040204020203" pitchFamily="34" charset="0"/>
              </a:rPr>
              <a:t>Azure App Service is a fully managed platform as a service (PaaS) offering for developers. Here are some key features of App Service:……..</a:t>
            </a:r>
          </a:p>
          <a:p>
            <a:r>
              <a:rPr lang="en-IN" sz="1400" i="0" dirty="0">
                <a:solidFill>
                  <a:srgbClr val="161616"/>
                </a:solidFill>
                <a:effectLst/>
                <a:latin typeface="Segoe UI" panose="020B0502040204020203" pitchFamily="34" charset="0"/>
              </a:rPr>
              <a:t>Multiple languages and frameworks</a:t>
            </a:r>
            <a:endParaRPr lang="en-IN" sz="1400" dirty="0">
              <a:solidFill>
                <a:srgbClr val="161616"/>
              </a:solidFill>
              <a:latin typeface="Segoe UI" panose="020B0502040204020203" pitchFamily="34" charset="0"/>
            </a:endParaRPr>
          </a:p>
          <a:p>
            <a:r>
              <a:rPr lang="en-IN" sz="1400" i="0" dirty="0">
                <a:solidFill>
                  <a:srgbClr val="161616"/>
                </a:solidFill>
                <a:effectLst/>
                <a:latin typeface="Segoe UI" panose="020B0502040204020203" pitchFamily="34" charset="0"/>
              </a:rPr>
              <a:t>Managed production environment</a:t>
            </a:r>
          </a:p>
          <a:p>
            <a:r>
              <a:rPr lang="en-IN" sz="1400" i="0" dirty="0">
                <a:solidFill>
                  <a:srgbClr val="161616"/>
                </a:solidFill>
                <a:effectLst/>
                <a:latin typeface="Segoe UI" panose="020B0502040204020203" pitchFamily="34" charset="0"/>
              </a:rPr>
              <a:t>Containerization and Docker</a:t>
            </a:r>
            <a:endParaRPr lang="en-IN" sz="1400" dirty="0">
              <a:solidFill>
                <a:srgbClr val="161616"/>
              </a:solidFill>
              <a:latin typeface="Segoe UI" panose="020B0502040204020203" pitchFamily="34" charset="0"/>
            </a:endParaRPr>
          </a:p>
          <a:p>
            <a:r>
              <a:rPr lang="en-IN" sz="1400" i="0" dirty="0">
                <a:solidFill>
                  <a:srgbClr val="161616"/>
                </a:solidFill>
                <a:effectLst/>
                <a:latin typeface="Segoe UI" panose="020B0502040204020203" pitchFamily="34" charset="0"/>
              </a:rPr>
              <a:t>DevOps optimization</a:t>
            </a:r>
          </a:p>
          <a:p>
            <a:r>
              <a:rPr lang="en-IN" sz="1400" i="0" dirty="0">
                <a:solidFill>
                  <a:srgbClr val="161616"/>
                </a:solidFill>
                <a:effectLst/>
                <a:latin typeface="Segoe UI" panose="020B0502040204020203" pitchFamily="34" charset="0"/>
              </a:rPr>
              <a:t>Global scale with high availability</a:t>
            </a:r>
            <a:endParaRPr lang="en-IN" sz="1400" dirty="0">
              <a:solidFill>
                <a:srgbClr val="161616"/>
              </a:solidFill>
              <a:latin typeface="Segoe UI" panose="020B0502040204020203" pitchFamily="34" charset="0"/>
            </a:endParaRPr>
          </a:p>
          <a:p>
            <a:r>
              <a:rPr lang="en-IN" sz="1400" i="0" dirty="0">
                <a:solidFill>
                  <a:srgbClr val="161616"/>
                </a:solidFill>
                <a:effectLst/>
                <a:latin typeface="Segoe UI" panose="020B0502040204020203" pitchFamily="34" charset="0"/>
              </a:rPr>
              <a:t>Connections to SaaS platforms and on-premises data</a:t>
            </a:r>
          </a:p>
          <a:p>
            <a:r>
              <a:rPr lang="en-IN" sz="1400" i="0" dirty="0">
                <a:solidFill>
                  <a:srgbClr val="161616"/>
                </a:solidFill>
                <a:effectLst/>
                <a:latin typeface="Segoe UI" panose="020B0502040204020203" pitchFamily="34" charset="0"/>
              </a:rPr>
              <a:t>Security and compliance</a:t>
            </a:r>
            <a:endParaRPr lang="en-IN" sz="1400" dirty="0">
              <a:solidFill>
                <a:srgbClr val="161616"/>
              </a:solidFill>
              <a:latin typeface="Segoe UI" panose="020B0502040204020203" pitchFamily="34" charset="0"/>
            </a:endParaRPr>
          </a:p>
          <a:p>
            <a:r>
              <a:rPr lang="en-IN" sz="1400" i="0" dirty="0">
                <a:solidFill>
                  <a:srgbClr val="161616"/>
                </a:solidFill>
                <a:effectLst/>
                <a:latin typeface="Segoe UI" panose="020B0502040204020203" pitchFamily="34" charset="0"/>
              </a:rPr>
              <a:t>Application templates</a:t>
            </a:r>
          </a:p>
          <a:p>
            <a:r>
              <a:rPr lang="en-IN" sz="1400" i="0" dirty="0">
                <a:solidFill>
                  <a:srgbClr val="161616"/>
                </a:solidFill>
                <a:effectLst/>
                <a:latin typeface="Segoe UI" panose="020B0502040204020203" pitchFamily="34" charset="0"/>
              </a:rPr>
              <a:t>Visual Studio and Visual Studio Code integration</a:t>
            </a:r>
            <a:endParaRPr lang="en-IN" sz="1400" dirty="0">
              <a:solidFill>
                <a:srgbClr val="161616"/>
              </a:solidFill>
              <a:latin typeface="Segoe UI" panose="020B0502040204020203" pitchFamily="34" charset="0"/>
            </a:endParaRPr>
          </a:p>
          <a:p>
            <a:r>
              <a:rPr lang="en-IN" sz="1400" i="0" dirty="0">
                <a:solidFill>
                  <a:srgbClr val="161616"/>
                </a:solidFill>
                <a:effectLst/>
                <a:latin typeface="Segoe UI" panose="020B0502040204020203" pitchFamily="34" charset="0"/>
              </a:rPr>
              <a:t>API and mobile features</a:t>
            </a:r>
          </a:p>
          <a:p>
            <a:r>
              <a:rPr lang="en-IN" sz="1400" i="0" dirty="0">
                <a:solidFill>
                  <a:srgbClr val="161616"/>
                </a:solidFill>
                <a:effectLst/>
                <a:latin typeface="Segoe UI" panose="020B0502040204020203" pitchFamily="34" charset="0"/>
              </a:rPr>
              <a:t>Serverless code</a:t>
            </a:r>
            <a:endParaRPr lang="en-IN" sz="1400" dirty="0"/>
          </a:p>
        </p:txBody>
      </p:sp>
    </p:spTree>
    <p:extLst>
      <p:ext uri="{BB962C8B-B14F-4D97-AF65-F5344CB8AC3E}">
        <p14:creationId xmlns:p14="http://schemas.microsoft.com/office/powerpoint/2010/main" val="409331700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243205"/>
            <a:ext cx="10515600" cy="1325563"/>
          </a:xfrm>
        </p:spPr>
        <p:txBody>
          <a:bodyPr anchor="ctr">
            <a:normAutofit/>
          </a:bodyPr>
          <a:lstStyle/>
          <a:p>
            <a:r>
              <a:rPr lang="en-US" dirty="0">
                <a:latin typeface="Algerian" panose="04020705040A02060702" pitchFamily="82" charset="0"/>
              </a:rPr>
              <a:t>Types of Azure App Services:</a:t>
            </a:r>
          </a:p>
        </p:txBody>
      </p:sp>
      <p:pic>
        <p:nvPicPr>
          <p:cNvPr id="1026" name="Picture 2">
            <a:extLst>
              <a:ext uri="{FF2B5EF4-FFF2-40B4-BE49-F238E27FC236}">
                <a16:creationId xmlns:a16="http://schemas.microsoft.com/office/drawing/2014/main" id="{9E829783-8D22-4463-94B2-3FC6F8293A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5784" y="2011680"/>
            <a:ext cx="4182591" cy="4160520"/>
          </a:xfrm>
          <a:prstGeom prst="rect">
            <a:avLst/>
          </a:prstGeom>
          <a:solidFill>
            <a:srgbClr val="FFFFFF"/>
          </a:solidFill>
          <a:effectLst>
            <a:glow rad="127000">
              <a:schemeClr val="accent1">
                <a:lumMod val="60000"/>
                <a:lumOff val="40000"/>
              </a:schemeClr>
            </a:glow>
          </a:effectLst>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CBC299CC-9DB1-ADE1-5667-2DA2CD6434BE}"/>
              </a:ext>
            </a:extLst>
          </p:cNvPr>
          <p:cNvSpPr>
            <a:spLocks noGrp="1"/>
          </p:cNvSpPr>
          <p:nvPr>
            <p:ph sz="half" idx="2"/>
          </p:nvPr>
        </p:nvSpPr>
        <p:spPr>
          <a:xfrm>
            <a:off x="6419088" y="2011680"/>
            <a:ext cx="4937760" cy="4160520"/>
          </a:xfrm>
        </p:spPr>
        <p:txBody>
          <a:bodyPr>
            <a:normAutofit/>
          </a:bodyPr>
          <a:lstStyle/>
          <a:p>
            <a:pPr marL="0" indent="0">
              <a:buNone/>
            </a:pPr>
            <a:r>
              <a:rPr lang="en-IN" sz="2000" dirty="0"/>
              <a:t>1. Web Apps</a:t>
            </a:r>
          </a:p>
          <a:p>
            <a:pPr marL="0" indent="0">
              <a:buNone/>
            </a:pPr>
            <a:r>
              <a:rPr lang="en-IN" sz="2000" dirty="0"/>
              <a:t>2. API Apps</a:t>
            </a:r>
          </a:p>
          <a:p>
            <a:pPr marL="0" indent="0">
              <a:buNone/>
            </a:pPr>
            <a:r>
              <a:rPr lang="en-IN" sz="2000" dirty="0"/>
              <a:t>3. Logic Apps</a:t>
            </a:r>
          </a:p>
          <a:p>
            <a:pPr marL="0" indent="0">
              <a:buNone/>
            </a:pPr>
            <a:r>
              <a:rPr lang="en-IN" sz="2000" dirty="0"/>
              <a:t>4. Mobile Apps</a:t>
            </a:r>
          </a:p>
          <a:p>
            <a:pPr marL="0" indent="0">
              <a:buNone/>
            </a:pPr>
            <a:r>
              <a:rPr lang="en-IN" sz="2000" dirty="0"/>
              <a:t>5. Function Apps</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Azure App Services</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5</a:t>
            </a:fld>
            <a:endParaRPr lang="en-US" dirty="0"/>
          </a:p>
        </p:txBody>
      </p:sp>
    </p:spTree>
    <p:extLst>
      <p:ext uri="{BB962C8B-B14F-4D97-AF65-F5344CB8AC3E}">
        <p14:creationId xmlns:p14="http://schemas.microsoft.com/office/powerpoint/2010/main" val="1497105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92C8280-2D7B-9430-EBC2-30D63317BB7F}"/>
              </a:ext>
            </a:extLst>
          </p:cNvPr>
          <p:cNvSpPr>
            <a:spLocks noGrp="1"/>
          </p:cNvSpPr>
          <p:nvPr>
            <p:ph type="title"/>
          </p:nvPr>
        </p:nvSpPr>
        <p:spPr>
          <a:xfrm>
            <a:off x="1768928" y="2242457"/>
            <a:ext cx="3731849" cy="2373086"/>
          </a:xfrm>
        </p:spPr>
        <p:txBody>
          <a:bodyPr/>
          <a:lstStyle/>
          <a:p>
            <a:r>
              <a:rPr lang="en-US" dirty="0">
                <a:latin typeface="Algerian" panose="04020705040A02060702" pitchFamily="82" charset="0"/>
              </a:rPr>
              <a:t>Web Apps</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Azure App Services</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6</a:t>
            </a:fld>
            <a:endParaRPr lang="en-US"/>
          </a:p>
        </p:txBody>
      </p:sp>
      <p:sp>
        <p:nvSpPr>
          <p:cNvPr id="17" name="Content Placeholder 5">
            <a:extLst>
              <a:ext uri="{FF2B5EF4-FFF2-40B4-BE49-F238E27FC236}">
                <a16:creationId xmlns:a16="http://schemas.microsoft.com/office/drawing/2014/main" id="{48D7FE83-8720-0EBD-2B6A-16E7749DEAE0}"/>
              </a:ext>
            </a:extLst>
          </p:cNvPr>
          <p:cNvSpPr>
            <a:spLocks noGrp="1"/>
          </p:cNvSpPr>
          <p:nvPr>
            <p:ph sz="quarter" idx="13"/>
          </p:nvPr>
        </p:nvSpPr>
        <p:spPr>
          <a:xfrm>
            <a:off x="6735763" y="712788"/>
            <a:ext cx="4618037" cy="5432425"/>
          </a:xfrm>
        </p:spPr>
        <p:txBody>
          <a:bodyPr>
            <a:normAutofit/>
          </a:bodyPr>
          <a:lstStyle/>
          <a:p>
            <a:pPr marL="285750" indent="-285750">
              <a:buFont typeface="Arial" panose="020B0604020202020204" pitchFamily="34" charset="0"/>
              <a:buChar char="•"/>
            </a:pPr>
            <a:r>
              <a:rPr lang="en-IN" sz="1600" b="0" i="0" dirty="0">
                <a:solidFill>
                  <a:srgbClr val="000000"/>
                </a:solidFill>
                <a:effectLst/>
                <a:latin typeface="Jost"/>
              </a:rPr>
              <a:t>It allows us to deploy our web application without having to worry about the necessary infrastructure.</a:t>
            </a:r>
          </a:p>
          <a:p>
            <a:pPr marL="285750" indent="-285750">
              <a:buFont typeface="Arial" panose="020B0604020202020204" pitchFamily="34" charset="0"/>
              <a:buChar char="•"/>
            </a:pPr>
            <a:r>
              <a:rPr lang="en-IN" sz="1600" b="0" i="0" dirty="0">
                <a:solidFill>
                  <a:srgbClr val="000000"/>
                </a:solidFill>
                <a:effectLst/>
                <a:latin typeface="Jost"/>
              </a:rPr>
              <a:t> In the traditional deployment method, we must configure the server with the right OS and IIS versions and monitor if the server is up and operating. </a:t>
            </a:r>
          </a:p>
          <a:p>
            <a:pPr marL="285750" indent="-285750">
              <a:buFont typeface="Arial" panose="020B0604020202020204" pitchFamily="34" charset="0"/>
              <a:buChar char="•"/>
            </a:pPr>
            <a:r>
              <a:rPr lang="en-IN" sz="1600" b="0" i="0" dirty="0">
                <a:solidFill>
                  <a:srgbClr val="000000"/>
                </a:solidFill>
                <a:effectLst/>
                <a:latin typeface="Jost"/>
              </a:rPr>
              <a:t>The Azure Web App Service removes all of these stumbling blocks. </a:t>
            </a:r>
          </a:p>
          <a:p>
            <a:pPr marL="285750" indent="-285750">
              <a:buFont typeface="Arial" panose="020B0604020202020204" pitchFamily="34" charset="0"/>
              <a:buChar char="•"/>
            </a:pPr>
            <a:r>
              <a:rPr lang="en-IN" sz="1600" b="0" i="0" dirty="0">
                <a:solidFill>
                  <a:srgbClr val="000000"/>
                </a:solidFill>
                <a:effectLst/>
                <a:latin typeface="Jost"/>
              </a:rPr>
              <a:t>Here are listed some of the features of the Web app service:</a:t>
            </a:r>
          </a:p>
          <a:p>
            <a:pPr algn="l"/>
            <a:r>
              <a:rPr lang="en-IN" sz="1400" b="0" i="0" dirty="0">
                <a:solidFill>
                  <a:srgbClr val="000000"/>
                </a:solidFill>
                <a:effectLst/>
                <a:latin typeface="Jost"/>
              </a:rPr>
              <a:t>       -&gt; Code in .NET, .NET Core, PHP, JAVA, and Python is supported.</a:t>
            </a:r>
          </a:p>
          <a:p>
            <a:pPr algn="l"/>
            <a:r>
              <a:rPr lang="en-IN" sz="1400" b="0" i="0" dirty="0">
                <a:solidFill>
                  <a:srgbClr val="000000"/>
                </a:solidFill>
                <a:effectLst/>
                <a:latin typeface="Jost"/>
              </a:rPr>
              <a:t>       -&gt; Support for auto-scaling based on load is built-in.</a:t>
            </a:r>
          </a:p>
          <a:p>
            <a:pPr algn="l"/>
            <a:r>
              <a:rPr lang="en-IN" sz="1400" b="0" i="0" dirty="0">
                <a:solidFill>
                  <a:srgbClr val="000000"/>
                </a:solidFill>
                <a:effectLst/>
                <a:latin typeface="Jost"/>
              </a:rPr>
              <a:t>       -&gt; Visual Studio Online, GitHub, and Bit Bucket provide continuous integration and deployment functionality.</a:t>
            </a:r>
          </a:p>
          <a:p>
            <a:pPr algn="l"/>
            <a:r>
              <a:rPr lang="en-IN" sz="1400" b="0" i="0" dirty="0">
                <a:solidFill>
                  <a:srgbClr val="000000"/>
                </a:solidFill>
                <a:effectLst/>
                <a:latin typeface="Jost"/>
              </a:rPr>
              <a:t>       -&gt; Virtual networking and hybrid networks are supported.</a:t>
            </a:r>
          </a:p>
          <a:p>
            <a:endParaRPr lang="en-US" sz="1600" dirty="0"/>
          </a:p>
        </p:txBody>
      </p:sp>
    </p:spTree>
    <p:extLst>
      <p:ext uri="{BB962C8B-B14F-4D97-AF65-F5344CB8AC3E}">
        <p14:creationId xmlns:p14="http://schemas.microsoft.com/office/powerpoint/2010/main" val="970158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330E-EE86-5090-981E-DE4CCE8604DD}"/>
              </a:ext>
            </a:extLst>
          </p:cNvPr>
          <p:cNvSpPr>
            <a:spLocks noGrp="1"/>
          </p:cNvSpPr>
          <p:nvPr>
            <p:ph type="title"/>
          </p:nvPr>
        </p:nvSpPr>
        <p:spPr/>
        <p:txBody>
          <a:bodyPr/>
          <a:lstStyle/>
          <a:p>
            <a:r>
              <a:rPr lang="en-IN" dirty="0">
                <a:latin typeface="Algerian" panose="04020705040A02060702" pitchFamily="82" charset="0"/>
              </a:rPr>
              <a:t>API Apps</a:t>
            </a:r>
          </a:p>
        </p:txBody>
      </p:sp>
      <p:sp>
        <p:nvSpPr>
          <p:cNvPr id="4" name="Footer Placeholder 3">
            <a:extLst>
              <a:ext uri="{FF2B5EF4-FFF2-40B4-BE49-F238E27FC236}">
                <a16:creationId xmlns:a16="http://schemas.microsoft.com/office/drawing/2014/main" id="{501B9E5C-6D6A-C8F9-0729-309E5350C62A}"/>
              </a:ext>
            </a:extLst>
          </p:cNvPr>
          <p:cNvSpPr>
            <a:spLocks noGrp="1"/>
          </p:cNvSpPr>
          <p:nvPr>
            <p:ph type="ftr" sz="quarter" idx="11"/>
          </p:nvPr>
        </p:nvSpPr>
        <p:spPr/>
        <p:txBody>
          <a:bodyPr/>
          <a:lstStyle/>
          <a:p>
            <a:r>
              <a:rPr lang="en-US" dirty="0"/>
              <a:t>Azure App Services</a:t>
            </a:r>
          </a:p>
        </p:txBody>
      </p:sp>
      <p:sp>
        <p:nvSpPr>
          <p:cNvPr id="5" name="Slide Number Placeholder 4">
            <a:extLst>
              <a:ext uri="{FF2B5EF4-FFF2-40B4-BE49-F238E27FC236}">
                <a16:creationId xmlns:a16="http://schemas.microsoft.com/office/drawing/2014/main" id="{944273E7-26A5-872A-4DCC-1023ABF4B381}"/>
              </a:ext>
            </a:extLst>
          </p:cNvPr>
          <p:cNvSpPr>
            <a:spLocks noGrp="1"/>
          </p:cNvSpPr>
          <p:nvPr>
            <p:ph type="sldNum" sz="quarter" idx="12"/>
          </p:nvPr>
        </p:nvSpPr>
        <p:spPr/>
        <p:txBody>
          <a:bodyPr/>
          <a:lstStyle/>
          <a:p>
            <a:fld id="{B9713C8C-8E70-45D5-AE59-23E60168254E}" type="slidenum">
              <a:rPr lang="en-US" smtClean="0"/>
              <a:t>7</a:t>
            </a:fld>
            <a:endParaRPr lang="en-US" dirty="0"/>
          </a:p>
        </p:txBody>
      </p:sp>
      <p:sp>
        <p:nvSpPr>
          <p:cNvPr id="6" name="Content Placeholder 5">
            <a:extLst>
              <a:ext uri="{FF2B5EF4-FFF2-40B4-BE49-F238E27FC236}">
                <a16:creationId xmlns:a16="http://schemas.microsoft.com/office/drawing/2014/main" id="{3B700B93-84F0-A76F-080E-9880DADFC60C}"/>
              </a:ext>
            </a:extLst>
          </p:cNvPr>
          <p:cNvSpPr>
            <a:spLocks noGrp="1"/>
          </p:cNvSpPr>
          <p:nvPr>
            <p:ph sz="quarter" idx="13"/>
          </p:nvPr>
        </p:nvSpPr>
        <p:spPr/>
        <p:txBody>
          <a:bodyPr>
            <a:normAutofit/>
          </a:bodyPr>
          <a:lstStyle/>
          <a:p>
            <a:pPr marL="285750" indent="-285750">
              <a:buFont typeface="Arial" panose="020B0604020202020204" pitchFamily="34" charset="0"/>
              <a:buChar char="•"/>
            </a:pPr>
            <a:r>
              <a:rPr lang="en-IN" dirty="0"/>
              <a:t>API apps are offering of App Service that helps to host Web APIs.</a:t>
            </a:r>
          </a:p>
          <a:p>
            <a:pPr marL="285750" indent="-285750">
              <a:buFont typeface="Arial" panose="020B0604020202020204" pitchFamily="34" charset="0"/>
              <a:buChar char="•"/>
            </a:pPr>
            <a:r>
              <a:rPr lang="en-IN" dirty="0"/>
              <a:t> This enables us to expose existing or new APIs.</a:t>
            </a:r>
          </a:p>
          <a:p>
            <a:pPr marL="285750" indent="-285750">
              <a:buFont typeface="Arial" panose="020B0604020202020204" pitchFamily="34" charset="0"/>
              <a:buChar char="•"/>
            </a:pPr>
            <a:r>
              <a:rPr lang="en-IN" dirty="0"/>
              <a:t> This is also a part of the platform as a service and we don’t need to worry about infrastructure plumbing to bring our APIs up and running.</a:t>
            </a:r>
          </a:p>
          <a:p>
            <a:pPr marL="285750" indent="-285750">
              <a:buFont typeface="Arial" panose="020B0604020202020204" pitchFamily="34" charset="0"/>
              <a:buChar char="•"/>
            </a:pPr>
            <a:r>
              <a:rPr lang="en-IN" dirty="0"/>
              <a:t> It also supports identity providers to secure the APIs. </a:t>
            </a:r>
          </a:p>
          <a:p>
            <a:pPr marL="285750" indent="-285750">
              <a:buFont typeface="Arial" panose="020B0604020202020204" pitchFamily="34" charset="0"/>
              <a:buChar char="•"/>
            </a:pPr>
            <a:r>
              <a:rPr lang="en-IN" dirty="0"/>
              <a:t>The API Apps supports </a:t>
            </a:r>
            <a:r>
              <a:rPr lang="en-IN" dirty="0" err="1"/>
              <a:t>.Net</a:t>
            </a:r>
            <a:r>
              <a:rPr lang="en-IN" dirty="0"/>
              <a:t>, Java, Python, Node.js to build and deploy Web APIs. </a:t>
            </a:r>
          </a:p>
          <a:p>
            <a:pPr marL="285750" indent="-285750">
              <a:buFont typeface="Arial" panose="020B0604020202020204" pitchFamily="34" charset="0"/>
              <a:buChar char="•"/>
            </a:pPr>
            <a:r>
              <a:rPr lang="en-IN" dirty="0"/>
              <a:t>It also comes with an inbuilt swagger implementation which helps in API definition and creating client apps.</a:t>
            </a:r>
          </a:p>
        </p:txBody>
      </p:sp>
    </p:spTree>
    <p:extLst>
      <p:ext uri="{BB962C8B-B14F-4D97-AF65-F5344CB8AC3E}">
        <p14:creationId xmlns:p14="http://schemas.microsoft.com/office/powerpoint/2010/main" val="245040200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AC7A-73F3-A059-8CB8-12C163F8B236}"/>
              </a:ext>
            </a:extLst>
          </p:cNvPr>
          <p:cNvSpPr>
            <a:spLocks noGrp="1"/>
          </p:cNvSpPr>
          <p:nvPr>
            <p:ph type="title"/>
          </p:nvPr>
        </p:nvSpPr>
        <p:spPr/>
        <p:txBody>
          <a:bodyPr/>
          <a:lstStyle/>
          <a:p>
            <a:r>
              <a:rPr lang="en-IN" dirty="0">
                <a:latin typeface="Algerian" panose="04020705040A02060702" pitchFamily="82" charset="0"/>
              </a:rPr>
              <a:t>Logic Apps</a:t>
            </a:r>
          </a:p>
        </p:txBody>
      </p:sp>
      <p:sp>
        <p:nvSpPr>
          <p:cNvPr id="4" name="Footer Placeholder 3">
            <a:extLst>
              <a:ext uri="{FF2B5EF4-FFF2-40B4-BE49-F238E27FC236}">
                <a16:creationId xmlns:a16="http://schemas.microsoft.com/office/drawing/2014/main" id="{D416A7E7-9872-0CFB-5C24-838A4EC77EA3}"/>
              </a:ext>
            </a:extLst>
          </p:cNvPr>
          <p:cNvSpPr>
            <a:spLocks noGrp="1"/>
          </p:cNvSpPr>
          <p:nvPr>
            <p:ph type="ftr" sz="quarter" idx="11"/>
          </p:nvPr>
        </p:nvSpPr>
        <p:spPr/>
        <p:txBody>
          <a:bodyPr/>
          <a:lstStyle/>
          <a:p>
            <a:r>
              <a:rPr lang="en-US" dirty="0"/>
              <a:t>Azure App Services</a:t>
            </a:r>
          </a:p>
        </p:txBody>
      </p:sp>
      <p:sp>
        <p:nvSpPr>
          <p:cNvPr id="5" name="Slide Number Placeholder 4">
            <a:extLst>
              <a:ext uri="{FF2B5EF4-FFF2-40B4-BE49-F238E27FC236}">
                <a16:creationId xmlns:a16="http://schemas.microsoft.com/office/drawing/2014/main" id="{5EDC38F9-707D-7F4D-A758-0BD063384A46}"/>
              </a:ext>
            </a:extLst>
          </p:cNvPr>
          <p:cNvSpPr>
            <a:spLocks noGrp="1"/>
          </p:cNvSpPr>
          <p:nvPr>
            <p:ph type="sldNum" sz="quarter" idx="12"/>
          </p:nvPr>
        </p:nvSpPr>
        <p:spPr/>
        <p:txBody>
          <a:bodyPr/>
          <a:lstStyle/>
          <a:p>
            <a:fld id="{B9713C8C-8E70-45D5-AE59-23E60168254E}" type="slidenum">
              <a:rPr lang="en-US" smtClean="0"/>
              <a:t>8</a:t>
            </a:fld>
            <a:endParaRPr lang="en-US" dirty="0"/>
          </a:p>
        </p:txBody>
      </p:sp>
      <p:sp>
        <p:nvSpPr>
          <p:cNvPr id="6" name="Content Placeholder 5">
            <a:extLst>
              <a:ext uri="{FF2B5EF4-FFF2-40B4-BE49-F238E27FC236}">
                <a16:creationId xmlns:a16="http://schemas.microsoft.com/office/drawing/2014/main" id="{362DD9EE-F1FC-1C0B-87C9-4DFA97A89ABA}"/>
              </a:ext>
            </a:extLst>
          </p:cNvPr>
          <p:cNvSpPr>
            <a:spLocks noGrp="1"/>
          </p:cNvSpPr>
          <p:nvPr>
            <p:ph sz="quarter" idx="13"/>
          </p:nvPr>
        </p:nvSpPr>
        <p:spPr>
          <a:xfrm>
            <a:off x="6574055" y="136526"/>
            <a:ext cx="5216892" cy="6341276"/>
          </a:xfrm>
        </p:spPr>
        <p:txBody>
          <a:bodyPr>
            <a:normAutofit/>
          </a:bodyPr>
          <a:lstStyle/>
          <a:p>
            <a:pPr marL="285750" indent="-285750">
              <a:buFont typeface="Arial" panose="020B0604020202020204" pitchFamily="34" charset="0"/>
              <a:buChar char="•"/>
            </a:pPr>
            <a:r>
              <a:rPr lang="en-IN" sz="1900" dirty="0"/>
              <a:t>Logic Apps enables us to create functional workflows as a software component.</a:t>
            </a:r>
          </a:p>
          <a:p>
            <a:pPr marL="285750" indent="-285750">
              <a:buFont typeface="Arial" panose="020B0604020202020204" pitchFamily="34" charset="0"/>
              <a:buChar char="•"/>
            </a:pPr>
            <a:r>
              <a:rPr lang="en-IN" sz="1900" dirty="0"/>
              <a:t>Logic apps facilitates workflows by using triggers, connectors and actions……</a:t>
            </a:r>
          </a:p>
        </p:txBody>
      </p:sp>
    </p:spTree>
    <p:extLst>
      <p:ext uri="{BB962C8B-B14F-4D97-AF65-F5344CB8AC3E}">
        <p14:creationId xmlns:p14="http://schemas.microsoft.com/office/powerpoint/2010/main" val="30235932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BBC5-C2A1-593B-9208-AA53E581B1F7}"/>
              </a:ext>
            </a:extLst>
          </p:cNvPr>
          <p:cNvSpPr>
            <a:spLocks noGrp="1"/>
          </p:cNvSpPr>
          <p:nvPr>
            <p:ph type="title"/>
          </p:nvPr>
        </p:nvSpPr>
        <p:spPr/>
        <p:txBody>
          <a:bodyPr/>
          <a:lstStyle/>
          <a:p>
            <a:r>
              <a:rPr lang="en-IN" dirty="0">
                <a:latin typeface="Algerian" panose="04020705040A02060702" pitchFamily="82" charset="0"/>
              </a:rPr>
              <a:t>Mobile Apps</a:t>
            </a:r>
          </a:p>
        </p:txBody>
      </p:sp>
      <p:sp>
        <p:nvSpPr>
          <p:cNvPr id="4" name="Footer Placeholder 3">
            <a:extLst>
              <a:ext uri="{FF2B5EF4-FFF2-40B4-BE49-F238E27FC236}">
                <a16:creationId xmlns:a16="http://schemas.microsoft.com/office/drawing/2014/main" id="{A946BD07-B3A0-4445-B7FF-E9332E1335B1}"/>
              </a:ext>
            </a:extLst>
          </p:cNvPr>
          <p:cNvSpPr>
            <a:spLocks noGrp="1"/>
          </p:cNvSpPr>
          <p:nvPr>
            <p:ph type="ftr" sz="quarter" idx="11"/>
          </p:nvPr>
        </p:nvSpPr>
        <p:spPr/>
        <p:txBody>
          <a:bodyPr/>
          <a:lstStyle/>
          <a:p>
            <a:r>
              <a:rPr lang="en-US" dirty="0"/>
              <a:t>Azure App Services</a:t>
            </a:r>
          </a:p>
        </p:txBody>
      </p:sp>
      <p:sp>
        <p:nvSpPr>
          <p:cNvPr id="5" name="Slide Number Placeholder 4">
            <a:extLst>
              <a:ext uri="{FF2B5EF4-FFF2-40B4-BE49-F238E27FC236}">
                <a16:creationId xmlns:a16="http://schemas.microsoft.com/office/drawing/2014/main" id="{DF94E99A-FCB3-A39E-C0B1-BE34D2B13FF1}"/>
              </a:ext>
            </a:extLst>
          </p:cNvPr>
          <p:cNvSpPr>
            <a:spLocks noGrp="1"/>
          </p:cNvSpPr>
          <p:nvPr>
            <p:ph type="sldNum" sz="quarter" idx="12"/>
          </p:nvPr>
        </p:nvSpPr>
        <p:spPr/>
        <p:txBody>
          <a:bodyPr/>
          <a:lstStyle/>
          <a:p>
            <a:fld id="{B9713C8C-8E70-45D5-AE59-23E60168254E}" type="slidenum">
              <a:rPr lang="en-US" smtClean="0"/>
              <a:t>9</a:t>
            </a:fld>
            <a:endParaRPr lang="en-US" dirty="0"/>
          </a:p>
        </p:txBody>
      </p:sp>
      <p:sp>
        <p:nvSpPr>
          <p:cNvPr id="6" name="Content Placeholder 5">
            <a:extLst>
              <a:ext uri="{FF2B5EF4-FFF2-40B4-BE49-F238E27FC236}">
                <a16:creationId xmlns:a16="http://schemas.microsoft.com/office/drawing/2014/main" id="{76FC52CA-F688-BE94-5CD9-B65D7E09BDAC}"/>
              </a:ext>
            </a:extLst>
          </p:cNvPr>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IN" dirty="0"/>
              <a:t>Mobile Apps enable us to build a backend for Mobile applications.</a:t>
            </a:r>
          </a:p>
          <a:p>
            <a:pPr marL="285750" indent="-285750">
              <a:buFont typeface="Arial" panose="020B0604020202020204" pitchFamily="34" charset="0"/>
              <a:buChar char="•"/>
            </a:pPr>
            <a:r>
              <a:rPr lang="en-IN" dirty="0"/>
              <a:t> It can provide capabilities to mobile client applications. </a:t>
            </a:r>
          </a:p>
          <a:p>
            <a:pPr marL="285750" indent="-285750">
              <a:buFont typeface="Arial" panose="020B0604020202020204" pitchFamily="34" charset="0"/>
              <a:buChar char="•"/>
            </a:pPr>
            <a:r>
              <a:rPr lang="en-IN" dirty="0"/>
              <a:t>This can be considered to be the same as a web service to support mobile client scenarios. </a:t>
            </a:r>
          </a:p>
          <a:p>
            <a:pPr marL="285750" indent="-285750">
              <a:buFont typeface="Arial" panose="020B0604020202020204" pitchFamily="34" charset="0"/>
              <a:buChar char="•"/>
            </a:pPr>
            <a:r>
              <a:rPr lang="en-IN" dirty="0"/>
              <a:t>The client can be Windows Universal apps, IOS apps, windows apps etc. They use Mobile app SDK to connect with the backend. </a:t>
            </a:r>
          </a:p>
          <a:p>
            <a:pPr marL="285750" indent="-285750">
              <a:buFont typeface="Arial" panose="020B0604020202020204" pitchFamily="34" charset="0"/>
              <a:buChar char="•"/>
            </a:pPr>
            <a:r>
              <a:rPr lang="en-IN" dirty="0"/>
              <a:t>There are certain unique capabilities with mobile apps:</a:t>
            </a:r>
          </a:p>
          <a:p>
            <a:r>
              <a:rPr lang="en-IN" sz="1600" dirty="0"/>
              <a:t>     </a:t>
            </a:r>
            <a:r>
              <a:rPr lang="en-IN" sz="1600" dirty="0">
                <a:sym typeface="Wingdings" panose="05000000000000000000" pitchFamily="2" charset="2"/>
              </a:rPr>
              <a:t>Cross-Platform</a:t>
            </a:r>
          </a:p>
          <a:p>
            <a:r>
              <a:rPr lang="en-IN" sz="1600" dirty="0">
                <a:sym typeface="Wingdings" panose="05000000000000000000" pitchFamily="2" charset="2"/>
              </a:rPr>
              <a:t>     Secured Connections</a:t>
            </a:r>
          </a:p>
          <a:p>
            <a:r>
              <a:rPr lang="en-IN" sz="1600" dirty="0">
                <a:sym typeface="Wingdings" panose="05000000000000000000" pitchFamily="2" charset="2"/>
              </a:rPr>
              <a:t>     Offline Sync</a:t>
            </a:r>
          </a:p>
          <a:p>
            <a:r>
              <a:rPr lang="en-IN" sz="1600" dirty="0">
                <a:sym typeface="Wingdings" panose="05000000000000000000" pitchFamily="2" charset="2"/>
              </a:rPr>
              <a:t>     push Notifications.</a:t>
            </a:r>
            <a:endParaRPr lang="en-IN" sz="1600" dirty="0"/>
          </a:p>
        </p:txBody>
      </p:sp>
    </p:spTree>
    <p:extLst>
      <p:ext uri="{BB962C8B-B14F-4D97-AF65-F5344CB8AC3E}">
        <p14:creationId xmlns:p14="http://schemas.microsoft.com/office/powerpoint/2010/main" val="9043616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{85D8A12A-11C4-4C20-866D-303DB1266974}tf89080264_win32</Template>
  <TotalTime>1405</TotalTime>
  <Words>983</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Century Gothic</vt:lpstr>
      <vt:lpstr>Elephant</vt:lpstr>
      <vt:lpstr>Jost</vt:lpstr>
      <vt:lpstr>Segoe UI</vt:lpstr>
      <vt:lpstr>Brush</vt:lpstr>
      <vt:lpstr>Azure App</vt:lpstr>
      <vt:lpstr>Topics</vt:lpstr>
      <vt:lpstr>Azure App Service… </vt:lpstr>
      <vt:lpstr>Why Use App Services?</vt:lpstr>
      <vt:lpstr>Types of Azure App Services:</vt:lpstr>
      <vt:lpstr>Web Apps</vt:lpstr>
      <vt:lpstr>API Apps</vt:lpstr>
      <vt:lpstr>Logic Apps</vt:lpstr>
      <vt:lpstr>Mobile Apps</vt:lpstr>
      <vt:lpstr>Azure Functions</vt:lpstr>
      <vt:lpstr>App Service Plans….</vt:lpstr>
      <vt:lpstr>Limitations:…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dc:title>
  <dc:creator>sai Keerthi reddy, Kovvuri Tejaswi</dc:creator>
  <cp:lastModifiedBy>sai Keerthi reddy, Kovvuri Tejaswi</cp:lastModifiedBy>
  <cp:revision>1</cp:revision>
  <dcterms:created xsi:type="dcterms:W3CDTF">2023-05-03T04:24:14Z</dcterms:created>
  <dcterms:modified xsi:type="dcterms:W3CDTF">2023-05-04T03:49:30Z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