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8"/>
      <p:bold r:id="rId9"/>
      <p:italic r:id="rId10"/>
      <p:boldItalic r:id="rId11"/>
    </p:embeddedFont>
    <p:embeddedFont>
      <p:font typeface="Lexend" panose="020B0604020202020204" charset="0"/>
      <p:regular r:id="rId12"/>
      <p:bold r:id="rId13"/>
    </p:embeddedFont>
    <p:embeddedFont>
      <p:font typeface="Lexend Medium" panose="020B0604020202020204" charset="0"/>
      <p:regular r:id="rId14"/>
      <p:bold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3EF36C-DFF5-94B6-A5E3-044A1D35CF01}" v="478" dt="2025-04-12T18:00:47.716"/>
    <p1510:client id="{A059FB19-2DBA-C504-B4F4-EC22100D135C}" v="42" dt="2025-04-12T16:41:26.835"/>
    <p1510:client id="{A85EEA12-1E20-F094-3C9E-361E7CF2F68E}" v="3" dt="2025-04-12T13:58:40.3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" name="Google Shape;5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" name="Google Shape;5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8" name="Google Shape;6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5" name="Google Shape;7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" name="Google Shape;8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gpl1" type="blank">
  <p:cSld name="BLANK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" name="Google Shape;11;p2"/>
          <p:cNvSpPr>
            <a:spLocks noGrp="1"/>
          </p:cNvSpPr>
          <p:nvPr>
            <p:ph type="pic" idx="2"/>
          </p:nvPr>
        </p:nvSpPr>
        <p:spPr>
          <a:xfrm>
            <a:off x="5748450" y="678950"/>
            <a:ext cx="3272700" cy="1953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9" name="Google Shape;49;p12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1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/>
        </p:nvSpPr>
        <p:spPr>
          <a:xfrm>
            <a:off x="1750475" y="103175"/>
            <a:ext cx="5616300" cy="6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1" i="0" u="none" strike="noStrike" cap="none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Basic Details of the Team </a:t>
            </a:r>
            <a:endParaRPr sz="2400" b="1" i="0" u="none" strike="noStrike" cap="none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1" i="0" u="none" strike="noStrike" cap="none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and Problem Statement</a:t>
            </a:r>
            <a:endParaRPr sz="2400" b="1" i="0" u="none" strike="noStrike" cap="none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1135350" y="1039769"/>
            <a:ext cx="6568500" cy="25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buSzPts val="1800"/>
            </a:pPr>
            <a:r>
              <a:rPr lang="en" sz="1800" b="0" i="0" u="none" strike="noStrike" cap="none"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rPr>
              <a:t>Problem Statement:</a:t>
            </a:r>
            <a:endParaRPr lang="en-US" sz="1800">
              <a:solidFill>
                <a:schemeClr val="lt1"/>
              </a:solidFill>
              <a:latin typeface="Lexend Medium"/>
              <a:ea typeface="Lexend Medium"/>
              <a:sym typeface="Lexend Medium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SzPts val="1800"/>
            </a:pPr>
            <a:r>
              <a:rPr lang="en" sz="1800">
                <a:solidFill>
                  <a:schemeClr val="lt1"/>
                </a:solidFill>
                <a:latin typeface="Lexend Medium"/>
                <a:ea typeface="Lexend Medium"/>
                <a:sym typeface="Lexend Medium"/>
              </a:rPr>
              <a:t> </a:t>
            </a:r>
            <a:r>
              <a:rPr lang="en" sz="1800">
                <a:solidFill>
                  <a:schemeClr val="lt1"/>
                </a:solidFill>
                <a:ea typeface="Lexend Medium"/>
                <a:sym typeface="Lexend Medium"/>
              </a:rPr>
              <a:t>Many people struggle to access quick and reliable healthcare information. This assistant helps users check symptoms, receive mental health support—making healthcare more accessible and user-friendly.</a:t>
            </a:r>
            <a:endParaRPr lang="en-US" sz="1800">
              <a:solidFill>
                <a:schemeClr val="lt1"/>
              </a:solidFill>
              <a:latin typeface="Lexend Medium"/>
              <a:ea typeface="Lexend Medium"/>
              <a:sym typeface="Lexend Medium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SzPts val="1800"/>
            </a:pPr>
            <a:br>
              <a:rPr lang="en" sz="1800" b="0" i="0" u="none" strike="noStrike" cap="none">
                <a:latin typeface="Lexend Medium"/>
                <a:ea typeface="Lexend Medium"/>
                <a:cs typeface="Lexend Medium"/>
              </a:rPr>
            </a:br>
            <a:r>
              <a:rPr lang="en" sz="1800" b="0" i="0" u="none" strike="noStrike" cap="none"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rPr>
              <a:t>Team Name:</a:t>
            </a:r>
            <a:r>
              <a:rPr lang="en" sz="1800"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rPr>
              <a:t> &lt;Tag Team&gt;</a:t>
            </a:r>
            <a:endParaRPr lang="en-US" sz="1800">
              <a:solidFill>
                <a:schemeClr val="lt1"/>
              </a:solidFill>
              <a:latin typeface="Lexend Medium"/>
              <a:ea typeface="Lexend Medium"/>
              <a:cs typeface="Lexend Medium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SzPts val="1800"/>
            </a:pPr>
            <a:br>
              <a:rPr lang="en" sz="1800" b="0" i="0" u="none" strike="noStrike" cap="none">
                <a:latin typeface="Lexend Medium"/>
                <a:ea typeface="Lexend Medium"/>
                <a:cs typeface="Lexend Medium"/>
              </a:rPr>
            </a:br>
            <a:r>
              <a:rPr lang="en" sz="1800" b="0" i="0" u="none" strike="noStrike" cap="none"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rPr>
              <a:t>Institute Name:</a:t>
            </a:r>
            <a:r>
              <a:rPr lang="en" sz="1800"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rPr>
              <a:t> AMRITA VISHWA VIDYAPEETHAM</a:t>
            </a:r>
            <a:endParaRPr lang="en-US" sz="1800" b="0" i="0" u="none" strike="noStrike" cap="none">
              <a:solidFill>
                <a:schemeClr val="lt1"/>
              </a:solidFill>
              <a:latin typeface="Lexend Medium"/>
              <a:ea typeface="Lexend Medium"/>
              <a:cs typeface="Lexend Medium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Lexend Medium"/>
              <a:ea typeface="Lexend Medium"/>
              <a:cs typeface="Lexend Medium"/>
              <a:sym typeface="Lexend Medium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SzPts val="1800"/>
            </a:pPr>
            <a:r>
              <a:rPr lang="en" sz="1800" b="0" i="0" u="none" strike="noStrike" cap="none"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rPr>
              <a:t>Theme Name:</a:t>
            </a:r>
            <a:r>
              <a:rPr lang="en" sz="1800"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rPr>
              <a:t> HELATHCARE AND MEDICAL</a:t>
            </a:r>
            <a:endParaRPr sz="1800" b="0" i="0" u="none" strike="noStrike" cap="none">
              <a:solidFill>
                <a:schemeClr val="lt1"/>
              </a:solidFill>
              <a:latin typeface="Lexend Medium"/>
              <a:ea typeface="Lexend Medium"/>
              <a:cs typeface="Lexend Medium"/>
              <a:sym typeface="Lexend Medium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/>
        </p:nvSpPr>
        <p:spPr>
          <a:xfrm>
            <a:off x="735425" y="103346"/>
            <a:ext cx="5534400" cy="42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1" i="0" u="none" strike="noStrike" cap="none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  <a:t>Idea/Approach Details</a:t>
            </a:r>
            <a:endParaRPr sz="2400" b="1" i="0" u="none" strike="noStrike" cap="none">
              <a:solidFill>
                <a:srgbClr val="000000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4089432" y="519709"/>
            <a:ext cx="4942462" cy="2791832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1C4587"/>
                </a:solidFill>
                <a:latin typeface="Lexend"/>
                <a:ea typeface="Lexend"/>
                <a:cs typeface="Lexend"/>
                <a:sym typeface="Lexend"/>
              </a:rPr>
              <a:t>Describe your idea/Solution/Prototype here:</a:t>
            </a:r>
            <a:endParaRPr sz="1200" b="0" i="0" u="none" strike="noStrike" cap="none">
              <a:solidFill>
                <a:srgbClr val="1C4587"/>
              </a:solidFill>
              <a:latin typeface="Lexend"/>
              <a:ea typeface="Lexend"/>
              <a:cs typeface="Lexend"/>
              <a:sym typeface="Lexend"/>
            </a:endParaRPr>
          </a:p>
          <a:p>
            <a:pPr marL="457200" indent="-304800">
              <a:spcBef>
                <a:spcPts val="1000"/>
              </a:spcBef>
              <a:buClr>
                <a:srgbClr val="1C4587"/>
              </a:buClr>
              <a:buSzPts val="1200"/>
              <a:buFont typeface="Lexend"/>
              <a:buChar char="●"/>
            </a:pPr>
            <a:r>
              <a:rPr lang="en-US" sz="1200">
                <a:solidFill>
                  <a:srgbClr val="1C4587"/>
                </a:solidFill>
                <a:latin typeface="Lexend"/>
                <a:ea typeface="Lexend"/>
                <a:sym typeface="Lexend"/>
              </a:rPr>
              <a:t>Our solution is an AI-powered Healthcare Assistant App designed to provide quick, reliable, and user-friendly access to essential health services and information. The core goal is to empower users with immediate support and guidance.</a:t>
            </a:r>
            <a:endParaRPr lang="en-US">
              <a:latin typeface="Lexend"/>
              <a:ea typeface="Lexend"/>
            </a:endParaRPr>
          </a:p>
          <a:p>
            <a:pPr marL="152400">
              <a:spcBef>
                <a:spcPts val="1000"/>
              </a:spcBef>
              <a:buClr>
                <a:srgbClr val="1C4587"/>
              </a:buClr>
              <a:buSzPts val="1200"/>
            </a:pPr>
            <a:r>
              <a:rPr lang="en-US" sz="1200">
                <a:solidFill>
                  <a:srgbClr val="1C4587"/>
                </a:solidFill>
                <a:latin typeface="Lexend"/>
                <a:ea typeface="Lexend"/>
              </a:rPr>
              <a:t>KEY FEATURES:</a:t>
            </a:r>
            <a:endParaRPr lang="en-US">
              <a:latin typeface="Lexend"/>
            </a:endParaRPr>
          </a:p>
          <a:p>
            <a:pPr marL="152400">
              <a:spcBef>
                <a:spcPts val="1000"/>
              </a:spcBef>
              <a:buClr>
                <a:srgbClr val="1C4587"/>
              </a:buClr>
              <a:buSzPts val="1200"/>
            </a:pPr>
            <a:r>
              <a:rPr lang="en-US" sz="1200" b="1" u="sng">
                <a:solidFill>
                  <a:srgbClr val="1C4587"/>
                </a:solidFill>
                <a:latin typeface="Lexend"/>
              </a:rPr>
              <a:t>1.Symptom </a:t>
            </a:r>
            <a:r>
              <a:rPr lang="en-US" sz="1200" b="1" u="sng" err="1">
                <a:solidFill>
                  <a:srgbClr val="1C4587"/>
                </a:solidFill>
                <a:latin typeface="Lexend"/>
              </a:rPr>
              <a:t>Checker</a:t>
            </a:r>
            <a:r>
              <a:rPr lang="en-US" sz="1200" b="1" err="1">
                <a:solidFill>
                  <a:srgbClr val="1C4587"/>
                </a:solidFill>
                <a:latin typeface="Lexend"/>
              </a:rPr>
              <a:t>:</a:t>
            </a:r>
            <a:r>
              <a:rPr lang="en-US" sz="1200" err="1">
                <a:solidFill>
                  <a:srgbClr val="1C4587"/>
                </a:solidFill>
                <a:latin typeface="Lexend"/>
              </a:rPr>
              <a:t>Instantly</a:t>
            </a:r>
            <a:r>
              <a:rPr lang="en-US" sz="1200">
                <a:solidFill>
                  <a:srgbClr val="1C4587"/>
                </a:solidFill>
                <a:latin typeface="Lexend"/>
              </a:rPr>
              <a:t> analyzes user-reported symptoms to suggest possible conditions and next steps.</a:t>
            </a:r>
            <a:endParaRPr lang="en-US">
              <a:latin typeface="Lexend"/>
            </a:endParaRPr>
          </a:p>
          <a:p>
            <a:pPr marL="152400">
              <a:spcBef>
                <a:spcPts val="1000"/>
              </a:spcBef>
              <a:buSzPts val="1200"/>
            </a:pPr>
            <a:r>
              <a:rPr lang="en-US" sz="1200" b="1" u="sng">
                <a:solidFill>
                  <a:srgbClr val="1C4587"/>
                </a:solidFill>
                <a:latin typeface="Lexend"/>
              </a:rPr>
              <a:t>2.Mental Health </a:t>
            </a:r>
            <a:r>
              <a:rPr lang="en-US" sz="1200" b="1" u="sng" err="1">
                <a:solidFill>
                  <a:srgbClr val="1C4587"/>
                </a:solidFill>
                <a:latin typeface="Lexend"/>
              </a:rPr>
              <a:t>Support</a:t>
            </a:r>
            <a:r>
              <a:rPr lang="en-US" sz="1200" err="1">
                <a:solidFill>
                  <a:srgbClr val="1C4587"/>
                </a:solidFill>
                <a:latin typeface="Lexend"/>
              </a:rPr>
              <a:t>:Offers</a:t>
            </a:r>
            <a:r>
              <a:rPr lang="en-US" sz="1200">
                <a:solidFill>
                  <a:srgbClr val="1C4587"/>
                </a:solidFill>
                <a:latin typeface="Lexend"/>
              </a:rPr>
              <a:t> emotional check-ins, relaxation exercises, and AI-driven chat for mental well-being.</a:t>
            </a:r>
            <a:endParaRPr lang="en-US">
              <a:latin typeface="Lexend"/>
            </a:endParaRPr>
          </a:p>
          <a:p>
            <a:pPr marL="152400">
              <a:spcBef>
                <a:spcPts val="1000"/>
              </a:spcBef>
              <a:buSzPts val="1200"/>
            </a:pPr>
            <a:r>
              <a:rPr lang="en-US" sz="1200" b="1" u="sng">
                <a:solidFill>
                  <a:srgbClr val="1C4587"/>
                </a:solidFill>
                <a:latin typeface="Lexend"/>
              </a:rPr>
              <a:t>3. Virtual </a:t>
            </a:r>
            <a:r>
              <a:rPr lang="en-US" sz="1200" b="1" u="sng" err="1">
                <a:solidFill>
                  <a:srgbClr val="1C4587"/>
                </a:solidFill>
                <a:latin typeface="Lexend"/>
              </a:rPr>
              <a:t>Assistant</a:t>
            </a:r>
            <a:r>
              <a:rPr lang="en-US" sz="1200" err="1">
                <a:solidFill>
                  <a:srgbClr val="1C4587"/>
                </a:solidFill>
                <a:latin typeface="Lexend"/>
              </a:rPr>
              <a:t>:Provides</a:t>
            </a:r>
            <a:r>
              <a:rPr lang="en-US" sz="1200">
                <a:solidFill>
                  <a:srgbClr val="1C4587"/>
                </a:solidFill>
                <a:latin typeface="Lexend"/>
              </a:rPr>
              <a:t> round-the-clock answers to health queries, reminders, and first aid guidance.</a:t>
            </a:r>
            <a:endParaRPr lang="en-US">
              <a:latin typeface="Lexend"/>
            </a:endParaRPr>
          </a:p>
          <a:p>
            <a:pPr marL="285750" indent="-184150">
              <a:spcBef>
                <a:spcPts val="1000"/>
              </a:spcBef>
              <a:buSzPts val="1200"/>
            </a:pPr>
            <a:endParaRPr lang="en-US" sz="1200">
              <a:solidFill>
                <a:srgbClr val="1C4587"/>
              </a:solidFill>
              <a:latin typeface="Lexend"/>
              <a:ea typeface="Lexend"/>
              <a:cs typeface="Lexend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4089976" y="3511406"/>
            <a:ext cx="4945437" cy="163696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Clr>
                <a:srgbClr val="7CA655"/>
              </a:buClr>
              <a:buSzPts val="1800"/>
            </a:pPr>
            <a:r>
              <a:rPr lang="en" sz="1200" b="0" i="0" u="none" strike="noStrike" cap="none">
                <a:solidFill>
                  <a:srgbClr val="1C4587"/>
                </a:solidFill>
                <a:latin typeface="Lexend"/>
                <a:ea typeface="Lexend"/>
                <a:cs typeface="Lexend"/>
                <a:sym typeface="Lexend"/>
              </a:rPr>
              <a:t>Describe your </a:t>
            </a:r>
            <a:r>
              <a:rPr lang="en" sz="1200">
                <a:solidFill>
                  <a:srgbClr val="1C4587"/>
                </a:solidFill>
                <a:latin typeface="Lexend"/>
                <a:ea typeface="Lexend"/>
                <a:cs typeface="Lexend"/>
                <a:sym typeface="Lexend"/>
              </a:rPr>
              <a:t>Technology stack here:</a:t>
            </a:r>
            <a:endParaRPr lang="en-US" sz="1200">
              <a:solidFill>
                <a:srgbClr val="1C4587"/>
              </a:solidFill>
              <a:latin typeface="Lexend"/>
              <a:ea typeface="Lexend"/>
              <a:cs typeface="Lexend"/>
            </a:endParaRPr>
          </a:p>
          <a:p>
            <a:endParaRPr lang="en" sz="1200">
              <a:latin typeface="Lexend"/>
              <a:ea typeface="Lexend"/>
              <a:cs typeface="Lexend"/>
            </a:endParaRPr>
          </a:p>
          <a:p>
            <a:pPr marL="285750" indent="-285750">
              <a:buFont typeface="Arial,Sans-Serif"/>
              <a:buChar char="•"/>
            </a:pPr>
            <a:r>
              <a:rPr lang="en" sz="1200" b="1">
                <a:solidFill>
                  <a:schemeClr val="accent1">
                    <a:lumMod val="49000"/>
                  </a:schemeClr>
                </a:solidFill>
                <a:latin typeface="Lexend"/>
                <a:ea typeface="Lexend"/>
                <a:sym typeface="Lexend"/>
              </a:rPr>
              <a:t>Frontend:</a:t>
            </a:r>
            <a:r>
              <a:rPr lang="en" sz="1200">
                <a:solidFill>
                  <a:schemeClr val="accent1">
                    <a:lumMod val="49000"/>
                  </a:schemeClr>
                </a:solidFill>
                <a:latin typeface="Lexend"/>
                <a:ea typeface="Lexend"/>
                <a:sym typeface="Lexend"/>
              </a:rPr>
              <a:t> </a:t>
            </a:r>
            <a:r>
              <a:rPr lang="en" sz="1200" err="1">
                <a:solidFill>
                  <a:schemeClr val="accent1">
                    <a:lumMod val="49000"/>
                  </a:schemeClr>
                </a:solidFill>
                <a:latin typeface="Lexend"/>
                <a:ea typeface="Lexend"/>
                <a:sym typeface="Lexend"/>
              </a:rPr>
              <a:t>Streamlit</a:t>
            </a:r>
            <a:r>
              <a:rPr lang="en" sz="1200">
                <a:solidFill>
                  <a:schemeClr val="accent1">
                    <a:lumMod val="49000"/>
                  </a:schemeClr>
                </a:solidFill>
                <a:latin typeface="Lexend"/>
                <a:ea typeface="Lexend"/>
                <a:sym typeface="Lexend"/>
              </a:rPr>
              <a:t> (UI), HTML/CSS (via Markdown)</a:t>
            </a:r>
            <a:endParaRPr lang="en" sz="1200">
              <a:solidFill>
                <a:schemeClr val="accent1">
                  <a:lumMod val="49000"/>
                </a:schemeClr>
              </a:solidFill>
              <a:latin typeface="Lexend"/>
              <a:ea typeface="Lexend"/>
            </a:endParaRPr>
          </a:p>
          <a:p>
            <a:pPr marL="285750" indent="-285750">
              <a:buFont typeface="Arial,Sans-Serif"/>
              <a:buChar char="•"/>
            </a:pPr>
            <a:r>
              <a:rPr lang="en" sz="1200" b="1">
                <a:solidFill>
                  <a:schemeClr val="accent1">
                    <a:lumMod val="49000"/>
                  </a:schemeClr>
                </a:solidFill>
                <a:latin typeface="Lexend"/>
                <a:ea typeface="Lexend"/>
                <a:sym typeface="Lexend"/>
              </a:rPr>
              <a:t>Backend:</a:t>
            </a:r>
            <a:r>
              <a:rPr lang="en" sz="1200">
                <a:solidFill>
                  <a:schemeClr val="accent1">
                    <a:lumMod val="49000"/>
                  </a:schemeClr>
                </a:solidFill>
                <a:latin typeface="Lexend"/>
                <a:ea typeface="Lexend"/>
                <a:sym typeface="Lexend"/>
              </a:rPr>
              <a:t> Python (logic &amp; chat handling)</a:t>
            </a:r>
            <a:endParaRPr lang="en" sz="1200">
              <a:solidFill>
                <a:schemeClr val="accent1">
                  <a:lumMod val="49000"/>
                </a:schemeClr>
              </a:solidFill>
              <a:latin typeface="Lexend"/>
              <a:ea typeface="Lexend"/>
            </a:endParaRPr>
          </a:p>
          <a:p>
            <a:pPr marL="285750" indent="-285750">
              <a:buFont typeface="Arial,Sans-Serif"/>
              <a:buChar char="•"/>
            </a:pPr>
            <a:r>
              <a:rPr lang="en" sz="1200" b="1">
                <a:solidFill>
                  <a:schemeClr val="accent1">
                    <a:lumMod val="49000"/>
                  </a:schemeClr>
                </a:solidFill>
                <a:latin typeface="Lexend"/>
                <a:ea typeface="Lexend"/>
                <a:sym typeface="Lexend"/>
              </a:rPr>
              <a:t>AI Integration:</a:t>
            </a:r>
            <a:r>
              <a:rPr lang="en" sz="1200">
                <a:solidFill>
                  <a:schemeClr val="accent1">
                    <a:lumMod val="49000"/>
                  </a:schemeClr>
                </a:solidFill>
                <a:latin typeface="Lexend"/>
                <a:ea typeface="Lexend"/>
                <a:sym typeface="Lexend"/>
              </a:rPr>
              <a:t> </a:t>
            </a:r>
            <a:r>
              <a:rPr lang="en" sz="1200" err="1">
                <a:solidFill>
                  <a:schemeClr val="accent1">
                    <a:lumMod val="49000"/>
                  </a:schemeClr>
                </a:solidFill>
                <a:latin typeface="Lexend"/>
                <a:ea typeface="Lexend"/>
                <a:sym typeface="Lexend"/>
              </a:rPr>
              <a:t>Groq</a:t>
            </a:r>
            <a:r>
              <a:rPr lang="en" sz="1200">
                <a:solidFill>
                  <a:schemeClr val="accent1">
                    <a:lumMod val="49000"/>
                  </a:schemeClr>
                </a:solidFill>
                <a:latin typeface="Lexend"/>
                <a:ea typeface="Lexend"/>
                <a:sym typeface="Lexend"/>
              </a:rPr>
              <a:t> API (LLaMA3 model)</a:t>
            </a:r>
            <a:endParaRPr lang="en" sz="1200">
              <a:solidFill>
                <a:schemeClr val="accent1">
                  <a:lumMod val="49000"/>
                </a:schemeClr>
              </a:solidFill>
              <a:latin typeface="Lexend"/>
              <a:ea typeface="Lexend"/>
            </a:endParaRPr>
          </a:p>
          <a:p>
            <a:pPr marL="285750" indent="-285750">
              <a:buFont typeface="Arial,Sans-Serif"/>
              <a:buChar char="•"/>
            </a:pPr>
            <a:r>
              <a:rPr lang="en" sz="1200" b="1">
                <a:solidFill>
                  <a:schemeClr val="accent1">
                    <a:lumMod val="49000"/>
                  </a:schemeClr>
                </a:solidFill>
                <a:latin typeface="Lexend"/>
                <a:ea typeface="Lexend"/>
                <a:sym typeface="Lexend"/>
              </a:rPr>
              <a:t>Vector Search:</a:t>
            </a:r>
            <a:r>
              <a:rPr lang="en" sz="1200">
                <a:solidFill>
                  <a:schemeClr val="accent1">
                    <a:lumMod val="49000"/>
                  </a:schemeClr>
                </a:solidFill>
                <a:latin typeface="Lexend"/>
                <a:ea typeface="Lexend"/>
                <a:sym typeface="Lexend"/>
              </a:rPr>
              <a:t> Pinecone + multilingual-e5-large embeddings</a:t>
            </a:r>
            <a:endParaRPr lang="en" sz="1200">
              <a:solidFill>
                <a:schemeClr val="accent1">
                  <a:lumMod val="49000"/>
                </a:schemeClr>
              </a:solidFill>
              <a:latin typeface="Lexend"/>
              <a:ea typeface="Lexend"/>
            </a:endParaRPr>
          </a:p>
          <a:p>
            <a:pPr marL="285750" indent="-285750">
              <a:buFont typeface="Arial,Sans-Serif"/>
              <a:buChar char="•"/>
            </a:pPr>
            <a:r>
              <a:rPr lang="en" sz="1200" b="1">
                <a:solidFill>
                  <a:schemeClr val="accent1">
                    <a:lumMod val="49000"/>
                  </a:schemeClr>
                </a:solidFill>
                <a:latin typeface="Lexend"/>
                <a:ea typeface="Lexend"/>
                <a:sym typeface="Lexend"/>
              </a:rPr>
              <a:t>Session Management:</a:t>
            </a:r>
            <a:r>
              <a:rPr lang="en" sz="1200">
                <a:solidFill>
                  <a:schemeClr val="accent1">
                    <a:lumMod val="49000"/>
                  </a:schemeClr>
                </a:solidFill>
                <a:latin typeface="Lexend"/>
                <a:ea typeface="Lexend"/>
                <a:sym typeface="Lexend"/>
              </a:rPr>
              <a:t> </a:t>
            </a:r>
            <a:r>
              <a:rPr lang="en" sz="1200" err="1">
                <a:solidFill>
                  <a:schemeClr val="accent1">
                    <a:lumMod val="49000"/>
                  </a:schemeClr>
                </a:solidFill>
                <a:latin typeface="Lexend"/>
                <a:ea typeface="Lexend"/>
                <a:sym typeface="Lexend"/>
              </a:rPr>
              <a:t>Streamlit</a:t>
            </a:r>
            <a:r>
              <a:rPr lang="en" sz="1200">
                <a:solidFill>
                  <a:schemeClr val="accent1">
                    <a:lumMod val="49000"/>
                  </a:schemeClr>
                </a:solidFill>
                <a:latin typeface="Lexend"/>
                <a:ea typeface="Lexend"/>
                <a:sym typeface="Lexend"/>
              </a:rPr>
              <a:t> </a:t>
            </a:r>
            <a:r>
              <a:rPr lang="en" sz="1200" err="1">
                <a:solidFill>
                  <a:schemeClr val="accent1">
                    <a:lumMod val="49000"/>
                  </a:schemeClr>
                </a:solidFill>
                <a:latin typeface="Lexend"/>
                <a:ea typeface="Lexend"/>
                <a:cs typeface="Lexend"/>
                <a:sym typeface="Lexend"/>
              </a:rPr>
              <a:t>session_state</a:t>
            </a:r>
            <a:endParaRPr lang="en" sz="1200">
              <a:solidFill>
                <a:schemeClr val="accent1">
                  <a:lumMod val="49000"/>
                </a:schemeClr>
              </a:solidFill>
              <a:latin typeface="Lexend"/>
              <a:ea typeface="Lexend"/>
              <a:cs typeface="Lexend"/>
            </a:endParaRPr>
          </a:p>
          <a:p>
            <a:pPr marL="285750" indent="-285750">
              <a:buFont typeface="Arial,Sans-Serif"/>
              <a:buChar char="•"/>
            </a:pPr>
            <a:r>
              <a:rPr lang="en" sz="1200" b="1">
                <a:solidFill>
                  <a:schemeClr val="accent1">
                    <a:lumMod val="49000"/>
                  </a:schemeClr>
                </a:solidFill>
                <a:latin typeface="Lexend"/>
                <a:ea typeface="Lexend"/>
                <a:sym typeface="Lexend"/>
              </a:rPr>
              <a:t>Planned Integration</a:t>
            </a:r>
            <a:r>
              <a:rPr lang="en" sz="1200" b="1" i="0" u="none" strike="noStrike" cap="none">
                <a:solidFill>
                  <a:schemeClr val="accent1">
                    <a:lumMod val="49000"/>
                  </a:schemeClr>
                </a:solidFill>
                <a:latin typeface="Lexend"/>
                <a:ea typeface="Lexend"/>
                <a:sym typeface="Lexend"/>
              </a:rPr>
              <a:t>:</a:t>
            </a:r>
            <a:r>
              <a:rPr lang="en" sz="1200">
                <a:solidFill>
                  <a:schemeClr val="accent1">
                    <a:lumMod val="49000"/>
                  </a:schemeClr>
                </a:solidFill>
                <a:latin typeface="Lexend"/>
                <a:ea typeface="Lexend"/>
                <a:sym typeface="Lexend"/>
              </a:rPr>
              <a:t> External medical APIs (symptom info, etc.)</a:t>
            </a:r>
            <a:endParaRPr lang="en" sz="1200">
              <a:solidFill>
                <a:schemeClr val="accent1">
                  <a:lumMod val="49000"/>
                </a:schemeClr>
              </a:solidFill>
              <a:latin typeface="Lexend"/>
              <a:ea typeface="Lexend"/>
            </a:endParaRPr>
          </a:p>
          <a:p>
            <a:pPr>
              <a:buSzPts val="1800"/>
            </a:pPr>
            <a:endParaRPr lang="en" sz="1200" b="0" i="0" u="none" strike="noStrike" cap="none">
              <a:solidFill>
                <a:schemeClr val="accent1">
                  <a:lumMod val="49000"/>
                </a:schemeClr>
              </a:solidFill>
              <a:latin typeface="Lexend"/>
              <a:ea typeface="Lexend"/>
              <a:cs typeface="Lexend"/>
            </a:endParaRPr>
          </a:p>
          <a:p>
            <a:pPr>
              <a:spcBef>
                <a:spcPts val="1000"/>
              </a:spcBef>
              <a:buSzPts val="1600"/>
            </a:pPr>
            <a:endParaRPr lang="en" sz="1200">
              <a:solidFill>
                <a:srgbClr val="CC0000"/>
              </a:solidFill>
              <a:latin typeface="Lexend"/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229655" y="765952"/>
            <a:ext cx="3673042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1C4587"/>
                </a:solidFill>
                <a:latin typeface="Lexend"/>
                <a:ea typeface="Lexend"/>
                <a:cs typeface="Lexend"/>
                <a:sym typeface="Lexend"/>
              </a:rPr>
              <a:t>Add process flow chart or image of prototype or any relevant image related to your idea</a:t>
            </a:r>
            <a:endParaRPr sz="1200" b="0" i="0" u="none" strike="noStrike" cap="none">
              <a:solidFill>
                <a:srgbClr val="1C4587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5" name="Picture Placeholder 4" descr="A diagram of a mood tracker&#10;&#10;AI-generated content may be incorrect.">
            <a:extLst>
              <a:ext uri="{FF2B5EF4-FFF2-40B4-BE49-F238E27FC236}">
                <a16:creationId xmlns:a16="http://schemas.microsoft.com/office/drawing/2014/main" id="{C6E4C75A-3F74-5B78-6A52-56A11457E55A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>
          <a:blip r:embed="rId4"/>
          <a:srcRect l="3320" r="3320"/>
          <a:stretch/>
        </p:blipFill>
        <p:spPr>
          <a:xfrm>
            <a:off x="227312" y="1315049"/>
            <a:ext cx="3273425" cy="3657600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/>
        </p:nvSpPr>
        <p:spPr>
          <a:xfrm>
            <a:off x="964025" y="244071"/>
            <a:ext cx="5534400" cy="42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1" i="0" u="none" strike="noStrike" cap="none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  <a:t>Idea/Approach Details</a:t>
            </a:r>
            <a:endParaRPr sz="2400" b="1" i="0" u="none" strike="noStrike" cap="none">
              <a:solidFill>
                <a:srgbClr val="000000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315375" y="810850"/>
            <a:ext cx="4193100" cy="41397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SzPts val="1200"/>
            </a:pPr>
            <a:r>
              <a:rPr lang="en" sz="1200" b="0" i="0" u="none" strike="noStrike" cap="none">
                <a:solidFill>
                  <a:srgbClr val="073763"/>
                </a:solidFill>
                <a:latin typeface="Lexend"/>
                <a:ea typeface="Lexend"/>
                <a:cs typeface="Lexend"/>
                <a:sym typeface="Lexend"/>
              </a:rPr>
              <a:t>Describe your Use Cases here</a:t>
            </a:r>
            <a:r>
              <a:rPr lang="en" sz="1200">
                <a:solidFill>
                  <a:srgbClr val="073763"/>
                </a:solidFill>
                <a:latin typeface="Lexend"/>
                <a:ea typeface="Lexend"/>
                <a:cs typeface="Lexend"/>
                <a:sym typeface="Lexend"/>
              </a:rPr>
              <a:t>:</a:t>
            </a:r>
            <a:endParaRPr lang="en-US" sz="1200">
              <a:solidFill>
                <a:srgbClr val="073763"/>
              </a:solidFill>
              <a:ea typeface="Lexend"/>
              <a:cs typeface="Lexend"/>
              <a:sym typeface="Lexend"/>
            </a:endParaRPr>
          </a:p>
          <a:p>
            <a:pPr>
              <a:buSzPts val="1200"/>
            </a:pPr>
            <a:endParaRPr lang="en" sz="1200" b="1">
              <a:solidFill>
                <a:srgbClr val="073763"/>
              </a:solidFill>
              <a:latin typeface="Lexend"/>
            </a:endParaRPr>
          </a:p>
          <a:p>
            <a:pPr marL="285750" indent="-285750">
              <a:buChar char="•"/>
            </a:pPr>
            <a:r>
              <a:rPr lang="en" sz="1200" b="1">
                <a:solidFill>
                  <a:srgbClr val="073763"/>
                </a:solidFill>
              </a:rPr>
              <a:t> Symptom Checker &amp; Health Q&amp;A</a:t>
            </a:r>
            <a:br>
              <a:rPr lang="en" sz="1200"/>
            </a:br>
            <a:r>
              <a:rPr lang="en" sz="1200">
                <a:solidFill>
                  <a:srgbClr val="073763"/>
                </a:solidFill>
              </a:rPr>
              <a:t> Users can chat naturally to describe symptoms or ask health-related questions, and receive AI-powered responses that are informative, friendly, and contextually relevant.</a:t>
            </a:r>
            <a:endParaRPr lang="en"/>
          </a:p>
          <a:p>
            <a:pPr marL="285750" indent="-285750">
              <a:buChar char="•"/>
            </a:pPr>
            <a:r>
              <a:rPr lang="en" sz="1200" b="1">
                <a:solidFill>
                  <a:srgbClr val="073763"/>
                </a:solidFill>
              </a:rPr>
              <a:t> Mental Health Support</a:t>
            </a:r>
            <a:br>
              <a:rPr lang="en" sz="1200"/>
            </a:br>
            <a:r>
              <a:rPr lang="en" sz="1200">
                <a:solidFill>
                  <a:srgbClr val="073763"/>
                </a:solidFill>
              </a:rPr>
              <a:t> The assistant responds with empathy and warmth, offering calming messages and encouraging users to take care of their mental well-being.</a:t>
            </a:r>
            <a:endParaRPr lang="en"/>
          </a:p>
          <a:p>
            <a:pPr marL="285750" indent="-285750">
              <a:buChar char="•"/>
            </a:pPr>
            <a:r>
              <a:rPr lang="en" sz="1200" b="1">
                <a:solidFill>
                  <a:srgbClr val="073763"/>
                </a:solidFill>
              </a:rPr>
              <a:t> Mood Tracker</a:t>
            </a:r>
            <a:br>
              <a:rPr lang="en" sz="1200" b="1"/>
            </a:br>
            <a:r>
              <a:rPr lang="en" sz="1200">
                <a:solidFill>
                  <a:srgbClr val="073763"/>
                </a:solidFill>
              </a:rPr>
              <a:t> Users can select their daily mood using emojis, optionally add personal notes, and save their emotional state in a private log, helping track mental health over time.</a:t>
            </a:r>
            <a:endParaRPr lang="en"/>
          </a:p>
          <a:p>
            <a:pPr marL="285750" indent="-285750">
              <a:buChar char="•"/>
            </a:pPr>
            <a:r>
              <a:rPr lang="en" sz="1200" b="1">
                <a:solidFill>
                  <a:srgbClr val="073763"/>
                </a:solidFill>
                <a:ea typeface="Lexend"/>
              </a:rPr>
              <a:t>Mood-Lifting Games Suggestion</a:t>
            </a:r>
            <a:br>
              <a:rPr lang="en" sz="1200">
                <a:ea typeface="Lexend"/>
              </a:rPr>
            </a:br>
            <a:r>
              <a:rPr lang="en" sz="1200">
                <a:solidFill>
                  <a:srgbClr val="073763"/>
                </a:solidFill>
                <a:ea typeface="Lexend"/>
              </a:rPr>
              <a:t> If a user logs a sad or low mood, the assistant gently recommends simple games (like trivia or riddles) to help lift their spirits.</a:t>
            </a:r>
            <a:endParaRPr lang="en" sz="1200" i="0" u="none" strike="noStrike" cap="none">
              <a:solidFill>
                <a:srgbClr val="073763"/>
              </a:solidFill>
              <a:ea typeface="Lexend"/>
            </a:endParaRPr>
          </a:p>
          <a:p>
            <a:pPr>
              <a:buSzPts val="1200"/>
            </a:pPr>
            <a:endParaRPr lang="en" sz="1200" b="0" i="0" u="none" strike="noStrike" cap="none">
              <a:solidFill>
                <a:srgbClr val="073763"/>
              </a:solidFill>
              <a:latin typeface="Lexend"/>
              <a:ea typeface="Lexend"/>
              <a:cs typeface="Lexend"/>
            </a:endParaRPr>
          </a:p>
          <a:p>
            <a:pPr marL="285750" indent="-184150">
              <a:spcBef>
                <a:spcPts val="1000"/>
              </a:spcBef>
              <a:buSzPts val="1200"/>
            </a:pPr>
            <a:endParaRPr lang="en-US" sz="1200">
              <a:solidFill>
                <a:srgbClr val="CC0000"/>
              </a:solidFill>
              <a:latin typeface="Lexend"/>
              <a:ea typeface="Lexend"/>
              <a:cs typeface="Lexend"/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4574857" y="810850"/>
            <a:ext cx="4214666" cy="3469839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>
                <a:solidFill>
                  <a:srgbClr val="1C4587"/>
                </a:solidFill>
                <a:latin typeface="Lexend"/>
                <a:ea typeface="Lexend"/>
                <a:cs typeface="Lexend"/>
                <a:sym typeface="Lexend"/>
              </a:rPr>
              <a:t>Describe your Dependencies/ Show Stopper here:</a:t>
            </a:r>
            <a:endParaRPr sz="1200" b="0" i="0" u="none" strike="noStrike" cap="none">
              <a:solidFill>
                <a:srgbClr val="1C4587"/>
              </a:solidFill>
              <a:latin typeface="Lexend"/>
              <a:ea typeface="Lexend"/>
              <a:cs typeface="Lexend"/>
              <a:sym typeface="Lexend"/>
            </a:endParaRPr>
          </a:p>
          <a:p>
            <a:pPr>
              <a:buSzPts val="1200"/>
            </a:pPr>
            <a:endParaRPr lang="en" sz="1200">
              <a:solidFill>
                <a:srgbClr val="1C4587"/>
              </a:solidFill>
              <a:latin typeface="Lexend"/>
            </a:endParaRPr>
          </a:p>
          <a:p>
            <a:pPr marL="285750" indent="-285750">
              <a:buChar char="•"/>
            </a:pPr>
            <a:r>
              <a:rPr lang="en" sz="1200" b="1">
                <a:solidFill>
                  <a:srgbClr val="1C4587"/>
                </a:solidFill>
              </a:rPr>
              <a:t>API Access &amp; Rate Limits</a:t>
            </a:r>
            <a:br>
              <a:rPr lang="en" sz="1200"/>
            </a:br>
            <a:r>
              <a:rPr lang="en" sz="1200">
                <a:solidFill>
                  <a:srgbClr val="1C4587"/>
                </a:solidFill>
              </a:rPr>
              <a:t> The system depends on valid and active API keys for </a:t>
            </a:r>
            <a:r>
              <a:rPr lang="en" sz="1200" err="1">
                <a:solidFill>
                  <a:srgbClr val="1C4587"/>
                </a:solidFill>
              </a:rPr>
              <a:t>Groq</a:t>
            </a:r>
            <a:r>
              <a:rPr lang="en" sz="1200">
                <a:solidFill>
                  <a:srgbClr val="1C4587"/>
                </a:solidFill>
              </a:rPr>
              <a:t> (AI model) and Pinecone (vector DB). Expiry or rate limits of these APIs can break functionality.</a:t>
            </a:r>
            <a:endParaRPr lang="en"/>
          </a:p>
          <a:p>
            <a:pPr marL="285750" indent="-285750">
              <a:buChar char="•"/>
            </a:pPr>
            <a:r>
              <a:rPr lang="en" sz="1200" b="1">
                <a:solidFill>
                  <a:srgbClr val="1C4587"/>
                </a:solidFill>
              </a:rPr>
              <a:t>Internet Connectivity</a:t>
            </a:r>
            <a:br>
              <a:rPr lang="en" sz="1200"/>
            </a:br>
            <a:r>
              <a:rPr lang="en" sz="1200">
                <a:solidFill>
                  <a:srgbClr val="1C4587"/>
                </a:solidFill>
              </a:rPr>
              <a:t> </a:t>
            </a:r>
            <a:r>
              <a:rPr lang="en" sz="1200" err="1">
                <a:solidFill>
                  <a:srgbClr val="1C4587"/>
                </a:solidFill>
              </a:rPr>
              <a:t>MediChat</a:t>
            </a:r>
            <a:r>
              <a:rPr lang="en" sz="1200">
                <a:solidFill>
                  <a:srgbClr val="1C4587"/>
                </a:solidFill>
              </a:rPr>
              <a:t> requires stable internet access for real-time API calls, embedding generation, and database querying. Offline use is not supported.</a:t>
            </a:r>
            <a:endParaRPr lang="en"/>
          </a:p>
          <a:p>
            <a:pPr marL="285750" indent="-285750">
              <a:buChar char="•"/>
            </a:pPr>
            <a:r>
              <a:rPr lang="en" sz="1200" b="1">
                <a:solidFill>
                  <a:srgbClr val="1C4587"/>
                </a:solidFill>
              </a:rPr>
              <a:t>Pinecone Index Availability</a:t>
            </a:r>
            <a:br>
              <a:rPr lang="en" sz="1200"/>
            </a:br>
            <a:r>
              <a:rPr lang="en" sz="1200">
                <a:solidFill>
                  <a:srgbClr val="1C4587"/>
                </a:solidFill>
              </a:rPr>
              <a:t> If the Pinecone index (</a:t>
            </a:r>
            <a:r>
              <a:rPr lang="en" sz="1200" err="1">
                <a:solidFill>
                  <a:srgbClr val="1C4587"/>
                </a:solidFill>
                <a:latin typeface="Consolas"/>
              </a:rPr>
              <a:t>quickstart</a:t>
            </a:r>
            <a:r>
              <a:rPr lang="en" sz="1200">
                <a:solidFill>
                  <a:srgbClr val="1C4587"/>
                </a:solidFill>
              </a:rPr>
              <a:t>) is not properly initialized or populated with relevant embeddings, symptom-related queries may return poor or no results.</a:t>
            </a:r>
            <a:endParaRPr lang="en"/>
          </a:p>
          <a:p>
            <a:pPr marL="285750" indent="-285750">
              <a:buChar char="•"/>
            </a:pPr>
            <a:r>
              <a:rPr lang="en" sz="1200" b="1">
                <a:solidFill>
                  <a:srgbClr val="1C4587"/>
                </a:solidFill>
              </a:rPr>
              <a:t>Session State Volatility</a:t>
            </a:r>
            <a:br>
              <a:rPr lang="en" sz="1200" b="1"/>
            </a:br>
            <a:r>
              <a:rPr lang="en" sz="1200">
                <a:solidFill>
                  <a:srgbClr val="1C4587"/>
                </a:solidFill>
              </a:rPr>
              <a:t> All user chats and mood logs are stored in </a:t>
            </a:r>
            <a:r>
              <a:rPr lang="en" sz="1200" err="1">
                <a:solidFill>
                  <a:srgbClr val="1C4587"/>
                </a:solidFill>
              </a:rPr>
              <a:t>Streamlit's</a:t>
            </a:r>
            <a:r>
              <a:rPr lang="en" sz="1200">
                <a:solidFill>
                  <a:srgbClr val="1C4587"/>
                </a:solidFill>
              </a:rPr>
              <a:t> session state, which resets on page refresh or browser closure, leading to data loss unless persistent storage is implemented.</a:t>
            </a:r>
            <a:endParaRPr lang="en"/>
          </a:p>
          <a:p>
            <a:pPr marL="285750" indent="-285750">
              <a:buChar char="•"/>
            </a:pPr>
            <a:endParaRPr lang="en"/>
          </a:p>
          <a:p>
            <a:pPr marR="0" lvl="0" algn="l">
              <a:lnSpc>
                <a:spcPct val="100000"/>
              </a:lnSpc>
              <a:spcAft>
                <a:spcPts val="0"/>
              </a:spcAft>
              <a:buSzPts val="1200"/>
            </a:pPr>
            <a:endParaRPr lang="en" sz="1200" b="0" i="0" u="none" strike="noStrike" cap="none">
              <a:solidFill>
                <a:srgbClr val="1C4587"/>
              </a:solidFill>
              <a:latin typeface="Lexend"/>
              <a:ea typeface="Lexend"/>
              <a:cs typeface="Lexend"/>
            </a:endParaRPr>
          </a:p>
          <a:p>
            <a:pPr marL="285750" indent="-184150">
              <a:spcBef>
                <a:spcPts val="1000"/>
              </a:spcBef>
              <a:buSzPts val="1200"/>
            </a:pPr>
            <a:endParaRPr lang="en" sz="1200">
              <a:solidFill>
                <a:srgbClr val="CC0000"/>
              </a:solidFill>
              <a:latin typeface="Lexend"/>
              <a:ea typeface="Lexend"/>
              <a:cs typeface="Lexen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/>
        </p:nvSpPr>
        <p:spPr>
          <a:xfrm>
            <a:off x="964025" y="244071"/>
            <a:ext cx="5534400" cy="42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b="1" i="0" u="none" strike="noStrike" cap="none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  <a:t>Team Member Details</a:t>
            </a:r>
            <a:endParaRPr sz="2400" b="1" i="0" u="none" strike="noStrike" cap="none">
              <a:solidFill>
                <a:srgbClr val="000000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78" name="Google Shape;78;p16"/>
          <p:cNvSpPr txBox="1"/>
          <p:nvPr/>
        </p:nvSpPr>
        <p:spPr>
          <a:xfrm>
            <a:off x="316800" y="871500"/>
            <a:ext cx="8518915" cy="2224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90000"/>
              </a:lnSpc>
              <a:buSzPts val="1200"/>
            </a:pPr>
            <a:r>
              <a:rPr lang="en" sz="1200" b="1" i="0" u="none" strike="noStrike" cap="none">
                <a:solidFill>
                  <a:srgbClr val="1C4587"/>
                </a:solidFill>
                <a:latin typeface="Lexend"/>
                <a:ea typeface="Lexend"/>
                <a:cs typeface="Lexend"/>
                <a:sym typeface="Lexend"/>
              </a:rPr>
              <a:t>Team Leader Name: </a:t>
            </a:r>
            <a:r>
              <a:rPr lang="en" sz="1200" b="1">
                <a:solidFill>
                  <a:srgbClr val="1C4587"/>
                </a:solidFill>
                <a:latin typeface="Lexend"/>
                <a:ea typeface="Lexend"/>
                <a:cs typeface="Lexend"/>
                <a:sym typeface="Lexend"/>
              </a:rPr>
              <a:t>KEERTHI SREE J</a:t>
            </a:r>
            <a:endParaRPr sz="1200" b="0" i="0" u="none" strike="noStrike" cap="none">
              <a:solidFill>
                <a:srgbClr val="1C4587"/>
              </a:solidFill>
              <a:latin typeface="Lexend"/>
              <a:ea typeface="Lexend"/>
              <a:cs typeface="Lexend"/>
              <a:sym typeface="Lexend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SzPts val="1200"/>
            </a:pPr>
            <a:r>
              <a:rPr lang="en" sz="1200" b="0" i="0" u="none" strike="noStrike" cap="none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  <a:t>Branch (</a:t>
            </a:r>
            <a:r>
              <a:rPr lang="en" sz="1200" b="0" i="0" u="none" strike="noStrike" cap="none" err="1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  <a:t>Btech</a:t>
            </a:r>
            <a:r>
              <a:rPr lang="en" sz="1200" b="0" i="0" u="none" strike="noStrike" cap="none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  <a:t>/BCA </a:t>
            </a:r>
            <a:r>
              <a:rPr lang="en" sz="1200" b="0" i="0" u="none" strike="noStrike" cap="none" err="1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  <a:t>etc</a:t>
            </a:r>
            <a:r>
              <a:rPr lang="en" sz="1200" b="0" i="0" u="none" strike="noStrike" cap="none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  <a:t>):</a:t>
            </a:r>
            <a:r>
              <a:rPr lang="en" sz="1200">
                <a:latin typeface="Lexend"/>
                <a:ea typeface="Lexend"/>
                <a:cs typeface="Lexend"/>
                <a:sym typeface="Lexend"/>
              </a:rPr>
              <a:t> </a:t>
            </a:r>
            <a:r>
              <a:rPr lang="en" sz="1200" err="1">
                <a:latin typeface="Lexend"/>
                <a:ea typeface="Lexend"/>
                <a:cs typeface="Lexend"/>
                <a:sym typeface="Lexend"/>
              </a:rPr>
              <a:t>Btech</a:t>
            </a:r>
            <a:r>
              <a:rPr lang="en" sz="1200" b="0" i="0" u="none" strike="noStrike" cap="none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  <a:t>		Stream (ECE, CSE </a:t>
            </a:r>
            <a:r>
              <a:rPr lang="en" sz="1200" b="0" i="0" u="none" strike="noStrike" cap="none" err="1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  <a:t>etc</a:t>
            </a:r>
            <a:r>
              <a:rPr lang="en" sz="1200" b="0" i="0" u="none" strike="noStrike" cap="none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  <a:t>):	</a:t>
            </a:r>
            <a:r>
              <a:rPr lang="en" sz="1200">
                <a:latin typeface="Lexend"/>
                <a:ea typeface="Lexend"/>
                <a:cs typeface="Lexend"/>
                <a:sym typeface="Lexend"/>
              </a:rPr>
              <a:t>CSE</a:t>
            </a:r>
            <a:r>
              <a:rPr lang="en" sz="1200" b="0" i="0" u="none" strike="noStrike" cap="none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  <a:t>		Year (I,II,III,IV): </a:t>
            </a:r>
            <a:r>
              <a:rPr lang="en" sz="1200">
                <a:latin typeface="Lexend"/>
                <a:ea typeface="Lexend"/>
                <a:cs typeface="Lexend"/>
                <a:sym typeface="Lexend"/>
              </a:rPr>
              <a:t>II</a:t>
            </a:r>
            <a:endParaRPr sz="1200" b="0" i="0" u="none" strike="noStrike" cap="none">
              <a:solidFill>
                <a:srgbClr val="000000"/>
              </a:solidFill>
              <a:latin typeface="Lexend"/>
              <a:ea typeface="Lexend"/>
              <a:cs typeface="Lexend"/>
              <a:sym typeface="Lexend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SzPts val="1200"/>
            </a:pPr>
            <a:r>
              <a:rPr lang="en" sz="1200" b="1" i="0" u="none" strike="noStrike" cap="none">
                <a:solidFill>
                  <a:srgbClr val="1C4587"/>
                </a:solidFill>
                <a:latin typeface="Lexend"/>
                <a:ea typeface="Lexend"/>
                <a:cs typeface="Lexend"/>
                <a:sym typeface="Lexend"/>
              </a:rPr>
              <a:t>Team Member 1 Name: </a:t>
            </a:r>
            <a:r>
              <a:rPr lang="en" sz="1200" b="1">
                <a:solidFill>
                  <a:srgbClr val="1C4587"/>
                </a:solidFill>
                <a:latin typeface="Lexend"/>
                <a:ea typeface="Lexend"/>
                <a:cs typeface="Lexend"/>
                <a:sym typeface="Lexend"/>
              </a:rPr>
              <a:t>JAHNAVI A</a:t>
            </a:r>
            <a:endParaRPr sz="1200" b="0" i="0" u="none" strike="noStrike" cap="none">
              <a:solidFill>
                <a:srgbClr val="1C4587"/>
              </a:solidFill>
              <a:latin typeface="Lexend"/>
              <a:ea typeface="Lexend"/>
              <a:cs typeface="Lexend"/>
              <a:sym typeface="Lexend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SzPts val="1200"/>
            </a:pPr>
            <a:r>
              <a:rPr lang="en" sz="12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Branch (</a:t>
            </a:r>
            <a:r>
              <a:rPr lang="en" sz="1200" b="0" i="0" u="none" strike="noStrike" cap="none" err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Btech</a:t>
            </a:r>
            <a:r>
              <a:rPr lang="en" sz="12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/BCA </a:t>
            </a:r>
            <a:r>
              <a:rPr lang="en" sz="1200" b="0" i="0" u="none" strike="noStrike" cap="none" err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etc</a:t>
            </a:r>
            <a:r>
              <a:rPr lang="en" sz="12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):</a:t>
            </a:r>
            <a:r>
              <a:rPr lang="en"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 </a:t>
            </a:r>
            <a:r>
              <a:rPr lang="en" sz="1200" err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Btech</a:t>
            </a:r>
            <a:r>
              <a:rPr lang="en" sz="12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	</a:t>
            </a:r>
            <a:r>
              <a:rPr lang="en" sz="1200" b="0" i="0" u="none" strike="noStrike" cap="none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  <a:t>	Stream (ECE, CSE </a:t>
            </a:r>
            <a:r>
              <a:rPr lang="en" sz="1200" b="0" i="0" u="none" strike="noStrike" cap="none" err="1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  <a:t>etc</a:t>
            </a:r>
            <a:r>
              <a:rPr lang="en" sz="1200" b="0" i="0" u="none" strike="noStrike" cap="none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  <a:t>):	</a:t>
            </a:r>
            <a:r>
              <a:rPr lang="en" sz="1200">
                <a:latin typeface="Lexend"/>
                <a:ea typeface="Lexend"/>
                <a:cs typeface="Lexend"/>
                <a:sym typeface="Lexend"/>
              </a:rPr>
              <a:t>CSE </a:t>
            </a:r>
            <a:r>
              <a:rPr lang="en" sz="1200" b="0" i="0" u="none" strike="noStrike" cap="none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  <a:t>	Year (I,II,III,IV): </a:t>
            </a:r>
            <a:r>
              <a:rPr lang="en" sz="1200">
                <a:latin typeface="Lexend"/>
                <a:ea typeface="Lexend"/>
                <a:cs typeface="Lexend"/>
                <a:sym typeface="Lexend"/>
              </a:rPr>
              <a:t>II</a:t>
            </a:r>
            <a:endParaRPr sz="1200" b="0" i="0" u="none" strike="noStrike" cap="none">
              <a:solidFill>
                <a:srgbClr val="000000"/>
              </a:solidFill>
              <a:latin typeface="Lexend"/>
              <a:ea typeface="Lexend"/>
              <a:cs typeface="Lexend"/>
              <a:sym typeface="Lexend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SzPts val="1200"/>
            </a:pPr>
            <a:r>
              <a:rPr lang="en" sz="1200" b="1" i="0" u="none" strike="noStrike" cap="none">
                <a:solidFill>
                  <a:srgbClr val="073763"/>
                </a:solidFill>
                <a:latin typeface="Lexend"/>
                <a:ea typeface="Lexend"/>
                <a:cs typeface="Lexend"/>
                <a:sym typeface="Lexend"/>
              </a:rPr>
              <a:t>Team Member 2 Name: </a:t>
            </a:r>
            <a:r>
              <a:rPr lang="en" sz="1200" b="1">
                <a:solidFill>
                  <a:srgbClr val="073763"/>
                </a:solidFill>
                <a:latin typeface="Lexend"/>
                <a:ea typeface="Lexend"/>
                <a:cs typeface="Lexend"/>
                <a:sym typeface="Lexend"/>
              </a:rPr>
              <a:t>HARINI A K</a:t>
            </a:r>
            <a:endParaRPr sz="1200" b="0" i="0" u="none" strike="noStrike" cap="none">
              <a:solidFill>
                <a:srgbClr val="073763"/>
              </a:solidFill>
              <a:latin typeface="Lexend"/>
              <a:ea typeface="Lexend"/>
              <a:cs typeface="Lexend"/>
              <a:sym typeface="Lexend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SzPts val="1200"/>
            </a:pPr>
            <a:r>
              <a:rPr lang="en" sz="12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Branch (</a:t>
            </a:r>
            <a:r>
              <a:rPr lang="en" sz="1200" b="0" i="0" u="none" strike="noStrike" cap="none" err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Btech</a:t>
            </a:r>
            <a:r>
              <a:rPr lang="en" sz="12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/BCA </a:t>
            </a:r>
            <a:r>
              <a:rPr lang="en" sz="1200" b="0" i="0" u="none" strike="noStrike" cap="none" err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etc</a:t>
            </a:r>
            <a:r>
              <a:rPr lang="en" sz="1200" b="0" i="0" u="none" strike="noStrike" cap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):</a:t>
            </a:r>
            <a:r>
              <a:rPr lang="en"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 Btech</a:t>
            </a:r>
            <a:r>
              <a:rPr lang="en" sz="1200" b="0" i="0" u="none" strike="noStrike" cap="none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  <a:t>			Stream (ECE, CSE </a:t>
            </a:r>
            <a:r>
              <a:rPr lang="en" sz="1200" b="0" i="0" u="none" strike="noStrike" cap="none" err="1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  <a:t>etc</a:t>
            </a:r>
            <a:r>
              <a:rPr lang="en" sz="1200" b="0" i="0" u="none" strike="noStrike" cap="none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  <a:t>):</a:t>
            </a:r>
            <a:r>
              <a:rPr lang="en" sz="1200">
                <a:latin typeface="Lexend"/>
                <a:ea typeface="Lexend"/>
                <a:cs typeface="Lexend"/>
                <a:sym typeface="Lexend"/>
              </a:rPr>
              <a:t>CSE</a:t>
            </a:r>
            <a:r>
              <a:rPr lang="en" sz="1200" b="0" i="0" u="none" strike="noStrike" cap="none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  <a:t>			Year (I,II,III,IV): </a:t>
            </a:r>
            <a:r>
              <a:rPr lang="en" sz="1200">
                <a:latin typeface="Lexend"/>
                <a:ea typeface="Lexend"/>
                <a:cs typeface="Lexend"/>
                <a:sym typeface="Lexend"/>
              </a:rPr>
              <a:t>II</a:t>
            </a:r>
            <a:endParaRPr lang="en" sz="1200">
              <a:latin typeface="Lexend"/>
              <a:ea typeface="Lexend"/>
              <a:cs typeface="Lexend"/>
            </a:endParaRPr>
          </a:p>
          <a:p>
            <a:pPr>
              <a:lnSpc>
                <a:spcPct val="90000"/>
              </a:lnSpc>
              <a:spcBef>
                <a:spcPts val="1000"/>
              </a:spcBef>
              <a:buSzPts val="1200"/>
            </a:pPr>
            <a:endParaRPr lang="en" sz="1200" b="1">
              <a:solidFill>
                <a:srgbClr val="073763"/>
              </a:solidFill>
              <a:latin typeface="Lexend"/>
              <a:ea typeface="Lexend"/>
              <a:cs typeface="Lexen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/>
        </p:nvSpPr>
        <p:spPr>
          <a:xfrm>
            <a:off x="952492" y="657770"/>
            <a:ext cx="2998200" cy="3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 fontScale="92500"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8645"/>
              <a:buFont typeface="Arial"/>
              <a:buNone/>
            </a:pPr>
            <a:r>
              <a:rPr lang="en" sz="2400" b="1" i="0" u="none" strike="noStrike" cap="none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  <a:t>Important Pointers</a:t>
            </a:r>
            <a:endParaRPr sz="2400" b="1" i="0" u="none" strike="noStrike" cap="none">
              <a:solidFill>
                <a:srgbClr val="000000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85" name="Google Shape;85;p17"/>
          <p:cNvSpPr txBox="1"/>
          <p:nvPr/>
        </p:nvSpPr>
        <p:spPr>
          <a:xfrm>
            <a:off x="865900" y="1114754"/>
            <a:ext cx="4958100" cy="31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0" u="none" strike="noStrike" cap="none">
                <a:solidFill>
                  <a:srgbClr val="073763"/>
                </a:solidFill>
                <a:latin typeface="Lexend Medium"/>
                <a:ea typeface="Lexend Medium"/>
                <a:cs typeface="Lexend Medium"/>
                <a:sym typeface="Lexend Medium"/>
              </a:rPr>
              <a:t>Please ensure below pointers are met while  </a:t>
            </a:r>
            <a:endParaRPr sz="1600" b="0" i="0" u="none" strike="noStrike" cap="none">
              <a:solidFill>
                <a:srgbClr val="073763"/>
              </a:solidFill>
              <a:latin typeface="Lexend Medium"/>
              <a:ea typeface="Lexend Medium"/>
              <a:cs typeface="Lexend Medium"/>
              <a:sym typeface="Lexend Medium"/>
            </a:endParaRPr>
          </a:p>
        </p:txBody>
      </p:sp>
      <p:sp>
        <p:nvSpPr>
          <p:cNvPr id="86" name="Google Shape;86;p17"/>
          <p:cNvSpPr txBox="1"/>
          <p:nvPr/>
        </p:nvSpPr>
        <p:spPr>
          <a:xfrm>
            <a:off x="952500" y="1588324"/>
            <a:ext cx="7857600" cy="28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60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Lexend"/>
              <a:buChar char="●"/>
            </a:pPr>
            <a:r>
              <a:rPr lang="en" sz="1200" b="0" i="0" u="none" strike="noStrike" cap="none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  <a:t>Kindly keep the maximum slides limit to 4 pages.</a:t>
            </a:r>
            <a:endParaRPr sz="1200" b="0" i="0" u="none" strike="noStrike" cap="none">
              <a:solidFill>
                <a:srgbClr val="000000"/>
              </a:solidFill>
              <a:latin typeface="Lexend"/>
              <a:ea typeface="Lexend"/>
              <a:cs typeface="Lexend"/>
              <a:sym typeface="Lexend"/>
            </a:endParaRPr>
          </a:p>
          <a:p>
            <a:pPr marL="285750" marR="0" lvl="0" indent="-260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Lexend"/>
              <a:buChar char="●"/>
            </a:pPr>
            <a:r>
              <a:rPr lang="en" sz="1200" b="0" i="0" u="none" strike="noStrike" cap="none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  <a:t>All the topics should be utilized for description of your idea.</a:t>
            </a:r>
            <a:endParaRPr sz="1200" b="0" i="0" u="none" strike="noStrike" cap="none">
              <a:solidFill>
                <a:srgbClr val="000000"/>
              </a:solidFill>
              <a:latin typeface="Lexend"/>
              <a:ea typeface="Lexend"/>
              <a:cs typeface="Lexend"/>
              <a:sym typeface="Lexend"/>
            </a:endParaRPr>
          </a:p>
          <a:p>
            <a:pPr marL="285750" marR="0" lvl="0" indent="-260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Lexend"/>
              <a:buChar char="●"/>
            </a:pPr>
            <a:r>
              <a:rPr lang="en" sz="1200" b="0" i="0" u="sng" strike="noStrike" cap="none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  <a:t>Try to avoid paragraphs and post your idea in points.</a:t>
            </a:r>
            <a:endParaRPr sz="1200" b="0" i="0" u="sng" strike="noStrike" cap="none">
              <a:solidFill>
                <a:srgbClr val="000000"/>
              </a:solidFill>
              <a:latin typeface="Lexend"/>
              <a:ea typeface="Lexend"/>
              <a:cs typeface="Lexend"/>
              <a:sym typeface="Lexend"/>
            </a:endParaRPr>
          </a:p>
          <a:p>
            <a:pPr marL="285750" marR="0" lvl="0" indent="-260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Lexend"/>
              <a:buChar char="●"/>
            </a:pPr>
            <a:r>
              <a:rPr lang="en" sz="1200" b="0" i="0" u="none" strike="noStrike" cap="none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  <a:t>Keep your explanation precisely and easy to understand.</a:t>
            </a:r>
            <a:endParaRPr sz="1200" b="0" i="0" u="none" strike="noStrike" cap="none">
              <a:solidFill>
                <a:srgbClr val="000000"/>
              </a:solidFill>
              <a:latin typeface="Lexend"/>
              <a:ea typeface="Lexend"/>
              <a:cs typeface="Lexend"/>
              <a:sym typeface="Lexend"/>
            </a:endParaRPr>
          </a:p>
          <a:p>
            <a:pPr marL="285750" marR="0" lvl="0" indent="-260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Lexend"/>
              <a:buChar char="●"/>
            </a:pPr>
            <a:r>
              <a:rPr lang="en" sz="1200" b="0" i="0" u="none" strike="noStrike" cap="none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  <a:t>Idea should be unique and novel. If it has a business potential more weightage will be given. </a:t>
            </a:r>
            <a:endParaRPr sz="1200" b="0" i="0" u="none" strike="noStrike" cap="none">
              <a:solidFill>
                <a:srgbClr val="000000"/>
              </a:solidFill>
              <a:latin typeface="Lexend"/>
              <a:ea typeface="Lexend"/>
              <a:cs typeface="Lexend"/>
              <a:sym typeface="Lexend"/>
            </a:endParaRPr>
          </a:p>
          <a:p>
            <a:pPr marL="285750" marR="0" lvl="0" indent="-260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Lexend"/>
              <a:buChar char="●"/>
            </a:pPr>
            <a:r>
              <a:rPr lang="en" sz="1200" b="0" i="0" u="none" strike="noStrike" cap="none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  <a:t>Apart from this PPT abstract of your idea will be asked separately while presenting.</a:t>
            </a:r>
            <a:endParaRPr sz="1200" b="0" i="0" u="none" strike="noStrike" cap="none">
              <a:solidFill>
                <a:srgbClr val="000000"/>
              </a:solidFill>
              <a:latin typeface="Lexend"/>
              <a:ea typeface="Lexend"/>
              <a:cs typeface="Lexend"/>
              <a:sym typeface="Lexend"/>
            </a:endParaRPr>
          </a:p>
          <a:p>
            <a:pPr marL="285750" marR="0" lvl="0" indent="-260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Lexend"/>
              <a:buChar char="●"/>
            </a:pPr>
            <a:r>
              <a:rPr lang="en" sz="1200" b="0" i="0" u="none" strike="noStrike" cap="none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  <a:t>You need to save the file in PDF and upload the same on Google Form provided. No PPT, Word Doc or any other format will be supported.</a:t>
            </a:r>
            <a:endParaRPr sz="1200" b="0" i="0" u="none" strike="noStrike" cap="none">
              <a:solidFill>
                <a:srgbClr val="000000"/>
              </a:solidFill>
              <a:latin typeface="Lexend"/>
              <a:ea typeface="Lexend"/>
              <a:cs typeface="Lexend"/>
              <a:sym typeface="Lexend"/>
            </a:endParaRPr>
          </a:p>
          <a:p>
            <a:pPr marL="285750" marR="0" lvl="0" indent="-2603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Lexend"/>
              <a:buChar char="●"/>
            </a:pPr>
            <a:r>
              <a:rPr lang="en" sz="1200" b="0" i="0" u="none" strike="noStrike" cap="none">
                <a:solidFill>
                  <a:srgbClr val="000000"/>
                </a:solidFill>
                <a:latin typeface="Lexend"/>
                <a:ea typeface="Lexend"/>
                <a:cs typeface="Lexend"/>
                <a:sym typeface="Lexend"/>
              </a:rPr>
              <a:t>You can delete this slide (Important Pointers) when you upload the PPT.</a:t>
            </a:r>
            <a:endParaRPr sz="1200" b="0" i="0" u="none" strike="noStrike" cap="none">
              <a:solidFill>
                <a:srgbClr val="000000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5</Slides>
  <Notes>5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terms:modified xsi:type="dcterms:W3CDTF">2025-04-12T18:17:50Z</dcterms:modified>
</cp:coreProperties>
</file>