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C77373-4427-41EC-9F11-B953B1163467}">
  <a:tblStyle styleId="{FFC77373-4427-41EC-9F11-B953B1163467}" styleName="Table_0">
    <a:wholeTbl>
      <a:tcTxStyle b="off" i="off">
        <a:font>
          <a:latin typeface="Tenorite"/>
          <a:ea typeface="Tenorite"/>
          <a:cs typeface="Tenori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0EB"/>
          </a:solidFill>
        </a:fill>
      </a:tcStyle>
    </a:wholeTbl>
    <a:band1H>
      <a:tcTxStyle/>
      <a:tcStyle>
        <a:fill>
          <a:solidFill>
            <a:srgbClr val="D4E0D5"/>
          </a:solidFill>
        </a:fill>
      </a:tcStyle>
    </a:band1H>
    <a:band2H>
      <a:tcTxStyle/>
    </a:band2H>
    <a:band1V>
      <a:tcTxStyle/>
      <a:tcStyle>
        <a:fill>
          <a:solidFill>
            <a:srgbClr val="D4E0D5"/>
          </a:solidFill>
        </a:fill>
      </a:tcStyle>
    </a:band1V>
    <a:band2V>
      <a:tcTxStyle/>
    </a:band2V>
    <a:lastCol>
      <a:tcTxStyle b="on" i="off">
        <a:font>
          <a:latin typeface="Tenorite"/>
          <a:ea typeface="Tenorite"/>
          <a:cs typeface="Tenorite"/>
        </a:font>
        <a:schemeClr val="lt1"/>
      </a:tcTxStyle>
      <a:tcStyle>
        <a:fill>
          <a:solidFill>
            <a:schemeClr val="accent1"/>
          </a:solidFill>
        </a:fill>
      </a:tcStyle>
    </a:lastCol>
    <a:firstCol>
      <a:tcTxStyle b="on" i="off">
        <a:font>
          <a:latin typeface="Tenorite"/>
          <a:ea typeface="Tenorite"/>
          <a:cs typeface="Tenorite"/>
        </a:font>
        <a:schemeClr val="lt1"/>
      </a:tcTxStyle>
      <a:tcStyle>
        <a:fill>
          <a:solidFill>
            <a:schemeClr val="accent1"/>
          </a:solidFill>
        </a:fill>
      </a:tcStyle>
    </a:firstCol>
    <a:lastRow>
      <a:tcTxStyle b="on" i="off">
        <a:font>
          <a:latin typeface="Tenorite"/>
          <a:ea typeface="Tenorite"/>
          <a:cs typeface="Tenori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enorite"/>
          <a:ea typeface="Tenorite"/>
          <a:cs typeface="Tenori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48" name="Shape 6148"/>
        <p:cNvGrpSpPr/>
        <p:nvPr/>
      </p:nvGrpSpPr>
      <p:grpSpPr>
        <a:xfrm>
          <a:off x="0" y="0"/>
          <a:ext cx="0" cy="0"/>
          <a:chOff x="0" y="0"/>
          <a:chExt cx="0" cy="0"/>
        </a:xfrm>
      </p:grpSpPr>
      <p:sp>
        <p:nvSpPr>
          <p:cNvPr id="6149" name="Google Shape;6149;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50" name="Google Shape;6150;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51" name="Google Shape;6151;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2" name="Google Shape;6152;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153" name="Google Shape;6153;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54" name="Google Shape;6154;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2" name="Shape 6332"/>
        <p:cNvGrpSpPr/>
        <p:nvPr/>
      </p:nvGrpSpPr>
      <p:grpSpPr>
        <a:xfrm>
          <a:off x="0" y="0"/>
          <a:ext cx="0" cy="0"/>
          <a:chOff x="0" y="0"/>
          <a:chExt cx="0" cy="0"/>
        </a:xfrm>
      </p:grpSpPr>
      <p:sp>
        <p:nvSpPr>
          <p:cNvPr id="6333" name="Google Shape;6333;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4" name="Google Shape;63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4" name="Shape 6404"/>
        <p:cNvGrpSpPr/>
        <p:nvPr/>
      </p:nvGrpSpPr>
      <p:grpSpPr>
        <a:xfrm>
          <a:off x="0" y="0"/>
          <a:ext cx="0" cy="0"/>
          <a:chOff x="0" y="0"/>
          <a:chExt cx="0" cy="0"/>
        </a:xfrm>
      </p:grpSpPr>
      <p:sp>
        <p:nvSpPr>
          <p:cNvPr id="6405" name="Google Shape;640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6" name="Google Shape;64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1" name="Shape 6411"/>
        <p:cNvGrpSpPr/>
        <p:nvPr/>
      </p:nvGrpSpPr>
      <p:grpSpPr>
        <a:xfrm>
          <a:off x="0" y="0"/>
          <a:ext cx="0" cy="0"/>
          <a:chOff x="0" y="0"/>
          <a:chExt cx="0" cy="0"/>
        </a:xfrm>
      </p:grpSpPr>
      <p:sp>
        <p:nvSpPr>
          <p:cNvPr id="6412" name="Google Shape;6412;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3" name="Google Shape;64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8" name="Shape 6418"/>
        <p:cNvGrpSpPr/>
        <p:nvPr/>
      </p:nvGrpSpPr>
      <p:grpSpPr>
        <a:xfrm>
          <a:off x="0" y="0"/>
          <a:ext cx="0" cy="0"/>
          <a:chOff x="0" y="0"/>
          <a:chExt cx="0" cy="0"/>
        </a:xfrm>
      </p:grpSpPr>
      <p:sp>
        <p:nvSpPr>
          <p:cNvPr id="6419" name="Google Shape;641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0" name="Google Shape;64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3" name="Shape 6423"/>
        <p:cNvGrpSpPr/>
        <p:nvPr/>
      </p:nvGrpSpPr>
      <p:grpSpPr>
        <a:xfrm>
          <a:off x="0" y="0"/>
          <a:ext cx="0" cy="0"/>
          <a:chOff x="0" y="0"/>
          <a:chExt cx="0" cy="0"/>
        </a:xfrm>
      </p:grpSpPr>
      <p:sp>
        <p:nvSpPr>
          <p:cNvPr id="6424" name="Google Shape;642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5" name="Google Shape;64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1" name="Shape 6431"/>
        <p:cNvGrpSpPr/>
        <p:nvPr/>
      </p:nvGrpSpPr>
      <p:grpSpPr>
        <a:xfrm>
          <a:off x="0" y="0"/>
          <a:ext cx="0" cy="0"/>
          <a:chOff x="0" y="0"/>
          <a:chExt cx="0" cy="0"/>
        </a:xfrm>
      </p:grpSpPr>
      <p:sp>
        <p:nvSpPr>
          <p:cNvPr id="6432" name="Google Shape;6432;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3" name="Google Shape;64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8" name="Shape 6438"/>
        <p:cNvGrpSpPr/>
        <p:nvPr/>
      </p:nvGrpSpPr>
      <p:grpSpPr>
        <a:xfrm>
          <a:off x="0" y="0"/>
          <a:ext cx="0" cy="0"/>
          <a:chOff x="0" y="0"/>
          <a:chExt cx="0" cy="0"/>
        </a:xfrm>
      </p:grpSpPr>
      <p:sp>
        <p:nvSpPr>
          <p:cNvPr id="6439" name="Google Shape;6439;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0" name="Google Shape;64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5" name="Shape 6445"/>
        <p:cNvGrpSpPr/>
        <p:nvPr/>
      </p:nvGrpSpPr>
      <p:grpSpPr>
        <a:xfrm>
          <a:off x="0" y="0"/>
          <a:ext cx="0" cy="0"/>
          <a:chOff x="0" y="0"/>
          <a:chExt cx="0" cy="0"/>
        </a:xfrm>
      </p:grpSpPr>
      <p:sp>
        <p:nvSpPr>
          <p:cNvPr id="6446" name="Google Shape;6446;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7" name="Google Shape;64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2" name="Shape 6452"/>
        <p:cNvGrpSpPr/>
        <p:nvPr/>
      </p:nvGrpSpPr>
      <p:grpSpPr>
        <a:xfrm>
          <a:off x="0" y="0"/>
          <a:ext cx="0" cy="0"/>
          <a:chOff x="0" y="0"/>
          <a:chExt cx="0" cy="0"/>
        </a:xfrm>
      </p:grpSpPr>
      <p:sp>
        <p:nvSpPr>
          <p:cNvPr id="6453" name="Google Shape;645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4" name="Google Shape;64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8" name="Shape 6458"/>
        <p:cNvGrpSpPr/>
        <p:nvPr/>
      </p:nvGrpSpPr>
      <p:grpSpPr>
        <a:xfrm>
          <a:off x="0" y="0"/>
          <a:ext cx="0" cy="0"/>
          <a:chOff x="0" y="0"/>
          <a:chExt cx="0" cy="0"/>
        </a:xfrm>
      </p:grpSpPr>
      <p:sp>
        <p:nvSpPr>
          <p:cNvPr id="6459" name="Google Shape;6459;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0" name="Google Shape;646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4" name="Shape 6464"/>
        <p:cNvGrpSpPr/>
        <p:nvPr/>
      </p:nvGrpSpPr>
      <p:grpSpPr>
        <a:xfrm>
          <a:off x="0" y="0"/>
          <a:ext cx="0" cy="0"/>
          <a:chOff x="0" y="0"/>
          <a:chExt cx="0" cy="0"/>
        </a:xfrm>
      </p:grpSpPr>
      <p:sp>
        <p:nvSpPr>
          <p:cNvPr id="6465" name="Google Shape;6465;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6" name="Google Shape;64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1" name="Shape 6341"/>
        <p:cNvGrpSpPr/>
        <p:nvPr/>
      </p:nvGrpSpPr>
      <p:grpSpPr>
        <a:xfrm>
          <a:off x="0" y="0"/>
          <a:ext cx="0" cy="0"/>
          <a:chOff x="0" y="0"/>
          <a:chExt cx="0" cy="0"/>
        </a:xfrm>
      </p:grpSpPr>
      <p:sp>
        <p:nvSpPr>
          <p:cNvPr id="6342" name="Google Shape;634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3" name="Google Shape;63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9" name="Shape 6469"/>
        <p:cNvGrpSpPr/>
        <p:nvPr/>
      </p:nvGrpSpPr>
      <p:grpSpPr>
        <a:xfrm>
          <a:off x="0" y="0"/>
          <a:ext cx="0" cy="0"/>
          <a:chOff x="0" y="0"/>
          <a:chExt cx="0" cy="0"/>
        </a:xfrm>
      </p:grpSpPr>
      <p:sp>
        <p:nvSpPr>
          <p:cNvPr id="6470" name="Google Shape;6470;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1" name="Google Shape;64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4" name="Shape 6474"/>
        <p:cNvGrpSpPr/>
        <p:nvPr/>
      </p:nvGrpSpPr>
      <p:grpSpPr>
        <a:xfrm>
          <a:off x="0" y="0"/>
          <a:ext cx="0" cy="0"/>
          <a:chOff x="0" y="0"/>
          <a:chExt cx="0" cy="0"/>
        </a:xfrm>
      </p:grpSpPr>
      <p:sp>
        <p:nvSpPr>
          <p:cNvPr id="6475" name="Google Shape;6475;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6" name="Google Shape;64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1" name="Shape 6481"/>
        <p:cNvGrpSpPr/>
        <p:nvPr/>
      </p:nvGrpSpPr>
      <p:grpSpPr>
        <a:xfrm>
          <a:off x="0" y="0"/>
          <a:ext cx="0" cy="0"/>
          <a:chOff x="0" y="0"/>
          <a:chExt cx="0" cy="0"/>
        </a:xfrm>
      </p:grpSpPr>
      <p:sp>
        <p:nvSpPr>
          <p:cNvPr id="6482" name="Google Shape;6482;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3" name="Google Shape;648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8" name="Shape 6488"/>
        <p:cNvGrpSpPr/>
        <p:nvPr/>
      </p:nvGrpSpPr>
      <p:grpSpPr>
        <a:xfrm>
          <a:off x="0" y="0"/>
          <a:ext cx="0" cy="0"/>
          <a:chOff x="0" y="0"/>
          <a:chExt cx="0" cy="0"/>
        </a:xfrm>
      </p:grpSpPr>
      <p:sp>
        <p:nvSpPr>
          <p:cNvPr id="6489" name="Google Shape;6489;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0" name="Google Shape;649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3" name="Shape 6493"/>
        <p:cNvGrpSpPr/>
        <p:nvPr/>
      </p:nvGrpSpPr>
      <p:grpSpPr>
        <a:xfrm>
          <a:off x="0" y="0"/>
          <a:ext cx="0" cy="0"/>
          <a:chOff x="0" y="0"/>
          <a:chExt cx="0" cy="0"/>
        </a:xfrm>
      </p:grpSpPr>
      <p:sp>
        <p:nvSpPr>
          <p:cNvPr id="6494" name="Google Shape;6494;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5" name="Google Shape;649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0" name="Shape 6500"/>
        <p:cNvGrpSpPr/>
        <p:nvPr/>
      </p:nvGrpSpPr>
      <p:grpSpPr>
        <a:xfrm>
          <a:off x="0" y="0"/>
          <a:ext cx="0" cy="0"/>
          <a:chOff x="0" y="0"/>
          <a:chExt cx="0" cy="0"/>
        </a:xfrm>
      </p:grpSpPr>
      <p:sp>
        <p:nvSpPr>
          <p:cNvPr id="6501" name="Google Shape;6501;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2" name="Google Shape;65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7" name="Shape 6507"/>
        <p:cNvGrpSpPr/>
        <p:nvPr/>
      </p:nvGrpSpPr>
      <p:grpSpPr>
        <a:xfrm>
          <a:off x="0" y="0"/>
          <a:ext cx="0" cy="0"/>
          <a:chOff x="0" y="0"/>
          <a:chExt cx="0" cy="0"/>
        </a:xfrm>
      </p:grpSpPr>
      <p:sp>
        <p:nvSpPr>
          <p:cNvPr id="6508" name="Google Shape;6508;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9" name="Google Shape;65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4" name="Shape 6514"/>
        <p:cNvGrpSpPr/>
        <p:nvPr/>
      </p:nvGrpSpPr>
      <p:grpSpPr>
        <a:xfrm>
          <a:off x="0" y="0"/>
          <a:ext cx="0" cy="0"/>
          <a:chOff x="0" y="0"/>
          <a:chExt cx="0" cy="0"/>
        </a:xfrm>
      </p:grpSpPr>
      <p:sp>
        <p:nvSpPr>
          <p:cNvPr id="6515" name="Google Shape;6515;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6" name="Google Shape;651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9" name="Shape 6519"/>
        <p:cNvGrpSpPr/>
        <p:nvPr/>
      </p:nvGrpSpPr>
      <p:grpSpPr>
        <a:xfrm>
          <a:off x="0" y="0"/>
          <a:ext cx="0" cy="0"/>
          <a:chOff x="0" y="0"/>
          <a:chExt cx="0" cy="0"/>
        </a:xfrm>
      </p:grpSpPr>
      <p:sp>
        <p:nvSpPr>
          <p:cNvPr id="6520" name="Google Shape;6520;p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1" name="Google Shape;652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4" name="Shape 6524"/>
        <p:cNvGrpSpPr/>
        <p:nvPr/>
      </p:nvGrpSpPr>
      <p:grpSpPr>
        <a:xfrm>
          <a:off x="0" y="0"/>
          <a:ext cx="0" cy="0"/>
          <a:chOff x="0" y="0"/>
          <a:chExt cx="0" cy="0"/>
        </a:xfrm>
      </p:grpSpPr>
      <p:sp>
        <p:nvSpPr>
          <p:cNvPr id="6525" name="Google Shape;6525;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6" name="Google Shape;65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9" name="Shape 6349"/>
        <p:cNvGrpSpPr/>
        <p:nvPr/>
      </p:nvGrpSpPr>
      <p:grpSpPr>
        <a:xfrm>
          <a:off x="0" y="0"/>
          <a:ext cx="0" cy="0"/>
          <a:chOff x="0" y="0"/>
          <a:chExt cx="0" cy="0"/>
        </a:xfrm>
      </p:grpSpPr>
      <p:sp>
        <p:nvSpPr>
          <p:cNvPr id="6350" name="Google Shape;6350;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1" name="Google Shape;63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9" name="Shape 6529"/>
        <p:cNvGrpSpPr/>
        <p:nvPr/>
      </p:nvGrpSpPr>
      <p:grpSpPr>
        <a:xfrm>
          <a:off x="0" y="0"/>
          <a:ext cx="0" cy="0"/>
          <a:chOff x="0" y="0"/>
          <a:chExt cx="0" cy="0"/>
        </a:xfrm>
      </p:grpSpPr>
      <p:sp>
        <p:nvSpPr>
          <p:cNvPr id="6530" name="Google Shape;6530;p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1" name="Google Shape;653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4" name="Shape 6534"/>
        <p:cNvGrpSpPr/>
        <p:nvPr/>
      </p:nvGrpSpPr>
      <p:grpSpPr>
        <a:xfrm>
          <a:off x="0" y="0"/>
          <a:ext cx="0" cy="0"/>
          <a:chOff x="0" y="0"/>
          <a:chExt cx="0" cy="0"/>
        </a:xfrm>
      </p:grpSpPr>
      <p:sp>
        <p:nvSpPr>
          <p:cNvPr id="6535" name="Google Shape;6535;p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6" name="Google Shape;653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9" name="Shape 6539"/>
        <p:cNvGrpSpPr/>
        <p:nvPr/>
      </p:nvGrpSpPr>
      <p:grpSpPr>
        <a:xfrm>
          <a:off x="0" y="0"/>
          <a:ext cx="0" cy="0"/>
          <a:chOff x="0" y="0"/>
          <a:chExt cx="0" cy="0"/>
        </a:xfrm>
      </p:grpSpPr>
      <p:sp>
        <p:nvSpPr>
          <p:cNvPr id="6540" name="Google Shape;6540;p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1" name="Google Shape;654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4" name="Shape 6544"/>
        <p:cNvGrpSpPr/>
        <p:nvPr/>
      </p:nvGrpSpPr>
      <p:grpSpPr>
        <a:xfrm>
          <a:off x="0" y="0"/>
          <a:ext cx="0" cy="0"/>
          <a:chOff x="0" y="0"/>
          <a:chExt cx="0" cy="0"/>
        </a:xfrm>
      </p:grpSpPr>
      <p:sp>
        <p:nvSpPr>
          <p:cNvPr id="6545" name="Google Shape;6545;p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6" name="Google Shape;654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2" name="Shape 6552"/>
        <p:cNvGrpSpPr/>
        <p:nvPr/>
      </p:nvGrpSpPr>
      <p:grpSpPr>
        <a:xfrm>
          <a:off x="0" y="0"/>
          <a:ext cx="0" cy="0"/>
          <a:chOff x="0" y="0"/>
          <a:chExt cx="0" cy="0"/>
        </a:xfrm>
      </p:grpSpPr>
      <p:sp>
        <p:nvSpPr>
          <p:cNvPr id="6553" name="Google Shape;6553;p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4" name="Google Shape;655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0" name="Shape 6560"/>
        <p:cNvGrpSpPr/>
        <p:nvPr/>
      </p:nvGrpSpPr>
      <p:grpSpPr>
        <a:xfrm>
          <a:off x="0" y="0"/>
          <a:ext cx="0" cy="0"/>
          <a:chOff x="0" y="0"/>
          <a:chExt cx="0" cy="0"/>
        </a:xfrm>
      </p:grpSpPr>
      <p:sp>
        <p:nvSpPr>
          <p:cNvPr id="6561" name="Google Shape;6561;p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2" name="Google Shape;656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7" name="Shape 6357"/>
        <p:cNvGrpSpPr/>
        <p:nvPr/>
      </p:nvGrpSpPr>
      <p:grpSpPr>
        <a:xfrm>
          <a:off x="0" y="0"/>
          <a:ext cx="0" cy="0"/>
          <a:chOff x="0" y="0"/>
          <a:chExt cx="0" cy="0"/>
        </a:xfrm>
      </p:grpSpPr>
      <p:sp>
        <p:nvSpPr>
          <p:cNvPr id="6358" name="Google Shape;6358;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9" name="Google Shape;63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4" name="Shape 6364"/>
        <p:cNvGrpSpPr/>
        <p:nvPr/>
      </p:nvGrpSpPr>
      <p:grpSpPr>
        <a:xfrm>
          <a:off x="0" y="0"/>
          <a:ext cx="0" cy="0"/>
          <a:chOff x="0" y="0"/>
          <a:chExt cx="0" cy="0"/>
        </a:xfrm>
      </p:grpSpPr>
      <p:sp>
        <p:nvSpPr>
          <p:cNvPr id="6365" name="Google Shape;6365;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6" name="Google Shape;63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2" name="Shape 6372"/>
        <p:cNvGrpSpPr/>
        <p:nvPr/>
      </p:nvGrpSpPr>
      <p:grpSpPr>
        <a:xfrm>
          <a:off x="0" y="0"/>
          <a:ext cx="0" cy="0"/>
          <a:chOff x="0" y="0"/>
          <a:chExt cx="0" cy="0"/>
        </a:xfrm>
      </p:grpSpPr>
      <p:sp>
        <p:nvSpPr>
          <p:cNvPr id="6373" name="Google Shape;637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4" name="Google Shape;63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0" name="Shape 6380"/>
        <p:cNvGrpSpPr/>
        <p:nvPr/>
      </p:nvGrpSpPr>
      <p:grpSpPr>
        <a:xfrm>
          <a:off x="0" y="0"/>
          <a:ext cx="0" cy="0"/>
          <a:chOff x="0" y="0"/>
          <a:chExt cx="0" cy="0"/>
        </a:xfrm>
      </p:grpSpPr>
      <p:sp>
        <p:nvSpPr>
          <p:cNvPr id="6381" name="Google Shape;6381;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2" name="Google Shape;63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8" name="Shape 6388"/>
        <p:cNvGrpSpPr/>
        <p:nvPr/>
      </p:nvGrpSpPr>
      <p:grpSpPr>
        <a:xfrm>
          <a:off x="0" y="0"/>
          <a:ext cx="0" cy="0"/>
          <a:chOff x="0" y="0"/>
          <a:chExt cx="0" cy="0"/>
        </a:xfrm>
      </p:grpSpPr>
      <p:sp>
        <p:nvSpPr>
          <p:cNvPr id="6389" name="Google Shape;638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0" name="Google Shape;63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6" name="Shape 6396"/>
        <p:cNvGrpSpPr/>
        <p:nvPr/>
      </p:nvGrpSpPr>
      <p:grpSpPr>
        <a:xfrm>
          <a:off x="0" y="0"/>
          <a:ext cx="0" cy="0"/>
          <a:chOff x="0" y="0"/>
          <a:chExt cx="0" cy="0"/>
        </a:xfrm>
      </p:grpSpPr>
      <p:sp>
        <p:nvSpPr>
          <p:cNvPr id="6397" name="Google Shape;639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8" name="Google Shape;63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61" name="Shape 6161"/>
        <p:cNvGrpSpPr/>
        <p:nvPr/>
      </p:nvGrpSpPr>
      <p:grpSpPr>
        <a:xfrm>
          <a:off x="0" y="0"/>
          <a:ext cx="0" cy="0"/>
          <a:chOff x="0" y="0"/>
          <a:chExt cx="0" cy="0"/>
        </a:xfrm>
      </p:grpSpPr>
      <p:sp>
        <p:nvSpPr>
          <p:cNvPr id="6162" name="Google Shape;6162;p2"/>
          <p:cNvSpPr txBox="1"/>
          <p:nvPr>
            <p:ph type="ctrTitle"/>
          </p:nvPr>
        </p:nvSpPr>
        <p:spPr>
          <a:xfrm>
            <a:off x="1167493" y="1122363"/>
            <a:ext cx="70968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63" name="Google Shape;6163;p2"/>
          <p:cNvSpPr txBox="1"/>
          <p:nvPr>
            <p:ph idx="1" type="subTitle"/>
          </p:nvPr>
        </p:nvSpPr>
        <p:spPr>
          <a:xfrm>
            <a:off x="1167493" y="3602038"/>
            <a:ext cx="9500400" cy="8067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164" name="Google Shape;6164;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65" name="Google Shape;6165;p2"/>
          <p:cNvSpPr/>
          <p:nvPr/>
        </p:nvSpPr>
        <p:spPr>
          <a:xfrm>
            <a:off x="583746" y="4960030"/>
            <a:ext cx="1551300" cy="1551300"/>
          </a:xfrm>
          <a:prstGeom prst="ellipse">
            <a:avLst/>
          </a:prstGeom>
          <a:solidFill>
            <a:schemeClr val="dk2"/>
          </a:solidFill>
          <a:ln cap="flat" cmpd="sng" w="12700">
            <a:solidFill>
              <a:srgbClr val="5376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66" name="Google Shape;6166;p2"/>
          <p:cNvSpPr/>
          <p:nvPr/>
        </p:nvSpPr>
        <p:spPr>
          <a:xfrm>
            <a:off x="1" y="4571999"/>
            <a:ext cx="1117875" cy="1117875"/>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67" name="Google Shape;6167;p2"/>
          <p:cNvSpPr/>
          <p:nvPr/>
        </p:nvSpPr>
        <p:spPr>
          <a:xfrm>
            <a:off x="1" y="5739492"/>
            <a:ext cx="1117875" cy="1117875"/>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6168" name="Google Shape;6168;p2"/>
          <p:cNvGrpSpPr/>
          <p:nvPr/>
        </p:nvGrpSpPr>
        <p:grpSpPr>
          <a:xfrm>
            <a:off x="8264879" y="-3418"/>
            <a:ext cx="3927680" cy="3165108"/>
            <a:chOff x="9857014" y="13834"/>
            <a:chExt cx="2334986" cy="1881641"/>
          </a:xfrm>
        </p:grpSpPr>
        <p:sp>
          <p:nvSpPr>
            <p:cNvPr id="6169" name="Google Shape;616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70" name="Google Shape;617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171" name="Google Shape;6171;p2"/>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72" name="Google Shape;6172;p2"/>
          <p:cNvSpPr/>
          <p:nvPr/>
        </p:nvSpPr>
        <p:spPr>
          <a:xfrm>
            <a:off x="11024507" y="4580708"/>
            <a:ext cx="1167493" cy="2277847"/>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6253" name="Shape 6253"/>
        <p:cNvGrpSpPr/>
        <p:nvPr/>
      </p:nvGrpSpPr>
      <p:grpSpPr>
        <a:xfrm>
          <a:off x="0" y="0"/>
          <a:ext cx="0" cy="0"/>
          <a:chOff x="0" y="0"/>
          <a:chExt cx="0" cy="0"/>
        </a:xfrm>
      </p:grpSpPr>
      <p:sp>
        <p:nvSpPr>
          <p:cNvPr id="6254" name="Google Shape;6254;p11"/>
          <p:cNvSpPr/>
          <p:nvPr/>
        </p:nvSpPr>
        <p:spPr>
          <a:xfrm>
            <a:off x="0" y="-1664"/>
            <a:ext cx="9857100" cy="685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55" name="Google Shape;6255;p11"/>
          <p:cNvSpPr txBox="1"/>
          <p:nvPr>
            <p:ph type="title"/>
          </p:nvPr>
        </p:nvSpPr>
        <p:spPr>
          <a:xfrm>
            <a:off x="750430" y="381000"/>
            <a:ext cx="8401500" cy="1325700"/>
          </a:xfrm>
          <a:prstGeom prst="rect">
            <a:avLst/>
          </a:prstGeom>
          <a:noFill/>
          <a:ln>
            <a:noFill/>
          </a:ln>
        </p:spPr>
        <p:txBody>
          <a:bodyPr anchorCtr="0" anchor="b" bIns="45700" lIns="0"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56" name="Google Shape;6256;p11"/>
          <p:cNvSpPr/>
          <p:nvPr>
            <p:ph idx="2" type="pic"/>
          </p:nvPr>
        </p:nvSpPr>
        <p:spPr>
          <a:xfrm>
            <a:off x="750429" y="2227758"/>
            <a:ext cx="1200300" cy="1201200"/>
          </a:xfrm>
          <a:prstGeom prst="rect">
            <a:avLst/>
          </a:prstGeom>
          <a:noFill/>
          <a:ln>
            <a:noFill/>
          </a:ln>
        </p:spPr>
      </p:sp>
      <p:sp>
        <p:nvSpPr>
          <p:cNvPr id="6257" name="Google Shape;6257;p11"/>
          <p:cNvSpPr txBox="1"/>
          <p:nvPr>
            <p:ph idx="1" type="body"/>
          </p:nvPr>
        </p:nvSpPr>
        <p:spPr>
          <a:xfrm>
            <a:off x="2123351" y="2426400"/>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58" name="Google Shape;6258;p11"/>
          <p:cNvSpPr txBox="1"/>
          <p:nvPr>
            <p:ph idx="3" type="body"/>
          </p:nvPr>
        </p:nvSpPr>
        <p:spPr>
          <a:xfrm>
            <a:off x="2123350" y="2811646"/>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59" name="Google Shape;6259;p11"/>
          <p:cNvSpPr/>
          <p:nvPr>
            <p:ph idx="4" type="pic"/>
          </p:nvPr>
        </p:nvSpPr>
        <p:spPr>
          <a:xfrm>
            <a:off x="5495813" y="2227758"/>
            <a:ext cx="1200300" cy="1201200"/>
          </a:xfrm>
          <a:prstGeom prst="rect">
            <a:avLst/>
          </a:prstGeom>
          <a:noFill/>
          <a:ln>
            <a:noFill/>
          </a:ln>
        </p:spPr>
      </p:sp>
      <p:sp>
        <p:nvSpPr>
          <p:cNvPr id="6260" name="Google Shape;6260;p11"/>
          <p:cNvSpPr txBox="1"/>
          <p:nvPr>
            <p:ph idx="5" type="body"/>
          </p:nvPr>
        </p:nvSpPr>
        <p:spPr>
          <a:xfrm>
            <a:off x="6870817" y="242256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61" name="Google Shape;6261;p11"/>
          <p:cNvSpPr txBox="1"/>
          <p:nvPr>
            <p:ph idx="6" type="body"/>
          </p:nvPr>
        </p:nvSpPr>
        <p:spPr>
          <a:xfrm>
            <a:off x="6870816" y="280781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62" name="Google Shape;6262;p11"/>
          <p:cNvSpPr/>
          <p:nvPr>
            <p:ph idx="7" type="pic"/>
          </p:nvPr>
        </p:nvSpPr>
        <p:spPr>
          <a:xfrm>
            <a:off x="750429" y="4254273"/>
            <a:ext cx="1200300" cy="1201200"/>
          </a:xfrm>
          <a:prstGeom prst="rect">
            <a:avLst/>
          </a:prstGeom>
          <a:noFill/>
          <a:ln>
            <a:noFill/>
          </a:ln>
        </p:spPr>
      </p:sp>
      <p:sp>
        <p:nvSpPr>
          <p:cNvPr id="6263" name="Google Shape;6263;p11"/>
          <p:cNvSpPr txBox="1"/>
          <p:nvPr>
            <p:ph idx="8" type="body"/>
          </p:nvPr>
        </p:nvSpPr>
        <p:spPr>
          <a:xfrm>
            <a:off x="2123351" y="4498793"/>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64" name="Google Shape;6264;p11"/>
          <p:cNvSpPr txBox="1"/>
          <p:nvPr>
            <p:ph idx="9" type="body"/>
          </p:nvPr>
        </p:nvSpPr>
        <p:spPr>
          <a:xfrm>
            <a:off x="2123350" y="4884039"/>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65" name="Google Shape;6265;p11"/>
          <p:cNvSpPr/>
          <p:nvPr>
            <p:ph idx="13" type="pic"/>
          </p:nvPr>
        </p:nvSpPr>
        <p:spPr>
          <a:xfrm>
            <a:off x="5495813" y="4254273"/>
            <a:ext cx="1200300" cy="1201200"/>
          </a:xfrm>
          <a:prstGeom prst="rect">
            <a:avLst/>
          </a:prstGeom>
          <a:noFill/>
          <a:ln>
            <a:noFill/>
          </a:ln>
        </p:spPr>
      </p:sp>
      <p:sp>
        <p:nvSpPr>
          <p:cNvPr id="6266" name="Google Shape;6266;p11"/>
          <p:cNvSpPr txBox="1"/>
          <p:nvPr>
            <p:ph idx="14" type="body"/>
          </p:nvPr>
        </p:nvSpPr>
        <p:spPr>
          <a:xfrm>
            <a:off x="6870817" y="4498793"/>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67" name="Google Shape;6267;p11"/>
          <p:cNvSpPr txBox="1"/>
          <p:nvPr>
            <p:ph idx="15" type="body"/>
          </p:nvPr>
        </p:nvSpPr>
        <p:spPr>
          <a:xfrm>
            <a:off x="6870816" y="4884039"/>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68" name="Google Shape;6268;p11"/>
          <p:cNvSpPr txBox="1"/>
          <p:nvPr>
            <p:ph idx="10" type="dt"/>
          </p:nvPr>
        </p:nvSpPr>
        <p:spPr>
          <a:xfrm>
            <a:off x="381000" y="6356350"/>
            <a:ext cx="1569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69" name="Google Shape;6269;p11"/>
          <p:cNvSpPr txBox="1"/>
          <p:nvPr>
            <p:ph idx="11" type="ftr"/>
          </p:nvPr>
        </p:nvSpPr>
        <p:spPr>
          <a:xfrm>
            <a:off x="2871106"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70" name="Google Shape;6270;p11"/>
          <p:cNvSpPr txBox="1"/>
          <p:nvPr>
            <p:ph idx="12" type="sldNum"/>
          </p:nvPr>
        </p:nvSpPr>
        <p:spPr>
          <a:xfrm>
            <a:off x="8332334" y="6356350"/>
            <a:ext cx="1167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271" name="Google Shape;6271;p11"/>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72" name="Google Shape;6272;p11"/>
          <p:cNvSpPr/>
          <p:nvPr/>
        </p:nvSpPr>
        <p:spPr>
          <a:xfrm flipH="1">
            <a:off x="10866894" y="1879977"/>
            <a:ext cx="1325105" cy="1325105"/>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73" name="Google Shape;6273;p11"/>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74" name="Google Shape;6274;p11"/>
          <p:cNvSpPr/>
          <p:nvPr/>
        </p:nvSpPr>
        <p:spPr>
          <a:xfrm>
            <a:off x="10334091" y="2737752"/>
            <a:ext cx="1380900" cy="1380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75" name="Google Shape;6275;p11"/>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76" name="Google Shape;6276;p11"/>
          <p:cNvSpPr/>
          <p:nvPr/>
        </p:nvSpPr>
        <p:spPr>
          <a:xfrm flipH="1" rot="10800000">
            <a:off x="9857012" y="3651963"/>
            <a:ext cx="1325105" cy="1325105"/>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77" name="Google Shape;6277;p11"/>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6278" name="Shape 6278"/>
        <p:cNvGrpSpPr/>
        <p:nvPr/>
      </p:nvGrpSpPr>
      <p:grpSpPr>
        <a:xfrm>
          <a:off x="0" y="0"/>
          <a:ext cx="0" cy="0"/>
          <a:chOff x="0" y="0"/>
          <a:chExt cx="0" cy="0"/>
        </a:xfrm>
      </p:grpSpPr>
      <p:sp>
        <p:nvSpPr>
          <p:cNvPr id="6279" name="Google Shape;6279;p12"/>
          <p:cNvSpPr txBox="1"/>
          <p:nvPr>
            <p:ph type="title"/>
          </p:nvPr>
        </p:nvSpPr>
        <p:spPr>
          <a:xfrm>
            <a:off x="750430" y="381000"/>
            <a:ext cx="10678200" cy="1325700"/>
          </a:xfrm>
          <a:prstGeom prst="rect">
            <a:avLst/>
          </a:prstGeom>
          <a:noFill/>
          <a:ln>
            <a:noFill/>
          </a:ln>
        </p:spPr>
        <p:txBody>
          <a:bodyPr anchorCtr="0" anchor="b" bIns="45700" lIns="0"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0" name="Google Shape;6280;p12"/>
          <p:cNvSpPr/>
          <p:nvPr>
            <p:ph idx="2" type="pic"/>
          </p:nvPr>
        </p:nvSpPr>
        <p:spPr>
          <a:xfrm>
            <a:off x="750429" y="2068734"/>
            <a:ext cx="905100" cy="905700"/>
          </a:xfrm>
          <a:prstGeom prst="rect">
            <a:avLst/>
          </a:prstGeom>
          <a:noFill/>
          <a:ln>
            <a:noFill/>
          </a:ln>
        </p:spPr>
      </p:sp>
      <p:sp>
        <p:nvSpPr>
          <p:cNvPr id="6281" name="Google Shape;6281;p12"/>
          <p:cNvSpPr txBox="1"/>
          <p:nvPr>
            <p:ph idx="1" type="body"/>
          </p:nvPr>
        </p:nvSpPr>
        <p:spPr>
          <a:xfrm>
            <a:off x="750430"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82" name="Google Shape;6282;p12"/>
          <p:cNvSpPr txBox="1"/>
          <p:nvPr>
            <p:ph idx="3" type="body"/>
          </p:nvPr>
        </p:nvSpPr>
        <p:spPr>
          <a:xfrm>
            <a:off x="750429"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83" name="Google Shape;6283;p12"/>
          <p:cNvSpPr/>
          <p:nvPr>
            <p:ph idx="4" type="pic"/>
          </p:nvPr>
        </p:nvSpPr>
        <p:spPr>
          <a:xfrm>
            <a:off x="3549397" y="2068734"/>
            <a:ext cx="905100" cy="905700"/>
          </a:xfrm>
          <a:prstGeom prst="rect">
            <a:avLst/>
          </a:prstGeom>
          <a:noFill/>
          <a:ln>
            <a:noFill/>
          </a:ln>
        </p:spPr>
      </p:sp>
      <p:sp>
        <p:nvSpPr>
          <p:cNvPr id="6284" name="Google Shape;6284;p12"/>
          <p:cNvSpPr txBox="1"/>
          <p:nvPr>
            <p:ph idx="5" type="body"/>
          </p:nvPr>
        </p:nvSpPr>
        <p:spPr>
          <a:xfrm>
            <a:off x="3549398"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85" name="Google Shape;6285;p12"/>
          <p:cNvSpPr txBox="1"/>
          <p:nvPr>
            <p:ph idx="6" type="body"/>
          </p:nvPr>
        </p:nvSpPr>
        <p:spPr>
          <a:xfrm>
            <a:off x="3549397"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86" name="Google Shape;6286;p12"/>
          <p:cNvSpPr/>
          <p:nvPr>
            <p:ph idx="7" type="pic"/>
          </p:nvPr>
        </p:nvSpPr>
        <p:spPr>
          <a:xfrm>
            <a:off x="6348367" y="2068734"/>
            <a:ext cx="905100" cy="905700"/>
          </a:xfrm>
          <a:prstGeom prst="rect">
            <a:avLst/>
          </a:prstGeom>
          <a:noFill/>
          <a:ln>
            <a:noFill/>
          </a:ln>
        </p:spPr>
      </p:sp>
      <p:sp>
        <p:nvSpPr>
          <p:cNvPr id="6287" name="Google Shape;6287;p12"/>
          <p:cNvSpPr txBox="1"/>
          <p:nvPr>
            <p:ph idx="8" type="body"/>
          </p:nvPr>
        </p:nvSpPr>
        <p:spPr>
          <a:xfrm>
            <a:off x="6348368"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88" name="Google Shape;6288;p12"/>
          <p:cNvSpPr txBox="1"/>
          <p:nvPr>
            <p:ph idx="9" type="body"/>
          </p:nvPr>
        </p:nvSpPr>
        <p:spPr>
          <a:xfrm>
            <a:off x="6348367"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89" name="Google Shape;6289;p12"/>
          <p:cNvSpPr/>
          <p:nvPr>
            <p:ph idx="13" type="pic"/>
          </p:nvPr>
        </p:nvSpPr>
        <p:spPr>
          <a:xfrm>
            <a:off x="9147335" y="2068734"/>
            <a:ext cx="905100" cy="905700"/>
          </a:xfrm>
          <a:prstGeom prst="rect">
            <a:avLst/>
          </a:prstGeom>
          <a:noFill/>
          <a:ln>
            <a:noFill/>
          </a:ln>
        </p:spPr>
      </p:sp>
      <p:sp>
        <p:nvSpPr>
          <p:cNvPr id="6290" name="Google Shape;6290;p12"/>
          <p:cNvSpPr txBox="1"/>
          <p:nvPr>
            <p:ph idx="14" type="body"/>
          </p:nvPr>
        </p:nvSpPr>
        <p:spPr>
          <a:xfrm>
            <a:off x="9147336" y="2994545"/>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91" name="Google Shape;6291;p12"/>
          <p:cNvSpPr txBox="1"/>
          <p:nvPr>
            <p:ph idx="15" type="body"/>
          </p:nvPr>
        </p:nvSpPr>
        <p:spPr>
          <a:xfrm>
            <a:off x="9147335" y="3379791"/>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92" name="Google Shape;6292;p12"/>
          <p:cNvSpPr/>
          <p:nvPr>
            <p:ph idx="16" type="pic"/>
          </p:nvPr>
        </p:nvSpPr>
        <p:spPr>
          <a:xfrm>
            <a:off x="750429" y="4118551"/>
            <a:ext cx="905100" cy="905700"/>
          </a:xfrm>
          <a:prstGeom prst="rect">
            <a:avLst/>
          </a:prstGeom>
          <a:noFill/>
          <a:ln>
            <a:noFill/>
          </a:ln>
        </p:spPr>
      </p:sp>
      <p:sp>
        <p:nvSpPr>
          <p:cNvPr id="6293" name="Google Shape;6293;p12"/>
          <p:cNvSpPr txBox="1"/>
          <p:nvPr>
            <p:ph idx="17" type="body"/>
          </p:nvPr>
        </p:nvSpPr>
        <p:spPr>
          <a:xfrm>
            <a:off x="750430"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94" name="Google Shape;6294;p12"/>
          <p:cNvSpPr txBox="1"/>
          <p:nvPr>
            <p:ph idx="18" type="body"/>
          </p:nvPr>
        </p:nvSpPr>
        <p:spPr>
          <a:xfrm>
            <a:off x="750429"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95" name="Google Shape;6295;p12"/>
          <p:cNvSpPr/>
          <p:nvPr>
            <p:ph idx="19" type="pic"/>
          </p:nvPr>
        </p:nvSpPr>
        <p:spPr>
          <a:xfrm>
            <a:off x="3549397" y="4118551"/>
            <a:ext cx="905100" cy="905700"/>
          </a:xfrm>
          <a:prstGeom prst="rect">
            <a:avLst/>
          </a:prstGeom>
          <a:noFill/>
          <a:ln>
            <a:noFill/>
          </a:ln>
        </p:spPr>
      </p:sp>
      <p:sp>
        <p:nvSpPr>
          <p:cNvPr id="6296" name="Google Shape;6296;p12"/>
          <p:cNvSpPr txBox="1"/>
          <p:nvPr>
            <p:ph idx="20" type="body"/>
          </p:nvPr>
        </p:nvSpPr>
        <p:spPr>
          <a:xfrm>
            <a:off x="3549398"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97" name="Google Shape;6297;p12"/>
          <p:cNvSpPr txBox="1"/>
          <p:nvPr>
            <p:ph idx="21" type="body"/>
          </p:nvPr>
        </p:nvSpPr>
        <p:spPr>
          <a:xfrm>
            <a:off x="3549397"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98" name="Google Shape;6298;p12"/>
          <p:cNvSpPr/>
          <p:nvPr>
            <p:ph idx="22" type="pic"/>
          </p:nvPr>
        </p:nvSpPr>
        <p:spPr>
          <a:xfrm>
            <a:off x="6348367" y="4118551"/>
            <a:ext cx="905100" cy="905700"/>
          </a:xfrm>
          <a:prstGeom prst="rect">
            <a:avLst/>
          </a:prstGeom>
          <a:noFill/>
          <a:ln>
            <a:noFill/>
          </a:ln>
        </p:spPr>
      </p:sp>
      <p:sp>
        <p:nvSpPr>
          <p:cNvPr id="6299" name="Google Shape;6299;p12"/>
          <p:cNvSpPr txBox="1"/>
          <p:nvPr>
            <p:ph idx="23" type="body"/>
          </p:nvPr>
        </p:nvSpPr>
        <p:spPr>
          <a:xfrm>
            <a:off x="6348368"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00" name="Google Shape;6300;p12"/>
          <p:cNvSpPr txBox="1"/>
          <p:nvPr>
            <p:ph idx="24" type="body"/>
          </p:nvPr>
        </p:nvSpPr>
        <p:spPr>
          <a:xfrm>
            <a:off x="6348367"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01" name="Google Shape;6301;p12"/>
          <p:cNvSpPr/>
          <p:nvPr>
            <p:ph idx="25" type="pic"/>
          </p:nvPr>
        </p:nvSpPr>
        <p:spPr>
          <a:xfrm>
            <a:off x="9147335" y="4118551"/>
            <a:ext cx="905100" cy="905700"/>
          </a:xfrm>
          <a:prstGeom prst="rect">
            <a:avLst/>
          </a:prstGeom>
          <a:noFill/>
          <a:ln>
            <a:noFill/>
          </a:ln>
        </p:spPr>
      </p:sp>
      <p:sp>
        <p:nvSpPr>
          <p:cNvPr id="6302" name="Google Shape;6302;p12"/>
          <p:cNvSpPr txBox="1"/>
          <p:nvPr>
            <p:ph idx="26" type="body"/>
          </p:nvPr>
        </p:nvSpPr>
        <p:spPr>
          <a:xfrm>
            <a:off x="9147336" y="5044362"/>
            <a:ext cx="2281200" cy="347700"/>
          </a:xfrm>
          <a:prstGeom prst="rect">
            <a:avLst/>
          </a:prstGeom>
          <a:noFill/>
          <a:ln>
            <a:noFill/>
          </a:ln>
        </p:spPr>
        <p:txBody>
          <a:bodyPr anchorCtr="0" anchor="b"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03" name="Google Shape;6303;p12"/>
          <p:cNvSpPr txBox="1"/>
          <p:nvPr>
            <p:ph idx="27" type="body"/>
          </p:nvPr>
        </p:nvSpPr>
        <p:spPr>
          <a:xfrm>
            <a:off x="9147335" y="5429608"/>
            <a:ext cx="2281200" cy="347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04" name="Google Shape;6304;p12"/>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05" name="Google Shape;6305;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06" name="Google Shape;6306;p12"/>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6307" name="Shape 6307"/>
        <p:cNvGrpSpPr/>
        <p:nvPr/>
      </p:nvGrpSpPr>
      <p:grpSpPr>
        <a:xfrm>
          <a:off x="0" y="0"/>
          <a:ext cx="0" cy="0"/>
          <a:chOff x="0" y="0"/>
          <a:chExt cx="0" cy="0"/>
        </a:xfrm>
      </p:grpSpPr>
      <p:sp>
        <p:nvSpPr>
          <p:cNvPr id="6308" name="Google Shape;6308;p13"/>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09" name="Google Shape;6309;p13"/>
          <p:cNvSpPr/>
          <p:nvPr/>
        </p:nvSpPr>
        <p:spPr>
          <a:xfrm flipH="1" rot="5400000">
            <a:off x="633" y="3247528"/>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10" name="Google Shape;6310;p1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11" name="Google Shape;6311;p13"/>
          <p:cNvSpPr txBox="1"/>
          <p:nvPr>
            <p:ph idx="1" type="body"/>
          </p:nvPr>
        </p:nvSpPr>
        <p:spPr>
          <a:xfrm>
            <a:off x="1167493" y="2087561"/>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rtl="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rtl="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rtl="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12" name="Google Shape;6312;p13"/>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13" name="Google Shape;631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14" name="Google Shape;6314;p1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6315" name="Shape 6315"/>
        <p:cNvGrpSpPr/>
        <p:nvPr/>
      </p:nvGrpSpPr>
      <p:grpSpPr>
        <a:xfrm>
          <a:off x="0" y="0"/>
          <a:ext cx="0" cy="0"/>
          <a:chOff x="0" y="0"/>
          <a:chExt cx="0" cy="0"/>
        </a:xfrm>
      </p:grpSpPr>
      <p:sp>
        <p:nvSpPr>
          <p:cNvPr id="6316" name="Google Shape;6316;p1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17" name="Google Shape;6317;p14"/>
          <p:cNvSpPr txBox="1"/>
          <p:nvPr>
            <p:ph idx="1" type="body"/>
          </p:nvPr>
        </p:nvSpPr>
        <p:spPr>
          <a:xfrm>
            <a:off x="1167491" y="2526318"/>
            <a:ext cx="32187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18" name="Google Shape;6318;p14"/>
          <p:cNvSpPr/>
          <p:nvPr/>
        </p:nvSpPr>
        <p:spPr>
          <a:xfrm rot="5400000">
            <a:off x="8581528" y="0"/>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19" name="Google Shape;6319;p14"/>
          <p:cNvSpPr/>
          <p:nvPr/>
        </p:nvSpPr>
        <p:spPr>
          <a:xfrm>
            <a:off x="-2364"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20" name="Google Shape;6320;p14"/>
          <p:cNvSpPr/>
          <p:nvPr/>
        </p:nvSpPr>
        <p:spPr>
          <a:xfrm flipH="1" rot="5400000">
            <a:off x="11258135" y="5924135"/>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321" name="Google Shape;6321;p14"/>
          <p:cNvGrpSpPr/>
          <p:nvPr/>
        </p:nvGrpSpPr>
        <p:grpSpPr>
          <a:xfrm>
            <a:off x="2587416" y="5590903"/>
            <a:ext cx="1572380" cy="1267097"/>
            <a:chOff x="7413403" y="4976359"/>
            <a:chExt cx="2334986" cy="1881641"/>
          </a:xfrm>
        </p:grpSpPr>
        <p:sp>
          <p:nvSpPr>
            <p:cNvPr id="6322" name="Google Shape;632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23" name="Google Shape;632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324" name="Google Shape;6324;p14"/>
          <p:cNvSpPr txBox="1"/>
          <p:nvPr>
            <p:ph idx="10" type="dt"/>
          </p:nvPr>
        </p:nvSpPr>
        <p:spPr>
          <a:xfrm>
            <a:off x="381000" y="6356350"/>
            <a:ext cx="1767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25" name="Google Shape;6325;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26" name="Google Shape;6326;p14"/>
          <p:cNvSpPr txBox="1"/>
          <p:nvPr>
            <p:ph idx="2" type="body"/>
          </p:nvPr>
        </p:nvSpPr>
        <p:spPr>
          <a:xfrm>
            <a:off x="4683787" y="2526318"/>
            <a:ext cx="31734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27" name="Google Shape;6327;p14"/>
          <p:cNvSpPr txBox="1"/>
          <p:nvPr>
            <p:ph idx="3" type="body"/>
          </p:nvPr>
        </p:nvSpPr>
        <p:spPr>
          <a:xfrm>
            <a:off x="1167493" y="2003804"/>
            <a:ext cx="31734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28" name="Google Shape;6328;p14"/>
          <p:cNvSpPr txBox="1"/>
          <p:nvPr>
            <p:ph idx="4" type="body"/>
          </p:nvPr>
        </p:nvSpPr>
        <p:spPr>
          <a:xfrm>
            <a:off x="4683788" y="2003804"/>
            <a:ext cx="31734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29" name="Google Shape;6329;p14"/>
          <p:cNvSpPr txBox="1"/>
          <p:nvPr>
            <p:ph idx="5" type="body"/>
          </p:nvPr>
        </p:nvSpPr>
        <p:spPr>
          <a:xfrm>
            <a:off x="8200082" y="2526318"/>
            <a:ext cx="31734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30" name="Google Shape;6330;p14"/>
          <p:cNvSpPr txBox="1"/>
          <p:nvPr>
            <p:ph idx="6" type="body"/>
          </p:nvPr>
        </p:nvSpPr>
        <p:spPr>
          <a:xfrm>
            <a:off x="8200083" y="2003804"/>
            <a:ext cx="31734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31" name="Google Shape;6331;p14"/>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73" name="Shape 6173"/>
        <p:cNvGrpSpPr/>
        <p:nvPr/>
      </p:nvGrpSpPr>
      <p:grpSpPr>
        <a:xfrm>
          <a:off x="0" y="0"/>
          <a:ext cx="0" cy="0"/>
          <a:chOff x="0" y="0"/>
          <a:chExt cx="0" cy="0"/>
        </a:xfrm>
      </p:grpSpPr>
      <p:sp>
        <p:nvSpPr>
          <p:cNvPr id="6174" name="Google Shape;6174;p3"/>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75" name="Google Shape;6175;p3"/>
          <p:cNvSpPr txBox="1"/>
          <p:nvPr>
            <p:ph idx="1" type="body"/>
          </p:nvPr>
        </p:nvSpPr>
        <p:spPr>
          <a:xfrm>
            <a:off x="1167493" y="2017467"/>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176" name="Google Shape;6176;p3"/>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77" name="Google Shape;6177;p3"/>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78" name="Google Shape;6178;p3"/>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179" name="Google Shape;6179;p3"/>
          <p:cNvGrpSpPr/>
          <p:nvPr/>
        </p:nvGrpSpPr>
        <p:grpSpPr>
          <a:xfrm>
            <a:off x="8082091" y="5590903"/>
            <a:ext cx="1572380" cy="1267097"/>
            <a:chOff x="7413403" y="4976359"/>
            <a:chExt cx="2334986" cy="1881641"/>
          </a:xfrm>
        </p:grpSpPr>
        <p:sp>
          <p:nvSpPr>
            <p:cNvPr id="6180" name="Google Shape;6180;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81" name="Google Shape;6181;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182" name="Google Shape;6182;p3"/>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83" name="Google Shape;6183;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84" name="Google Shape;6184;p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6185" name="Shape 6185"/>
        <p:cNvGrpSpPr/>
        <p:nvPr/>
      </p:nvGrpSpPr>
      <p:grpSpPr>
        <a:xfrm>
          <a:off x="0" y="0"/>
          <a:ext cx="0" cy="0"/>
          <a:chOff x="0" y="0"/>
          <a:chExt cx="0" cy="0"/>
        </a:xfrm>
      </p:grpSpPr>
      <p:sp>
        <p:nvSpPr>
          <p:cNvPr id="6186" name="Google Shape;6186;p4"/>
          <p:cNvSpPr/>
          <p:nvPr/>
        </p:nvSpPr>
        <p:spPr>
          <a:xfrm>
            <a:off x="0" y="2286002"/>
            <a:ext cx="12208800"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87" name="Google Shape;6187;p4"/>
          <p:cNvSpPr/>
          <p:nvPr/>
        </p:nvSpPr>
        <p:spPr>
          <a:xfrm flipH="1">
            <a:off x="8598350"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88" name="Google Shape;6188;p4"/>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89" name="Google Shape;6189;p4"/>
          <p:cNvSpPr/>
          <p:nvPr/>
        </p:nvSpPr>
        <p:spPr>
          <a:xfrm rot="-5400000">
            <a:off x="10343976" y="438027"/>
            <a:ext cx="2286194" cy="1409748"/>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90" name="Google Shape;6190;p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91" name="Google Shape;6191;p4"/>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Autofit/>
          </a:bodyPr>
          <a:lstStyle>
            <a:lvl1pPr indent="-228600" lvl="0" marL="457200" rtl="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6192" name="Google Shape;6192;p4"/>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93" name="Google Shape;6193;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94" name="Google Shape;6194;p4"/>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6195" name="Shape 6195"/>
        <p:cNvGrpSpPr/>
        <p:nvPr/>
      </p:nvGrpSpPr>
      <p:grpSpPr>
        <a:xfrm>
          <a:off x="0" y="0"/>
          <a:ext cx="0" cy="0"/>
          <a:chOff x="0" y="0"/>
          <a:chExt cx="0" cy="0"/>
        </a:xfrm>
      </p:grpSpPr>
      <p:sp>
        <p:nvSpPr>
          <p:cNvPr id="6196" name="Google Shape;6196;p5"/>
          <p:cNvSpPr txBox="1"/>
          <p:nvPr>
            <p:ph type="title"/>
          </p:nvPr>
        </p:nvSpPr>
        <p:spPr>
          <a:xfrm>
            <a:off x="1798721" y="1684338"/>
            <a:ext cx="8594700" cy="2810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97" name="Google Shape;6197;p5"/>
          <p:cNvSpPr txBox="1"/>
          <p:nvPr>
            <p:ph idx="1" type="body"/>
          </p:nvPr>
        </p:nvSpPr>
        <p:spPr>
          <a:xfrm>
            <a:off x="381000" y="519405"/>
            <a:ext cx="1364400" cy="1094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27D55"/>
              </a:buClr>
              <a:buSzPts val="23900"/>
              <a:buNone/>
              <a:defRPr b="1" sz="23900">
                <a:solidFill>
                  <a:srgbClr val="527D55"/>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198" name="Google Shape;6198;p5"/>
          <p:cNvSpPr txBox="1"/>
          <p:nvPr>
            <p:ph idx="2" type="body"/>
          </p:nvPr>
        </p:nvSpPr>
        <p:spPr>
          <a:xfrm>
            <a:off x="6881813" y="4494213"/>
            <a:ext cx="3511500" cy="6795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rtl="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rtl="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rtl="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rtl="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199" name="Google Shape;6199;p5"/>
          <p:cNvSpPr txBox="1"/>
          <p:nvPr>
            <p:ph idx="3" type="body"/>
          </p:nvPr>
        </p:nvSpPr>
        <p:spPr>
          <a:xfrm>
            <a:off x="10609104" y="3399692"/>
            <a:ext cx="1364400" cy="1094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27D55"/>
              </a:buClr>
              <a:buSzPts val="23900"/>
              <a:buNone/>
              <a:defRPr b="1" sz="23900">
                <a:solidFill>
                  <a:srgbClr val="527D55"/>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00" name="Google Shape;6200;p5"/>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01" name="Google Shape;6201;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02" name="Google Shape;6202;p5"/>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6203" name="Shape 6203"/>
        <p:cNvGrpSpPr/>
        <p:nvPr/>
      </p:nvGrpSpPr>
      <p:grpSpPr>
        <a:xfrm>
          <a:off x="0" y="0"/>
          <a:ext cx="0" cy="0"/>
          <a:chOff x="0" y="0"/>
          <a:chExt cx="0" cy="0"/>
        </a:xfrm>
      </p:grpSpPr>
      <p:grpSp>
        <p:nvGrpSpPr>
          <p:cNvPr id="6204" name="Google Shape;6204;p6"/>
          <p:cNvGrpSpPr/>
          <p:nvPr/>
        </p:nvGrpSpPr>
        <p:grpSpPr>
          <a:xfrm rot="-5400000">
            <a:off x="10772262" y="152642"/>
            <a:ext cx="1572380" cy="1267097"/>
            <a:chOff x="7413403" y="4976359"/>
            <a:chExt cx="2334986" cy="1881641"/>
          </a:xfrm>
        </p:grpSpPr>
        <p:sp>
          <p:nvSpPr>
            <p:cNvPr id="6205" name="Google Shape;6205;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06" name="Google Shape;6206;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207" name="Google Shape;6207;p6"/>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08" name="Google Shape;6208;p6"/>
          <p:cNvSpPr txBox="1"/>
          <p:nvPr>
            <p:ph idx="1" type="body"/>
          </p:nvPr>
        </p:nvSpPr>
        <p:spPr>
          <a:xfrm>
            <a:off x="1167493" y="2087563"/>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09" name="Google Shape;6209;p6"/>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10" name="Google Shape;621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11" name="Google Shape;6211;p6"/>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212" name="Shape 6212"/>
        <p:cNvGrpSpPr/>
        <p:nvPr/>
      </p:nvGrpSpPr>
      <p:grpSpPr>
        <a:xfrm>
          <a:off x="0" y="0"/>
          <a:ext cx="0" cy="0"/>
          <a:chOff x="0" y="0"/>
          <a:chExt cx="0" cy="0"/>
        </a:xfrm>
      </p:grpSpPr>
      <p:sp>
        <p:nvSpPr>
          <p:cNvPr id="6213" name="Google Shape;6213;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14" name="Google Shape;6214;p7"/>
          <p:cNvSpPr txBox="1"/>
          <p:nvPr>
            <p:ph type="ctrTitle"/>
          </p:nvPr>
        </p:nvSpPr>
        <p:spPr>
          <a:xfrm>
            <a:off x="1167494" y="1059400"/>
            <a:ext cx="62460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15" name="Google Shape;6215;p7"/>
          <p:cNvSpPr txBox="1"/>
          <p:nvPr>
            <p:ph idx="1" type="subTitle"/>
          </p:nvPr>
        </p:nvSpPr>
        <p:spPr>
          <a:xfrm>
            <a:off x="1167494" y="3539075"/>
            <a:ext cx="6246000" cy="14061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grpSp>
        <p:nvGrpSpPr>
          <p:cNvPr id="6216" name="Google Shape;6216;p7"/>
          <p:cNvGrpSpPr/>
          <p:nvPr/>
        </p:nvGrpSpPr>
        <p:grpSpPr>
          <a:xfrm rot="-5400000">
            <a:off x="8286520" y="2206706"/>
            <a:ext cx="3032446" cy="2443687"/>
            <a:chOff x="9857014" y="13834"/>
            <a:chExt cx="2334986" cy="1881641"/>
          </a:xfrm>
        </p:grpSpPr>
        <p:sp>
          <p:nvSpPr>
            <p:cNvPr id="6217" name="Google Shape;6217;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18" name="Google Shape;6218;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219" name="Google Shape;6219;p7"/>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20" name="Google Shape;6220;p7"/>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p:cSld name="2 Title and Content">
    <p:spTree>
      <p:nvGrpSpPr>
        <p:cNvPr id="6221" name="Shape 6221"/>
        <p:cNvGrpSpPr/>
        <p:nvPr/>
      </p:nvGrpSpPr>
      <p:grpSpPr>
        <a:xfrm>
          <a:off x="0" y="0"/>
          <a:ext cx="0" cy="0"/>
          <a:chOff x="0" y="0"/>
          <a:chExt cx="0" cy="0"/>
        </a:xfrm>
      </p:grpSpPr>
      <p:sp>
        <p:nvSpPr>
          <p:cNvPr id="6222" name="Google Shape;6222;p8"/>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3" name="Google Shape;6223;p8"/>
          <p:cNvSpPr txBox="1"/>
          <p:nvPr>
            <p:ph idx="1" type="body"/>
          </p:nvPr>
        </p:nvSpPr>
        <p:spPr>
          <a:xfrm>
            <a:off x="1167493"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24" name="Google Shape;6224;p8"/>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25" name="Google Shape;6225;p8"/>
          <p:cNvSpPr/>
          <p:nvPr/>
        </p:nvSpPr>
        <p:spPr>
          <a:xfrm flipH="1">
            <a:off x="8581528" y="3246896"/>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26" name="Google Shape;6226;p8"/>
          <p:cNvSpPr/>
          <p:nvPr/>
        </p:nvSpPr>
        <p:spPr>
          <a:xfrm>
            <a:off x="1" y="0"/>
            <a:ext cx="933865" cy="933865"/>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227" name="Google Shape;6227;p8"/>
          <p:cNvGrpSpPr/>
          <p:nvPr/>
        </p:nvGrpSpPr>
        <p:grpSpPr>
          <a:xfrm>
            <a:off x="8082091" y="5590903"/>
            <a:ext cx="1572380" cy="1267097"/>
            <a:chOff x="7413403" y="4976359"/>
            <a:chExt cx="2334986" cy="1881641"/>
          </a:xfrm>
        </p:grpSpPr>
        <p:sp>
          <p:nvSpPr>
            <p:cNvPr id="6228" name="Google Shape;6228;p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29" name="Google Shape;6229;p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230" name="Google Shape;6230;p8"/>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31" name="Google Shape;6231;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32" name="Google Shape;6232;p8"/>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2"/>
                </a:solidFill>
                <a:latin typeface="Arial"/>
                <a:ea typeface="Arial"/>
                <a:cs typeface="Arial"/>
                <a:sym typeface="Arial"/>
              </a:defRPr>
            </a:lvl1pPr>
            <a:lvl2pPr indent="0" lvl="1" marL="0" rtl="0" algn="r">
              <a:spcBef>
                <a:spcPts val="0"/>
              </a:spcBef>
              <a:buNone/>
              <a:defRPr sz="1200">
                <a:solidFill>
                  <a:schemeClr val="accent2"/>
                </a:solidFill>
                <a:latin typeface="Arial"/>
                <a:ea typeface="Arial"/>
                <a:cs typeface="Arial"/>
                <a:sym typeface="Arial"/>
              </a:defRPr>
            </a:lvl2pPr>
            <a:lvl3pPr indent="0" lvl="2" marL="0" rtl="0" algn="r">
              <a:spcBef>
                <a:spcPts val="0"/>
              </a:spcBef>
              <a:buNone/>
              <a:defRPr sz="1200">
                <a:solidFill>
                  <a:schemeClr val="accent2"/>
                </a:solidFill>
                <a:latin typeface="Arial"/>
                <a:ea typeface="Arial"/>
                <a:cs typeface="Arial"/>
                <a:sym typeface="Arial"/>
              </a:defRPr>
            </a:lvl3pPr>
            <a:lvl4pPr indent="0" lvl="3" marL="0" rtl="0" algn="r">
              <a:spcBef>
                <a:spcPts val="0"/>
              </a:spcBef>
              <a:buNone/>
              <a:defRPr sz="1200">
                <a:solidFill>
                  <a:schemeClr val="accent2"/>
                </a:solidFill>
                <a:latin typeface="Arial"/>
                <a:ea typeface="Arial"/>
                <a:cs typeface="Arial"/>
                <a:sym typeface="Arial"/>
              </a:defRPr>
            </a:lvl4pPr>
            <a:lvl5pPr indent="0" lvl="4" marL="0" rtl="0" algn="r">
              <a:spcBef>
                <a:spcPts val="0"/>
              </a:spcBef>
              <a:buNone/>
              <a:defRPr sz="1200">
                <a:solidFill>
                  <a:schemeClr val="accent2"/>
                </a:solidFill>
                <a:latin typeface="Arial"/>
                <a:ea typeface="Arial"/>
                <a:cs typeface="Arial"/>
                <a:sym typeface="Arial"/>
              </a:defRPr>
            </a:lvl5pPr>
            <a:lvl6pPr indent="0" lvl="5" marL="0" rtl="0" algn="r">
              <a:spcBef>
                <a:spcPts val="0"/>
              </a:spcBef>
              <a:buNone/>
              <a:defRPr sz="1200">
                <a:solidFill>
                  <a:schemeClr val="accent2"/>
                </a:solidFill>
                <a:latin typeface="Arial"/>
                <a:ea typeface="Arial"/>
                <a:cs typeface="Arial"/>
                <a:sym typeface="Arial"/>
              </a:defRPr>
            </a:lvl6pPr>
            <a:lvl7pPr indent="0" lvl="6" marL="0" rtl="0" algn="r">
              <a:spcBef>
                <a:spcPts val="0"/>
              </a:spcBef>
              <a:buNone/>
              <a:defRPr sz="1200">
                <a:solidFill>
                  <a:schemeClr val="accent2"/>
                </a:solidFill>
                <a:latin typeface="Arial"/>
                <a:ea typeface="Arial"/>
                <a:cs typeface="Arial"/>
                <a:sym typeface="Arial"/>
              </a:defRPr>
            </a:lvl7pPr>
            <a:lvl8pPr indent="0" lvl="7" marL="0" rtl="0" algn="r">
              <a:spcBef>
                <a:spcPts val="0"/>
              </a:spcBef>
              <a:buNone/>
              <a:defRPr sz="1200">
                <a:solidFill>
                  <a:schemeClr val="accent2"/>
                </a:solidFill>
                <a:latin typeface="Arial"/>
                <a:ea typeface="Arial"/>
                <a:cs typeface="Arial"/>
                <a:sym typeface="Arial"/>
              </a:defRPr>
            </a:lvl8pPr>
            <a:lvl9pPr indent="0" lvl="8" marL="0" rt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233" name="Google Shape;6233;p8"/>
          <p:cNvSpPr txBox="1"/>
          <p:nvPr>
            <p:ph idx="2" type="body"/>
          </p:nvPr>
        </p:nvSpPr>
        <p:spPr>
          <a:xfrm>
            <a:off x="6283235" y="2528203"/>
            <a:ext cx="4663500" cy="282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34" name="Google Shape;6234;p8"/>
          <p:cNvSpPr txBox="1"/>
          <p:nvPr>
            <p:ph idx="3" type="body"/>
          </p:nvPr>
        </p:nvSpPr>
        <p:spPr>
          <a:xfrm>
            <a:off x="1167493"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35" name="Google Shape;6235;p8"/>
          <p:cNvSpPr txBox="1"/>
          <p:nvPr>
            <p:ph idx="4" type="body"/>
          </p:nvPr>
        </p:nvSpPr>
        <p:spPr>
          <a:xfrm>
            <a:off x="6283235" y="2005689"/>
            <a:ext cx="4663500" cy="522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6236" name="Shape 6236"/>
        <p:cNvGrpSpPr/>
        <p:nvPr/>
      </p:nvGrpSpPr>
      <p:grpSpPr>
        <a:xfrm>
          <a:off x="0" y="0"/>
          <a:ext cx="0" cy="0"/>
          <a:chOff x="0" y="0"/>
          <a:chExt cx="0" cy="0"/>
        </a:xfrm>
      </p:grpSpPr>
      <p:sp>
        <p:nvSpPr>
          <p:cNvPr id="6237" name="Google Shape;6237;p9"/>
          <p:cNvSpPr txBox="1"/>
          <p:nvPr>
            <p:ph type="ctrTitle"/>
          </p:nvPr>
        </p:nvSpPr>
        <p:spPr>
          <a:xfrm>
            <a:off x="1167494" y="1122363"/>
            <a:ext cx="6220200" cy="2387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8" name="Google Shape;6238;p9"/>
          <p:cNvSpPr txBox="1"/>
          <p:nvPr>
            <p:ph idx="1" type="subTitle"/>
          </p:nvPr>
        </p:nvSpPr>
        <p:spPr>
          <a:xfrm>
            <a:off x="1167493" y="3602038"/>
            <a:ext cx="6220200" cy="22473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239" name="Google Shape;6239;p9"/>
          <p:cNvSpPr/>
          <p:nvPr/>
        </p:nvSpPr>
        <p:spPr>
          <a:xfrm>
            <a:off x="8264426" y="0"/>
            <a:ext cx="39276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240" name="Google Shape;6240;p9"/>
          <p:cNvGrpSpPr/>
          <p:nvPr/>
        </p:nvGrpSpPr>
        <p:grpSpPr>
          <a:xfrm>
            <a:off x="8264879" y="3685939"/>
            <a:ext cx="3927680" cy="3178844"/>
            <a:chOff x="9857014" y="13834"/>
            <a:chExt cx="2334986" cy="1881641"/>
          </a:xfrm>
        </p:grpSpPr>
        <p:sp>
          <p:nvSpPr>
            <p:cNvPr id="6241" name="Google Shape;6241;p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42" name="Google Shape;6242;p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243" name="Google Shape;6243;p9"/>
          <p:cNvSpPr/>
          <p:nvPr/>
        </p:nvSpPr>
        <p:spPr>
          <a:xfrm>
            <a:off x="0" y="-1"/>
            <a:ext cx="1166792" cy="1166792"/>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44" name="Google Shape;6244;p9"/>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6245" name="Shape 6245"/>
        <p:cNvGrpSpPr/>
        <p:nvPr/>
      </p:nvGrpSpPr>
      <p:grpSpPr>
        <a:xfrm>
          <a:off x="0" y="0"/>
          <a:ext cx="0" cy="0"/>
          <a:chOff x="0" y="0"/>
          <a:chExt cx="0" cy="0"/>
        </a:xfrm>
      </p:grpSpPr>
      <p:sp>
        <p:nvSpPr>
          <p:cNvPr id="6246" name="Google Shape;6246;p10"/>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47" name="Google Shape;6247;p10"/>
          <p:cNvSpPr txBox="1"/>
          <p:nvPr>
            <p:ph idx="1" type="body"/>
          </p:nvPr>
        </p:nvSpPr>
        <p:spPr>
          <a:xfrm>
            <a:off x="1167493" y="2087561"/>
            <a:ext cx="9779100" cy="3366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rtl="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rtl="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48" name="Google Shape;6248;p10"/>
          <p:cNvSpPr/>
          <p:nvPr/>
        </p:nvSpPr>
        <p:spPr>
          <a:xfrm flipH="1">
            <a:off x="8581528" y="1"/>
            <a:ext cx="3610472" cy="3610472"/>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49" name="Google Shape;6249;p10"/>
          <p:cNvSpPr/>
          <p:nvPr/>
        </p:nvSpPr>
        <p:spPr>
          <a:xfrm flipH="1" rot="5400000">
            <a:off x="633" y="3247528"/>
            <a:ext cx="3610472" cy="3610472"/>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50" name="Google Shape;6250;p10"/>
          <p:cNvSpPr txBox="1"/>
          <p:nvPr>
            <p:ph idx="10" type="dt"/>
          </p:nvPr>
        </p:nvSpPr>
        <p:spPr>
          <a:xfrm>
            <a:off x="381000" y="6356350"/>
            <a:ext cx="1701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accent2"/>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51" name="Google Shape;6251;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chemeClr val="accent3"/>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52" name="Google Shape;6252;p10"/>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accent3"/>
                </a:solidFill>
                <a:latin typeface="Arial"/>
                <a:ea typeface="Arial"/>
                <a:cs typeface="Arial"/>
                <a:sym typeface="Arial"/>
              </a:defRPr>
            </a:lvl1pPr>
            <a:lvl2pPr indent="0" lvl="1" marL="0" rtl="0" algn="r">
              <a:spcBef>
                <a:spcPts val="0"/>
              </a:spcBef>
              <a:buNone/>
              <a:defRPr sz="1200">
                <a:solidFill>
                  <a:schemeClr val="accent3"/>
                </a:solidFill>
                <a:latin typeface="Arial"/>
                <a:ea typeface="Arial"/>
                <a:cs typeface="Arial"/>
                <a:sym typeface="Arial"/>
              </a:defRPr>
            </a:lvl2pPr>
            <a:lvl3pPr indent="0" lvl="2" marL="0" rtl="0" algn="r">
              <a:spcBef>
                <a:spcPts val="0"/>
              </a:spcBef>
              <a:buNone/>
              <a:defRPr sz="1200">
                <a:solidFill>
                  <a:schemeClr val="accent3"/>
                </a:solidFill>
                <a:latin typeface="Arial"/>
                <a:ea typeface="Arial"/>
                <a:cs typeface="Arial"/>
                <a:sym typeface="Arial"/>
              </a:defRPr>
            </a:lvl3pPr>
            <a:lvl4pPr indent="0" lvl="3" marL="0" rtl="0" algn="r">
              <a:spcBef>
                <a:spcPts val="0"/>
              </a:spcBef>
              <a:buNone/>
              <a:defRPr sz="1200">
                <a:solidFill>
                  <a:schemeClr val="accent3"/>
                </a:solidFill>
                <a:latin typeface="Arial"/>
                <a:ea typeface="Arial"/>
                <a:cs typeface="Arial"/>
                <a:sym typeface="Arial"/>
              </a:defRPr>
            </a:lvl4pPr>
            <a:lvl5pPr indent="0" lvl="4" marL="0" rtl="0" algn="r">
              <a:spcBef>
                <a:spcPts val="0"/>
              </a:spcBef>
              <a:buNone/>
              <a:defRPr sz="1200">
                <a:solidFill>
                  <a:schemeClr val="accent3"/>
                </a:solidFill>
                <a:latin typeface="Arial"/>
                <a:ea typeface="Arial"/>
                <a:cs typeface="Arial"/>
                <a:sym typeface="Arial"/>
              </a:defRPr>
            </a:lvl5pPr>
            <a:lvl6pPr indent="0" lvl="5" marL="0" rtl="0" algn="r">
              <a:spcBef>
                <a:spcPts val="0"/>
              </a:spcBef>
              <a:buNone/>
              <a:defRPr sz="1200">
                <a:solidFill>
                  <a:schemeClr val="accent3"/>
                </a:solidFill>
                <a:latin typeface="Arial"/>
                <a:ea typeface="Arial"/>
                <a:cs typeface="Arial"/>
                <a:sym typeface="Arial"/>
              </a:defRPr>
            </a:lvl6pPr>
            <a:lvl7pPr indent="0" lvl="6" marL="0" rtl="0" algn="r">
              <a:spcBef>
                <a:spcPts val="0"/>
              </a:spcBef>
              <a:buNone/>
              <a:defRPr sz="1200">
                <a:solidFill>
                  <a:schemeClr val="accent3"/>
                </a:solidFill>
                <a:latin typeface="Arial"/>
                <a:ea typeface="Arial"/>
                <a:cs typeface="Arial"/>
                <a:sym typeface="Arial"/>
              </a:defRPr>
            </a:lvl7pPr>
            <a:lvl8pPr indent="0" lvl="7" marL="0" rtl="0" algn="r">
              <a:spcBef>
                <a:spcPts val="0"/>
              </a:spcBef>
              <a:buNone/>
              <a:defRPr sz="1200">
                <a:solidFill>
                  <a:schemeClr val="accent3"/>
                </a:solidFill>
                <a:latin typeface="Arial"/>
                <a:ea typeface="Arial"/>
                <a:cs typeface="Arial"/>
                <a:sym typeface="Arial"/>
              </a:defRPr>
            </a:lvl8pPr>
            <a:lvl9pPr indent="0" lvl="8" marL="0" rt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5" name="Shape 6155"/>
        <p:cNvGrpSpPr/>
        <p:nvPr/>
      </p:nvGrpSpPr>
      <p:grpSpPr>
        <a:xfrm>
          <a:off x="0" y="0"/>
          <a:ext cx="0" cy="0"/>
          <a:chOff x="0" y="0"/>
          <a:chExt cx="0" cy="0"/>
        </a:xfrm>
      </p:grpSpPr>
      <p:sp>
        <p:nvSpPr>
          <p:cNvPr id="6156" name="Google Shape;6156;p1"/>
          <p:cNvSpPr txBox="1"/>
          <p:nvPr>
            <p:ph type="title"/>
          </p:nvPr>
        </p:nvSpPr>
        <p:spPr>
          <a:xfrm>
            <a:off x="381000" y="381000"/>
            <a:ext cx="114300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157" name="Google Shape;6157;p1"/>
          <p:cNvSpPr txBox="1"/>
          <p:nvPr>
            <p:ph idx="1" type="body"/>
          </p:nvPr>
        </p:nvSpPr>
        <p:spPr>
          <a:xfrm>
            <a:off x="381000" y="1825625"/>
            <a:ext cx="114300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158" name="Google Shape;6158;p1"/>
          <p:cNvSpPr txBox="1"/>
          <p:nvPr>
            <p:ph idx="10" type="dt"/>
          </p:nvPr>
        </p:nvSpPr>
        <p:spPr>
          <a:xfrm>
            <a:off x="3810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59" name="Google Shape;615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60" name="Google Shape;6160;p1"/>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35" name="Shape 6335"/>
        <p:cNvGrpSpPr/>
        <p:nvPr/>
      </p:nvGrpSpPr>
      <p:grpSpPr>
        <a:xfrm>
          <a:off x="0" y="0"/>
          <a:ext cx="0" cy="0"/>
          <a:chOff x="0" y="0"/>
          <a:chExt cx="0" cy="0"/>
        </a:xfrm>
      </p:grpSpPr>
      <p:sp>
        <p:nvSpPr>
          <p:cNvPr id="6336" name="Google Shape;6336;p15"/>
          <p:cNvSpPr txBox="1"/>
          <p:nvPr>
            <p:ph type="ctrTitle"/>
          </p:nvPr>
        </p:nvSpPr>
        <p:spPr>
          <a:xfrm>
            <a:off x="1601337" y="1811967"/>
            <a:ext cx="8193300" cy="1515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sz="4400"/>
              <a:t>IBM-ARTIFICIAL INTELLIGENCE GROUP 1</a:t>
            </a:r>
            <a:endParaRPr sz="4400"/>
          </a:p>
        </p:txBody>
      </p:sp>
      <p:sp>
        <p:nvSpPr>
          <p:cNvPr id="6337" name="Google Shape;6337;p15"/>
          <p:cNvSpPr txBox="1"/>
          <p:nvPr/>
        </p:nvSpPr>
        <p:spPr>
          <a:xfrm>
            <a:off x="0" y="3666391"/>
            <a:ext cx="113958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Arial"/>
                <a:ea typeface="Arial"/>
                <a:cs typeface="Arial"/>
                <a:sym typeface="Arial"/>
              </a:rPr>
              <a:t>AI-Driven Exploration and Prediction of Company Registration Trends with Registrar of Companies (RoC)</a:t>
            </a:r>
            <a:endParaRPr b="1" sz="2800">
              <a:solidFill>
                <a:schemeClr val="dk1"/>
              </a:solidFill>
              <a:latin typeface="Arial"/>
              <a:ea typeface="Arial"/>
              <a:cs typeface="Arial"/>
              <a:sym typeface="Arial"/>
            </a:endParaRPr>
          </a:p>
        </p:txBody>
      </p:sp>
      <p:sp>
        <p:nvSpPr>
          <p:cNvPr id="6338" name="Google Shape;6338;p15"/>
          <p:cNvSpPr txBox="1"/>
          <p:nvPr/>
        </p:nvSpPr>
        <p:spPr>
          <a:xfrm>
            <a:off x="0" y="3357348"/>
            <a:ext cx="9065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9D3232"/>
                </a:solidFill>
                <a:latin typeface="Arial"/>
                <a:ea typeface="Arial"/>
                <a:cs typeface="Arial"/>
                <a:sym typeface="Arial"/>
              </a:rPr>
              <a:t>DEPARTMENT OF ELECTRONICS AND COMMUNICATION ENGINEERING</a:t>
            </a:r>
            <a:endParaRPr b="1" sz="2000">
              <a:solidFill>
                <a:srgbClr val="9D3232"/>
              </a:solidFill>
              <a:latin typeface="Arial"/>
              <a:ea typeface="Arial"/>
              <a:cs typeface="Arial"/>
              <a:sym typeface="Arial"/>
            </a:endParaRPr>
          </a:p>
        </p:txBody>
      </p:sp>
      <p:sp>
        <p:nvSpPr>
          <p:cNvPr id="6339" name="Google Shape;6339;p15"/>
          <p:cNvSpPr txBox="1"/>
          <p:nvPr/>
        </p:nvSpPr>
        <p:spPr>
          <a:xfrm>
            <a:off x="3152633" y="5008728"/>
            <a:ext cx="8843700" cy="150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chemeClr val="dk1"/>
                </a:solidFill>
                <a:latin typeface="Arial"/>
                <a:ea typeface="Arial"/>
                <a:cs typeface="Arial"/>
                <a:sym typeface="Arial"/>
              </a:rPr>
              <a:t>TEAM NAME</a:t>
            </a:r>
            <a:r>
              <a:rPr lang="en-US" sz="1800">
                <a:solidFill>
                  <a:schemeClr val="dk1"/>
                </a:solidFill>
                <a:latin typeface="Arial"/>
                <a:ea typeface="Arial"/>
                <a:cs typeface="Arial"/>
                <a:sym typeface="Arial"/>
              </a:rPr>
              <a:t> :                        </a:t>
            </a:r>
            <a:r>
              <a:rPr b="1" lang="en-US" sz="2000" u="sng">
                <a:solidFill>
                  <a:schemeClr val="dk1"/>
                </a:solidFill>
                <a:latin typeface="Arial"/>
                <a:ea typeface="Arial"/>
                <a:cs typeface="Arial"/>
                <a:sym typeface="Arial"/>
              </a:rPr>
              <a:t>TEAM MEMBERS</a:t>
            </a:r>
            <a:endParaRPr b="1" sz="1800" u="sng">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CHARUNYA D P(113321106014)</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ANNAL ABINAYA VARSHA A(113321106003)</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KEERTHI SRI R (113321106043)</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DHANALAKSHMI V(113321106019) </a:t>
            </a:r>
            <a:endParaRPr b="1" sz="1800">
              <a:solidFill>
                <a:schemeClr val="dk1"/>
              </a:solidFill>
              <a:latin typeface="Arial"/>
              <a:ea typeface="Arial"/>
              <a:cs typeface="Arial"/>
              <a:sym typeface="Arial"/>
            </a:endParaRPr>
          </a:p>
        </p:txBody>
      </p:sp>
      <p:pic>
        <p:nvPicPr>
          <p:cNvPr id="6340" name="Google Shape;6340;p15"/>
          <p:cNvPicPr preferRelativeResize="0"/>
          <p:nvPr/>
        </p:nvPicPr>
        <p:blipFill rotWithShape="1">
          <a:blip r:embed="rId3">
            <a:alphaModFix/>
          </a:blip>
          <a:srcRect b="13428" l="14326" r="18567" t="14686"/>
          <a:stretch/>
        </p:blipFill>
        <p:spPr>
          <a:xfrm>
            <a:off x="0" y="0"/>
            <a:ext cx="12192003" cy="1889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7" name="Shape 6407"/>
        <p:cNvGrpSpPr/>
        <p:nvPr/>
      </p:nvGrpSpPr>
      <p:grpSpPr>
        <a:xfrm>
          <a:off x="0" y="0"/>
          <a:ext cx="0" cy="0"/>
          <a:chOff x="0" y="0"/>
          <a:chExt cx="0" cy="0"/>
        </a:xfrm>
      </p:grpSpPr>
      <p:sp>
        <p:nvSpPr>
          <p:cNvPr id="6408" name="Google Shape;6408;p24"/>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6000"/>
              <a:t>CASE STUDIES</a:t>
            </a:r>
            <a:endParaRPr sz="6000"/>
          </a:p>
        </p:txBody>
      </p:sp>
      <p:sp>
        <p:nvSpPr>
          <p:cNvPr id="6409" name="Google Shape;6409;p24"/>
          <p:cNvSpPr txBox="1"/>
          <p:nvPr>
            <p:ph idx="1" type="body"/>
          </p:nvPr>
        </p:nvSpPr>
        <p:spPr>
          <a:xfrm>
            <a:off x="203200" y="2346961"/>
            <a:ext cx="11877000" cy="374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800"/>
              <a:buNone/>
            </a:pPr>
            <a:r>
              <a:rPr lang="en-US" sz="2800"/>
              <a:t>Incorporating real-world case studies into our project on exploring and predicting company registration trends using Registrar of Companies (RoC) data serves as a practical and illuminating dimension. These case studies provide tangible examples of how the insights generated through our analysis can be applied to benefit various stakeholders.</a:t>
            </a:r>
            <a:endParaRPr sz="2800"/>
          </a:p>
        </p:txBody>
      </p:sp>
      <p:sp>
        <p:nvSpPr>
          <p:cNvPr id="6410" name="Google Shape;6410;p24"/>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4" name="Shape 6414"/>
        <p:cNvGrpSpPr/>
        <p:nvPr/>
      </p:nvGrpSpPr>
      <p:grpSpPr>
        <a:xfrm>
          <a:off x="0" y="0"/>
          <a:ext cx="0" cy="0"/>
          <a:chOff x="0" y="0"/>
          <a:chExt cx="0" cy="0"/>
        </a:xfrm>
      </p:grpSpPr>
      <p:sp>
        <p:nvSpPr>
          <p:cNvPr id="6415" name="Google Shape;6415;p25"/>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sz="6000"/>
              <a:t>CASE STUDIES</a:t>
            </a:r>
            <a:endParaRPr sz="6000"/>
          </a:p>
        </p:txBody>
      </p:sp>
      <p:sp>
        <p:nvSpPr>
          <p:cNvPr id="6416" name="Google Shape;6416;p25"/>
          <p:cNvSpPr txBox="1"/>
          <p:nvPr>
            <p:ph idx="1" type="body"/>
          </p:nvPr>
        </p:nvSpPr>
        <p:spPr>
          <a:xfrm>
            <a:off x="203200" y="2346961"/>
            <a:ext cx="11877000" cy="374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800"/>
              <a:buNone/>
            </a:pPr>
            <a:r>
              <a:rPr lang="en-US" sz="280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endParaRPr/>
          </a:p>
          <a:p>
            <a:pPr indent="0" lvl="0" marL="0" rtl="0" algn="l">
              <a:lnSpc>
                <a:spcPct val="150000"/>
              </a:lnSpc>
              <a:spcBef>
                <a:spcPts val="1000"/>
              </a:spcBef>
              <a:spcAft>
                <a:spcPts val="0"/>
              </a:spcAft>
              <a:buClr>
                <a:schemeClr val="lt1"/>
              </a:buClr>
              <a:buSzPts val="2800"/>
              <a:buNone/>
            </a:pPr>
            <a:r>
              <a:t/>
            </a:r>
            <a:endParaRPr sz="2800"/>
          </a:p>
        </p:txBody>
      </p:sp>
      <p:sp>
        <p:nvSpPr>
          <p:cNvPr id="6417" name="Google Shape;6417;p25"/>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1" name="Shape 6421"/>
        <p:cNvGrpSpPr/>
        <p:nvPr/>
      </p:nvGrpSpPr>
      <p:grpSpPr>
        <a:xfrm>
          <a:off x="0" y="0"/>
          <a:ext cx="0" cy="0"/>
          <a:chOff x="0" y="0"/>
          <a:chExt cx="0" cy="0"/>
        </a:xfrm>
      </p:grpSpPr>
      <p:sp>
        <p:nvSpPr>
          <p:cNvPr id="6422" name="Google Shape;6422;p26"/>
          <p:cNvSpPr txBox="1"/>
          <p:nvPr>
            <p:ph type="ctrTitle"/>
          </p:nvPr>
        </p:nvSpPr>
        <p:spPr>
          <a:xfrm>
            <a:off x="263253" y="1384520"/>
            <a:ext cx="7130400" cy="2939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600"/>
              <a:buFont typeface="Arial"/>
              <a:buNone/>
            </a:pPr>
            <a:r>
              <a:rPr lang="en-US" sz="6600"/>
              <a:t>CHALLENGES AND LIMITATION</a:t>
            </a:r>
            <a:endParaRPr sz="6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6" name="Shape 6426"/>
        <p:cNvGrpSpPr/>
        <p:nvPr/>
      </p:nvGrpSpPr>
      <p:grpSpPr>
        <a:xfrm>
          <a:off x="0" y="0"/>
          <a:ext cx="0" cy="0"/>
          <a:chOff x="0" y="0"/>
          <a:chExt cx="0" cy="0"/>
        </a:xfrm>
      </p:grpSpPr>
      <p:sp>
        <p:nvSpPr>
          <p:cNvPr id="6427" name="Google Shape;6427;p27"/>
          <p:cNvSpPr txBox="1"/>
          <p:nvPr>
            <p:ph idx="1" type="body"/>
          </p:nvPr>
        </p:nvSpPr>
        <p:spPr>
          <a:xfrm>
            <a:off x="121920" y="294640"/>
            <a:ext cx="5709000" cy="640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While our project on exploring and predicting company registration trends using Registrar of Companies (RoC) data offers significant potential, it is not without its challenges and limitations. </a:t>
            </a:r>
            <a:endParaRPr/>
          </a:p>
          <a:p>
            <a:pPr indent="0" lvl="0" marL="0" rtl="0" algn="l">
              <a:lnSpc>
                <a:spcPct val="90000"/>
              </a:lnSpc>
              <a:spcBef>
                <a:spcPts val="1000"/>
              </a:spcBef>
              <a:spcAft>
                <a:spcPts val="0"/>
              </a:spcAft>
              <a:buClr>
                <a:schemeClr val="dk1"/>
              </a:buClr>
              <a:buSzPts val="2000"/>
              <a:buNone/>
            </a:pPr>
            <a:r>
              <a:rPr lang="en-US"/>
              <a:t>One primary challenge stems from the quality and completeness of RoC data, as inaccuracies, missing information, and variations in data entry can hinder the accuracy of our predictive models.</a:t>
            </a:r>
            <a:endParaRPr/>
          </a:p>
          <a:p>
            <a:pPr indent="0" lvl="0" marL="0" rtl="0" algn="l">
              <a:lnSpc>
                <a:spcPct val="90000"/>
              </a:lnSpc>
              <a:spcBef>
                <a:spcPts val="1000"/>
              </a:spcBef>
              <a:spcAft>
                <a:spcPts val="0"/>
              </a:spcAft>
              <a:buClr>
                <a:schemeClr val="dk1"/>
              </a:buClr>
              <a:buSzPts val="2000"/>
              <a:buNone/>
            </a:pPr>
            <a:r>
              <a:rPr lang="en-US"/>
              <a:t> Additionally, ethical considerations regarding data privacy and security must be addressed, as RoC data may contain sensitive information about companies and individuals. </a:t>
            </a:r>
            <a:endParaRPr/>
          </a:p>
          <a:p>
            <a:pPr indent="0" lvl="0" marL="0" rtl="0" algn="l">
              <a:lnSpc>
                <a:spcPct val="90000"/>
              </a:lnSpc>
              <a:spcBef>
                <a:spcPts val="1000"/>
              </a:spcBef>
              <a:spcAft>
                <a:spcPts val="0"/>
              </a:spcAft>
              <a:buClr>
                <a:schemeClr val="dk1"/>
              </a:buClr>
              <a:buSzPts val="2000"/>
              <a:buNone/>
            </a:pPr>
            <a:r>
              <a:rPr lang="en-US"/>
              <a:t>Moreover, the dynamic nature of business environments and changing regulatory frameworks poses a challenge in keeping our predictive models up-to-date and adaptable.</a:t>
            </a:r>
            <a:endParaRPr/>
          </a:p>
          <a:p>
            <a:pPr indent="0" lvl="0" marL="0" rtl="0" algn="l">
              <a:lnSpc>
                <a:spcPct val="90000"/>
              </a:lnSpc>
              <a:spcBef>
                <a:spcPts val="1000"/>
              </a:spcBef>
              <a:spcAft>
                <a:spcPts val="0"/>
              </a:spcAft>
              <a:buClr>
                <a:schemeClr val="dk1"/>
              </a:buClr>
              <a:buSzPts val="2000"/>
              <a:buNone/>
            </a:pPr>
            <a:r>
              <a:rPr lang="en-US"/>
              <a:t> </a:t>
            </a:r>
            <a:endParaRPr/>
          </a:p>
        </p:txBody>
      </p:sp>
      <p:sp>
        <p:nvSpPr>
          <p:cNvPr id="6428" name="Google Shape;6428;p27"/>
          <p:cNvSpPr txBox="1"/>
          <p:nvPr>
            <p:ph idx="2" type="body"/>
          </p:nvPr>
        </p:nvSpPr>
        <p:spPr>
          <a:xfrm>
            <a:off x="5811520" y="457200"/>
            <a:ext cx="5590200" cy="656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The choice of suitable machine learning algorithms and feature engineering approaches also requires careful consideration, as model performance can be influenced by these choices. </a:t>
            </a:r>
            <a:endParaRPr/>
          </a:p>
          <a:p>
            <a:pPr indent="0" lvl="0" marL="0" rtl="0" algn="l">
              <a:lnSpc>
                <a:spcPct val="90000"/>
              </a:lnSpc>
              <a:spcBef>
                <a:spcPts val="1000"/>
              </a:spcBef>
              <a:spcAft>
                <a:spcPts val="0"/>
              </a:spcAft>
              <a:buClr>
                <a:schemeClr val="dk1"/>
              </a:buClr>
              <a:buSzPts val="2000"/>
              <a:buNone/>
            </a:pPr>
            <a:r>
              <a:rPr lang="en-US"/>
              <a:t>Finally, while predictive analytics can provide valuable insights, it's essential to acknowledge that predictions are inherently uncertain, and unexpected events can impact registration trends. </a:t>
            </a:r>
            <a:endParaRPr/>
          </a:p>
          <a:p>
            <a:pPr indent="0" lvl="0" marL="0" rtl="0" algn="l">
              <a:lnSpc>
                <a:spcPct val="90000"/>
              </a:lnSpc>
              <a:spcBef>
                <a:spcPts val="1000"/>
              </a:spcBef>
              <a:spcAft>
                <a:spcPts val="0"/>
              </a:spcAft>
              <a:buClr>
                <a:schemeClr val="dk1"/>
              </a:buClr>
              <a:buSzPts val="2000"/>
              <a:buNone/>
            </a:pPr>
            <a:r>
              <a:rPr lang="en-US"/>
              <a:t>Recognizing these challenges and limitations, we aim to employ best practices and methodologies to mitigate them and provide stakeholders with valuable and actionable insights while being mindful of the constraints within which our project operates.</a:t>
            </a:r>
            <a:endParaRPr/>
          </a:p>
          <a:p>
            <a:pPr indent="0" lvl="0" marL="0" rtl="0" algn="l">
              <a:lnSpc>
                <a:spcPct val="90000"/>
              </a:lnSpc>
              <a:spcBef>
                <a:spcPts val="1000"/>
              </a:spcBef>
              <a:spcAft>
                <a:spcPts val="0"/>
              </a:spcAft>
              <a:buClr>
                <a:schemeClr val="dk1"/>
              </a:buClr>
              <a:buSzPts val="2000"/>
              <a:buNone/>
            </a:pPr>
            <a:r>
              <a:t/>
            </a:r>
            <a:endParaRPr/>
          </a:p>
        </p:txBody>
      </p:sp>
      <p:sp>
        <p:nvSpPr>
          <p:cNvPr id="6429" name="Google Shape;6429;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430" name="Google Shape;6430;p27"/>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4" name="Shape 6434"/>
        <p:cNvGrpSpPr/>
        <p:nvPr/>
      </p:nvGrpSpPr>
      <p:grpSpPr>
        <a:xfrm>
          <a:off x="0" y="0"/>
          <a:ext cx="0" cy="0"/>
          <a:chOff x="0" y="0"/>
          <a:chExt cx="0" cy="0"/>
        </a:xfrm>
      </p:grpSpPr>
      <p:sp>
        <p:nvSpPr>
          <p:cNvPr id="6435" name="Google Shape;6435;p28"/>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6436" name="Google Shape;6436;p28"/>
          <p:cNvSpPr txBox="1"/>
          <p:nvPr>
            <p:ph idx="1" type="body"/>
          </p:nvPr>
        </p:nvSpPr>
        <p:spPr>
          <a:xfrm>
            <a:off x="81280" y="2367280"/>
            <a:ext cx="11734800" cy="4297800"/>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0"/>
              </a:spcBef>
              <a:spcAft>
                <a:spcPts val="0"/>
              </a:spcAft>
              <a:buClr>
                <a:schemeClr val="lt1"/>
              </a:buClr>
              <a:buSzPts val="2800"/>
              <a:buFont typeface="Arial"/>
              <a:buChar char="•"/>
            </a:pPr>
            <a:r>
              <a:rPr lang="en-US" sz="2800"/>
              <a:t>Explore the extensive benefits of predicting company registration trends and uncover their potential impact on business decision-making and market analysis.</a:t>
            </a:r>
            <a:endParaRPr/>
          </a:p>
          <a:p>
            <a:pPr indent="-457200" lvl="0" marL="457200" rtl="0" algn="l">
              <a:lnSpc>
                <a:spcPct val="150000"/>
              </a:lnSpc>
              <a:spcBef>
                <a:spcPts val="1000"/>
              </a:spcBef>
              <a:spcAft>
                <a:spcPts val="0"/>
              </a:spcAft>
              <a:buClr>
                <a:schemeClr val="lt1"/>
              </a:buClr>
              <a:buSzPts val="2800"/>
              <a:buFont typeface="Arial"/>
              <a:buChar char="•"/>
            </a:pPr>
            <a:r>
              <a:rPr lang="en-US" sz="2800"/>
              <a:t>The application of AI and machine learning techniques is at the heart of our project focused on exploring and predicting company registration trends using data from the Registrar of Companies (RoC). </a:t>
            </a:r>
            <a:endParaRPr sz="2800"/>
          </a:p>
          <a:p>
            <a:pPr indent="0" lvl="0" marL="0" rtl="0" algn="l">
              <a:lnSpc>
                <a:spcPct val="150000"/>
              </a:lnSpc>
              <a:spcBef>
                <a:spcPts val="1000"/>
              </a:spcBef>
              <a:spcAft>
                <a:spcPts val="0"/>
              </a:spcAft>
              <a:buClr>
                <a:schemeClr val="lt1"/>
              </a:buClr>
              <a:buSzPts val="2400"/>
              <a:buNone/>
            </a:pPr>
            <a:r>
              <a:t/>
            </a:r>
            <a:endParaRPr/>
          </a:p>
        </p:txBody>
      </p:sp>
      <p:sp>
        <p:nvSpPr>
          <p:cNvPr id="6437" name="Google Shape;6437;p28"/>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1" name="Shape 6441"/>
        <p:cNvGrpSpPr/>
        <p:nvPr/>
      </p:nvGrpSpPr>
      <p:grpSpPr>
        <a:xfrm>
          <a:off x="0" y="0"/>
          <a:ext cx="0" cy="0"/>
          <a:chOff x="0" y="0"/>
          <a:chExt cx="0" cy="0"/>
        </a:xfrm>
      </p:grpSpPr>
      <p:sp>
        <p:nvSpPr>
          <p:cNvPr id="6442" name="Google Shape;6442;p29"/>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6443" name="Google Shape;6443;p29"/>
          <p:cNvSpPr txBox="1"/>
          <p:nvPr>
            <p:ph idx="1" type="body"/>
          </p:nvPr>
        </p:nvSpPr>
        <p:spPr>
          <a:xfrm>
            <a:off x="81280" y="2367280"/>
            <a:ext cx="11734800" cy="4297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2400"/>
              <a:buFont typeface="Arial"/>
              <a:buChar char="•"/>
            </a:pPr>
            <a:r>
              <a:rPr lang="en-US"/>
              <a:t>Data mining techniques help discover patterns, correlations, and anomalies within the data, aiding in the identification of registration trends. </a:t>
            </a:r>
            <a:endParaRPr/>
          </a:p>
          <a:p>
            <a:pPr indent="-342900" lvl="0" marL="342900" rtl="0" algn="l">
              <a:lnSpc>
                <a:spcPct val="150000"/>
              </a:lnSpc>
              <a:spcBef>
                <a:spcPts val="1000"/>
              </a:spcBef>
              <a:spcAft>
                <a:spcPts val="0"/>
              </a:spcAft>
              <a:buClr>
                <a:schemeClr val="lt1"/>
              </a:buClr>
              <a:buSzPts val="2400"/>
              <a:buFont typeface="Arial"/>
              <a:buChar char="•"/>
            </a:pPr>
            <a:r>
              <a:rPr lang="en-US"/>
              <a:t>Predictive modeling, powered by machine learning algorithms, is crucial for forecasting future registration trends based on historical data patterns. </a:t>
            </a:r>
            <a:endParaRPr/>
          </a:p>
          <a:p>
            <a:pPr indent="-342900" lvl="0" marL="342900" rtl="0" algn="l">
              <a:lnSpc>
                <a:spcPct val="150000"/>
              </a:lnSpc>
              <a:spcBef>
                <a:spcPts val="1000"/>
              </a:spcBef>
              <a:spcAft>
                <a:spcPts val="0"/>
              </a:spcAft>
              <a:buClr>
                <a:schemeClr val="lt1"/>
              </a:buClr>
              <a:buSzPts val="2400"/>
              <a:buFont typeface="Arial"/>
              <a:buChar char="•"/>
            </a:pPr>
            <a:r>
              <a:rPr lang="en-US"/>
              <a:t>These techniques collectively empower our project to make sense of the wealth of information within RoC records, facilitating informed decision-making and policy formulation within the corporate and regulatory landscape.</a:t>
            </a:r>
            <a:endParaRPr/>
          </a:p>
          <a:p>
            <a:pPr indent="-190500" lvl="0" marL="342900" rtl="0" algn="l">
              <a:lnSpc>
                <a:spcPct val="150000"/>
              </a:lnSpc>
              <a:spcBef>
                <a:spcPts val="1000"/>
              </a:spcBef>
              <a:spcAft>
                <a:spcPts val="0"/>
              </a:spcAft>
              <a:buClr>
                <a:schemeClr val="lt1"/>
              </a:buClr>
              <a:buSzPts val="2400"/>
              <a:buFont typeface="Arial"/>
              <a:buNone/>
            </a:pPr>
            <a:r>
              <a:t/>
            </a:r>
            <a:endParaRPr/>
          </a:p>
        </p:txBody>
      </p:sp>
      <p:sp>
        <p:nvSpPr>
          <p:cNvPr id="6444" name="Google Shape;6444;p29"/>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8" name="Shape 6448"/>
        <p:cNvGrpSpPr/>
        <p:nvPr/>
      </p:nvGrpSpPr>
      <p:grpSpPr>
        <a:xfrm>
          <a:off x="0" y="0"/>
          <a:ext cx="0" cy="0"/>
          <a:chOff x="0" y="0"/>
          <a:chExt cx="0" cy="0"/>
        </a:xfrm>
      </p:grpSpPr>
      <p:sp>
        <p:nvSpPr>
          <p:cNvPr id="6449" name="Google Shape;6449;p30"/>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Implications and Applications</a:t>
            </a:r>
            <a:endParaRPr/>
          </a:p>
        </p:txBody>
      </p:sp>
      <p:sp>
        <p:nvSpPr>
          <p:cNvPr id="6450" name="Google Shape;6450;p30"/>
          <p:cNvSpPr txBox="1"/>
          <p:nvPr>
            <p:ph idx="1" type="body"/>
          </p:nvPr>
        </p:nvSpPr>
        <p:spPr>
          <a:xfrm>
            <a:off x="81280" y="2367280"/>
            <a:ext cx="11734800" cy="4297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1"/>
              </a:buClr>
              <a:buSzPts val="2400"/>
              <a:buFont typeface="Arial"/>
              <a:buChar char="•"/>
            </a:pPr>
            <a:r>
              <a:rPr lang="en-US"/>
              <a:t>These advanced technologies play a pivotal role in extracting meaningful insights from the vast and complex datasets maintained by RoC.</a:t>
            </a:r>
            <a:endParaRPr/>
          </a:p>
          <a:p>
            <a:pPr indent="-342900" lvl="0" marL="342900" rtl="0" algn="l">
              <a:lnSpc>
                <a:spcPct val="150000"/>
              </a:lnSpc>
              <a:spcBef>
                <a:spcPts val="1000"/>
              </a:spcBef>
              <a:spcAft>
                <a:spcPts val="0"/>
              </a:spcAft>
              <a:buClr>
                <a:schemeClr val="lt1"/>
              </a:buClr>
              <a:buSzPts val="2400"/>
              <a:buFont typeface="Arial"/>
              <a:buChar char="•"/>
            </a:pPr>
            <a:r>
              <a:rPr lang="en-US"/>
              <a:t>Natural Language Processing (NLP), data mining, and predictive modeling are some of the key techniques employed.</a:t>
            </a:r>
            <a:endParaRPr/>
          </a:p>
          <a:p>
            <a:pPr indent="-342900" lvl="0" marL="342900" rtl="0" algn="l">
              <a:lnSpc>
                <a:spcPct val="150000"/>
              </a:lnSpc>
              <a:spcBef>
                <a:spcPts val="1000"/>
              </a:spcBef>
              <a:spcAft>
                <a:spcPts val="0"/>
              </a:spcAft>
              <a:buClr>
                <a:schemeClr val="lt1"/>
              </a:buClr>
              <a:buSzPts val="2400"/>
              <a:buFont typeface="Arial"/>
              <a:buChar char="•"/>
            </a:pPr>
            <a:r>
              <a:rPr lang="en-US"/>
              <a:t>NLP is used to analyze unstructured textual data within RoC documents, such as company descriptions and legal filings, enabling us to uncover valuable information. </a:t>
            </a:r>
            <a:endParaRPr/>
          </a:p>
        </p:txBody>
      </p:sp>
      <p:sp>
        <p:nvSpPr>
          <p:cNvPr id="6451" name="Google Shape;6451;p30"/>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5" name="Shape 6455"/>
        <p:cNvGrpSpPr/>
        <p:nvPr/>
      </p:nvGrpSpPr>
      <p:grpSpPr>
        <a:xfrm>
          <a:off x="0" y="0"/>
          <a:ext cx="0" cy="0"/>
          <a:chOff x="0" y="0"/>
          <a:chExt cx="0" cy="0"/>
        </a:xfrm>
      </p:grpSpPr>
      <p:sp>
        <p:nvSpPr>
          <p:cNvPr id="6456" name="Google Shape;6456;p31"/>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457" name="Google Shape;6457;p31"/>
          <p:cNvPicPr preferRelativeResize="0"/>
          <p:nvPr/>
        </p:nvPicPr>
        <p:blipFill rotWithShape="1">
          <a:blip r:embed="rId3">
            <a:alphaModFix/>
          </a:blip>
          <a:srcRect b="13186" l="6234" r="11945" t="0"/>
          <a:stretch/>
        </p:blipFill>
        <p:spPr>
          <a:xfrm>
            <a:off x="479834" y="371194"/>
            <a:ext cx="11045226" cy="61744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1" name="Shape 6461"/>
        <p:cNvGrpSpPr/>
        <p:nvPr/>
      </p:nvGrpSpPr>
      <p:grpSpPr>
        <a:xfrm>
          <a:off x="0" y="0"/>
          <a:ext cx="0" cy="0"/>
          <a:chOff x="0" y="0"/>
          <a:chExt cx="0" cy="0"/>
        </a:xfrm>
      </p:grpSpPr>
      <p:graphicFrame>
        <p:nvGraphicFramePr>
          <p:cNvPr id="6462" name="Google Shape;6462;p32"/>
          <p:cNvGraphicFramePr/>
          <p:nvPr/>
        </p:nvGraphicFramePr>
        <p:xfrm>
          <a:off x="181069" y="1394233"/>
          <a:ext cx="3000000" cy="3000000"/>
        </p:xfrm>
        <a:graphic>
          <a:graphicData uri="http://schemas.openxmlformats.org/drawingml/2006/table">
            <a:tbl>
              <a:tblPr bandRow="1" firstRow="1">
                <a:noFill/>
                <a:tableStyleId>{FFC77373-4427-41EC-9F11-B953B1163467}</a:tableStyleId>
              </a:tblPr>
              <a:tblGrid>
                <a:gridCol w="1627000"/>
                <a:gridCol w="1627000"/>
                <a:gridCol w="1627000"/>
                <a:gridCol w="1627000"/>
                <a:gridCol w="2219500"/>
              </a:tblGrid>
              <a:tr h="1342925">
                <a:tc>
                  <a:txBody>
                    <a:bodyPr/>
                    <a:lstStyle/>
                    <a:p>
                      <a:pPr indent="0" lvl="0" marL="0" marR="0" rtl="0" algn="ctr">
                        <a:spcBef>
                          <a:spcPts val="0"/>
                        </a:spcBef>
                        <a:spcAft>
                          <a:spcPts val="0"/>
                        </a:spcAft>
                        <a:buNone/>
                      </a:pPr>
                      <a:r>
                        <a:rPr lang="en-US" sz="2400" u="none" cap="none" strike="noStrike"/>
                        <a:t>Model</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Accuracy </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Precision</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Recall</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F1-Score</a:t>
                      </a:r>
                      <a:endParaRPr sz="2400" u="none" cap="none" strike="noStrike"/>
                    </a:p>
                  </a:txBody>
                  <a:tcPr marT="45725" marB="45725" marR="91450" marL="91450"/>
                </a:tc>
              </a:tr>
              <a:tr h="1342925">
                <a:tc>
                  <a:txBody>
                    <a:bodyPr/>
                    <a:lstStyle/>
                    <a:p>
                      <a:pPr indent="0" lvl="0" marL="0" marR="0" rtl="0" algn="l">
                        <a:spcBef>
                          <a:spcPts val="0"/>
                        </a:spcBef>
                        <a:spcAft>
                          <a:spcPts val="0"/>
                        </a:spcAft>
                        <a:buNone/>
                      </a:pPr>
                      <a:r>
                        <a:rPr b="1" lang="en-US" sz="2400" u="none" cap="none" strike="noStrike"/>
                        <a:t>Random Forest </a:t>
                      </a:r>
                      <a:endParaRPr b="1" sz="2400"/>
                    </a:p>
                  </a:txBody>
                  <a:tcPr marT="45725" marB="45725" marR="91450" marL="91450"/>
                </a:tc>
                <a:tc>
                  <a:txBody>
                    <a:bodyPr/>
                    <a:lstStyle/>
                    <a:p>
                      <a:pPr indent="0" lvl="0" marL="0" marR="0" rtl="0" algn="l">
                        <a:spcBef>
                          <a:spcPts val="0"/>
                        </a:spcBef>
                        <a:spcAft>
                          <a:spcPts val="0"/>
                        </a:spcAft>
                        <a:buNone/>
                      </a:pPr>
                      <a:r>
                        <a:rPr b="1" lang="en-US" sz="2400"/>
                        <a:t>0.85 </a:t>
                      </a:r>
                      <a:endParaRPr b="1" sz="2400"/>
                    </a:p>
                  </a:txBody>
                  <a:tcPr marT="45725" marB="45725" marR="91450" marL="91450"/>
                </a:tc>
                <a:tc>
                  <a:txBody>
                    <a:bodyPr/>
                    <a:lstStyle/>
                    <a:p>
                      <a:pPr indent="0" lvl="0" marL="0" marR="0" rtl="0" algn="l">
                        <a:spcBef>
                          <a:spcPts val="0"/>
                        </a:spcBef>
                        <a:spcAft>
                          <a:spcPts val="0"/>
                        </a:spcAft>
                        <a:buNone/>
                      </a:pPr>
                      <a:r>
                        <a:rPr b="1" lang="en-US" sz="2400"/>
                        <a:t>0.88</a:t>
                      </a:r>
                      <a:endParaRPr b="1" sz="2400"/>
                    </a:p>
                  </a:txBody>
                  <a:tcPr marT="45725" marB="45725" marR="91450" marL="91450"/>
                </a:tc>
                <a:tc>
                  <a:txBody>
                    <a:bodyPr/>
                    <a:lstStyle/>
                    <a:p>
                      <a:pPr indent="0" lvl="0" marL="0" marR="0" rtl="0" algn="l">
                        <a:spcBef>
                          <a:spcPts val="0"/>
                        </a:spcBef>
                        <a:spcAft>
                          <a:spcPts val="0"/>
                        </a:spcAft>
                        <a:buNone/>
                      </a:pPr>
                      <a:r>
                        <a:rPr b="1" lang="en-US" sz="2400"/>
                        <a:t>0.87</a:t>
                      </a:r>
                      <a:endParaRPr b="1" sz="2400"/>
                    </a:p>
                  </a:txBody>
                  <a:tcPr marT="45725" marB="45725" marR="91450" marL="91450"/>
                </a:tc>
                <a:tc>
                  <a:txBody>
                    <a:bodyPr/>
                    <a:lstStyle/>
                    <a:p>
                      <a:pPr indent="0" lvl="0" marL="0" marR="0" rtl="0" algn="l">
                        <a:spcBef>
                          <a:spcPts val="0"/>
                        </a:spcBef>
                        <a:spcAft>
                          <a:spcPts val="0"/>
                        </a:spcAft>
                        <a:buNone/>
                      </a:pPr>
                      <a:r>
                        <a:rPr b="1" lang="en-US" sz="2400"/>
                        <a:t>0.87</a:t>
                      </a:r>
                      <a:endParaRPr b="1" sz="2400"/>
                    </a:p>
                  </a:txBody>
                  <a:tcPr marT="45725" marB="45725" marR="91450" marL="91450"/>
                </a:tc>
              </a:tr>
              <a:tr h="1342925">
                <a:tc>
                  <a:txBody>
                    <a:bodyPr/>
                    <a:lstStyle/>
                    <a:p>
                      <a:pPr indent="0" lvl="0" marL="0" marR="0" rtl="0" algn="l">
                        <a:spcBef>
                          <a:spcPts val="0"/>
                        </a:spcBef>
                        <a:spcAft>
                          <a:spcPts val="0"/>
                        </a:spcAft>
                        <a:buNone/>
                      </a:pPr>
                      <a:r>
                        <a:rPr b="1" lang="en-US" sz="2400"/>
                        <a:t>XGBoost</a:t>
                      </a:r>
                      <a:endParaRPr b="1" sz="2400"/>
                    </a:p>
                  </a:txBody>
                  <a:tcPr marT="45725" marB="45725" marR="91450" marL="91450"/>
                </a:tc>
                <a:tc>
                  <a:txBody>
                    <a:bodyPr/>
                    <a:lstStyle/>
                    <a:p>
                      <a:pPr indent="0" lvl="0" marL="0" marR="0" rtl="0" algn="l">
                        <a:spcBef>
                          <a:spcPts val="0"/>
                        </a:spcBef>
                        <a:spcAft>
                          <a:spcPts val="0"/>
                        </a:spcAft>
                        <a:buNone/>
                      </a:pPr>
                      <a:r>
                        <a:rPr b="1" lang="en-US" sz="2400"/>
                        <a:t>0.87</a:t>
                      </a:r>
                      <a:endParaRPr b="1" sz="2400"/>
                    </a:p>
                  </a:txBody>
                  <a:tcPr marT="45725" marB="45725" marR="91450" marL="91450"/>
                </a:tc>
                <a:tc>
                  <a:txBody>
                    <a:bodyPr/>
                    <a:lstStyle/>
                    <a:p>
                      <a:pPr indent="0" lvl="0" marL="0" marR="0" rtl="0" algn="l">
                        <a:spcBef>
                          <a:spcPts val="0"/>
                        </a:spcBef>
                        <a:spcAft>
                          <a:spcPts val="0"/>
                        </a:spcAft>
                        <a:buNone/>
                      </a:pPr>
                      <a:r>
                        <a:rPr b="1" lang="en-US" sz="2400"/>
                        <a:t>0.89</a:t>
                      </a:r>
                      <a:endParaRPr b="1" sz="2400"/>
                    </a:p>
                  </a:txBody>
                  <a:tcPr marT="45725" marB="45725" marR="91450" marL="91450"/>
                </a:tc>
                <a:tc>
                  <a:txBody>
                    <a:bodyPr/>
                    <a:lstStyle/>
                    <a:p>
                      <a:pPr indent="0" lvl="0" marL="0" marR="0" rtl="0" algn="l">
                        <a:spcBef>
                          <a:spcPts val="0"/>
                        </a:spcBef>
                        <a:spcAft>
                          <a:spcPts val="0"/>
                        </a:spcAft>
                        <a:buNone/>
                      </a:pPr>
                      <a:r>
                        <a:rPr b="1" lang="en-US" sz="2400"/>
                        <a:t>0.91</a:t>
                      </a:r>
                      <a:endParaRPr b="1" sz="2400"/>
                    </a:p>
                  </a:txBody>
                  <a:tcPr marT="45725" marB="45725" marR="91450" marL="91450"/>
                </a:tc>
                <a:tc>
                  <a:txBody>
                    <a:bodyPr/>
                    <a:lstStyle/>
                    <a:p>
                      <a:pPr indent="0" lvl="0" marL="0" marR="0" rtl="0" algn="l">
                        <a:spcBef>
                          <a:spcPts val="0"/>
                        </a:spcBef>
                        <a:spcAft>
                          <a:spcPts val="0"/>
                        </a:spcAft>
                        <a:buNone/>
                      </a:pPr>
                      <a:r>
                        <a:rPr b="1" lang="en-US" sz="2400"/>
                        <a:t>0.90 </a:t>
                      </a:r>
                      <a:endParaRPr b="1" sz="2400"/>
                    </a:p>
                  </a:txBody>
                  <a:tcPr marT="45725" marB="45725" marR="91450" marL="91450"/>
                </a:tc>
              </a:tr>
              <a:tr h="1342925">
                <a:tc>
                  <a:txBody>
                    <a:bodyPr/>
                    <a:lstStyle/>
                    <a:p>
                      <a:pPr indent="0" lvl="0" marL="0" marR="0" rtl="0" algn="l">
                        <a:spcBef>
                          <a:spcPts val="0"/>
                        </a:spcBef>
                        <a:spcAft>
                          <a:spcPts val="0"/>
                        </a:spcAft>
                        <a:buNone/>
                      </a:pPr>
                      <a:r>
                        <a:rPr b="1" lang="en-US" sz="2400"/>
                        <a:t>Neural Network </a:t>
                      </a:r>
                      <a:endParaRPr b="1" sz="2400"/>
                    </a:p>
                  </a:txBody>
                  <a:tcPr marT="45725" marB="45725" marR="91450" marL="91450"/>
                </a:tc>
                <a:tc>
                  <a:txBody>
                    <a:bodyPr/>
                    <a:lstStyle/>
                    <a:p>
                      <a:pPr indent="0" lvl="0" marL="0" marR="0" rtl="0" algn="l">
                        <a:spcBef>
                          <a:spcPts val="0"/>
                        </a:spcBef>
                        <a:spcAft>
                          <a:spcPts val="0"/>
                        </a:spcAft>
                        <a:buNone/>
                      </a:pPr>
                      <a:r>
                        <a:rPr b="1" lang="en-US" sz="2400"/>
                        <a:t>0.88</a:t>
                      </a:r>
                      <a:endParaRPr b="1" sz="2400"/>
                    </a:p>
                  </a:txBody>
                  <a:tcPr marT="45725" marB="45725" marR="91450" marL="91450"/>
                </a:tc>
                <a:tc>
                  <a:txBody>
                    <a:bodyPr/>
                    <a:lstStyle/>
                    <a:p>
                      <a:pPr indent="0" lvl="0" marL="0" marR="0" rtl="0" algn="l">
                        <a:spcBef>
                          <a:spcPts val="0"/>
                        </a:spcBef>
                        <a:spcAft>
                          <a:spcPts val="0"/>
                        </a:spcAft>
                        <a:buNone/>
                      </a:pPr>
                      <a:r>
                        <a:rPr b="1" lang="en-US" sz="2400"/>
                        <a:t>0.90</a:t>
                      </a:r>
                      <a:endParaRPr b="1" sz="2400"/>
                    </a:p>
                  </a:txBody>
                  <a:tcPr marT="45725" marB="45725" marR="91450" marL="91450"/>
                </a:tc>
                <a:tc>
                  <a:txBody>
                    <a:bodyPr/>
                    <a:lstStyle/>
                    <a:p>
                      <a:pPr indent="0" lvl="0" marL="0" marR="0" rtl="0" algn="l">
                        <a:spcBef>
                          <a:spcPts val="0"/>
                        </a:spcBef>
                        <a:spcAft>
                          <a:spcPts val="0"/>
                        </a:spcAft>
                        <a:buNone/>
                      </a:pPr>
                      <a:r>
                        <a:rPr b="1" lang="en-US" sz="2400"/>
                        <a:t>0.92</a:t>
                      </a:r>
                      <a:endParaRPr b="1" sz="2400"/>
                    </a:p>
                  </a:txBody>
                  <a:tcPr marT="45725" marB="45725" marR="91450" marL="91450"/>
                </a:tc>
                <a:tc>
                  <a:txBody>
                    <a:bodyPr/>
                    <a:lstStyle/>
                    <a:p>
                      <a:pPr indent="0" lvl="0" marL="0" marR="0" rtl="0" algn="l">
                        <a:spcBef>
                          <a:spcPts val="0"/>
                        </a:spcBef>
                        <a:spcAft>
                          <a:spcPts val="0"/>
                        </a:spcAft>
                        <a:buNone/>
                      </a:pPr>
                      <a:r>
                        <a:rPr b="1" lang="en-US" sz="2400"/>
                        <a:t>0.91</a:t>
                      </a:r>
                      <a:endParaRPr b="1" sz="2400"/>
                    </a:p>
                  </a:txBody>
                  <a:tcPr marT="45725" marB="45725" marR="91450" marL="91450"/>
                </a:tc>
              </a:tr>
            </a:tbl>
          </a:graphicData>
        </a:graphic>
      </p:graphicFrame>
      <p:sp>
        <p:nvSpPr>
          <p:cNvPr id="6463" name="Google Shape;6463;p32"/>
          <p:cNvSpPr txBox="1"/>
          <p:nvPr/>
        </p:nvSpPr>
        <p:spPr>
          <a:xfrm>
            <a:off x="90534" y="0"/>
            <a:ext cx="9623700" cy="126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Arial"/>
                <a:ea typeface="Arial"/>
                <a:cs typeface="Arial"/>
                <a:sym typeface="Arial"/>
              </a:rPr>
              <a:t>MathematicaCopy code</a:t>
            </a:r>
            <a:br>
              <a:rPr b="1" lang="en-US" sz="2400" u="sng">
                <a:solidFill>
                  <a:schemeClr val="dk1"/>
                </a:solidFill>
                <a:latin typeface="Arial"/>
                <a:ea typeface="Arial"/>
                <a:cs typeface="Arial"/>
                <a:sym typeface="Arial"/>
              </a:rPr>
            </a:br>
            <a:br>
              <a:rPr b="1" lang="en-US" sz="2400" u="sng">
                <a:solidFill>
                  <a:schemeClr val="dk1"/>
                </a:solidFill>
                <a:latin typeface="Arial"/>
                <a:ea typeface="Arial"/>
                <a:cs typeface="Arial"/>
                <a:sym typeface="Arial"/>
              </a:rPr>
            </a:br>
            <a:r>
              <a:rPr b="1" lang="en-US" sz="2800">
                <a:solidFill>
                  <a:schemeClr val="dk1"/>
                </a:solidFill>
                <a:latin typeface="Arial"/>
                <a:ea typeface="Arial"/>
                <a:cs typeface="Arial"/>
                <a:sym typeface="Arial"/>
              </a:rPr>
              <a:t>Table 1: Summary of Predictive Model Performance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7" name="Shape 6467"/>
        <p:cNvGrpSpPr/>
        <p:nvPr/>
      </p:nvGrpSpPr>
      <p:grpSpPr>
        <a:xfrm>
          <a:off x="0" y="0"/>
          <a:ext cx="0" cy="0"/>
          <a:chOff x="0" y="0"/>
          <a:chExt cx="0" cy="0"/>
        </a:xfrm>
      </p:grpSpPr>
      <p:sp>
        <p:nvSpPr>
          <p:cNvPr id="6468" name="Google Shape;6468;p33"/>
          <p:cNvSpPr txBox="1"/>
          <p:nvPr>
            <p:ph type="ctrTitle"/>
          </p:nvPr>
        </p:nvSpPr>
        <p:spPr>
          <a:xfrm>
            <a:off x="99588" y="2218100"/>
            <a:ext cx="10674000" cy="4056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a:t>In this table, you can provide a summary of the performance metrics of different predictive models we've used in our project. The table includes:</a:t>
            </a:r>
            <a:br>
              <a:rPr lang="en-US" sz="2400"/>
            </a:br>
            <a:br>
              <a:rPr lang="en-US" sz="2400"/>
            </a:br>
            <a:r>
              <a:rPr lang="en-US" sz="2400" u="sng"/>
              <a:t>Model</a:t>
            </a:r>
            <a:r>
              <a:rPr lang="en-US" sz="2400"/>
              <a:t>:   </a:t>
            </a:r>
            <a:br>
              <a:rPr lang="en-US" sz="2400"/>
            </a:br>
            <a:r>
              <a:rPr lang="en-US" sz="2400"/>
              <a:t>                    The names of the predictive models used (e.g., Random  Forest, XGBoost, Neural Network).</a:t>
            </a:r>
            <a:br>
              <a:rPr lang="en-US" sz="2400"/>
            </a:br>
            <a:br>
              <a:rPr lang="en-US" sz="2400"/>
            </a:br>
            <a:r>
              <a:rPr lang="en-US" sz="2400" u="sng"/>
              <a:t>Accuracy</a:t>
            </a:r>
            <a:r>
              <a:rPr lang="en-US" sz="2400"/>
              <a:t>: </a:t>
            </a:r>
            <a:br>
              <a:rPr lang="en-US" sz="2400"/>
            </a:br>
            <a:r>
              <a:rPr lang="en-US" sz="2400"/>
              <a:t>                   The accuracy of each model in correctly predicting company       registration trends.</a:t>
            </a:r>
            <a:br>
              <a:rPr lang="en-US" sz="2400"/>
            </a:br>
            <a:br>
              <a:rPr lang="en-US" sz="2400"/>
            </a:br>
            <a:r>
              <a:rPr lang="en-US" sz="2400" u="sng"/>
              <a:t>Precision</a:t>
            </a:r>
            <a:r>
              <a:rPr lang="en-US" sz="2400"/>
              <a:t>: </a:t>
            </a:r>
            <a:br>
              <a:rPr lang="en-US" sz="2400"/>
            </a:br>
            <a:r>
              <a:rPr lang="en-US" sz="2400"/>
              <a:t>                   The precision of each model, indicating the proportion of true positive predictions out of all positive predictions.</a:t>
            </a:r>
            <a:br>
              <a:rPr lang="en-US" sz="2400"/>
            </a:b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4" name="Shape 6344"/>
        <p:cNvGrpSpPr/>
        <p:nvPr/>
      </p:nvGrpSpPr>
      <p:grpSpPr>
        <a:xfrm>
          <a:off x="0" y="0"/>
          <a:ext cx="0" cy="0"/>
          <a:chOff x="0" y="0"/>
          <a:chExt cx="0" cy="0"/>
        </a:xfrm>
      </p:grpSpPr>
      <p:sp>
        <p:nvSpPr>
          <p:cNvPr id="6345" name="Google Shape;6345;p16"/>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STATEMENT:</a:t>
            </a:r>
            <a:endParaRPr/>
          </a:p>
        </p:txBody>
      </p:sp>
      <p:sp>
        <p:nvSpPr>
          <p:cNvPr id="6346" name="Google Shape;6346;p16"/>
          <p:cNvSpPr txBox="1"/>
          <p:nvPr>
            <p:ph idx="1" type="body"/>
          </p:nvPr>
        </p:nvSpPr>
        <p:spPr>
          <a:xfrm>
            <a:off x="682388" y="2099354"/>
            <a:ext cx="10945500" cy="3796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The objective of this project is to leverage advanced Artificial Intelligence techniques to perform an in-depth exploration and predictive analysis on the master details of companies registered with the Registrar of Companies (RoC).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a:p>
        </p:txBody>
      </p:sp>
      <p:sp>
        <p:nvSpPr>
          <p:cNvPr id="6347" name="Google Shape;6347;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348" name="Google Shape;6348;p16"/>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2" name="Shape 6472"/>
        <p:cNvGrpSpPr/>
        <p:nvPr/>
      </p:nvGrpSpPr>
      <p:grpSpPr>
        <a:xfrm>
          <a:off x="0" y="0"/>
          <a:ext cx="0" cy="0"/>
          <a:chOff x="0" y="0"/>
          <a:chExt cx="0" cy="0"/>
        </a:xfrm>
      </p:grpSpPr>
      <p:sp>
        <p:nvSpPr>
          <p:cNvPr id="6473" name="Google Shape;6473;p34"/>
          <p:cNvSpPr txBox="1"/>
          <p:nvPr>
            <p:ph type="ctrTitle"/>
          </p:nvPr>
        </p:nvSpPr>
        <p:spPr>
          <a:xfrm>
            <a:off x="162962" y="543209"/>
            <a:ext cx="11154000" cy="5278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US" sz="2400" u="sng"/>
              <a:t>Recall</a:t>
            </a:r>
            <a:r>
              <a:rPr lang="en-US" sz="2400"/>
              <a:t>:</a:t>
            </a:r>
            <a:br>
              <a:rPr lang="en-US" sz="2400"/>
            </a:br>
            <a:r>
              <a:rPr lang="en-US" sz="2400"/>
              <a:t>                The recall of each model, showing the proportion of true positives predicted out of all actual positives.</a:t>
            </a:r>
            <a:br>
              <a:rPr lang="en-US" sz="2400"/>
            </a:br>
            <a:br>
              <a:rPr lang="en-US" sz="2400"/>
            </a:br>
            <a:r>
              <a:rPr lang="en-US" sz="2400" u="sng"/>
              <a:t>F1-Score</a:t>
            </a:r>
            <a:r>
              <a:rPr lang="en-US" sz="2400"/>
              <a:t>:</a:t>
            </a:r>
            <a:br>
              <a:rPr lang="en-US" sz="2400"/>
            </a:br>
            <a:r>
              <a:rPr lang="en-US" sz="2400"/>
              <a:t>                 The F1-Score is the harmonic mean of precision and recall, providing a balanced measure of a model's performance.</a:t>
            </a:r>
            <a:br>
              <a:rPr lang="en-US" sz="2400"/>
            </a:br>
            <a:br>
              <a:rPr lang="en-US" sz="2400"/>
            </a:br>
            <a:br>
              <a:rPr lang="en-US" sz="2400"/>
            </a:br>
            <a:r>
              <a:rPr lang="en-US" sz="2400"/>
              <a:t>This table offers a quick comparison of how different models performed in predicting registration trends, helping readers understand which model might be the most suitable for their specific use case. we can customize this table with our actual model performance metrics and model names.</a:t>
            </a:r>
            <a:br>
              <a:rPr lang="en-US" sz="2400"/>
            </a:b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7" name="Shape 6477"/>
        <p:cNvGrpSpPr/>
        <p:nvPr/>
      </p:nvGrpSpPr>
      <p:grpSpPr>
        <a:xfrm>
          <a:off x="0" y="0"/>
          <a:ext cx="0" cy="0"/>
          <a:chOff x="0" y="0"/>
          <a:chExt cx="0" cy="0"/>
        </a:xfrm>
      </p:grpSpPr>
      <p:sp>
        <p:nvSpPr>
          <p:cNvPr id="6478" name="Google Shape;6478;p35"/>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79" name="Google Shape;6479;p35"/>
          <p:cNvSpPr/>
          <p:nvPr/>
        </p:nvSpPr>
        <p:spPr>
          <a:xfrm>
            <a:off x="613621" y="86535"/>
            <a:ext cx="69837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                    Table 1: Dataset Description</a:t>
            </a:r>
            <a:endParaRPr/>
          </a:p>
        </p:txBody>
      </p:sp>
      <p:graphicFrame>
        <p:nvGraphicFramePr>
          <p:cNvPr id="6480" name="Google Shape;6480;p35"/>
          <p:cNvGraphicFramePr/>
          <p:nvPr/>
        </p:nvGraphicFramePr>
        <p:xfrm>
          <a:off x="613621" y="701559"/>
          <a:ext cx="3000000" cy="3000000"/>
        </p:xfrm>
        <a:graphic>
          <a:graphicData uri="http://schemas.openxmlformats.org/drawingml/2006/table">
            <a:tbl>
              <a:tblPr bandRow="1" firstRow="1">
                <a:noFill/>
                <a:tableStyleId>{FFC77373-4427-41EC-9F11-B953B1163467}</a:tableStyleId>
              </a:tblPr>
              <a:tblGrid>
                <a:gridCol w="1649850"/>
                <a:gridCol w="1813600"/>
                <a:gridCol w="1557200"/>
                <a:gridCol w="1578775"/>
                <a:gridCol w="1649850"/>
                <a:gridCol w="2719500"/>
              </a:tblGrid>
              <a:tr h="1198475">
                <a:tc>
                  <a:txBody>
                    <a:bodyPr/>
                    <a:lstStyle/>
                    <a:p>
                      <a:pPr indent="0" lvl="0" marL="0" marR="0" rtl="0" algn="l">
                        <a:spcBef>
                          <a:spcPts val="0"/>
                        </a:spcBef>
                        <a:spcAft>
                          <a:spcPts val="0"/>
                        </a:spcAft>
                        <a:buNone/>
                      </a:pPr>
                      <a:r>
                        <a:rPr lang="en-US" sz="1800"/>
                        <a:t> Dataset </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Source </a:t>
                      </a:r>
                      <a:endParaRPr sz="1800"/>
                    </a:p>
                  </a:txBody>
                  <a:tcPr marT="45725" marB="45725" marR="91450" marL="91450"/>
                </a:tc>
                <a:tc>
                  <a:txBody>
                    <a:bodyPr/>
                    <a:lstStyle/>
                    <a:p>
                      <a:pPr indent="0" lvl="0" marL="0" marR="0" rtl="0" algn="l">
                        <a:spcBef>
                          <a:spcPts val="0"/>
                        </a:spcBef>
                        <a:spcAft>
                          <a:spcPts val="0"/>
                        </a:spcAft>
                        <a:buNone/>
                      </a:pPr>
                      <a:r>
                        <a:rPr lang="en-US" sz="1800"/>
                        <a:t>Data Range </a:t>
                      </a:r>
                      <a:endParaRPr sz="1800"/>
                    </a:p>
                  </a:txBody>
                  <a:tcPr marT="45725" marB="45725" marR="91450" marL="91450"/>
                </a:tc>
                <a:tc>
                  <a:txBody>
                    <a:bodyPr/>
                    <a:lstStyle/>
                    <a:p>
                      <a:pPr indent="0" lvl="0" marL="0" marR="0" rtl="0" algn="l">
                        <a:spcBef>
                          <a:spcPts val="0"/>
                        </a:spcBef>
                        <a:spcAft>
                          <a:spcPts val="0"/>
                        </a:spcAft>
                        <a:buNone/>
                      </a:pPr>
                      <a:r>
                        <a:rPr lang="en-US" sz="1800"/>
                        <a:t>Number of Records </a:t>
                      </a:r>
                      <a:endParaRPr sz="1800"/>
                    </a:p>
                  </a:txBody>
                  <a:tcPr marT="45725" marB="45725" marR="91450" marL="91450"/>
                </a:tc>
                <a:tc>
                  <a:txBody>
                    <a:bodyPr/>
                    <a:lstStyle/>
                    <a:p>
                      <a:pPr indent="0" lvl="0" marL="0" marR="0" rtl="0" algn="l">
                        <a:spcBef>
                          <a:spcPts val="0"/>
                        </a:spcBef>
                        <a:spcAft>
                          <a:spcPts val="0"/>
                        </a:spcAft>
                        <a:buNone/>
                      </a:pPr>
                      <a:r>
                        <a:rPr lang="en-US" sz="1800"/>
                        <a:t>Key Variables </a:t>
                      </a:r>
                      <a:endParaRPr sz="1800"/>
                    </a:p>
                  </a:txBody>
                  <a:tcPr marT="45725" marB="45725" marR="91450" marL="91450"/>
                </a:tc>
              </a:tr>
              <a:tr h="1198475">
                <a:tc>
                  <a:txBody>
                    <a:bodyPr/>
                    <a:lstStyle/>
                    <a:p>
                      <a:pPr indent="0" lvl="0" marL="0" marR="0" rtl="0" algn="l">
                        <a:spcBef>
                          <a:spcPts val="0"/>
                        </a:spcBef>
                        <a:spcAft>
                          <a:spcPts val="0"/>
                        </a:spcAft>
                        <a:buNone/>
                      </a:pPr>
                      <a:r>
                        <a:rPr lang="en-US" sz="1800"/>
                        <a:t>Company Data </a:t>
                      </a:r>
                      <a:endParaRPr sz="1800"/>
                    </a:p>
                  </a:txBody>
                  <a:tcPr marT="45725" marB="45725" marR="91450" marL="91450"/>
                </a:tc>
                <a:tc>
                  <a:txBody>
                    <a:bodyPr/>
                    <a:lstStyle/>
                    <a:p>
                      <a:pPr indent="0" lvl="0" marL="0" marR="0" rtl="0" algn="l">
                        <a:spcBef>
                          <a:spcPts val="0"/>
                        </a:spcBef>
                        <a:spcAft>
                          <a:spcPts val="0"/>
                        </a:spcAft>
                        <a:buNone/>
                      </a:pPr>
                      <a:r>
                        <a:rPr lang="en-US" sz="1800"/>
                        <a:t>Company registration records </a:t>
                      </a:r>
                      <a:endParaRPr sz="1800"/>
                    </a:p>
                  </a:txBody>
                  <a:tcPr marT="45725" marB="45725" marR="91450" marL="91450"/>
                </a:tc>
                <a:tc>
                  <a:txBody>
                    <a:bodyPr/>
                    <a:lstStyle/>
                    <a:p>
                      <a:pPr indent="0" lvl="0" marL="0" marR="0" rtl="0" algn="l">
                        <a:spcBef>
                          <a:spcPts val="0"/>
                        </a:spcBef>
                        <a:spcAft>
                          <a:spcPts val="0"/>
                        </a:spcAft>
                        <a:buNone/>
                      </a:pPr>
                      <a:r>
                        <a:rPr lang="en-US" sz="1800"/>
                        <a:t>Registrar of Companies </a:t>
                      </a:r>
                      <a:endParaRPr sz="1800"/>
                    </a:p>
                  </a:txBody>
                  <a:tcPr marT="45725" marB="45725" marR="91450" marL="91450"/>
                </a:tc>
                <a:tc>
                  <a:txBody>
                    <a:bodyPr/>
                    <a:lstStyle/>
                    <a:p>
                      <a:pPr indent="0" lvl="0" marL="0" marR="0" rtl="0" algn="l">
                        <a:spcBef>
                          <a:spcPts val="0"/>
                        </a:spcBef>
                        <a:spcAft>
                          <a:spcPts val="0"/>
                        </a:spcAft>
                        <a:buNone/>
                      </a:pPr>
                      <a:r>
                        <a:rPr lang="en-US" sz="1800"/>
                        <a:t>2010-2023 </a:t>
                      </a:r>
                      <a:endParaRPr sz="1800"/>
                    </a:p>
                  </a:txBody>
                  <a:tcPr marT="45725" marB="45725" marR="91450" marL="91450"/>
                </a:tc>
                <a:tc>
                  <a:txBody>
                    <a:bodyPr/>
                    <a:lstStyle/>
                    <a:p>
                      <a:pPr indent="0" lvl="0" marL="0" marR="0" rtl="0" algn="l">
                        <a:spcBef>
                          <a:spcPts val="0"/>
                        </a:spcBef>
                        <a:spcAft>
                          <a:spcPts val="0"/>
                        </a:spcAft>
                        <a:buNone/>
                      </a:pPr>
                      <a:r>
                        <a:rPr lang="en-US" sz="1800"/>
                        <a:t>50,000 </a:t>
                      </a:r>
                      <a:endParaRPr sz="1800"/>
                    </a:p>
                  </a:txBody>
                  <a:tcPr marT="45725" marB="45725" marR="91450" marL="91450"/>
                </a:tc>
                <a:tc>
                  <a:txBody>
                    <a:bodyPr/>
                    <a:lstStyle/>
                    <a:p>
                      <a:pPr indent="0" lvl="0" marL="0" marR="0" rtl="0" algn="l">
                        <a:spcBef>
                          <a:spcPts val="0"/>
                        </a:spcBef>
                        <a:spcAft>
                          <a:spcPts val="0"/>
                        </a:spcAft>
                        <a:buNone/>
                      </a:pPr>
                      <a:r>
                        <a:rPr lang="en-US" sz="1800"/>
                        <a:t>Company Name, Registration Date, Industry, Location, Ownership Structure </a:t>
                      </a:r>
                      <a:endParaRPr sz="1800"/>
                    </a:p>
                  </a:txBody>
                  <a:tcPr marT="45725" marB="45725" marR="91450" marL="91450"/>
                </a:tc>
              </a:tr>
              <a:tr h="1198475">
                <a:tc>
                  <a:txBody>
                    <a:bodyPr/>
                    <a:lstStyle/>
                    <a:p>
                      <a:pPr indent="0" lvl="0" marL="0" marR="0" rtl="0" algn="l">
                        <a:spcBef>
                          <a:spcPts val="0"/>
                        </a:spcBef>
                        <a:spcAft>
                          <a:spcPts val="0"/>
                        </a:spcAft>
                        <a:buNone/>
                      </a:pPr>
                      <a:r>
                        <a:rPr lang="en-US" sz="1800"/>
                        <a:t>Economic Indicators </a:t>
                      </a:r>
                      <a:endParaRPr sz="1800"/>
                    </a:p>
                  </a:txBody>
                  <a:tcPr marT="45725" marB="45725" marR="91450" marL="91450"/>
                </a:tc>
                <a:tc>
                  <a:txBody>
                    <a:bodyPr/>
                    <a:lstStyle/>
                    <a:p>
                      <a:pPr indent="0" lvl="0" marL="0" marR="0" rtl="0" algn="l">
                        <a:spcBef>
                          <a:spcPts val="0"/>
                        </a:spcBef>
                        <a:spcAft>
                          <a:spcPts val="0"/>
                        </a:spcAft>
                        <a:buNone/>
                      </a:pPr>
                      <a:r>
                        <a:rPr lang="en-US" sz="1800"/>
                        <a:t>Economic data such as GDP, unemployment</a:t>
                      </a:r>
                      <a:endParaRPr sz="1800"/>
                    </a:p>
                  </a:txBody>
                  <a:tcPr marT="45725" marB="45725" marR="91450" marL="91450"/>
                </a:tc>
                <a:tc>
                  <a:txBody>
                    <a:bodyPr/>
                    <a:lstStyle/>
                    <a:p>
                      <a:pPr indent="0" lvl="0" marL="0" marR="0" rtl="0" algn="l">
                        <a:spcBef>
                          <a:spcPts val="0"/>
                        </a:spcBef>
                        <a:spcAft>
                          <a:spcPts val="0"/>
                        </a:spcAft>
                        <a:buNone/>
                      </a:pPr>
                      <a:r>
                        <a:rPr lang="en-US" sz="1800"/>
                        <a:t>Government Economic Agencies</a:t>
                      </a:r>
                      <a:endParaRPr sz="1800"/>
                    </a:p>
                  </a:txBody>
                  <a:tcPr marT="45725" marB="45725" marR="91450" marL="91450"/>
                </a:tc>
                <a:tc>
                  <a:txBody>
                    <a:bodyPr/>
                    <a:lstStyle/>
                    <a:p>
                      <a:pPr indent="0" lvl="0" marL="0" marR="0" rtl="0" algn="l">
                        <a:spcBef>
                          <a:spcPts val="0"/>
                        </a:spcBef>
                        <a:spcAft>
                          <a:spcPts val="0"/>
                        </a:spcAft>
                        <a:buNone/>
                      </a:pPr>
                      <a:r>
                        <a:rPr lang="en-US" sz="1800"/>
                        <a:t>2010-2023</a:t>
                      </a:r>
                      <a:endParaRPr sz="1800"/>
                    </a:p>
                  </a:txBody>
                  <a:tcPr marT="45725" marB="45725" marR="91450" marL="91450"/>
                </a:tc>
                <a:tc>
                  <a:txBody>
                    <a:bodyPr/>
                    <a:lstStyle/>
                    <a:p>
                      <a:pPr indent="0" lvl="0" marL="0" marR="0" rtl="0" algn="l">
                        <a:spcBef>
                          <a:spcPts val="0"/>
                        </a:spcBef>
                        <a:spcAft>
                          <a:spcPts val="0"/>
                        </a:spcAft>
                        <a:buNone/>
                      </a:pPr>
                      <a:r>
                        <a:rPr lang="en-US" sz="1800"/>
                        <a:t>168</a:t>
                      </a:r>
                      <a:endParaRPr sz="1800"/>
                    </a:p>
                  </a:txBody>
                  <a:tcPr marT="45725" marB="45725" marR="91450" marL="91450"/>
                </a:tc>
                <a:tc>
                  <a:txBody>
                    <a:bodyPr/>
                    <a:lstStyle/>
                    <a:p>
                      <a:pPr indent="0" lvl="0" marL="0" marR="0" rtl="0" algn="l">
                        <a:spcBef>
                          <a:spcPts val="0"/>
                        </a:spcBef>
                        <a:spcAft>
                          <a:spcPts val="0"/>
                        </a:spcAft>
                        <a:buNone/>
                      </a:pPr>
                      <a:r>
                        <a:rPr lang="en-US" sz="1800"/>
                        <a:t>GDP, Unemployment Rate, Inflation Rate </a:t>
                      </a:r>
                      <a:endParaRPr sz="1800"/>
                    </a:p>
                  </a:txBody>
                  <a:tcPr marT="45725" marB="45725" marR="91450" marL="91450"/>
                </a:tc>
              </a:tr>
              <a:tr h="1198475">
                <a:tc>
                  <a:txBody>
                    <a:bodyPr/>
                    <a:lstStyle/>
                    <a:p>
                      <a:pPr indent="0" lvl="0" marL="0" marR="0" rtl="0" algn="l">
                        <a:spcBef>
                          <a:spcPts val="0"/>
                        </a:spcBef>
                        <a:spcAft>
                          <a:spcPts val="0"/>
                        </a:spcAft>
                        <a:buNone/>
                      </a:pPr>
                      <a:r>
                        <a:rPr lang="en-US" sz="1800"/>
                        <a:t>Legal Framework </a:t>
                      </a:r>
                      <a:endParaRPr sz="1800"/>
                    </a:p>
                  </a:txBody>
                  <a:tcPr marT="45725" marB="45725" marR="91450" marL="91450"/>
                </a:tc>
                <a:tc>
                  <a:txBody>
                    <a:bodyPr/>
                    <a:lstStyle/>
                    <a:p>
                      <a:pPr indent="0" lvl="0" marL="0" marR="0" rtl="0" algn="l">
                        <a:spcBef>
                          <a:spcPts val="0"/>
                        </a:spcBef>
                        <a:spcAft>
                          <a:spcPts val="0"/>
                        </a:spcAft>
                        <a:buNone/>
                      </a:pPr>
                      <a:r>
                        <a:rPr lang="en-US" sz="1800"/>
                        <a:t>Legal regulations and policy changes </a:t>
                      </a:r>
                      <a:endParaRPr sz="1800"/>
                    </a:p>
                  </a:txBody>
                  <a:tcPr marT="45725" marB="45725" marR="91450" marL="91450"/>
                </a:tc>
                <a:tc>
                  <a:txBody>
                    <a:bodyPr/>
                    <a:lstStyle/>
                    <a:p>
                      <a:pPr indent="0" lvl="0" marL="0" marR="0" rtl="0" algn="l">
                        <a:spcBef>
                          <a:spcPts val="0"/>
                        </a:spcBef>
                        <a:spcAft>
                          <a:spcPts val="0"/>
                        </a:spcAft>
                        <a:buNone/>
                      </a:pPr>
                      <a:r>
                        <a:rPr lang="en-US" sz="1800"/>
                        <a:t>Government Legislation </a:t>
                      </a:r>
                      <a:endParaRPr sz="1800"/>
                    </a:p>
                  </a:txBody>
                  <a:tcPr marT="45725" marB="45725" marR="91450" marL="91450"/>
                </a:tc>
                <a:tc>
                  <a:txBody>
                    <a:bodyPr/>
                    <a:lstStyle/>
                    <a:p>
                      <a:pPr indent="0" lvl="0" marL="0" marR="0" rtl="0" algn="l">
                        <a:spcBef>
                          <a:spcPts val="0"/>
                        </a:spcBef>
                        <a:spcAft>
                          <a:spcPts val="0"/>
                        </a:spcAft>
                        <a:buNone/>
                      </a:pPr>
                      <a:r>
                        <a:rPr lang="en-US" sz="1800"/>
                        <a:t>2010-2023</a:t>
                      </a:r>
                      <a:endParaRPr sz="1800"/>
                    </a:p>
                  </a:txBody>
                  <a:tcPr marT="45725" marB="45725" marR="91450" marL="91450"/>
                </a:tc>
                <a:tc>
                  <a:txBody>
                    <a:bodyPr/>
                    <a:lstStyle/>
                    <a:p>
                      <a:pPr indent="0" lvl="0" marL="0" marR="0" rtl="0" algn="l">
                        <a:spcBef>
                          <a:spcPts val="0"/>
                        </a:spcBef>
                        <a:spcAft>
                          <a:spcPts val="0"/>
                        </a:spcAft>
                        <a:buNone/>
                      </a:pPr>
                      <a:r>
                        <a:rPr lang="en-US" sz="1800"/>
                        <a:t>50</a:t>
                      </a:r>
                      <a:endParaRPr sz="1800"/>
                    </a:p>
                  </a:txBody>
                  <a:tcPr marT="45725" marB="45725" marR="91450" marL="91450"/>
                </a:tc>
                <a:tc>
                  <a:txBody>
                    <a:bodyPr/>
                    <a:lstStyle/>
                    <a:p>
                      <a:pPr indent="0" lvl="0" marL="0" marR="0" rtl="0" algn="l">
                        <a:spcBef>
                          <a:spcPts val="0"/>
                        </a:spcBef>
                        <a:spcAft>
                          <a:spcPts val="0"/>
                        </a:spcAft>
                        <a:buNone/>
                      </a:pPr>
                      <a:r>
                        <a:rPr lang="en-US" sz="1800"/>
                        <a:t>Regulation Change Date, Description</a:t>
                      </a:r>
                      <a:endParaRPr sz="1800"/>
                    </a:p>
                  </a:txBody>
                  <a:tcPr marT="45725" marB="45725" marR="91450" marL="91450"/>
                </a:tc>
              </a:tr>
              <a:tr h="1198475">
                <a:tc>
                  <a:txBody>
                    <a:bodyPr/>
                    <a:lstStyle/>
                    <a:p>
                      <a:pPr indent="0" lvl="0" marL="0" marR="0" rtl="0" algn="l">
                        <a:spcBef>
                          <a:spcPts val="0"/>
                        </a:spcBef>
                        <a:spcAft>
                          <a:spcPts val="0"/>
                        </a:spcAft>
                        <a:buNone/>
                      </a:pPr>
                      <a:r>
                        <a:rPr lang="en-US" sz="1800"/>
                        <a:t>Market Data </a:t>
                      </a:r>
                      <a:endParaRPr sz="1800"/>
                    </a:p>
                  </a:txBody>
                  <a:tcPr marT="45725" marB="45725" marR="91450" marL="91450"/>
                </a:tc>
                <a:tc>
                  <a:txBody>
                    <a:bodyPr/>
                    <a:lstStyle/>
                    <a:p>
                      <a:pPr indent="0" lvl="0" marL="0" marR="0" rtl="0" algn="l">
                        <a:spcBef>
                          <a:spcPts val="0"/>
                        </a:spcBef>
                        <a:spcAft>
                          <a:spcPts val="0"/>
                        </a:spcAft>
                        <a:buNone/>
                      </a:pPr>
                      <a:r>
                        <a:rPr lang="en-US" sz="1800"/>
                        <a:t>Stock market indices and trends</a:t>
                      </a:r>
                      <a:endParaRPr sz="1800"/>
                    </a:p>
                  </a:txBody>
                  <a:tcPr marT="45725" marB="45725" marR="91450" marL="91450"/>
                </a:tc>
                <a:tc>
                  <a:txBody>
                    <a:bodyPr/>
                    <a:lstStyle/>
                    <a:p>
                      <a:pPr indent="0" lvl="0" marL="0" marR="0" rtl="0" algn="l">
                        <a:spcBef>
                          <a:spcPts val="0"/>
                        </a:spcBef>
                        <a:spcAft>
                          <a:spcPts val="0"/>
                        </a:spcAft>
                        <a:buNone/>
                      </a:pPr>
                      <a:r>
                        <a:rPr lang="en-US" sz="1800"/>
                        <a:t>Financial Exchanges </a:t>
                      </a:r>
                      <a:endParaRPr sz="1800"/>
                    </a:p>
                  </a:txBody>
                  <a:tcPr marT="45725" marB="45725" marR="91450" marL="91450"/>
                </a:tc>
                <a:tc>
                  <a:txBody>
                    <a:bodyPr/>
                    <a:lstStyle/>
                    <a:p>
                      <a:pPr indent="0" lvl="0" marL="0" marR="0" rtl="0" algn="l">
                        <a:spcBef>
                          <a:spcPts val="0"/>
                        </a:spcBef>
                        <a:spcAft>
                          <a:spcPts val="0"/>
                        </a:spcAft>
                        <a:buNone/>
                      </a:pPr>
                      <a:r>
                        <a:rPr lang="en-US" sz="1800"/>
                        <a:t>2010-2023 </a:t>
                      </a:r>
                      <a:endParaRPr sz="1800"/>
                    </a:p>
                  </a:txBody>
                  <a:tcPr marT="45725" marB="45725" marR="91450" marL="91450"/>
                </a:tc>
                <a:tc>
                  <a:txBody>
                    <a:bodyPr/>
                    <a:lstStyle/>
                    <a:p>
                      <a:pPr indent="0" lvl="0" marL="0" marR="0" rtl="0" algn="l">
                        <a:spcBef>
                          <a:spcPts val="0"/>
                        </a:spcBef>
                        <a:spcAft>
                          <a:spcPts val="0"/>
                        </a:spcAft>
                        <a:buNone/>
                      </a:pPr>
                      <a:r>
                        <a:rPr lang="en-US" sz="1800"/>
                        <a:t>1565 </a:t>
                      </a:r>
                      <a:endParaRPr sz="1800"/>
                    </a:p>
                  </a:txBody>
                  <a:tcPr marT="45725" marB="45725" marR="91450" marL="91450"/>
                </a:tc>
                <a:tc>
                  <a:txBody>
                    <a:bodyPr/>
                    <a:lstStyle/>
                    <a:p>
                      <a:pPr indent="0" lvl="0" marL="0" marR="0" rtl="0" algn="l">
                        <a:spcBef>
                          <a:spcPts val="0"/>
                        </a:spcBef>
                        <a:spcAft>
                          <a:spcPts val="0"/>
                        </a:spcAft>
                        <a:buNone/>
                      </a:pPr>
                      <a:r>
                        <a:rPr lang="en-US" sz="1800"/>
                        <a:t>Stock Index, Trading Volume, Market Capitalization </a:t>
                      </a:r>
                      <a:endParaRPr sz="180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4" name="Shape 6484"/>
        <p:cNvGrpSpPr/>
        <p:nvPr/>
      </p:nvGrpSpPr>
      <p:grpSpPr>
        <a:xfrm>
          <a:off x="0" y="0"/>
          <a:ext cx="0" cy="0"/>
          <a:chOff x="0" y="0"/>
          <a:chExt cx="0" cy="0"/>
        </a:xfrm>
      </p:grpSpPr>
      <p:sp>
        <p:nvSpPr>
          <p:cNvPr id="6485" name="Google Shape;6485;p36"/>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86" name="Google Shape;6486;p36"/>
          <p:cNvSpPr/>
          <p:nvPr/>
        </p:nvSpPr>
        <p:spPr>
          <a:xfrm>
            <a:off x="144856" y="441894"/>
            <a:ext cx="8799900" cy="954000"/>
          </a:xfrm>
          <a:prstGeom prst="rect">
            <a:avLst/>
          </a:prstGeom>
          <a:noFill/>
          <a:ln>
            <a:noFill/>
          </a:ln>
        </p:spPr>
        <p:txBody>
          <a:bodyPr anchorCtr="0" anchor="t" bIns="45700" lIns="91425" spcFirstLastPara="1" rIns="91425" wrap="square" tIns="45700">
            <a:noAutofit/>
          </a:bodyPr>
          <a:lstStyle/>
          <a:p>
            <a:pPr indent="0" lvl="8" marL="0" marR="0" rtl="0" algn="ctr">
              <a:spcBef>
                <a:spcPts val="0"/>
              </a:spcBef>
              <a:spcAft>
                <a:spcPts val="0"/>
              </a:spcAft>
              <a:buNone/>
            </a:pPr>
            <a:r>
              <a:rPr b="1" i="0" lang="en-US" sz="2800" u="none" cap="none" strike="noStrike">
                <a:solidFill>
                  <a:schemeClr val="dk1"/>
                </a:solidFill>
                <a:latin typeface="Arial"/>
                <a:ea typeface="Arial"/>
                <a:cs typeface="Arial"/>
                <a:sym typeface="Arial"/>
              </a:rPr>
              <a:t>Table 2: Additional Dataset for Economic Factors</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p:txBody>
      </p:sp>
      <p:graphicFrame>
        <p:nvGraphicFramePr>
          <p:cNvPr id="6487" name="Google Shape;6487;p36"/>
          <p:cNvGraphicFramePr/>
          <p:nvPr/>
        </p:nvGraphicFramePr>
        <p:xfrm>
          <a:off x="325924" y="2132007"/>
          <a:ext cx="3000000" cy="3000000"/>
        </p:xfrm>
        <a:graphic>
          <a:graphicData uri="http://schemas.openxmlformats.org/drawingml/2006/table">
            <a:tbl>
              <a:tblPr bandRow="1" firstRow="1">
                <a:noFill/>
                <a:tableStyleId>{FFC77373-4427-41EC-9F11-B953B1163467}</a:tableStyleId>
              </a:tblPr>
              <a:tblGrid>
                <a:gridCol w="1649850"/>
                <a:gridCol w="1813600"/>
                <a:gridCol w="1557200"/>
                <a:gridCol w="1578775"/>
                <a:gridCol w="1649850"/>
                <a:gridCol w="2719500"/>
              </a:tblGrid>
              <a:tr h="1198475">
                <a:tc>
                  <a:txBody>
                    <a:bodyPr/>
                    <a:lstStyle/>
                    <a:p>
                      <a:pPr indent="0" lvl="0" marL="0" marR="0" rtl="0" algn="l">
                        <a:spcBef>
                          <a:spcPts val="0"/>
                        </a:spcBef>
                        <a:spcAft>
                          <a:spcPts val="0"/>
                        </a:spcAft>
                        <a:buNone/>
                      </a:pPr>
                      <a:r>
                        <a:rPr lang="en-US" sz="1800"/>
                        <a:t> Dataset </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Source </a:t>
                      </a:r>
                      <a:endParaRPr sz="1800"/>
                    </a:p>
                  </a:txBody>
                  <a:tcPr marT="45725" marB="45725" marR="91450" marL="91450"/>
                </a:tc>
                <a:tc>
                  <a:txBody>
                    <a:bodyPr/>
                    <a:lstStyle/>
                    <a:p>
                      <a:pPr indent="0" lvl="0" marL="0" marR="0" rtl="0" algn="l">
                        <a:spcBef>
                          <a:spcPts val="0"/>
                        </a:spcBef>
                        <a:spcAft>
                          <a:spcPts val="0"/>
                        </a:spcAft>
                        <a:buNone/>
                      </a:pPr>
                      <a:r>
                        <a:rPr lang="en-US" sz="1800"/>
                        <a:t>Data Range </a:t>
                      </a:r>
                      <a:endParaRPr sz="1800"/>
                    </a:p>
                  </a:txBody>
                  <a:tcPr marT="45725" marB="45725" marR="91450" marL="91450"/>
                </a:tc>
                <a:tc>
                  <a:txBody>
                    <a:bodyPr/>
                    <a:lstStyle/>
                    <a:p>
                      <a:pPr indent="0" lvl="0" marL="0" marR="0" rtl="0" algn="l">
                        <a:spcBef>
                          <a:spcPts val="0"/>
                        </a:spcBef>
                        <a:spcAft>
                          <a:spcPts val="0"/>
                        </a:spcAft>
                        <a:buNone/>
                      </a:pPr>
                      <a:r>
                        <a:rPr lang="en-US" sz="1800"/>
                        <a:t>Number of Records </a:t>
                      </a:r>
                      <a:endParaRPr sz="1800"/>
                    </a:p>
                  </a:txBody>
                  <a:tcPr marT="45725" marB="45725" marR="91450" marL="91450"/>
                </a:tc>
                <a:tc>
                  <a:txBody>
                    <a:bodyPr/>
                    <a:lstStyle/>
                    <a:p>
                      <a:pPr indent="0" lvl="0" marL="0" marR="0" rtl="0" algn="l">
                        <a:spcBef>
                          <a:spcPts val="0"/>
                        </a:spcBef>
                        <a:spcAft>
                          <a:spcPts val="0"/>
                        </a:spcAft>
                        <a:buNone/>
                      </a:pPr>
                      <a:r>
                        <a:rPr lang="en-US" sz="1800"/>
                        <a:t>Key Variables </a:t>
                      </a:r>
                      <a:endParaRPr sz="1800"/>
                    </a:p>
                  </a:txBody>
                  <a:tcPr marT="45725" marB="45725" marR="91450" marL="91450"/>
                </a:tc>
              </a:tr>
              <a:tr h="1630825">
                <a:tc>
                  <a:txBody>
                    <a:bodyPr/>
                    <a:lstStyle/>
                    <a:p>
                      <a:pPr indent="0" lvl="0" marL="0" marR="0" rtl="0" algn="l">
                        <a:spcBef>
                          <a:spcPts val="0"/>
                        </a:spcBef>
                        <a:spcAft>
                          <a:spcPts val="0"/>
                        </a:spcAft>
                        <a:buNone/>
                      </a:pPr>
                      <a:r>
                        <a:rPr lang="en-US" sz="1800"/>
                        <a:t>Business Confidence </a:t>
                      </a:r>
                      <a:endParaRPr sz="1800"/>
                    </a:p>
                  </a:txBody>
                  <a:tcPr marT="45725" marB="45725" marR="91450" marL="91450"/>
                </a:tc>
                <a:tc>
                  <a:txBody>
                    <a:bodyPr/>
                    <a:lstStyle/>
                    <a:p>
                      <a:pPr indent="0" lvl="0" marL="0" marR="0" rtl="0" algn="l">
                        <a:spcBef>
                          <a:spcPts val="0"/>
                        </a:spcBef>
                        <a:spcAft>
                          <a:spcPts val="0"/>
                        </a:spcAft>
                        <a:buNone/>
                      </a:pPr>
                      <a:r>
                        <a:rPr lang="en-US" sz="1800"/>
                        <a:t>Business sentiment and confidence</a:t>
                      </a:r>
                      <a:endParaRPr sz="1800"/>
                    </a:p>
                  </a:txBody>
                  <a:tcPr marT="45725" marB="45725" marR="91450" marL="91450"/>
                </a:tc>
                <a:tc>
                  <a:txBody>
                    <a:bodyPr/>
                    <a:lstStyle/>
                    <a:p>
                      <a:pPr indent="0" lvl="0" marL="0" marR="0" rtl="0" algn="l">
                        <a:spcBef>
                          <a:spcPts val="0"/>
                        </a:spcBef>
                        <a:spcAft>
                          <a:spcPts val="0"/>
                        </a:spcAft>
                        <a:buNone/>
                      </a:pPr>
                      <a:r>
                        <a:rPr lang="en-US" sz="1800"/>
                        <a:t>National Business Surveys </a:t>
                      </a:r>
                      <a:endParaRPr sz="1800"/>
                    </a:p>
                  </a:txBody>
                  <a:tcPr marT="45725" marB="45725" marR="91450" marL="91450"/>
                </a:tc>
                <a:tc>
                  <a:txBody>
                    <a:bodyPr/>
                    <a:lstStyle/>
                    <a:p>
                      <a:pPr indent="0" lvl="0" marL="0" marR="0" rtl="0" algn="l">
                        <a:spcBef>
                          <a:spcPts val="0"/>
                        </a:spcBef>
                        <a:spcAft>
                          <a:spcPts val="0"/>
                        </a:spcAft>
                        <a:buNone/>
                      </a:pPr>
                      <a:r>
                        <a:rPr lang="en-US" sz="1800"/>
                        <a:t>2010-2023</a:t>
                      </a:r>
                      <a:endParaRPr sz="1800"/>
                    </a:p>
                  </a:txBody>
                  <a:tcPr marT="45725" marB="45725" marR="91450" marL="91450"/>
                </a:tc>
                <a:tc>
                  <a:txBody>
                    <a:bodyPr/>
                    <a:lstStyle/>
                    <a:p>
                      <a:pPr indent="0" lvl="0" marL="0" marR="0" rtl="0" algn="l">
                        <a:spcBef>
                          <a:spcPts val="0"/>
                        </a:spcBef>
                        <a:spcAft>
                          <a:spcPts val="0"/>
                        </a:spcAft>
                        <a:buNone/>
                      </a:pPr>
                      <a:r>
                        <a:rPr lang="en-US" sz="1800"/>
                        <a:t>150 </a:t>
                      </a:r>
                      <a:endParaRPr sz="1800"/>
                    </a:p>
                  </a:txBody>
                  <a:tcPr marT="45725" marB="45725" marR="91450" marL="91450"/>
                </a:tc>
                <a:tc>
                  <a:txBody>
                    <a:bodyPr/>
                    <a:lstStyle/>
                    <a:p>
                      <a:pPr indent="0" lvl="0" marL="0" marR="0" rtl="0" algn="l">
                        <a:spcBef>
                          <a:spcPts val="0"/>
                        </a:spcBef>
                        <a:spcAft>
                          <a:spcPts val="0"/>
                        </a:spcAft>
                        <a:buNone/>
                      </a:pPr>
                      <a:r>
                        <a:rPr lang="en-US" sz="1800"/>
                        <a:t>Business Confidence Index, Economic Outlook, Investment Plans </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1" name="Shape 6491"/>
        <p:cNvGrpSpPr/>
        <p:nvPr/>
      </p:nvGrpSpPr>
      <p:grpSpPr>
        <a:xfrm>
          <a:off x="0" y="0"/>
          <a:ext cx="0" cy="0"/>
          <a:chOff x="0" y="0"/>
          <a:chExt cx="0" cy="0"/>
        </a:xfrm>
      </p:grpSpPr>
      <p:pic>
        <p:nvPicPr>
          <p:cNvPr id="6492" name="Google Shape;6492;p37"/>
          <p:cNvPicPr preferRelativeResize="0"/>
          <p:nvPr/>
        </p:nvPicPr>
        <p:blipFill rotWithShape="1">
          <a:blip r:embed="rId3">
            <a:alphaModFix/>
          </a:blip>
          <a:srcRect b="11738" l="11896" r="10197" t="0"/>
          <a:stretch/>
        </p:blipFill>
        <p:spPr>
          <a:xfrm>
            <a:off x="651850" y="113168"/>
            <a:ext cx="10447698" cy="66135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6" name="Shape 6496"/>
        <p:cNvGrpSpPr/>
        <p:nvPr/>
      </p:nvGrpSpPr>
      <p:grpSpPr>
        <a:xfrm>
          <a:off x="0" y="0"/>
          <a:ext cx="0" cy="0"/>
          <a:chOff x="0" y="0"/>
          <a:chExt cx="0" cy="0"/>
        </a:xfrm>
      </p:grpSpPr>
      <p:sp>
        <p:nvSpPr>
          <p:cNvPr id="6497" name="Google Shape;6497;p38"/>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98" name="Google Shape;6498;p38"/>
          <p:cNvSpPr txBox="1"/>
          <p:nvPr/>
        </p:nvSpPr>
        <p:spPr>
          <a:xfrm>
            <a:off x="4659203" y="81481"/>
            <a:ext cx="28488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u="sng">
                <a:solidFill>
                  <a:schemeClr val="dk1"/>
                </a:solidFill>
                <a:latin typeface="Arial"/>
                <a:ea typeface="Arial"/>
                <a:cs typeface="Arial"/>
                <a:sym typeface="Arial"/>
              </a:rPr>
              <a:t>Algorithm</a:t>
            </a:r>
            <a:endParaRPr/>
          </a:p>
        </p:txBody>
      </p:sp>
      <p:sp>
        <p:nvSpPr>
          <p:cNvPr id="6499" name="Google Shape;6499;p38"/>
          <p:cNvSpPr txBox="1"/>
          <p:nvPr/>
        </p:nvSpPr>
        <p:spPr>
          <a:xfrm>
            <a:off x="153908" y="1022938"/>
            <a:ext cx="11163000" cy="532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1.Data Collection and Preparation: Compile details concerning the company's  </a:t>
            </a:r>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registration with the Registrar of Companies (RoC).</a:t>
            </a:r>
            <a:endParaRPr/>
          </a:p>
          <a:p>
            <a:pPr indent="0" lvl="0" marL="0" marR="0" rtl="0" algn="l">
              <a:spcBef>
                <a:spcPts val="0"/>
              </a:spcBef>
              <a:spcAft>
                <a:spcPts val="0"/>
              </a:spcAft>
              <a:buNone/>
            </a:pPr>
            <a:r>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2. This data may include details such as the company name, industry it works in,   </a:t>
            </a:r>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location, registration data and other relevant information.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3. Find the relevant information in the corporate registration data and extract it.</a:t>
            </a:r>
            <a:endParaRPr/>
          </a:p>
          <a:p>
            <a:pPr indent="0" lvl="0" marL="0" marR="0" rtl="0" algn="l">
              <a:spcBef>
                <a:spcPts val="0"/>
              </a:spcBef>
              <a:spcAft>
                <a:spcPts val="0"/>
              </a:spcAft>
              <a:buNone/>
            </a:pPr>
            <a:r>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4. Using these features, the AI model may be trained to predict patterns in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company registration.</a:t>
            </a:r>
            <a:endParaRPr/>
          </a:p>
          <a:p>
            <a:pPr indent="0" lvl="0" marL="0" marR="0" rtl="0" algn="l">
              <a:spcBef>
                <a:spcPts val="0"/>
              </a:spcBef>
              <a:spcAft>
                <a:spcPts val="0"/>
              </a:spcAft>
              <a:buNone/>
            </a:pPr>
            <a:r>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5. Features of trends in industry registrations, such as There is a list of the  </a:t>
            </a:r>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business's size, kind, location,registration date, industry, and economic    </a:t>
            </a:r>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statistics.</a:t>
            </a:r>
            <a:endParaRPr/>
          </a:p>
          <a:p>
            <a:pPr indent="0" lvl="0" marL="0" marR="0" rtl="0" algn="l">
              <a:spcBef>
                <a:spcPts val="0"/>
              </a:spcBef>
              <a:spcAft>
                <a:spcPts val="0"/>
              </a:spcAft>
              <a:buNone/>
            </a:pPr>
            <a:r>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6. Enumerate the industries and geographical areas with the highest rates of </a:t>
            </a:r>
            <a:endParaRPr b="1"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business registration.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3" name="Shape 6503"/>
        <p:cNvGrpSpPr/>
        <p:nvPr/>
      </p:nvGrpSpPr>
      <p:grpSpPr>
        <a:xfrm>
          <a:off x="0" y="0"/>
          <a:ext cx="0" cy="0"/>
          <a:chOff x="0" y="0"/>
          <a:chExt cx="0" cy="0"/>
        </a:xfrm>
      </p:grpSpPr>
      <p:sp>
        <p:nvSpPr>
          <p:cNvPr id="6504" name="Google Shape;6504;p39"/>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05" name="Google Shape;6505;p39"/>
          <p:cNvSpPr txBox="1"/>
          <p:nvPr/>
        </p:nvSpPr>
        <p:spPr>
          <a:xfrm>
            <a:off x="108642" y="1158843"/>
            <a:ext cx="12010800" cy="52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a:ea typeface="Century"/>
                <a:cs typeface="Century"/>
                <a:sym typeface="Century"/>
              </a:rPr>
              <a:t>7. Investigate the historical trends in business registration.</a:t>
            </a:r>
            <a:endParaRPr/>
          </a:p>
          <a:p>
            <a:pPr indent="0" lvl="0" marL="0" marR="0" rtl="0" algn="l">
              <a:spcBef>
                <a:spcPts val="0"/>
              </a:spcBef>
              <a:spcAft>
                <a:spcPts val="0"/>
              </a:spcAft>
              <a:buNone/>
            </a:pPr>
            <a:r>
              <a:t/>
            </a:r>
            <a:endParaRPr b="1" sz="24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8. Select an appropriate artificial intelligence method to estimate trends related to </a:t>
            </a:r>
            <a:endParaRPr b="1" sz="24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    firm registration.</a:t>
            </a:r>
            <a:endParaRPr/>
          </a:p>
          <a:p>
            <a:pPr indent="0" lvl="0" marL="0" marR="0" rtl="0" algn="l">
              <a:spcBef>
                <a:spcPts val="0"/>
              </a:spcBef>
              <a:spcAft>
                <a:spcPts val="0"/>
              </a:spcAft>
              <a:buNone/>
            </a:pPr>
            <a:r>
              <a:t/>
            </a:r>
            <a:endParaRPr b="1" sz="24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9. Neural networks, logistic regression, and linear regression algorithms for graph-</a:t>
            </a:r>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    based business registration.</a:t>
            </a:r>
            <a:endParaRPr/>
          </a:p>
          <a:p>
            <a:pPr indent="0" lvl="0" marL="0" marR="0" rtl="0" algn="l">
              <a:spcBef>
                <a:spcPts val="0"/>
              </a:spcBef>
              <a:spcAft>
                <a:spcPts val="0"/>
              </a:spcAft>
              <a:buNone/>
            </a:pPr>
            <a:r>
              <a:t/>
            </a:r>
            <a:endParaRPr b="1" sz="24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10. Train the AI model using the prepared data. </a:t>
            </a:r>
            <a:endParaRPr b="1" sz="2400">
              <a:solidFill>
                <a:schemeClr val="dk1"/>
              </a:solidFill>
              <a:latin typeface="Century"/>
              <a:ea typeface="Century"/>
              <a:cs typeface="Century"/>
              <a:sym typeface="Century"/>
            </a:endParaRPr>
          </a:p>
          <a:p>
            <a:pPr indent="0" lvl="0" marL="0" marR="0" rtl="0" algn="l">
              <a:spcBef>
                <a:spcPts val="0"/>
              </a:spcBef>
              <a:spcAft>
                <a:spcPts val="0"/>
              </a:spcAft>
              <a:buNone/>
            </a:pPr>
            <a:r>
              <a:t/>
            </a:r>
            <a:endParaRPr b="1" sz="24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11. To do this, you must feed the model both the feature data and the goal data (i.e.,  </a:t>
            </a:r>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      patterns in company registration).</a:t>
            </a:r>
            <a:endParaRPr/>
          </a:p>
          <a:p>
            <a:pPr indent="0" lvl="0" marL="0" marR="0" rtl="0" algn="l">
              <a:spcBef>
                <a:spcPts val="0"/>
              </a:spcBef>
              <a:spcAft>
                <a:spcPts val="0"/>
              </a:spcAft>
              <a:buNone/>
            </a:pPr>
            <a:r>
              <a:t/>
            </a:r>
            <a:endParaRPr b="1" sz="24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400">
                <a:solidFill>
                  <a:schemeClr val="dk1"/>
                </a:solidFill>
                <a:latin typeface="Century"/>
                <a:ea typeface="Century"/>
                <a:cs typeface="Century"/>
                <a:sym typeface="Century"/>
              </a:rPr>
              <a:t>12. Use a held-out test set to evaluate the AI model's efficacy after training. </a:t>
            </a:r>
            <a:endParaRPr/>
          </a:p>
        </p:txBody>
      </p:sp>
      <p:pic>
        <p:nvPicPr>
          <p:cNvPr id="6506" name="Google Shape;6506;p39"/>
          <p:cNvPicPr preferRelativeResize="0"/>
          <p:nvPr/>
        </p:nvPicPr>
        <p:blipFill rotWithShape="1">
          <a:blip r:embed="rId3">
            <a:alphaModFix/>
          </a:blip>
          <a:srcRect b="0" l="0" r="0" t="0"/>
          <a:stretch/>
        </p:blipFill>
        <p:spPr>
          <a:xfrm>
            <a:off x="3918830" y="90959"/>
            <a:ext cx="3468688" cy="11763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0" name="Shape 6510"/>
        <p:cNvGrpSpPr/>
        <p:nvPr/>
      </p:nvGrpSpPr>
      <p:grpSpPr>
        <a:xfrm>
          <a:off x="0" y="0"/>
          <a:ext cx="0" cy="0"/>
          <a:chOff x="0" y="0"/>
          <a:chExt cx="0" cy="0"/>
        </a:xfrm>
      </p:grpSpPr>
      <p:sp>
        <p:nvSpPr>
          <p:cNvPr id="6511" name="Google Shape;6511;p40"/>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12" name="Google Shape;6512;p40"/>
          <p:cNvSpPr txBox="1"/>
          <p:nvPr/>
        </p:nvSpPr>
        <p:spPr>
          <a:xfrm>
            <a:off x="144855" y="1593410"/>
            <a:ext cx="11914500" cy="415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13. The model's performance is evaluated using the </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      following metrics: * Root mean square error (RMSE) * F1 </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      score * Accuracy * Precision * Recall * Mean square error (MSE).</a:t>
            </a:r>
            <a:endParaRPr/>
          </a:p>
          <a:p>
            <a:pPr indent="0" lvl="0" marL="0" marR="0" rtl="0" algn="l">
              <a:spcBef>
                <a:spcPts val="0"/>
              </a:spcBef>
              <a:spcAft>
                <a:spcPts val="0"/>
              </a:spcAft>
              <a:buNone/>
            </a:pPr>
            <a:r>
              <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14.When the AI model's performance has been evaluated and deemed </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      acceptable.</a:t>
            </a:r>
            <a:endParaRPr/>
          </a:p>
          <a:p>
            <a:pPr indent="0" lvl="0" marL="0" marR="0" rtl="0" algn="l">
              <a:spcBef>
                <a:spcPts val="0"/>
              </a:spcBef>
              <a:spcAft>
                <a:spcPts val="0"/>
              </a:spcAft>
              <a:buNone/>
            </a:pPr>
            <a:r>
              <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15. It might be made accessible for production. This means making the </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      model available to users.</a:t>
            </a:r>
            <a:endParaRPr/>
          </a:p>
          <a:p>
            <a:pPr indent="0" lvl="0" marL="0" marR="0" rtl="0" algn="l">
              <a:spcBef>
                <a:spcPts val="0"/>
              </a:spcBef>
              <a:spcAft>
                <a:spcPts val="0"/>
              </a:spcAft>
              <a:buNone/>
            </a:pPr>
            <a:r>
              <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16. Project the likelihood of registering a firm in the future.</a:t>
            </a:r>
            <a:endParaRPr/>
          </a:p>
        </p:txBody>
      </p:sp>
      <p:sp>
        <p:nvSpPr>
          <p:cNvPr id="6513" name="Google Shape;6513;p40"/>
          <p:cNvSpPr txBox="1"/>
          <p:nvPr/>
        </p:nvSpPr>
        <p:spPr>
          <a:xfrm>
            <a:off x="4164595" y="289711"/>
            <a:ext cx="32802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u="sng">
                <a:solidFill>
                  <a:schemeClr val="dk1"/>
                </a:solidFill>
                <a:latin typeface="Arial"/>
                <a:ea typeface="Arial"/>
                <a:cs typeface="Arial"/>
                <a:sym typeface="Arial"/>
              </a:rPr>
              <a:t>Algorithm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7" name="Shape 6517"/>
        <p:cNvGrpSpPr/>
        <p:nvPr/>
      </p:nvGrpSpPr>
      <p:grpSpPr>
        <a:xfrm>
          <a:off x="0" y="0"/>
          <a:ext cx="0" cy="0"/>
          <a:chOff x="0" y="0"/>
          <a:chExt cx="0" cy="0"/>
        </a:xfrm>
      </p:grpSpPr>
      <p:pic>
        <p:nvPicPr>
          <p:cNvPr id="6518" name="Google Shape;6518;p41"/>
          <p:cNvPicPr preferRelativeResize="0"/>
          <p:nvPr/>
        </p:nvPicPr>
        <p:blipFill rotWithShape="1">
          <a:blip r:embed="rId3">
            <a:alphaModFix/>
          </a:blip>
          <a:srcRect b="10490" l="13310" r="12948" t="0"/>
          <a:stretch/>
        </p:blipFill>
        <p:spPr>
          <a:xfrm>
            <a:off x="1240324" y="181068"/>
            <a:ext cx="8428776" cy="65999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2" name="Shape 6522"/>
        <p:cNvGrpSpPr/>
        <p:nvPr/>
      </p:nvGrpSpPr>
      <p:grpSpPr>
        <a:xfrm>
          <a:off x="0" y="0"/>
          <a:ext cx="0" cy="0"/>
          <a:chOff x="0" y="0"/>
          <a:chExt cx="0" cy="0"/>
        </a:xfrm>
      </p:grpSpPr>
      <p:sp>
        <p:nvSpPr>
          <p:cNvPr id="6523" name="Google Shape;6523;p42"/>
          <p:cNvSpPr/>
          <p:nvPr/>
        </p:nvSpPr>
        <p:spPr>
          <a:xfrm>
            <a:off x="452674" y="1831219"/>
            <a:ext cx="11036100" cy="310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entury"/>
                <a:ea typeface="Century"/>
                <a:cs typeface="Century"/>
                <a:sym typeface="Century"/>
              </a:rPr>
              <a:t>Using machine learning and data analytics to examine past data and project future trends is known as AI-driven exploration and prediction of company registration trends with the Registrar of Companies (RoC). Application and implementation of such a system can be advantageous for a variety of goals, including regulatory compliance, corporate planning, and economic analysis. An overview of how to accomplish this is given below: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7" name="Shape 6527"/>
        <p:cNvGrpSpPr/>
        <p:nvPr/>
      </p:nvGrpSpPr>
      <p:grpSpPr>
        <a:xfrm>
          <a:off x="0" y="0"/>
          <a:ext cx="0" cy="0"/>
          <a:chOff x="0" y="0"/>
          <a:chExt cx="0" cy="0"/>
        </a:xfrm>
      </p:grpSpPr>
      <p:sp>
        <p:nvSpPr>
          <p:cNvPr id="6528" name="Google Shape;6528;p43"/>
          <p:cNvSpPr/>
          <p:nvPr/>
        </p:nvSpPr>
        <p:spPr>
          <a:xfrm>
            <a:off x="162962" y="7812"/>
            <a:ext cx="11796600" cy="686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entury"/>
                <a:ea typeface="Century"/>
                <a:cs typeface="Century"/>
                <a:sym typeface="Century"/>
              </a:rPr>
              <a:t>1. Data Collection:</a:t>
            </a:r>
            <a:endParaRPr/>
          </a:p>
          <a:p>
            <a:pPr indent="0" lvl="0" marL="0" marR="0" rtl="0" algn="l">
              <a:spcBef>
                <a:spcPts val="0"/>
              </a:spcBef>
              <a:spcAft>
                <a:spcPts val="0"/>
              </a:spcAft>
              <a:buNone/>
            </a:pPr>
            <a:r>
              <a:rPr lang="en-US" sz="2000">
                <a:solidFill>
                  <a:schemeClr val="dk1"/>
                </a:solidFill>
                <a:latin typeface="Century"/>
                <a:ea typeface="Century"/>
                <a:cs typeface="Century"/>
                <a:sym typeface="Century"/>
              </a:rPr>
              <a:t>                                Compile historical information about RoC company registrations, including information about the companies' names, locations, industry categories, and registration dates. This data may require to be scraped and cleaned, or it may be provided in formats that are structured.</a:t>
            </a:r>
            <a:endParaRPr/>
          </a:p>
          <a:p>
            <a:pPr indent="0" lvl="0" marL="0" marR="0" rtl="0" algn="l">
              <a:spcBef>
                <a:spcPts val="0"/>
              </a:spcBef>
              <a:spcAft>
                <a:spcPts val="0"/>
              </a:spcAft>
              <a:buNone/>
            </a:pPr>
            <a:r>
              <a:t/>
            </a:r>
            <a:endParaRPr sz="20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000">
                <a:solidFill>
                  <a:schemeClr val="dk1"/>
                </a:solidFill>
                <a:latin typeface="Century"/>
                <a:ea typeface="Century"/>
                <a:cs typeface="Century"/>
                <a:sym typeface="Century"/>
              </a:rPr>
              <a:t>2. Data Preprocessing</a:t>
            </a:r>
            <a:r>
              <a:rPr lang="en-US" sz="2000">
                <a:solidFill>
                  <a:schemeClr val="dk1"/>
                </a:solidFill>
                <a:latin typeface="Century"/>
                <a:ea typeface="Century"/>
                <a:cs typeface="Century"/>
                <a:sym typeface="Century"/>
              </a:rPr>
              <a:t>:</a:t>
            </a:r>
            <a:endParaRPr/>
          </a:p>
          <a:p>
            <a:pPr indent="0" lvl="0" marL="0" marR="0" rtl="0" algn="l">
              <a:spcBef>
                <a:spcPts val="0"/>
              </a:spcBef>
              <a:spcAft>
                <a:spcPts val="0"/>
              </a:spcAft>
              <a:buNone/>
            </a:pPr>
            <a:r>
              <a:rPr lang="en-US" sz="2000">
                <a:solidFill>
                  <a:schemeClr val="dk1"/>
                </a:solidFill>
                <a:latin typeface="Century"/>
                <a:ea typeface="Century"/>
                <a:cs typeface="Century"/>
                <a:sym typeface="Century"/>
              </a:rPr>
              <a:t>                                  Make sure the data is clean and free of outliers, missing numbers, and inconsistencies. Structure unstructured data so that it may be analyzed.</a:t>
            </a:r>
            <a:endParaRPr/>
          </a:p>
          <a:p>
            <a:pPr indent="0" lvl="0" marL="0" marR="0" rtl="0" algn="l">
              <a:spcBef>
                <a:spcPts val="0"/>
              </a:spcBef>
              <a:spcAft>
                <a:spcPts val="0"/>
              </a:spcAft>
              <a:buNone/>
            </a:pPr>
            <a:r>
              <a:t/>
            </a:r>
            <a:endParaRPr b="1" sz="20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000">
                <a:solidFill>
                  <a:schemeClr val="dk1"/>
                </a:solidFill>
                <a:latin typeface="Century"/>
                <a:ea typeface="Century"/>
                <a:cs typeface="Century"/>
                <a:sym typeface="Century"/>
              </a:rPr>
              <a:t>3. Feature Engineering: </a:t>
            </a:r>
            <a:endParaRPr b="1" sz="2000">
              <a:solidFill>
                <a:schemeClr val="dk1"/>
              </a:solidFill>
              <a:latin typeface="Century"/>
              <a:ea typeface="Century"/>
              <a:cs typeface="Century"/>
              <a:sym typeface="Century"/>
            </a:endParaRPr>
          </a:p>
          <a:p>
            <a:pPr indent="0" lvl="0" marL="0" marR="0" rtl="0" algn="l">
              <a:spcBef>
                <a:spcPts val="0"/>
              </a:spcBef>
              <a:spcAft>
                <a:spcPts val="0"/>
              </a:spcAft>
              <a:buNone/>
            </a:pPr>
            <a:r>
              <a:rPr lang="en-US" sz="2000">
                <a:solidFill>
                  <a:schemeClr val="dk1"/>
                </a:solidFill>
                <a:latin typeface="Century"/>
                <a:ea typeface="Century"/>
                <a:cs typeface="Century"/>
                <a:sym typeface="Century"/>
              </a:rPr>
              <a:t>                                  Develop pertinent features to support trend analysis. You may design features based on the location, industry, or annual registration volume, for instance.</a:t>
            </a:r>
            <a:endParaRPr/>
          </a:p>
          <a:p>
            <a:pPr indent="0" lvl="0" marL="0" marR="0" rtl="0" algn="l">
              <a:spcBef>
                <a:spcPts val="0"/>
              </a:spcBef>
              <a:spcAft>
                <a:spcPts val="0"/>
              </a:spcAft>
              <a:buNone/>
            </a:pPr>
            <a:r>
              <a:t/>
            </a:r>
            <a:endParaRPr sz="20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000">
                <a:solidFill>
                  <a:schemeClr val="dk1"/>
                </a:solidFill>
                <a:latin typeface="Century"/>
                <a:ea typeface="Century"/>
                <a:cs typeface="Century"/>
                <a:sym typeface="Century"/>
              </a:rPr>
              <a:t>4. Machine Learning Models: </a:t>
            </a:r>
            <a:endParaRPr b="1" sz="2000">
              <a:solidFill>
                <a:schemeClr val="dk1"/>
              </a:solidFill>
              <a:latin typeface="Century"/>
              <a:ea typeface="Century"/>
              <a:cs typeface="Century"/>
              <a:sym typeface="Century"/>
            </a:endParaRPr>
          </a:p>
          <a:p>
            <a:pPr indent="0" lvl="0" marL="0" marR="0" rtl="0" algn="l">
              <a:spcBef>
                <a:spcPts val="0"/>
              </a:spcBef>
              <a:spcAft>
                <a:spcPts val="0"/>
              </a:spcAft>
              <a:buNone/>
            </a:pPr>
            <a:r>
              <a:rPr lang="en-US" sz="2000">
                <a:solidFill>
                  <a:schemeClr val="dk1"/>
                </a:solidFill>
                <a:latin typeface="Century"/>
                <a:ea typeface="Century"/>
                <a:cs typeface="Century"/>
                <a:sym typeface="Century"/>
              </a:rPr>
              <a:t>                                  To examine historical registration trends, train machine learning models such time series analysis, regression, or deep learning. These models are capable of detecting seasonality, patterns, and long-term trends.</a:t>
            </a:r>
            <a:endParaRPr/>
          </a:p>
          <a:p>
            <a:pPr indent="0" lvl="0" marL="0" marR="0" rtl="0" algn="l">
              <a:spcBef>
                <a:spcPts val="0"/>
              </a:spcBef>
              <a:spcAft>
                <a:spcPts val="0"/>
              </a:spcAft>
              <a:buNone/>
            </a:pPr>
            <a:r>
              <a:t/>
            </a:r>
            <a:endParaRPr sz="2000">
              <a:solidFill>
                <a:schemeClr val="dk1"/>
              </a:solidFill>
              <a:latin typeface="Century"/>
              <a:ea typeface="Century"/>
              <a:cs typeface="Century"/>
              <a:sym typeface="Century"/>
            </a:endParaRPr>
          </a:p>
          <a:p>
            <a:pPr indent="0" lvl="0" marL="0" marR="0" rtl="0" algn="l">
              <a:spcBef>
                <a:spcPts val="0"/>
              </a:spcBef>
              <a:spcAft>
                <a:spcPts val="0"/>
              </a:spcAft>
              <a:buNone/>
            </a:pPr>
            <a:r>
              <a:rPr b="1" lang="en-US" sz="2000">
                <a:solidFill>
                  <a:schemeClr val="dk1"/>
                </a:solidFill>
                <a:latin typeface="Century"/>
                <a:ea typeface="Century"/>
                <a:cs typeface="Century"/>
                <a:sym typeface="Century"/>
              </a:rPr>
              <a:t>5. Natural Language Processing (NLP): </a:t>
            </a:r>
            <a:endParaRPr b="1" sz="2000">
              <a:solidFill>
                <a:schemeClr val="dk1"/>
              </a:solidFill>
              <a:latin typeface="Century"/>
              <a:ea typeface="Century"/>
              <a:cs typeface="Century"/>
              <a:sym typeface="Century"/>
            </a:endParaRPr>
          </a:p>
          <a:p>
            <a:pPr indent="0" lvl="0" marL="0" marR="0" rtl="0" algn="l">
              <a:spcBef>
                <a:spcPts val="0"/>
              </a:spcBef>
              <a:spcAft>
                <a:spcPts val="0"/>
              </a:spcAft>
              <a:buNone/>
            </a:pPr>
            <a:r>
              <a:rPr lang="en-US" sz="2000">
                <a:solidFill>
                  <a:schemeClr val="dk1"/>
                </a:solidFill>
                <a:latin typeface="Century"/>
                <a:ea typeface="Century"/>
                <a:cs typeface="Century"/>
                <a:sym typeface="Century"/>
              </a:rPr>
              <a:t>                                   To gain more insights, apply NLP approaches to textual data analysis, such as business descriptions or registration forms.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2" name="Shape 6352"/>
        <p:cNvGrpSpPr/>
        <p:nvPr/>
      </p:nvGrpSpPr>
      <p:grpSpPr>
        <a:xfrm>
          <a:off x="0" y="0"/>
          <a:ext cx="0" cy="0"/>
          <a:chOff x="0" y="0"/>
          <a:chExt cx="0" cy="0"/>
        </a:xfrm>
      </p:grpSpPr>
      <p:sp>
        <p:nvSpPr>
          <p:cNvPr id="6353" name="Google Shape;6353;p17"/>
          <p:cNvSpPr txBox="1"/>
          <p:nvPr>
            <p:ph type="title"/>
          </p:nvPr>
        </p:nvSpPr>
        <p:spPr>
          <a:xfrm>
            <a:off x="731520" y="381000"/>
            <a:ext cx="102153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INTRODUCTION TO ROC AND COMPANY REGISTRATION:</a:t>
            </a:r>
            <a:endParaRPr/>
          </a:p>
        </p:txBody>
      </p:sp>
      <p:sp>
        <p:nvSpPr>
          <p:cNvPr id="6354" name="Google Shape;6354;p17"/>
          <p:cNvSpPr txBox="1"/>
          <p:nvPr>
            <p:ph idx="1" type="body"/>
          </p:nvPr>
        </p:nvSpPr>
        <p:spPr>
          <a:xfrm>
            <a:off x="223520" y="2296160"/>
            <a:ext cx="11724600" cy="4257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Clr>
                <a:schemeClr val="lt1"/>
              </a:buClr>
              <a:buSzPct val="100000"/>
              <a:buNone/>
            </a:pPr>
            <a:r>
              <a:rPr lang="en-US"/>
              <a:t>The Registrar of Companies (RoC)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RoCs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RoC data, providing a deeper understanding of company registration dynamics and their impact on the business and regulatory landscape.</a:t>
            </a:r>
            <a:endParaRPr/>
          </a:p>
          <a:p>
            <a:pPr indent="0" lvl="0" marL="0" rtl="0" algn="l">
              <a:lnSpc>
                <a:spcPct val="150000"/>
              </a:lnSpc>
              <a:spcBef>
                <a:spcPts val="1000"/>
              </a:spcBef>
              <a:spcAft>
                <a:spcPts val="0"/>
              </a:spcAft>
              <a:buClr>
                <a:schemeClr val="lt1"/>
              </a:buClr>
              <a:buSzPct val="100000"/>
              <a:buNone/>
            </a:pPr>
            <a:r>
              <a:t/>
            </a:r>
            <a:endParaRPr/>
          </a:p>
        </p:txBody>
      </p:sp>
      <p:sp>
        <p:nvSpPr>
          <p:cNvPr id="6355" name="Google Shape;6355;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356" name="Google Shape;6356;p17"/>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2" name="Shape 6532"/>
        <p:cNvGrpSpPr/>
        <p:nvPr/>
      </p:nvGrpSpPr>
      <p:grpSpPr>
        <a:xfrm>
          <a:off x="0" y="0"/>
          <a:ext cx="0" cy="0"/>
          <a:chOff x="0" y="0"/>
          <a:chExt cx="0" cy="0"/>
        </a:xfrm>
      </p:grpSpPr>
      <p:sp>
        <p:nvSpPr>
          <p:cNvPr id="6533" name="Google Shape;6533;p44"/>
          <p:cNvSpPr/>
          <p:nvPr/>
        </p:nvSpPr>
        <p:spPr>
          <a:xfrm>
            <a:off x="0" y="0"/>
            <a:ext cx="12192000" cy="686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6. "Predictive Modeling"</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Create predictive models to predict upcoming trends in company registration. This can assist government organizations, investors, and companies in anticipating changes in the market.</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7. Visualization: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To convey the insights in an interactive and comprehensible way, use dashboards and visualizations. For this, programs like Tableau and Power BI can be utilized.</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8. Monitoring and Updates: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To guarantee prediction accuracy, keep an ongoing eye on the system's performance and update the models whenever new data becomes available.</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9. Regulatory Compliance:</a:t>
            </a:r>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Verify that all legal and regulatory standards pertaining to company registration data are met by the AI-driven system.</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10. User Access Control: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Set up suitable user access controls to safeguard sensitive information and guarantee that only authorized users can access the system.</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11. Feedback Loop: </a:t>
            </a:r>
            <a:r>
              <a:rPr lang="en-US" sz="2000">
                <a:solidFill>
                  <a:schemeClr val="dk1"/>
                </a:solidFill>
                <a:latin typeface="Arial"/>
                <a:ea typeface="Arial"/>
                <a:cs typeface="Arial"/>
                <a:sym typeface="Arial"/>
              </a:rPr>
              <a:t>To increase the precision and utility of the forecasts, solicit input from users and stakeholders.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7" name="Shape 6537"/>
        <p:cNvGrpSpPr/>
        <p:nvPr/>
      </p:nvGrpSpPr>
      <p:grpSpPr>
        <a:xfrm>
          <a:off x="0" y="0"/>
          <a:ext cx="0" cy="0"/>
          <a:chOff x="0" y="0"/>
          <a:chExt cx="0" cy="0"/>
        </a:xfrm>
      </p:grpSpPr>
      <p:pic>
        <p:nvPicPr>
          <p:cNvPr id="6538" name="Google Shape;6538;p45"/>
          <p:cNvPicPr preferRelativeResize="0"/>
          <p:nvPr/>
        </p:nvPicPr>
        <p:blipFill rotWithShape="1">
          <a:blip r:embed="rId3">
            <a:alphaModFix/>
          </a:blip>
          <a:srcRect b="14787" l="5841" r="5522" t="3918"/>
          <a:stretch/>
        </p:blipFill>
        <p:spPr>
          <a:xfrm>
            <a:off x="434566" y="525101"/>
            <a:ext cx="11190084" cy="582137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2" name="Shape 6542"/>
        <p:cNvGrpSpPr/>
        <p:nvPr/>
      </p:nvGrpSpPr>
      <p:grpSpPr>
        <a:xfrm>
          <a:off x="0" y="0"/>
          <a:ext cx="0" cy="0"/>
          <a:chOff x="0" y="0"/>
          <a:chExt cx="0" cy="0"/>
        </a:xfrm>
      </p:grpSpPr>
      <p:sp>
        <p:nvSpPr>
          <p:cNvPr id="6543" name="Google Shape;6543;p46"/>
          <p:cNvSpPr/>
          <p:nvPr/>
        </p:nvSpPr>
        <p:spPr>
          <a:xfrm>
            <a:off x="0" y="1711105"/>
            <a:ext cx="12192000" cy="26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entury Schoolbook"/>
                <a:ea typeface="Century Schoolbook"/>
                <a:cs typeface="Century Schoolbook"/>
                <a:sym typeface="Century Schoolbook"/>
              </a:rPr>
              <a:t>It's important to note that AI-driven predictions are probabilistic and should be used as decision-support tools rather than making critical decisions solely based on them. Additionally, data privacy and security considerations are crucial when working with sensitive information from the Registrar of Companies.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7" name="Shape 6547"/>
        <p:cNvGrpSpPr/>
        <p:nvPr/>
      </p:nvGrpSpPr>
      <p:grpSpPr>
        <a:xfrm>
          <a:off x="0" y="0"/>
          <a:ext cx="0" cy="0"/>
          <a:chOff x="0" y="0"/>
          <a:chExt cx="0" cy="0"/>
        </a:xfrm>
      </p:grpSpPr>
      <p:sp>
        <p:nvSpPr>
          <p:cNvPr id="6548" name="Google Shape;6548;p47"/>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Summary </a:t>
            </a:r>
            <a:endParaRPr/>
          </a:p>
        </p:txBody>
      </p:sp>
      <p:sp>
        <p:nvSpPr>
          <p:cNvPr id="6549" name="Google Shape;6549;p47"/>
          <p:cNvSpPr txBox="1"/>
          <p:nvPr>
            <p:ph idx="1" type="body"/>
          </p:nvPr>
        </p:nvSpPr>
        <p:spPr>
          <a:xfrm>
            <a:off x="1167492" y="2653167"/>
            <a:ext cx="9779100" cy="3436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3200"/>
              <a:buNone/>
            </a:pPr>
            <a:r>
              <a:rPr lang="en-US" sz="3200"/>
              <a:t>This process transforms our initial dataset into a well-prepared dataset for predictive modeling, and it allows us to explore and engineer features that may improve the accuracy of our predictive models.</a:t>
            </a:r>
            <a:endParaRPr sz="3200"/>
          </a:p>
        </p:txBody>
      </p:sp>
      <p:sp>
        <p:nvSpPr>
          <p:cNvPr id="6550" name="Google Shape;6550;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551" name="Google Shape;6551;p47"/>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5" name="Shape 6555"/>
        <p:cNvGrpSpPr/>
        <p:nvPr/>
      </p:nvGrpSpPr>
      <p:grpSpPr>
        <a:xfrm>
          <a:off x="0" y="0"/>
          <a:ext cx="0" cy="0"/>
          <a:chOff x="0" y="0"/>
          <a:chExt cx="0" cy="0"/>
        </a:xfrm>
      </p:grpSpPr>
      <p:sp>
        <p:nvSpPr>
          <p:cNvPr id="6556" name="Google Shape;6556;p48"/>
          <p:cNvSpPr txBox="1"/>
          <p:nvPr>
            <p:ph type="title"/>
          </p:nvPr>
        </p:nvSpPr>
        <p:spPr>
          <a:xfrm>
            <a:off x="1167492" y="381000"/>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Arial"/>
              <a:buNone/>
            </a:pPr>
            <a:r>
              <a:rPr lang="en-US" sz="6600"/>
              <a:t>Conclusion</a:t>
            </a:r>
            <a:endParaRPr sz="6600"/>
          </a:p>
        </p:txBody>
      </p:sp>
      <p:sp>
        <p:nvSpPr>
          <p:cNvPr id="6557" name="Google Shape;6557;p48"/>
          <p:cNvSpPr txBox="1"/>
          <p:nvPr>
            <p:ph idx="1" type="body"/>
          </p:nvPr>
        </p:nvSpPr>
        <p:spPr>
          <a:xfrm>
            <a:off x="659492" y="2683647"/>
            <a:ext cx="10648500" cy="3436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3200"/>
              <a:buNone/>
            </a:pPr>
            <a:r>
              <a:rPr lang="en-US" sz="3200"/>
              <a:t>Recap the key points discussed throughout the presentation and glimpse into the future possibilities and advancements in the field of AI-driven exploration and prediction of company registration trends.</a:t>
            </a:r>
            <a:endParaRPr/>
          </a:p>
          <a:p>
            <a:pPr indent="0" lvl="0" marL="0" rtl="0" algn="l">
              <a:lnSpc>
                <a:spcPct val="150000"/>
              </a:lnSpc>
              <a:spcBef>
                <a:spcPts val="1000"/>
              </a:spcBef>
              <a:spcAft>
                <a:spcPts val="0"/>
              </a:spcAft>
              <a:buClr>
                <a:schemeClr val="lt1"/>
              </a:buClr>
              <a:buSzPts val="2400"/>
              <a:buNone/>
            </a:pPr>
            <a:r>
              <a:t/>
            </a:r>
            <a:endParaRPr/>
          </a:p>
        </p:txBody>
      </p:sp>
      <p:sp>
        <p:nvSpPr>
          <p:cNvPr id="6558" name="Google Shape;6558;p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559" name="Google Shape;6559;p48"/>
          <p:cNvSpPr txBox="1"/>
          <p:nvPr>
            <p:ph idx="12" type="sldNum"/>
          </p:nvPr>
        </p:nvSpPr>
        <p:spPr>
          <a:xfrm>
            <a:off x="10206318" y="6356350"/>
            <a:ext cx="1604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3" name="Shape 6563"/>
        <p:cNvGrpSpPr/>
        <p:nvPr/>
      </p:nvGrpSpPr>
      <p:grpSpPr>
        <a:xfrm>
          <a:off x="0" y="0"/>
          <a:ext cx="0" cy="0"/>
          <a:chOff x="0" y="0"/>
          <a:chExt cx="0" cy="0"/>
        </a:xfrm>
      </p:grpSpPr>
      <p:sp>
        <p:nvSpPr>
          <p:cNvPr id="6564" name="Google Shape;6564;p49"/>
          <p:cNvSpPr txBox="1"/>
          <p:nvPr>
            <p:ph type="ctrTitle"/>
          </p:nvPr>
        </p:nvSpPr>
        <p:spPr>
          <a:xfrm>
            <a:off x="1167494" y="1122363"/>
            <a:ext cx="6220200" cy="238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0" name="Shape 6360"/>
        <p:cNvGrpSpPr/>
        <p:nvPr/>
      </p:nvGrpSpPr>
      <p:grpSpPr>
        <a:xfrm>
          <a:off x="0" y="0"/>
          <a:ext cx="0" cy="0"/>
          <a:chOff x="0" y="0"/>
          <a:chExt cx="0" cy="0"/>
        </a:xfrm>
      </p:grpSpPr>
      <p:sp>
        <p:nvSpPr>
          <p:cNvPr id="6361" name="Google Shape;6361;p18"/>
          <p:cNvSpPr txBox="1"/>
          <p:nvPr>
            <p:ph idx="12" type="sldNum"/>
          </p:nvPr>
        </p:nvSpPr>
        <p:spPr>
          <a:xfrm>
            <a:off x="90678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62" name="Google Shape;6362;p18"/>
          <p:cNvSpPr/>
          <p:nvPr/>
        </p:nvSpPr>
        <p:spPr>
          <a:xfrm>
            <a:off x="4257040" y="431800"/>
            <a:ext cx="7935000" cy="600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AI-Driven Exploration and Prediction of Company Registration Trends with Registrar of Companies (RoC)</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Discover the power of AI in analyzing company registration data and predicting future trends. Unleash the potential of business insights like never before!</a:t>
            </a:r>
            <a:endParaRPr/>
          </a:p>
        </p:txBody>
      </p:sp>
      <p:pic>
        <p:nvPicPr>
          <p:cNvPr id="6363" name="Google Shape;6363;p18"/>
          <p:cNvPicPr preferRelativeResize="0"/>
          <p:nvPr/>
        </p:nvPicPr>
        <p:blipFill rotWithShape="1">
          <a:blip r:embed="rId3">
            <a:alphaModFix/>
          </a:blip>
          <a:srcRect b="0" l="0" r="0" t="0"/>
          <a:stretch/>
        </p:blipFill>
        <p:spPr>
          <a:xfrm>
            <a:off x="83820" y="431800"/>
            <a:ext cx="3634740" cy="5994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7" name="Shape 6367"/>
        <p:cNvGrpSpPr/>
        <p:nvPr/>
      </p:nvGrpSpPr>
      <p:grpSpPr>
        <a:xfrm>
          <a:off x="0" y="0"/>
          <a:ext cx="0" cy="0"/>
          <a:chOff x="0" y="0"/>
          <a:chExt cx="0" cy="0"/>
        </a:xfrm>
      </p:grpSpPr>
      <p:sp>
        <p:nvSpPr>
          <p:cNvPr id="6368" name="Google Shape;6368;p19"/>
          <p:cNvSpPr txBox="1"/>
          <p:nvPr>
            <p:ph type="title"/>
          </p:nvPr>
        </p:nvSpPr>
        <p:spPr>
          <a:xfrm>
            <a:off x="1140196" y="367352"/>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1. In-depth Exploration:</a:t>
            </a:r>
            <a:endParaRPr/>
          </a:p>
        </p:txBody>
      </p:sp>
      <p:sp>
        <p:nvSpPr>
          <p:cNvPr id="6369" name="Google Shape;6369;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370" name="Google Shape;6370;p19"/>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71" name="Google Shape;6371;p19"/>
          <p:cNvSpPr txBox="1"/>
          <p:nvPr>
            <p:ph idx="1" type="body"/>
          </p:nvPr>
        </p:nvSpPr>
        <p:spPr>
          <a:xfrm>
            <a:off x="1167493" y="2087563"/>
            <a:ext cx="9779100" cy="3366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project aims to dive deeply into the data related to registered companies. This exploration involves examining the details of each company, such as its name, registration date, type of company (e.g., LLC, Corporation), industry it operates in, and potentially even its financial data.The exploration seeks to uncover hidden patterns and insights within this data. These patterns could include trends in registration over time, regional variations in registration, or correlations between company types and economic indicators.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5" name="Shape 6375"/>
        <p:cNvGrpSpPr/>
        <p:nvPr/>
      </p:nvGrpSpPr>
      <p:grpSpPr>
        <a:xfrm>
          <a:off x="0" y="0"/>
          <a:ext cx="0" cy="0"/>
          <a:chOff x="0" y="0"/>
          <a:chExt cx="0" cy="0"/>
        </a:xfrm>
      </p:grpSpPr>
      <p:sp>
        <p:nvSpPr>
          <p:cNvPr id="6376" name="Google Shape;6376;p20"/>
          <p:cNvSpPr txBox="1"/>
          <p:nvPr>
            <p:ph type="title"/>
          </p:nvPr>
        </p:nvSpPr>
        <p:spPr>
          <a:xfrm>
            <a:off x="1140196" y="367352"/>
            <a:ext cx="9779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2. Predictive Analysis:</a:t>
            </a:r>
            <a:endParaRPr/>
          </a:p>
        </p:txBody>
      </p:sp>
      <p:sp>
        <p:nvSpPr>
          <p:cNvPr id="6377" name="Google Shape;6377;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378" name="Google Shape;6378;p20"/>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79" name="Google Shape;6379;p20"/>
          <p:cNvSpPr txBox="1"/>
          <p:nvPr>
            <p:ph idx="1" type="body"/>
          </p:nvPr>
        </p:nvSpPr>
        <p:spPr>
          <a:xfrm>
            <a:off x="1167493" y="2087563"/>
            <a:ext cx="9779100" cy="3366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t>In addition to exploring historical data, the project seeks to predict future trends in company registrations. This is achieved through the application of advanced AI algorithms that can forecast registration trends</a:t>
            </a: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3" name="Shape 6383"/>
        <p:cNvGrpSpPr/>
        <p:nvPr/>
      </p:nvGrpSpPr>
      <p:grpSpPr>
        <a:xfrm>
          <a:off x="0" y="0"/>
          <a:ext cx="0" cy="0"/>
          <a:chOff x="0" y="0"/>
          <a:chExt cx="0" cy="0"/>
        </a:xfrm>
      </p:grpSpPr>
      <p:sp>
        <p:nvSpPr>
          <p:cNvPr id="6384" name="Google Shape;6384;p21"/>
          <p:cNvSpPr txBox="1"/>
          <p:nvPr>
            <p:ph type="title"/>
          </p:nvPr>
        </p:nvSpPr>
        <p:spPr>
          <a:xfrm>
            <a:off x="717116" y="367352"/>
            <a:ext cx="10596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3. Identification of Unique Characteristics:</a:t>
            </a:r>
            <a:endParaRPr/>
          </a:p>
        </p:txBody>
      </p:sp>
      <p:sp>
        <p:nvSpPr>
          <p:cNvPr id="6385" name="Google Shape;6385;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386" name="Google Shape;6386;p21"/>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87" name="Google Shape;6387;p21"/>
          <p:cNvSpPr txBox="1"/>
          <p:nvPr>
            <p:ph idx="1" type="body"/>
          </p:nvPr>
        </p:nvSpPr>
        <p:spPr>
          <a:xfrm>
            <a:off x="1167493" y="2087563"/>
            <a:ext cx="9779100" cy="382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project goes beyond simple trend analysis and aims to identify unique characteristics and relationships among registered companies. This involves looking for distinctive traits that set certain companies apart from others.These unique characteristics could be related to the types of industries that are more likely to register in certain periods, the geographical locations where new companies tend to emerge, or other factors that differentiate companies within the ecosystem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1" name="Shape 6391"/>
        <p:cNvGrpSpPr/>
        <p:nvPr/>
      </p:nvGrpSpPr>
      <p:grpSpPr>
        <a:xfrm>
          <a:off x="0" y="0"/>
          <a:ext cx="0" cy="0"/>
          <a:chOff x="0" y="0"/>
          <a:chExt cx="0" cy="0"/>
        </a:xfrm>
      </p:grpSpPr>
      <p:sp>
        <p:nvSpPr>
          <p:cNvPr id="6392" name="Google Shape;6392;p22"/>
          <p:cNvSpPr txBox="1"/>
          <p:nvPr>
            <p:ph type="title"/>
          </p:nvPr>
        </p:nvSpPr>
        <p:spPr>
          <a:xfrm>
            <a:off x="717116" y="367352"/>
            <a:ext cx="10596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4. Enhanced Understanding of the Business Ecosystem:</a:t>
            </a:r>
            <a:endParaRPr/>
          </a:p>
        </p:txBody>
      </p:sp>
      <p:sp>
        <p:nvSpPr>
          <p:cNvPr id="6393" name="Google Shape;6393;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394" name="Google Shape;6394;p22"/>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95" name="Google Shape;6395;p22"/>
          <p:cNvSpPr txBox="1"/>
          <p:nvPr>
            <p:ph idx="1" type="body"/>
          </p:nvPr>
        </p:nvSpPr>
        <p:spPr>
          <a:xfrm>
            <a:off x="1167493" y="2087563"/>
            <a:ext cx="9779100" cy="382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Through the application of cutting-edge AI algorithms, the project seeks to provide a more sophisticated understanding of the business ecosystem in Tamil Nadu. This includes not only understanding the companies themselves but also their interactions with the broader economic and regulatory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9" name="Shape 6399"/>
        <p:cNvGrpSpPr/>
        <p:nvPr/>
      </p:nvGrpSpPr>
      <p:grpSpPr>
        <a:xfrm>
          <a:off x="0" y="0"/>
          <a:ext cx="0" cy="0"/>
          <a:chOff x="0" y="0"/>
          <a:chExt cx="0" cy="0"/>
        </a:xfrm>
      </p:grpSpPr>
      <p:sp>
        <p:nvSpPr>
          <p:cNvPr id="6400" name="Google Shape;6400;p23"/>
          <p:cNvSpPr txBox="1"/>
          <p:nvPr>
            <p:ph type="title"/>
          </p:nvPr>
        </p:nvSpPr>
        <p:spPr>
          <a:xfrm>
            <a:off x="717116" y="367352"/>
            <a:ext cx="10596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5. Informed Decision-Making:</a:t>
            </a:r>
            <a:endParaRPr/>
          </a:p>
        </p:txBody>
      </p:sp>
      <p:sp>
        <p:nvSpPr>
          <p:cNvPr id="6401" name="Google Shape;640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PRESENTATION TITLE</a:t>
            </a:r>
            <a:endParaRPr/>
          </a:p>
        </p:txBody>
      </p:sp>
      <p:sp>
        <p:nvSpPr>
          <p:cNvPr id="6402" name="Google Shape;6402;p2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03" name="Google Shape;6403;p23"/>
          <p:cNvSpPr txBox="1"/>
          <p:nvPr>
            <p:ph idx="1" type="body"/>
          </p:nvPr>
        </p:nvSpPr>
        <p:spPr>
          <a:xfrm>
            <a:off x="1167493" y="2087563"/>
            <a:ext cx="9779100" cy="382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ultimate goal of this project is to provide valuable insights that contribute to informed decision-making for various stakeholders, including businesses, investors, and policymakers. For businesses, the insights can help with market entry strategies, identifying potential competitors, or gauging market demand. Investors can use this information to make informed investment decisions, while policymakers can shape regulations and incentives based on a deeper understanding of company registration trends.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Foundry">
      <a:dk1>
        <a:srgbClr val="000000"/>
      </a:dk1>
      <a:lt1>
        <a:srgbClr val="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