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3"/>
  </p:notesMasterIdLst>
  <p:sldIdLst>
    <p:sldId id="256" r:id="rId2"/>
    <p:sldId id="257" r:id="rId3"/>
    <p:sldId id="267" r:id="rId4"/>
    <p:sldId id="279" r:id="rId5"/>
    <p:sldId id="284" r:id="rId6"/>
    <p:sldId id="260" r:id="rId7"/>
    <p:sldId id="280" r:id="rId8"/>
    <p:sldId id="283" r:id="rId9"/>
    <p:sldId id="287" r:id="rId10"/>
    <p:sldId id="288" r:id="rId11"/>
    <p:sldId id="291" r:id="rId12"/>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12" autoAdjust="0"/>
    <p:restoredTop sz="87621" autoAdjust="0"/>
  </p:normalViewPr>
  <p:slideViewPr>
    <p:cSldViewPr>
      <p:cViewPr varScale="1">
        <p:scale>
          <a:sx n="95" d="100"/>
          <a:sy n="95" d="100"/>
        </p:scale>
        <p:origin x="994" y="53"/>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A8ADFD5B-A66C-449C-B6E8-FB716D07777D}" type="datetimeFigureOut">
              <a:rPr lang="en-US" smtClean="0"/>
              <a:pPr/>
              <a:t>11/3/2024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CA5D3BF3-D352-46FC-8343-31F56E6730EA}" type="slidenum">
              <a:rPr lang="en-US" smtClean="0"/>
              <a:pPr/>
              <a:t>‹#›</a:t>
            </a:fld>
            <a:endParaRPr lang="en-US"/>
          </a:p>
        </p:txBody>
      </p:sp>
    </p:spTree>
    <p:extLst>
      <p:ext uri="{BB962C8B-B14F-4D97-AF65-F5344CB8AC3E}">
        <p14:creationId xmlns:p14="http://schemas.microsoft.com/office/powerpoint/2010/main" val="2064591929"/>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1</a:t>
            </a:fld>
            <a:endParaRPr lang="en-US"/>
          </a:p>
        </p:txBody>
      </p:sp>
    </p:spTree>
    <p:extLst>
      <p:ext uri="{BB962C8B-B14F-4D97-AF65-F5344CB8AC3E}">
        <p14:creationId xmlns:p14="http://schemas.microsoft.com/office/powerpoint/2010/main" val="33383875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10</a:t>
            </a:fld>
            <a:endParaRPr lang="en-US"/>
          </a:p>
        </p:txBody>
      </p:sp>
    </p:spTree>
    <p:extLst>
      <p:ext uri="{BB962C8B-B14F-4D97-AF65-F5344CB8AC3E}">
        <p14:creationId xmlns:p14="http://schemas.microsoft.com/office/powerpoint/2010/main" val="3582296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11</a:t>
            </a:fld>
            <a:endParaRPr lang="en-US"/>
          </a:p>
        </p:txBody>
      </p:sp>
    </p:spTree>
    <p:extLst>
      <p:ext uri="{BB962C8B-B14F-4D97-AF65-F5344CB8AC3E}">
        <p14:creationId xmlns:p14="http://schemas.microsoft.com/office/powerpoint/2010/main" val="2277290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2</a:t>
            </a:fld>
            <a:endParaRPr lang="en-US"/>
          </a:p>
        </p:txBody>
      </p:sp>
    </p:spTree>
    <p:extLst>
      <p:ext uri="{BB962C8B-B14F-4D97-AF65-F5344CB8AC3E}">
        <p14:creationId xmlns:p14="http://schemas.microsoft.com/office/powerpoint/2010/main" val="1139637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3</a:t>
            </a:fld>
            <a:endParaRPr lang="en-US"/>
          </a:p>
        </p:txBody>
      </p:sp>
    </p:spTree>
    <p:extLst>
      <p:ext uri="{BB962C8B-B14F-4D97-AF65-F5344CB8AC3E}">
        <p14:creationId xmlns:p14="http://schemas.microsoft.com/office/powerpoint/2010/main" val="3158694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4</a:t>
            </a:fld>
            <a:endParaRPr lang="en-US"/>
          </a:p>
        </p:txBody>
      </p:sp>
    </p:spTree>
    <p:extLst>
      <p:ext uri="{BB962C8B-B14F-4D97-AF65-F5344CB8AC3E}">
        <p14:creationId xmlns:p14="http://schemas.microsoft.com/office/powerpoint/2010/main" val="2782949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5</a:t>
            </a:fld>
            <a:endParaRPr lang="en-US"/>
          </a:p>
        </p:txBody>
      </p:sp>
    </p:spTree>
    <p:extLst>
      <p:ext uri="{BB962C8B-B14F-4D97-AF65-F5344CB8AC3E}">
        <p14:creationId xmlns:p14="http://schemas.microsoft.com/office/powerpoint/2010/main" val="2782949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6</a:t>
            </a:fld>
            <a:endParaRPr lang="en-US"/>
          </a:p>
        </p:txBody>
      </p:sp>
    </p:spTree>
    <p:extLst>
      <p:ext uri="{BB962C8B-B14F-4D97-AF65-F5344CB8AC3E}">
        <p14:creationId xmlns:p14="http://schemas.microsoft.com/office/powerpoint/2010/main" val="42048274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dirty="0"/>
          </a:p>
          <a:p>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7</a:t>
            </a:fld>
            <a:endParaRPr lang="en-US"/>
          </a:p>
        </p:txBody>
      </p:sp>
    </p:spTree>
    <p:extLst>
      <p:ext uri="{BB962C8B-B14F-4D97-AF65-F5344CB8AC3E}">
        <p14:creationId xmlns:p14="http://schemas.microsoft.com/office/powerpoint/2010/main" val="3050142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8</a:t>
            </a:fld>
            <a:endParaRPr lang="en-US"/>
          </a:p>
        </p:txBody>
      </p:sp>
    </p:spTree>
    <p:extLst>
      <p:ext uri="{BB962C8B-B14F-4D97-AF65-F5344CB8AC3E}">
        <p14:creationId xmlns:p14="http://schemas.microsoft.com/office/powerpoint/2010/main" val="3582296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9</a:t>
            </a:fld>
            <a:endParaRPr lang="en-US"/>
          </a:p>
        </p:txBody>
      </p:sp>
    </p:spTree>
    <p:extLst>
      <p:ext uri="{BB962C8B-B14F-4D97-AF65-F5344CB8AC3E}">
        <p14:creationId xmlns:p14="http://schemas.microsoft.com/office/powerpoint/2010/main" val="3582296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Subtitle 8"/>
          <p:cNvSpPr>
            <a:spLocks noGrp="1"/>
          </p:cNvSpPr>
          <p:nvPr>
            <p:ph type="subTitle" idx="1"/>
          </p:nvPr>
        </p:nvSpPr>
        <p:spPr>
          <a:xfrm>
            <a:off x="2362200" y="4537528"/>
            <a:ext cx="6515100" cy="514350"/>
          </a:xfrm>
        </p:spPr>
        <p:txBody>
          <a:bodyPr anchor="ctr"/>
          <a:lstStyle>
            <a:lvl1pPr marL="0" indent="0" algn="l">
              <a:buNone/>
              <a:defRPr sz="28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28" name="Date Placeholder 27"/>
          <p:cNvSpPr>
            <a:spLocks noGrp="1"/>
          </p:cNvSpPr>
          <p:nvPr>
            <p:ph type="dt" sz="half" idx="10"/>
          </p:nvPr>
        </p:nvSpPr>
        <p:spPr>
          <a:xfrm>
            <a:off x="76200" y="4551524"/>
            <a:ext cx="2057400" cy="514350"/>
          </a:xfrm>
        </p:spPr>
        <p:txBody>
          <a:bodyPr>
            <a:noAutofit/>
          </a:bodyPr>
          <a:lstStyle>
            <a:lvl1pPr algn="ctr">
              <a:defRPr sz="2000">
                <a:solidFill>
                  <a:srgbClr val="FFFFFF"/>
                </a:solidFill>
              </a:defRPr>
            </a:lvl1pPr>
            <a:extLst/>
          </a:lstStyle>
          <a:p>
            <a:pPr algn="ctr"/>
            <a:fld id="{047E157E-8DCB-4F70-A0AF-5EB586A91DD4}" type="datetime1">
              <a:rPr lang="en-US" smtClean="0">
                <a:solidFill>
                  <a:srgbClr val="FFFFFF"/>
                </a:solidFill>
              </a:rPr>
              <a:pPr algn="ctr"/>
              <a:t>11/3/2024</a:t>
            </a:fld>
            <a:endParaRPr lang="en-US" sz="2000" dirty="0">
              <a:solidFill>
                <a:srgbClr val="FFFFFF"/>
              </a:solidFill>
            </a:endParaRPr>
          </a:p>
        </p:txBody>
      </p:sp>
      <p:sp>
        <p:nvSpPr>
          <p:cNvPr id="17" name="Footer Placeholder 16"/>
          <p:cNvSpPr>
            <a:spLocks noGrp="1"/>
          </p:cNvSpPr>
          <p:nvPr>
            <p:ph type="ftr" sz="quarter" idx="11"/>
          </p:nvPr>
        </p:nvSpPr>
        <p:spPr>
          <a:xfrm>
            <a:off x="2085393" y="177404"/>
            <a:ext cx="5867400" cy="273844"/>
          </a:xfrm>
        </p:spPr>
        <p:txBody>
          <a:bodyPr/>
          <a:lstStyle>
            <a:lvl1pPr algn="r">
              <a:defRPr>
                <a:solidFill>
                  <a:schemeClr val="tx2"/>
                </a:solidFill>
              </a:defRPr>
            </a:lvl1pPr>
            <a:extLst/>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001000" y="171450"/>
            <a:ext cx="838200" cy="285750"/>
          </a:xfrm>
        </p:spPr>
        <p:txBody>
          <a:bodyPr/>
          <a:lstStyle>
            <a:lvl1pPr>
              <a:defRPr>
                <a:solidFill>
                  <a:schemeClr val="tx2"/>
                </a:solidFill>
              </a:defRPr>
            </a:lvl1pPr>
            <a:extLst/>
          </a:lstStyle>
          <a:p>
            <a:fld id="{8F82E0A0-C266-4798-8C8F-B9F91E9DA37E}" type="slidenum">
              <a:rPr lang="en-US" smtClean="0">
                <a:solidFill>
                  <a:schemeClr val="tx2"/>
                </a:solidFill>
              </a:rPr>
              <a:pPr/>
              <a:t>‹#›</a:t>
            </a:fld>
            <a:endParaRPr lang="en-US" dirty="0">
              <a:solidFill>
                <a:schemeClr val="tx2"/>
              </a:solidFill>
            </a:endParaRPr>
          </a:p>
        </p:txBody>
      </p:sp>
      <p:sp>
        <p:nvSpPr>
          <p:cNvPr id="12" name="Rectangle 11"/>
          <p:cNvSpPr>
            <a:spLocks noGrp="1"/>
          </p:cNvSpPr>
          <p:nvPr>
            <p:ph type="title"/>
          </p:nvPr>
        </p:nvSpPr>
        <p:spPr>
          <a:xfrm>
            <a:off x="2362200" y="2343150"/>
            <a:ext cx="6477000" cy="2038350"/>
          </a:xfrm>
        </p:spPr>
        <p:txBody>
          <a:bodyPr rtlCol="0" anchor="b"/>
          <a:lstStyle>
            <a:lvl1pPr>
              <a:defRPr cap="all" baseline="0"/>
            </a:lvl1pPr>
            <a:extLst/>
          </a:lstStyle>
          <a:p>
            <a:r>
              <a:rPr lang="en-US"/>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a:t>Click to edit Master title style</a:t>
            </a:r>
            <a:endParaRPr lang="en-US" dirty="0"/>
          </a:p>
        </p:txBody>
      </p:sp>
      <p:sp>
        <p:nvSpPr>
          <p:cNvPr id="3" name="Rectangle 2"/>
          <p:cNvSpPr>
            <a:spLocks noGrp="1"/>
          </p:cNvSpPr>
          <p:nvPr>
            <p:ph type="dt" sz="half" idx="10"/>
          </p:nvPr>
        </p:nvSpPr>
        <p:spPr/>
        <p:txBody>
          <a:bodyPr/>
          <a:lstStyle/>
          <a:p>
            <a:fld id="{E4606EA6-EFEA-4C30-9264-4F9291A5780D}" type="datetime1">
              <a:rPr lang="en-US" smtClean="0"/>
              <a:pPr/>
              <a:t>11/3/2024</a:t>
            </a:fld>
            <a:endParaRPr lang="en-US"/>
          </a:p>
        </p:txBody>
      </p:sp>
      <p:sp>
        <p:nvSpPr>
          <p:cNvPr id="4" name="Rectangle 3"/>
          <p:cNvSpPr>
            <a:spLocks noGrp="1"/>
          </p:cNvSpPr>
          <p:nvPr>
            <p:ph type="ftr" sz="quarter" idx="11"/>
          </p:nvPr>
        </p:nvSpPr>
        <p:spPr/>
        <p:txBody>
          <a:bodyPr/>
          <a:lstStyle/>
          <a:p>
            <a:endParaRPr lang="en-US"/>
          </a:p>
        </p:txBody>
      </p:sp>
      <p:sp>
        <p:nvSpPr>
          <p:cNvPr id="5" name="Rectangle 4"/>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a:p>
        </p:txBody>
      </p:sp>
      <p:sp>
        <p:nvSpPr>
          <p:cNvPr id="7" name="Rectangle 6"/>
          <p:cNvSpPr>
            <a:spLocks noGrp="1"/>
          </p:cNvSpPr>
          <p:nvPr>
            <p:ph sz="quarter" idx="13"/>
          </p:nvPr>
        </p:nvSpPr>
        <p:spPr>
          <a:xfrm>
            <a:off x="609600" y="1352550"/>
            <a:ext cx="8153400" cy="3276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057400"/>
            <a:ext cx="7123113" cy="1254919"/>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7" name="Rectangle 6"/>
          <p:cNvSpPr/>
          <p:nvPr/>
        </p:nvSpPr>
        <p:spPr>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hasCustomPrompt="1"/>
          </p:nvPr>
        </p:nvSpPr>
        <p:spPr>
          <a:xfrm>
            <a:off x="1371600" y="1200150"/>
            <a:ext cx="7620000" cy="742950"/>
          </a:xfrm>
        </p:spPr>
        <p:txBody>
          <a:bodyPr/>
          <a:lstStyle>
            <a:lvl1pPr algn="l">
              <a:buNone/>
              <a:defRPr sz="4400" b="0" cap="none">
                <a:solidFill>
                  <a:srgbClr val="FFFFFF"/>
                </a:solidFill>
              </a:defRPr>
            </a:lvl1pPr>
            <a:extLst/>
          </a:lstStyle>
          <a:p>
            <a:r>
              <a:rPr lang="en-US" dirty="0"/>
              <a:t>Click to edit master title style</a:t>
            </a:r>
          </a:p>
        </p:txBody>
      </p:sp>
      <p:sp>
        <p:nvSpPr>
          <p:cNvPr id="12" name="Date Placeholder 11"/>
          <p:cNvSpPr>
            <a:spLocks noGrp="1"/>
          </p:cNvSpPr>
          <p:nvPr>
            <p:ph type="dt" sz="half" idx="10"/>
          </p:nvPr>
        </p:nvSpPr>
        <p:spPr/>
        <p:txBody>
          <a:bodyPr/>
          <a:lstStyle/>
          <a:p>
            <a:fld id="{6FCF9F07-3BC7-4570-B054-79111B0A380C}" type="datetime1">
              <a:rPr lang="en-US" smtClean="0"/>
              <a:pPr/>
              <a:t>11/3/2024</a:t>
            </a:fld>
            <a:endParaRPr lang="en-US"/>
          </a:p>
        </p:txBody>
      </p:sp>
      <p:sp>
        <p:nvSpPr>
          <p:cNvPr id="13" name="Slide Number Placeholder 12"/>
          <p:cNvSpPr>
            <a:spLocks noGrp="1"/>
          </p:cNvSpPr>
          <p:nvPr>
            <p:ph type="sldNum" sz="quarter" idx="11"/>
          </p:nvPr>
        </p:nvSpPr>
        <p:spPr>
          <a:xfrm>
            <a:off x="0" y="1314450"/>
            <a:ext cx="1295400" cy="526257"/>
          </a:xfrm>
        </p:spPr>
        <p:txBody>
          <a:bodyPr>
            <a:noAutofit/>
          </a:bodyPr>
          <a:lstStyle>
            <a:lvl1pPr>
              <a:defRPr sz="2400">
                <a:solidFill>
                  <a:srgbClr val="FFFFFF"/>
                </a:solidFill>
              </a:defRPr>
            </a:lvl1pPr>
            <a:extLst/>
          </a:lstStyle>
          <a:p>
            <a:pPr algn="ctr"/>
            <a:fld id="{8F82E0A0-C266-4798-8C8F-B9F91E9DA37E}" type="slidenum">
              <a:rPr lang="en-US" sz="2400" b="1" smtClean="0">
                <a:solidFill>
                  <a:srgbClr val="FFFFFF"/>
                </a:solidFill>
              </a:rPr>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9" name="Content Placeholder 8"/>
          <p:cNvSpPr>
            <a:spLocks noGrp="1"/>
          </p:cNvSpPr>
          <p:nvPr>
            <p:ph sz="quarter" idx="13"/>
          </p:nvPr>
        </p:nvSpPr>
        <p:spPr>
          <a:xfrm>
            <a:off x="609600" y="1352551"/>
            <a:ext cx="3886200" cy="3268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4"/>
          </p:nvPr>
        </p:nvSpPr>
        <p:spPr>
          <a:xfrm>
            <a:off x="4844901" y="1352549"/>
            <a:ext cx="3886200" cy="3268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5"/>
          </p:nvPr>
        </p:nvSpPr>
        <p:spPr/>
        <p:txBody>
          <a:bodyPr rtlCol="0"/>
          <a:lstStyle/>
          <a:p>
            <a:fld id="{E4606EA6-EFEA-4C30-9264-4F9291A5780D}" type="datetime1">
              <a:rPr lang="en-US" smtClean="0"/>
              <a:pPr/>
              <a:t>11/3/2024</a:t>
            </a:fld>
            <a:endParaRPr lang="en-US"/>
          </a:p>
        </p:txBody>
      </p:sp>
      <p:sp>
        <p:nvSpPr>
          <p:cNvPr id="10" name="Slide Number Placeholder 9"/>
          <p:cNvSpPr>
            <a:spLocks noGrp="1"/>
          </p:cNvSpPr>
          <p:nvPr>
            <p:ph type="sldNum" sz="quarter" idx="16"/>
          </p:nvPr>
        </p:nvSpPr>
        <p:spPr/>
        <p:txBody>
          <a:bodyPr rtlCol="0"/>
          <a:lstStyle/>
          <a:p>
            <a:pPr algn="ctr"/>
            <a:fld id="{8F82E0A0-C266-4798-8C8F-B9F91E9DA37E}" type="slidenum">
              <a:rPr lang="en-US" sz="1400" b="1" smtClean="0">
                <a:solidFill>
                  <a:srgbClr val="FFFFFF"/>
                </a:solidFill>
              </a:rPr>
              <a:pPr algn="ct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2648" y="118110"/>
            <a:ext cx="8153400" cy="1005840"/>
          </a:xfrm>
        </p:spPr>
        <p:txBody>
          <a:bodyPr anchor="b"/>
          <a:lstStyle>
            <a:lvl1pPr>
              <a:defRPr/>
            </a:lvl1pPr>
            <a:extLst/>
          </a:lstStyle>
          <a:p>
            <a:r>
              <a:rPr lang="en-US"/>
              <a:t>Click to edit Master title style</a:t>
            </a:r>
            <a:endParaRPr lang="en-US" dirty="0"/>
          </a:p>
        </p:txBody>
      </p:sp>
      <p:sp>
        <p:nvSpPr>
          <p:cNvPr id="11" name="Content Placeholder 10"/>
          <p:cNvSpPr>
            <a:spLocks noGrp="1"/>
          </p:cNvSpPr>
          <p:nvPr>
            <p:ph sz="quarter" idx="13"/>
          </p:nvPr>
        </p:nvSpPr>
        <p:spPr>
          <a:xfrm>
            <a:off x="609600" y="1919818"/>
            <a:ext cx="38862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800600" y="1919818"/>
            <a:ext cx="38862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p:cNvSpPr>
            <a:spLocks noGrp="1"/>
          </p:cNvSpPr>
          <p:nvPr>
            <p:ph type="dt" sz="half" idx="15"/>
          </p:nvPr>
        </p:nvSpPr>
        <p:spPr/>
        <p:txBody>
          <a:bodyPr rtlCol="0"/>
          <a:lstStyle/>
          <a:p>
            <a:fld id="{E4606EA6-EFEA-4C30-9264-4F9291A5780D}" type="datetime1">
              <a:rPr lang="en-US" smtClean="0"/>
              <a:pPr/>
              <a:t>11/3/2024</a:t>
            </a:fld>
            <a:endParaRPr lang="en-US"/>
          </a:p>
        </p:txBody>
      </p:sp>
      <p:sp>
        <p:nvSpPr>
          <p:cNvPr id="12" name="Slide Number Placeholder 11"/>
          <p:cNvSpPr>
            <a:spLocks noGrp="1"/>
          </p:cNvSpPr>
          <p:nvPr>
            <p:ph type="sldNum" sz="quarter" idx="16"/>
          </p:nvPr>
        </p:nvSpPr>
        <p:spPr/>
        <p:txBody>
          <a:bodyPr rtlCol="0"/>
          <a:lstStyle/>
          <a:p>
            <a:pPr algn="ctr"/>
            <a:fld id="{8F82E0A0-C266-4798-8C8F-B9F91E9DA37E}" type="slidenum">
              <a:rPr lang="en-US" sz="1400" b="1" smtClean="0">
                <a:solidFill>
                  <a:srgbClr val="FFFFFF"/>
                </a:solidFill>
              </a:rPr>
              <a:pPr algn="ct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8"/>
          </p:nvPr>
        </p:nvSpPr>
        <p:spPr>
          <a:xfrm>
            <a:off x="609600" y="1362287"/>
            <a:ext cx="3886200" cy="530352"/>
          </a:xfrm>
          <a:solidFill>
            <a:schemeClr val="accent2"/>
          </a:solidFill>
        </p:spPr>
        <p:txBody>
          <a:bodyPr rtlCol="0" anchor="ctr"/>
          <a:lstStyle>
            <a:lvl1pPr>
              <a:buFontTx/>
              <a:buNone/>
              <a:defRPr sz="2000" b="1">
                <a:solidFill>
                  <a:srgbClr val="FFFFFF"/>
                </a:solidFill>
              </a:defRPr>
            </a:lvl1pPr>
            <a:extLst/>
          </a:lstStyle>
          <a:p>
            <a:pPr lvl="0"/>
            <a:r>
              <a:rPr lang="en-US"/>
              <a:t>Click to edit Master text styles</a:t>
            </a:r>
          </a:p>
        </p:txBody>
      </p:sp>
      <p:sp>
        <p:nvSpPr>
          <p:cNvPr id="15" name="Text Placeholder 14"/>
          <p:cNvSpPr>
            <a:spLocks noGrp="1"/>
          </p:cNvSpPr>
          <p:nvPr>
            <p:ph type="body" sz="quarter" idx="19"/>
          </p:nvPr>
        </p:nvSpPr>
        <p:spPr>
          <a:xfrm>
            <a:off x="4800600" y="1362287"/>
            <a:ext cx="3886200" cy="530352"/>
          </a:xfrm>
          <a:solidFill>
            <a:schemeClr val="accent4"/>
          </a:solidFill>
        </p:spPr>
        <p:txBody>
          <a:bodyPr rtlCol="0" anchor="ctr"/>
          <a:lstStyle>
            <a:lvl1pPr>
              <a:buFontTx/>
              <a:buNone/>
              <a:defRPr sz="2000" b="1">
                <a:solidFill>
                  <a:srgbClr val="FFFFFF"/>
                </a:solidFill>
              </a:defRPr>
            </a:lvl1pPr>
            <a:extLst/>
          </a:lstStyle>
          <a:p>
            <a:pPr lvl="0"/>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FADB5D-B7A0-47E3-AD2D-B1A6F8614213}" type="datetime1">
              <a:rPr lang="en-US" smtClean="0"/>
              <a:pPr/>
              <a:t>11/3/2024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extLst/>
          </a:lstStyle>
          <a:p>
            <a:fld id="{A3F7CB7D-F184-43C7-B6FD-03D728E1BBFF}" type="slidenum">
              <a:rPr lang="en-US" smtClean="0">
                <a:solidFill>
                  <a:srgbClr val="FFFFFF"/>
                </a:solidFill>
              </a:rPr>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968126-03FC-49C0-B9B8-2B561CCC3D90}" type="datetime1">
              <a:rPr lang="en-US" smtClean="0"/>
              <a:pPr/>
              <a:t>11/3/2024</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4686300"/>
            <a:ext cx="533400" cy="285750"/>
          </a:xfrm>
        </p:spPr>
        <p:txBody>
          <a:bodyPr/>
          <a:lstStyle>
            <a:lvl1pPr>
              <a:defRPr>
                <a:solidFill>
                  <a:schemeClr val="tx2"/>
                </a:solidFill>
              </a:defRPr>
            </a:lvl1pPr>
            <a:extLst/>
          </a:lstStyle>
          <a:p>
            <a:fld id="{A3F7CB7D-F184-43C7-B6FD-03D728E1BBFF}" type="slidenum">
              <a:rPr lang="en-US" smtClean="0">
                <a:solidFill>
                  <a:schemeClr val="tx2"/>
                </a:solidFill>
              </a:rPr>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0" cy="1005840"/>
          </a:xfrm>
        </p:spPr>
        <p:txBody>
          <a:bodyPr anchor="b"/>
          <a:lstStyle>
            <a:lvl1pPr algn="l">
              <a:buNone/>
              <a:defRPr sz="4200" b="0"/>
            </a:lvl1pPr>
            <a:extLst/>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F49A8198-4617-485E-9585-4840B69DBBA6}" type="datetime1">
              <a:rPr lang="en-US" smtClean="0"/>
              <a:pPr/>
              <a:t>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extLst/>
          </a:lstStyle>
          <a:p>
            <a:fld id="{A3F7CB7D-F184-43C7-B6FD-03D728E1BBFF}" type="slidenum">
              <a:rPr lang="en-US" smtClean="0">
                <a:solidFill>
                  <a:srgbClr val="FFFFFF"/>
                </a:solidFill>
              </a:rPr>
              <a:pPr/>
              <a:t>‹#›</a:t>
            </a:fld>
            <a:endParaRPr lang="en-US" dirty="0">
              <a:solidFill>
                <a:srgbClr val="FFFFFF"/>
              </a:solidFill>
            </a:endParaRPr>
          </a:p>
        </p:txBody>
      </p:sp>
      <p:sp>
        <p:nvSpPr>
          <p:cNvPr id="3" name="Text Placeholder 2"/>
          <p:cNvSpPr>
            <a:spLocks noGrp="1"/>
          </p:cNvSpPr>
          <p:nvPr>
            <p:ph type="body" idx="1"/>
          </p:nvPr>
        </p:nvSpPr>
        <p:spPr>
          <a:xfrm>
            <a:off x="609600" y="1428750"/>
            <a:ext cx="1600200" cy="31242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9" name="Content Placeholder 8"/>
          <p:cNvSpPr>
            <a:spLocks noGrp="1"/>
          </p:cNvSpPr>
          <p:nvPr>
            <p:ph sz="quarter" idx="13"/>
          </p:nvPr>
        </p:nvSpPr>
        <p:spPr>
          <a:xfrm>
            <a:off x="2362200" y="1428750"/>
            <a:ext cx="6400800"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557668" y="0"/>
            <a:ext cx="7586332" cy="3419856"/>
          </a:xfrm>
          <a:solidFill>
            <a:schemeClr val="tx2">
              <a:shade val="50000"/>
            </a:schemeClr>
          </a:solidFill>
          <a:ln>
            <a:noFill/>
          </a:ln>
        </p:spPr>
        <p:txBody>
          <a:bodyPr/>
          <a:lstStyle>
            <a:lvl1pPr>
              <a:buNone/>
              <a:defRPr sz="3200"/>
            </a:lvl1pPr>
            <a:extLst/>
          </a:lstStyle>
          <a:p>
            <a:r>
              <a:rPr lang="en-US"/>
              <a:t>Click icon to add picture</a:t>
            </a:r>
            <a:endParaRPr lang="en-US" dirty="0"/>
          </a:p>
        </p:txBody>
      </p:sp>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extLst/>
          </a:lstStyle>
          <a:p>
            <a:pPr lvl="0"/>
            <a:r>
              <a:rPr lang="en-US"/>
              <a:t>Click to edit Master text styles</a:t>
            </a:r>
          </a:p>
        </p:txBody>
      </p:sp>
      <p:sp>
        <p:nvSpPr>
          <p:cNvPr id="8" name="Rectangle 7"/>
          <p:cNvSpPr/>
          <p:nvPr/>
        </p:nvSpPr>
        <p:spPr>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1545336" y="3490722"/>
            <a:ext cx="7589520"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600200" y="3543300"/>
            <a:ext cx="7315200" cy="457200"/>
          </a:xfrm>
        </p:spPr>
        <p:txBody>
          <a:bodyPr anchor="ctr"/>
          <a:lstStyle>
            <a:lvl1pPr algn="l">
              <a:buNone/>
              <a:defRPr sz="2800" b="0">
                <a:solidFill>
                  <a:srgbClr val="FFFFFF"/>
                </a:solidFill>
              </a:defRPr>
            </a:lvl1pPr>
            <a:extLst/>
          </a:lstStyle>
          <a:p>
            <a:r>
              <a:rPr lang="en-US"/>
              <a:t>Click to edit Master title style</a:t>
            </a:r>
            <a:endParaRPr lang="en-US" dirty="0"/>
          </a:p>
        </p:txBody>
      </p:sp>
      <p:sp>
        <p:nvSpPr>
          <p:cNvPr id="11" name="Rectangle 10"/>
          <p:cNvSpPr/>
          <p:nvPr/>
        </p:nvSpPr>
        <p:spPr>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248400" y="4686300"/>
            <a:ext cx="2667000" cy="273844"/>
          </a:xfrm>
        </p:spPr>
        <p:txBody>
          <a:bodyPr rtlCol="0"/>
          <a:lstStyle/>
          <a:p>
            <a:fld id="{E4606EA6-EFEA-4C30-9264-4F9291A5780D}" type="datetime1">
              <a:rPr lang="en-US" smtClean="0"/>
              <a:pPr/>
              <a:t>11/3/2024</a:t>
            </a:fld>
            <a:endParaRPr lang="en-US"/>
          </a:p>
        </p:txBody>
      </p:sp>
      <p:sp>
        <p:nvSpPr>
          <p:cNvPr id="13" name="Slide Number Placeholder 12"/>
          <p:cNvSpPr>
            <a:spLocks noGrp="1"/>
          </p:cNvSpPr>
          <p:nvPr>
            <p:ph type="sldNum" sz="quarter" idx="11"/>
          </p:nvPr>
        </p:nvSpPr>
        <p:spPr>
          <a:xfrm>
            <a:off x="0" y="3500437"/>
            <a:ext cx="1447800" cy="497684"/>
          </a:xfrm>
        </p:spPr>
        <p:txBody>
          <a:bodyPr rtlCol="0"/>
          <a:lstStyle>
            <a:lvl1pPr>
              <a:defRPr sz="2800"/>
            </a:lvl1pPr>
            <a:extLst/>
          </a:lstStyle>
          <a:p>
            <a:pPr algn="ctr"/>
            <a:fld id="{8F82E0A0-C266-4798-8C8F-B9F91E9DA37E}" type="slidenum">
              <a:rPr lang="en-US" sz="2800" b="1" smtClean="0">
                <a:solidFill>
                  <a:srgbClr val="FFFFFF"/>
                </a:solidFill>
              </a:rPr>
              <a:pPr algn="ctr"/>
              <a:t>‹#›</a:t>
            </a:fld>
            <a:endParaRPr lang="en-US" sz="2800" dirty="0"/>
          </a:p>
        </p:txBody>
      </p:sp>
      <p:sp>
        <p:nvSpPr>
          <p:cNvPr id="14" name="Footer Placeholder 13"/>
          <p:cNvSpPr>
            <a:spLocks noGrp="1"/>
          </p:cNvSpPr>
          <p:nvPr>
            <p:ph type="ftr" sz="quarter" idx="12"/>
          </p:nvPr>
        </p:nvSpPr>
        <p:spPr>
          <a:xfrm>
            <a:off x="1600200" y="4686155"/>
            <a:ext cx="4572000" cy="273844"/>
          </a:xfrm>
        </p:spPr>
        <p:txBody>
          <a:bodyPr rtlCol="0"/>
          <a:lstStyle/>
          <a:p>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612648" y="1352550"/>
            <a:ext cx="8153400" cy="3242310"/>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a:defRPr sz="1400">
                <a:solidFill>
                  <a:schemeClr val="tx2"/>
                </a:solidFill>
              </a:defRPr>
            </a:lvl1pPr>
            <a:extLst/>
          </a:lstStyle>
          <a:p>
            <a:fld id="{E4606EA6-EFEA-4C30-9264-4F9291A5780D}" type="datetime1">
              <a:rPr lang="en-US" smtClean="0"/>
              <a:pPr/>
              <a:t>11/3/2024</a:t>
            </a:fld>
            <a:endParaRPr lang="en-US" sz="1400" dirty="0">
              <a:solidFill>
                <a:schemeClr val="tx2"/>
              </a:solidFill>
            </a:endParaRPr>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a:defRPr sz="1400">
                <a:solidFill>
                  <a:schemeClr val="tx2"/>
                </a:solidFill>
              </a:defRPr>
            </a:lvl1pPr>
            <a:extLst/>
          </a:lstStyle>
          <a:p>
            <a:pPr algn="r"/>
            <a:endParaRPr lang="en-US" sz="1400" dirty="0">
              <a:solidFill>
                <a:schemeClr val="tx2"/>
              </a:solidFill>
            </a:endParaRPr>
          </a:p>
        </p:txBody>
      </p:sp>
      <p:sp>
        <p:nvSpPr>
          <p:cNvPr id="7" name="Rectangle 6"/>
          <p:cNvSpPr/>
          <p:nvPr/>
        </p:nvSpPr>
        <p:spPr>
          <a:xfrm>
            <a:off x="0" y="109517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12946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590550" y="112946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Slide Number Placeholder 22"/>
          <p:cNvSpPr>
            <a:spLocks noGrp="1"/>
          </p:cNvSpPr>
          <p:nvPr>
            <p:ph type="sldNum" sz="quarter" idx="4"/>
          </p:nvPr>
        </p:nvSpPr>
        <p:spPr>
          <a:xfrm>
            <a:off x="0" y="1123507"/>
            <a:ext cx="533400" cy="183357"/>
          </a:xfrm>
          <a:prstGeom prst="rect">
            <a:avLst/>
          </a:prstGeom>
        </p:spPr>
        <p:txBody>
          <a:bodyPr vert="horz" anchor="ctr" anchorCtr="0">
            <a:normAutofit/>
          </a:bodyPr>
          <a:lstStyle>
            <a:lvl1pPr algn="ctr">
              <a:defRPr sz="1400" b="1">
                <a:solidFill>
                  <a:srgbClr val="FFFFFF"/>
                </a:solidFill>
              </a:defRPr>
            </a:lvl1pPr>
            <a:extLst/>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
        <p:nvSpPr>
          <p:cNvPr id="22" name="Title Placeholder 21"/>
          <p:cNvSpPr>
            <a:spLocks noGrp="1"/>
          </p:cNvSpPr>
          <p:nvPr>
            <p:ph type="title"/>
          </p:nvPr>
        </p:nvSpPr>
        <p:spPr>
          <a:xfrm>
            <a:off x="609600" y="118110"/>
            <a:ext cx="8153400" cy="1005840"/>
          </a:xfrm>
          <a:prstGeom prst="rect">
            <a:avLst/>
          </a:prstGeom>
        </p:spPr>
        <p:txBody>
          <a:bodyPr vert="horz" anchor="b">
            <a:normAutofit/>
          </a:bodyPr>
          <a:lstStyle/>
          <a:p>
            <a:r>
              <a:rPr lang="en-US"/>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8"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rtl="0" eaLnBrk="1" latinLnBrk="0" hangingPunct="1">
        <a:spcBef>
          <a:spcPct val="0"/>
        </a:spcBef>
        <a:buNone/>
        <a:defRPr sz="4200" kern="1200">
          <a:solidFill>
            <a:schemeClr val="tx2"/>
          </a:solidFill>
          <a:latin typeface="+mj-lt"/>
          <a:ea typeface="+mj-ea"/>
          <a:cs typeface="+mj-cs"/>
        </a:defRPr>
      </a:lvl1pPr>
      <a:extLst/>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www.kaggle.com/datasets/drravirsaxena/pest-identification"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a:xfrm>
            <a:off x="1143000" y="819150"/>
            <a:ext cx="6705600" cy="2038350"/>
          </a:xfrm>
        </p:spPr>
        <p:txBody>
          <a:bodyPr>
            <a:normAutofit/>
          </a:bodyPr>
          <a:lstStyle/>
          <a:p>
            <a:pPr algn="ctr"/>
            <a:r>
              <a:rPr lang="en-US" sz="4900" dirty="0">
                <a:solidFill>
                  <a:srgbClr val="FF0000"/>
                </a:solidFill>
              </a:rPr>
              <a:t>Insect Pest identification</a:t>
            </a:r>
            <a:endParaRPr lang="en-US" dirty="0">
              <a:solidFill>
                <a:srgbClr val="FF0000"/>
              </a:solidFill>
            </a:endParaRPr>
          </a:p>
        </p:txBody>
      </p:sp>
      <p:sp>
        <p:nvSpPr>
          <p:cNvPr id="5" name="Rectangle 4"/>
          <p:cNvSpPr>
            <a:spLocks noGrp="1"/>
          </p:cNvSpPr>
          <p:nvPr>
            <p:ph type="subTitle" idx="1"/>
          </p:nvPr>
        </p:nvSpPr>
        <p:spPr>
          <a:xfrm>
            <a:off x="3429000" y="4537528"/>
            <a:ext cx="5448300" cy="514350"/>
          </a:xfrm>
        </p:spPr>
        <p:txBody>
          <a:bodyPr>
            <a:normAutofit lnSpcReduction="10000"/>
          </a:bodyPr>
          <a:lstStyle/>
          <a:p>
            <a:r>
              <a:rPr lang="en-US" dirty="0"/>
              <a:t>22AIC13 – Deep Learning</a:t>
            </a:r>
          </a:p>
        </p:txBody>
      </p:sp>
      <p:sp>
        <p:nvSpPr>
          <p:cNvPr id="6" name="Rectangle 4"/>
          <p:cNvSpPr txBox="1">
            <a:spLocks/>
          </p:cNvSpPr>
          <p:nvPr/>
        </p:nvSpPr>
        <p:spPr>
          <a:xfrm>
            <a:off x="0" y="4629150"/>
            <a:ext cx="6515100" cy="514350"/>
          </a:xfrm>
          <a:prstGeom prst="rect">
            <a:avLst/>
          </a:prstGeom>
        </p:spPr>
        <p:txBody>
          <a:bodyPr vert="horz" anchor="ctr">
            <a:normAutofit lnSpcReduction="10000"/>
          </a:bodyPr>
          <a:lstStyle/>
          <a:p>
            <a:pPr marL="0" marR="0" lvl="0" indent="0" algn="l" defTabSz="914400" rtl="0" eaLnBrk="1" fontAlgn="auto" latinLnBrk="0" hangingPunct="1">
              <a:lnSpc>
                <a:spcPct val="100000"/>
              </a:lnSpc>
              <a:spcBef>
                <a:spcPts val="700"/>
              </a:spcBef>
              <a:spcAft>
                <a:spcPts val="0"/>
              </a:spcAft>
              <a:buClr>
                <a:schemeClr val="accent2"/>
              </a:buClr>
              <a:buSzPct val="60000"/>
              <a:buFont typeface="Wingdings"/>
              <a:buNone/>
              <a:tabLst/>
              <a:defRPr/>
            </a:pPr>
            <a:r>
              <a:rPr lang="en-US" sz="2800" dirty="0">
                <a:solidFill>
                  <a:srgbClr val="FFFFFF"/>
                </a:solidFill>
              </a:rPr>
              <a:t>TEAM NO:6</a:t>
            </a:r>
            <a:endParaRPr kumimoji="0" lang="en-US" sz="2800" b="0" i="0" u="none" strike="noStrike" kern="1200" cap="none" spc="0" normalizeH="0" baseline="0" noProof="0" dirty="0">
              <a:ln>
                <a:noFill/>
              </a:ln>
              <a:solidFill>
                <a:srgbClr val="FFFFFF"/>
              </a:solidFill>
              <a:effectLst/>
              <a:uLnTx/>
              <a:uFillTx/>
              <a:latin typeface="+mn-lt"/>
              <a:ea typeface="+mn-ea"/>
              <a:cs typeface="+mn-cs"/>
            </a:endParaRPr>
          </a:p>
        </p:txBody>
      </p:sp>
      <p:sp>
        <p:nvSpPr>
          <p:cNvPr id="8" name="TextBox 7"/>
          <p:cNvSpPr txBox="1"/>
          <p:nvPr/>
        </p:nvSpPr>
        <p:spPr>
          <a:xfrm>
            <a:off x="6096000" y="3127772"/>
            <a:ext cx="2623456" cy="1231106"/>
          </a:xfrm>
          <a:prstGeom prst="rect">
            <a:avLst/>
          </a:prstGeom>
          <a:noFill/>
        </p:spPr>
        <p:txBody>
          <a:bodyPr wrap="square" rtlCol="0">
            <a:spAutoFit/>
          </a:bodyPr>
          <a:lstStyle/>
          <a:p>
            <a:r>
              <a:rPr lang="en-US" dirty="0"/>
              <a:t>PRESENTED By   :</a:t>
            </a:r>
          </a:p>
          <a:p>
            <a:r>
              <a:rPr lang="en-US" sz="1400" dirty="0" err="1">
                <a:solidFill>
                  <a:srgbClr val="FF0000"/>
                </a:solidFill>
              </a:rPr>
              <a:t>Kavitha.S</a:t>
            </a:r>
            <a:r>
              <a:rPr lang="en-US" sz="1400" dirty="0">
                <a:solidFill>
                  <a:srgbClr val="FF0000"/>
                </a:solidFill>
              </a:rPr>
              <a:t>(22AI021)</a:t>
            </a:r>
          </a:p>
          <a:p>
            <a:r>
              <a:rPr lang="en-US" sz="1400" dirty="0" err="1">
                <a:solidFill>
                  <a:srgbClr val="FF0000"/>
                </a:solidFill>
              </a:rPr>
              <a:t>Keerthivarsan.D</a:t>
            </a:r>
            <a:r>
              <a:rPr lang="en-US" sz="1400" dirty="0">
                <a:solidFill>
                  <a:srgbClr val="FF0000"/>
                </a:solidFill>
              </a:rPr>
              <a:t>(22AI022)</a:t>
            </a:r>
          </a:p>
          <a:p>
            <a:r>
              <a:rPr lang="en-US" sz="1400" dirty="0" err="1">
                <a:solidFill>
                  <a:srgbClr val="FF0000"/>
                </a:solidFill>
              </a:rPr>
              <a:t>Kodisumith.R</a:t>
            </a:r>
            <a:r>
              <a:rPr lang="en-US" sz="1400" dirty="0">
                <a:solidFill>
                  <a:srgbClr val="FF0000"/>
                </a:solidFill>
              </a:rPr>
              <a:t>(22AI024)</a:t>
            </a:r>
          </a:p>
          <a:p>
            <a:r>
              <a:rPr lang="en-US" sz="1400" dirty="0" err="1">
                <a:solidFill>
                  <a:srgbClr val="FF0000"/>
                </a:solidFill>
              </a:rPr>
              <a:t>Madhan.V</a:t>
            </a:r>
            <a:r>
              <a:rPr lang="en-US" sz="1400" dirty="0">
                <a:solidFill>
                  <a:srgbClr val="FF0000"/>
                </a:solidFill>
              </a:rPr>
              <a:t>(22AI025)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Future Work:</a:t>
            </a:r>
          </a:p>
        </p:txBody>
      </p:sp>
      <p:sp>
        <p:nvSpPr>
          <p:cNvPr id="4" name="Rectangle 1">
            <a:extLst>
              <a:ext uri="{FF2B5EF4-FFF2-40B4-BE49-F238E27FC236}">
                <a16:creationId xmlns:a16="http://schemas.microsoft.com/office/drawing/2014/main" id="{60168226-8EA9-42DE-6158-81D96A30F502}"/>
              </a:ext>
            </a:extLst>
          </p:cNvPr>
          <p:cNvSpPr>
            <a:spLocks noGrp="1" noChangeArrowheads="1"/>
          </p:cNvSpPr>
          <p:nvPr>
            <p:ph sz="quarter" idx="13"/>
          </p:nvPr>
        </p:nvSpPr>
        <p:spPr bwMode="auto">
          <a:xfrm>
            <a:off x="304800" y="1555720"/>
            <a:ext cx="83820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Model Enhancement</a:t>
            </a:r>
            <a:r>
              <a:rPr kumimoji="0" lang="en-US" altLang="en-US" sz="1800" b="0" i="0" u="none" strike="noStrike" cap="none" normalizeH="0" baseline="0" dirty="0">
                <a:ln>
                  <a:noFill/>
                </a:ln>
                <a:solidFill>
                  <a:schemeClr val="tx1"/>
                </a:solidFill>
                <a:effectLst/>
                <a:latin typeface="Arial" panose="020B0604020202020204" pitchFamily="34" charset="0"/>
              </a:rPr>
              <a:t>: Replace the mock prediction logic with a trained deep learning model capable of accurately identifying specific pests and diseases.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User Authentication</a:t>
            </a:r>
            <a:r>
              <a:rPr kumimoji="0" lang="en-US" altLang="en-US" sz="1800" b="0" i="0" u="none" strike="noStrike" cap="none" normalizeH="0" baseline="0" dirty="0">
                <a:ln>
                  <a:noFill/>
                </a:ln>
                <a:solidFill>
                  <a:schemeClr val="tx1"/>
                </a:solidFill>
                <a:effectLst/>
                <a:latin typeface="Arial" panose="020B0604020202020204" pitchFamily="34" charset="0"/>
              </a:rPr>
              <a:t>: Implement user accounts to allow personalized experiences, such as saving previous queries and managing a personal garden.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Visualization</a:t>
            </a:r>
            <a:r>
              <a:rPr kumimoji="0" lang="en-US" altLang="en-US" sz="1800" b="0" i="0" u="none" strike="noStrike" cap="none" normalizeH="0" baseline="0" dirty="0">
                <a:ln>
                  <a:noFill/>
                </a:ln>
                <a:solidFill>
                  <a:schemeClr val="tx1"/>
                </a:solidFill>
                <a:effectLst/>
                <a:latin typeface="Arial" panose="020B0604020202020204" pitchFamily="34" charset="0"/>
              </a:rPr>
              <a:t>: Add charts and graphs to visualize pest occurrences and health trends over time based on user submissions.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Community Features</a:t>
            </a:r>
            <a:r>
              <a:rPr kumimoji="0" lang="en-US" altLang="en-US" sz="1800" b="0" i="0" u="none" strike="noStrike" cap="none" normalizeH="0" baseline="0" dirty="0">
                <a:ln>
                  <a:noFill/>
                </a:ln>
                <a:solidFill>
                  <a:schemeClr val="tx1"/>
                </a:solidFill>
                <a:effectLst/>
                <a:latin typeface="Arial" panose="020B0604020202020204" pitchFamily="34" charset="0"/>
              </a:rPr>
              <a:t>: Create forums or chat functionalities where users can discuss pest management strategies and share experiences.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Offline Functionality</a:t>
            </a:r>
            <a:r>
              <a:rPr kumimoji="0" lang="en-US" altLang="en-US" sz="1800" b="0" i="0" u="none" strike="noStrike" cap="none" normalizeH="0" baseline="0" dirty="0">
                <a:ln>
                  <a:noFill/>
                </a:ln>
                <a:solidFill>
                  <a:schemeClr val="tx1"/>
                </a:solidFill>
                <a:effectLst/>
                <a:latin typeface="Arial" panose="020B0604020202020204" pitchFamily="34" charset="0"/>
              </a:rPr>
              <a:t>: Develop a mobile app version that can function without internet connectivity, ideal for users in remote areas. </a:t>
            </a:r>
          </a:p>
        </p:txBody>
      </p:sp>
    </p:spTree>
    <p:extLst>
      <p:ext uri="{BB962C8B-B14F-4D97-AF65-F5344CB8AC3E}">
        <p14:creationId xmlns:p14="http://schemas.microsoft.com/office/powerpoint/2010/main" val="4088772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pPr marL="0" indent="0" algn="ctr"/>
            <a:r>
              <a:rPr lang="en-US" sz="3600" dirty="0">
                <a:solidFill>
                  <a:schemeClr val="tx1">
                    <a:lumMod val="95000"/>
                    <a:lumOff val="5000"/>
                  </a:schemeClr>
                </a:solidFill>
                <a:latin typeface="Times New Roman" panose="02020603050405020304" pitchFamily="18" charset="0"/>
                <a:cs typeface="Times New Roman" panose="02020603050405020304" pitchFamily="18" charset="0"/>
              </a:rPr>
              <a:t>Thank You</a:t>
            </a:r>
          </a:p>
        </p:txBody>
      </p:sp>
      <p:sp>
        <p:nvSpPr>
          <p:cNvPr id="3" name="Content Placeholder 2"/>
          <p:cNvSpPr>
            <a:spLocks noGrp="1"/>
          </p:cNvSpPr>
          <p:nvPr>
            <p:ph sz="quarter" idx="13"/>
          </p:nvPr>
        </p:nvSpPr>
        <p:spPr>
          <a:xfrm>
            <a:off x="1447800" y="1885950"/>
            <a:ext cx="6705600" cy="2590800"/>
          </a:xfrm>
        </p:spPr>
        <p:txBody>
          <a:bodyPr>
            <a:normAutofit/>
          </a:bodyPr>
          <a:lstStyle/>
          <a:p>
            <a:r>
              <a:rPr lang="en-US" sz="2400" dirty="0" err="1"/>
              <a:t>Kavitha.S</a:t>
            </a:r>
            <a:r>
              <a:rPr lang="en-US" sz="2400" dirty="0"/>
              <a:t>(22AI021)</a:t>
            </a:r>
          </a:p>
          <a:p>
            <a:r>
              <a:rPr lang="en-US" sz="2400" dirty="0" err="1"/>
              <a:t>Keerthivarsan.D</a:t>
            </a:r>
            <a:r>
              <a:rPr lang="en-US" sz="2400" dirty="0"/>
              <a:t>(22AI022)</a:t>
            </a:r>
          </a:p>
          <a:p>
            <a:r>
              <a:rPr lang="en-US" sz="2400" dirty="0" err="1"/>
              <a:t>Kodisumith.R</a:t>
            </a:r>
            <a:r>
              <a:rPr lang="en-US" sz="2400" dirty="0"/>
              <a:t>(22AI024)</a:t>
            </a:r>
          </a:p>
          <a:p>
            <a:r>
              <a:rPr lang="en-US" sz="2400" dirty="0" err="1"/>
              <a:t>Madhan.V</a:t>
            </a:r>
            <a:r>
              <a:rPr lang="en-US" sz="2400" dirty="0"/>
              <a:t>(22AI025)</a:t>
            </a:r>
          </a:p>
          <a:p>
            <a:pPr marL="0" indent="0" algn="ctr">
              <a:buNone/>
            </a:pPr>
            <a:endParaRPr lang="en-US" sz="2400" dirty="0"/>
          </a:p>
        </p:txBody>
      </p:sp>
    </p:spTree>
    <p:extLst>
      <p:ext uri="{BB962C8B-B14F-4D97-AF65-F5344CB8AC3E}">
        <p14:creationId xmlns:p14="http://schemas.microsoft.com/office/powerpoint/2010/main" val="3893419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Abstract:</a:t>
            </a:r>
          </a:p>
        </p:txBody>
      </p:sp>
      <p:sp>
        <p:nvSpPr>
          <p:cNvPr id="3" name="TextBox 2">
            <a:extLst>
              <a:ext uri="{FF2B5EF4-FFF2-40B4-BE49-F238E27FC236}">
                <a16:creationId xmlns:a16="http://schemas.microsoft.com/office/drawing/2014/main" id="{1747DF34-00D0-3E38-9306-5FADC9049251}"/>
              </a:ext>
            </a:extLst>
          </p:cNvPr>
          <p:cNvSpPr txBox="1"/>
          <p:nvPr/>
        </p:nvSpPr>
        <p:spPr>
          <a:xfrm>
            <a:off x="762000" y="1504950"/>
            <a:ext cx="8001000" cy="2862322"/>
          </a:xfrm>
          <a:prstGeom prst="rect">
            <a:avLst/>
          </a:prstGeom>
          <a:noFill/>
        </p:spPr>
        <p:txBody>
          <a:bodyPr wrap="square" rtlCol="0">
            <a:spAutoFit/>
          </a:bodyPr>
          <a:lstStyle/>
          <a:p>
            <a:pPr marL="22860" marR="357505" indent="-6350" algn="just">
              <a:spcAft>
                <a:spcPts val="1140"/>
              </a:spcAft>
            </a:pPr>
            <a:r>
              <a:rPr lang="en-US" sz="2000" kern="100" dirty="0">
                <a:solidFill>
                  <a:srgbClr val="000000"/>
                </a:solidFill>
                <a:effectLst/>
                <a:latin typeface="Calibri" panose="020F0502020204030204" pitchFamily="34" charset="0"/>
                <a:ea typeface="Calibri" panose="020F0502020204030204" pitchFamily="34" charset="0"/>
              </a:rPr>
              <a:t>Agricultural productivity is often hindered by insect pests, which cause significant crop damage. This project presents an automated Insect Pest Identification system utilizing deep learning to aid farmers and agronomists in identifying harmful pests and minimizing pesticide application. Through a Convolutional Neural Network (CNN) approach, the system classifies insect images, enabling rapid and accurate pest identification. The model is deployed in a mobile or web application, offering farmers real-time pest identification and control recommendations to promote sustainable farming practices.</a:t>
            </a:r>
            <a:endParaRPr lang="en-IN" sz="2000" kern="100" dirty="0">
              <a:solidFill>
                <a:srgbClr val="000000"/>
              </a:solidFill>
              <a:effectLst/>
              <a:latin typeface="Calibri" panose="020F0502020204030204" pitchFamily="34" charset="0"/>
              <a:ea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Project Idea:</a:t>
            </a:r>
          </a:p>
        </p:txBody>
      </p:sp>
      <p:sp>
        <p:nvSpPr>
          <p:cNvPr id="6" name="Content Placeholder 5"/>
          <p:cNvSpPr>
            <a:spLocks noGrp="1"/>
          </p:cNvSpPr>
          <p:nvPr>
            <p:ph sz="quarter" idx="14"/>
          </p:nvPr>
        </p:nvSpPr>
        <p:spPr>
          <a:xfrm>
            <a:off x="838200" y="2114550"/>
            <a:ext cx="7892901" cy="2506624"/>
          </a:xfrm>
        </p:spPr>
        <p:txBody>
          <a:bodyPr>
            <a:normAutofit/>
          </a:bodyPr>
          <a:lstStyle/>
          <a:p>
            <a:r>
              <a:rPr lang="en-US" sz="2000" dirty="0">
                <a:latin typeface="Times New Roman" panose="02020603050405020304" pitchFamily="18" charset="0"/>
                <a:cs typeface="Times New Roman" panose="02020603050405020304" pitchFamily="18" charset="0"/>
              </a:rPr>
              <a:t> Mobile Pest Identifier: Farmers can use in the field to identify pests and get control recommendations.</a:t>
            </a:r>
          </a:p>
          <a:p>
            <a:r>
              <a:rPr lang="en-US" sz="2000" dirty="0">
                <a:latin typeface="Times New Roman" panose="02020603050405020304" pitchFamily="18" charset="0"/>
                <a:cs typeface="Times New Roman" panose="02020603050405020304" pitchFamily="18" charset="0"/>
              </a:rPr>
              <a:t> Web Dashboard for Farmers: Create a dashboard where farmers can upload photos, track identified pests, and access control suggestions.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Project Life Cycle:</a:t>
            </a:r>
          </a:p>
        </p:txBody>
      </p:sp>
      <p:sp>
        <p:nvSpPr>
          <p:cNvPr id="3" name="Rectangle 2"/>
          <p:cNvSpPr>
            <a:spLocks noGrp="1"/>
          </p:cNvSpPr>
          <p:nvPr>
            <p:ph sz="quarter" idx="13"/>
          </p:nvPr>
        </p:nvSpPr>
        <p:spPr>
          <a:xfrm>
            <a:off x="457200" y="1809750"/>
            <a:ext cx="3886200" cy="3200400"/>
          </a:xfrm>
        </p:spPr>
        <p:txBody>
          <a:bodyPr anchor="ctr"/>
          <a:lstStyle/>
          <a:p>
            <a:pPr marL="274320" lvl="1">
              <a:buNone/>
            </a:pPr>
            <a:endParaRPr lang="en-US" altLang="x-none" dirty="0"/>
          </a:p>
          <a:p>
            <a:pPr marL="274320" lvl="1">
              <a:buNone/>
            </a:pPr>
            <a:endParaRPr lang="en-US" sz="4000" u="sng" dirty="0"/>
          </a:p>
        </p:txBody>
      </p:sp>
      <p:pic>
        <p:nvPicPr>
          <p:cNvPr id="5" name="Picture 4">
            <a:extLst>
              <a:ext uri="{FF2B5EF4-FFF2-40B4-BE49-F238E27FC236}">
                <a16:creationId xmlns:a16="http://schemas.microsoft.com/office/drawing/2014/main" id="{9EF38ED3-E196-EC8C-E567-5DC307E8D6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1100" y="1428750"/>
            <a:ext cx="6324600" cy="3200400"/>
          </a:xfrm>
          <a:prstGeom prst="rect">
            <a:avLst/>
          </a:prstGeom>
        </p:spPr>
      </p:pic>
      <p:sp>
        <p:nvSpPr>
          <p:cNvPr id="7" name="Oval 6">
            <a:extLst>
              <a:ext uri="{FF2B5EF4-FFF2-40B4-BE49-F238E27FC236}">
                <a16:creationId xmlns:a16="http://schemas.microsoft.com/office/drawing/2014/main" id="{08716D59-013B-200D-299B-8BCDEDB60429}"/>
              </a:ext>
            </a:extLst>
          </p:cNvPr>
          <p:cNvSpPr/>
          <p:nvPr/>
        </p:nvSpPr>
        <p:spPr>
          <a:xfrm>
            <a:off x="6629400" y="3790950"/>
            <a:ext cx="723900" cy="533400"/>
          </a:xfrm>
          <a:prstGeom prst="ellipse">
            <a:avLst/>
          </a:prstGeom>
          <a:ln>
            <a:solidFill>
              <a:schemeClr val="accent4">
                <a:lumMod val="40000"/>
                <a:lumOff val="6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8" name="TextBox 7">
            <a:extLst>
              <a:ext uri="{FF2B5EF4-FFF2-40B4-BE49-F238E27FC236}">
                <a16:creationId xmlns:a16="http://schemas.microsoft.com/office/drawing/2014/main" id="{6352BF6F-3E05-B318-EC6E-A4626C565539}"/>
              </a:ext>
            </a:extLst>
          </p:cNvPr>
          <p:cNvSpPr txBox="1"/>
          <p:nvPr/>
        </p:nvSpPr>
        <p:spPr>
          <a:xfrm>
            <a:off x="6667498" y="3934539"/>
            <a:ext cx="685802" cy="246221"/>
          </a:xfrm>
          <a:prstGeom prst="rect">
            <a:avLst/>
          </a:prstGeom>
          <a:noFill/>
        </p:spPr>
        <p:txBody>
          <a:bodyPr wrap="square" rtlCol="0">
            <a:spAutoFit/>
          </a:bodyPr>
          <a:lstStyle/>
          <a:p>
            <a:r>
              <a:rPr lang="en-IN" sz="1000" dirty="0">
                <a:solidFill>
                  <a:schemeClr val="accent5">
                    <a:lumMod val="75000"/>
                  </a:schemeClr>
                </a:solidFill>
              </a:rPr>
              <a:t>Affected</a:t>
            </a:r>
          </a:p>
        </p:txBody>
      </p:sp>
    </p:spTree>
    <p:extLst>
      <p:ext uri="{BB962C8B-B14F-4D97-AF65-F5344CB8AC3E}">
        <p14:creationId xmlns:p14="http://schemas.microsoft.com/office/powerpoint/2010/main" val="2516221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p:cNvSpPr>
          <p:nvPr>
            <p:ph sz="quarter" idx="13"/>
          </p:nvPr>
        </p:nvSpPr>
        <p:spPr>
          <a:xfrm>
            <a:off x="457200" y="1809750"/>
            <a:ext cx="3886200" cy="3200400"/>
          </a:xfrm>
        </p:spPr>
        <p:txBody>
          <a:bodyPr anchor="ctr"/>
          <a:lstStyle/>
          <a:p>
            <a:pPr marL="274320" lvl="1">
              <a:buNone/>
            </a:pPr>
            <a:endParaRPr lang="en-US" altLang="x-none" dirty="0"/>
          </a:p>
          <a:p>
            <a:pPr marL="274320" lvl="1">
              <a:buNone/>
            </a:pPr>
            <a:endParaRPr lang="en-US" sz="4000" u="sng" dirty="0"/>
          </a:p>
        </p:txBody>
      </p:sp>
      <p:sp>
        <p:nvSpPr>
          <p:cNvPr id="5" name="Rectangle 1"/>
          <p:cNvSpPr txBox="1">
            <a:spLocks/>
          </p:cNvSpPr>
          <p:nvPr/>
        </p:nvSpPr>
        <p:spPr>
          <a:xfrm>
            <a:off x="76200" y="28870"/>
            <a:ext cx="8153400" cy="1005840"/>
          </a:xfrm>
          <a:prstGeom prst="rect">
            <a:avLst/>
          </a:prstGeom>
        </p:spPr>
        <p:txBody>
          <a:bodyPr vert="horz" anchor="b">
            <a:normAutofit/>
          </a:bodyPr>
          <a:lstStyle>
            <a:lvl1pPr algn="l" rtl="0" eaLnBrk="1" latinLnBrk="0" hangingPunct="1">
              <a:spcBef>
                <a:spcPct val="0"/>
              </a:spcBef>
              <a:buNone/>
              <a:defRPr sz="4200" kern="1200">
                <a:solidFill>
                  <a:schemeClr val="tx2"/>
                </a:solidFill>
                <a:latin typeface="+mj-lt"/>
                <a:ea typeface="+mj-ea"/>
                <a:cs typeface="+mj-cs"/>
              </a:defRPr>
            </a:lvl1pPr>
            <a:extLst/>
          </a:lstStyle>
          <a:p>
            <a:r>
              <a:rPr lang="en-US" sz="3600" dirty="0">
                <a:latin typeface="Times New Roman" panose="02020603050405020304" pitchFamily="18" charset="0"/>
                <a:cs typeface="Times New Roman" panose="02020603050405020304" pitchFamily="18" charset="0"/>
              </a:rPr>
              <a:t>Languages used:</a:t>
            </a:r>
          </a:p>
        </p:txBody>
      </p:sp>
      <p:sp>
        <p:nvSpPr>
          <p:cNvPr id="2" name="TextBox 1">
            <a:extLst>
              <a:ext uri="{FF2B5EF4-FFF2-40B4-BE49-F238E27FC236}">
                <a16:creationId xmlns:a16="http://schemas.microsoft.com/office/drawing/2014/main" id="{1E3B7098-CBBA-861B-B12D-F49581DFC695}"/>
              </a:ext>
            </a:extLst>
          </p:cNvPr>
          <p:cNvSpPr txBox="1"/>
          <p:nvPr/>
        </p:nvSpPr>
        <p:spPr>
          <a:xfrm>
            <a:off x="609600" y="1657350"/>
            <a:ext cx="8077200" cy="1908215"/>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Backend development : PYTHON for model training</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Frontend design : HTML &amp; CSS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Frameworks and libraries : </a:t>
            </a:r>
            <a:r>
              <a:rPr lang="en-US" sz="2000" dirty="0" err="1">
                <a:latin typeface="Times New Roman" panose="02020603050405020304" pitchFamily="18" charset="0"/>
                <a:cs typeface="Times New Roman" panose="02020603050405020304" pitchFamily="18" charset="0"/>
              </a:rPr>
              <a:t>Tensorflow</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Keras</a:t>
            </a:r>
            <a:r>
              <a:rPr lang="en-US" sz="2000" dirty="0">
                <a:latin typeface="Times New Roman" panose="02020603050405020304" pitchFamily="18" charset="0"/>
                <a:cs typeface="Times New Roman" panose="02020603050405020304" pitchFamily="18" charset="0"/>
              </a:rPr>
              <a:t> for model training, Flask for backend API</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Development Environment :Visual Studio Code</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7209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76200"/>
            <a:ext cx="8077200" cy="1047750"/>
          </a:xfrm>
        </p:spPr>
        <p:txBody>
          <a:bodyPr anchor="b">
            <a:normAutofit/>
          </a:bodyPr>
          <a:lstStyle/>
          <a:p>
            <a:r>
              <a:rPr lang="en-US" sz="3600" dirty="0">
                <a:latin typeface="Times New Roman" panose="02020603050405020304" pitchFamily="18" charset="0"/>
                <a:cs typeface="Times New Roman" panose="02020603050405020304" pitchFamily="18" charset="0"/>
              </a:rPr>
              <a:t>Implementation:</a:t>
            </a:r>
          </a:p>
        </p:txBody>
      </p:sp>
      <p:sp>
        <p:nvSpPr>
          <p:cNvPr id="4" name="Rectangle 1">
            <a:extLst>
              <a:ext uri="{FF2B5EF4-FFF2-40B4-BE49-F238E27FC236}">
                <a16:creationId xmlns:a16="http://schemas.microsoft.com/office/drawing/2014/main" id="{9A834F0E-E94F-4132-36F8-0F2EF01F11A3}"/>
              </a:ext>
            </a:extLst>
          </p:cNvPr>
          <p:cNvSpPr>
            <a:spLocks noGrp="1" noChangeArrowheads="1"/>
          </p:cNvSpPr>
          <p:nvPr>
            <p:ph sz="quarter" idx="13"/>
          </p:nvPr>
        </p:nvSpPr>
        <p:spPr bwMode="auto">
          <a:xfrm>
            <a:off x="609601" y="1597791"/>
            <a:ext cx="76200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ClrTx/>
              <a:buSzTx/>
            </a:pPr>
            <a:r>
              <a:rPr kumimoji="0" lang="en-US" altLang="en-US" sz="2000" b="1" i="0" u="none" strike="noStrike" cap="none" normalizeH="0" baseline="0" dirty="0">
                <a:ln>
                  <a:noFill/>
                </a:ln>
                <a:solidFill>
                  <a:schemeClr val="tx1"/>
                </a:solidFill>
                <a:effectLst/>
                <a:latin typeface="Arial" panose="020B0604020202020204" pitchFamily="34" charset="0"/>
              </a:rPr>
              <a:t>Project setup</a:t>
            </a:r>
            <a:r>
              <a:rPr kumimoji="0" lang="en-US" altLang="en-US" sz="2000" i="0" u="none" strike="noStrike" cap="none" normalizeH="0" baseline="0" dirty="0">
                <a:ln>
                  <a:noFill/>
                </a:ln>
                <a:solidFill>
                  <a:schemeClr val="tx1"/>
                </a:solidFill>
                <a:effectLst/>
                <a:latin typeface="Arial" panose="020B0604020202020204" pitchFamily="34" charset="0"/>
              </a:rPr>
              <a:t>: Environment Preparation </a:t>
            </a:r>
            <a:r>
              <a:rPr lang="en-US" altLang="en-US" sz="2000" dirty="0">
                <a:latin typeface="Arial" panose="020B0604020202020204" pitchFamily="34" charset="0"/>
              </a:rPr>
              <a:t>, </a:t>
            </a:r>
            <a:r>
              <a:rPr kumimoji="0" lang="en-US" altLang="en-US" sz="2000" i="0" u="none" strike="noStrike" cap="none" normalizeH="0" baseline="0" dirty="0">
                <a:ln>
                  <a:noFill/>
                </a:ln>
                <a:solidFill>
                  <a:schemeClr val="tx1"/>
                </a:solidFill>
                <a:effectLst/>
                <a:latin typeface="Arial" panose="020B0604020202020204" pitchFamily="34" charset="0"/>
              </a:rPr>
              <a:t>Install Flask </a:t>
            </a:r>
          </a:p>
          <a:p>
            <a:pPr eaLnBrk="0" fontAlgn="base" hangingPunct="0">
              <a:spcBef>
                <a:spcPct val="0"/>
              </a:spcBef>
              <a:spcAft>
                <a:spcPct val="0"/>
              </a:spcAft>
              <a:buClrTx/>
              <a:buSzTx/>
            </a:pPr>
            <a:r>
              <a:rPr lang="en-IN" sz="2000" b="1" dirty="0">
                <a:latin typeface="Arial" panose="020B0604020202020204" pitchFamily="34" charset="0"/>
                <a:cs typeface="Arial" panose="020B0604020202020204" pitchFamily="34" charset="0"/>
              </a:rPr>
              <a:t>Create the Flask Application </a:t>
            </a:r>
          </a:p>
          <a:p>
            <a:pPr eaLnBrk="0" fontAlgn="base" hangingPunct="0">
              <a:spcBef>
                <a:spcPct val="0"/>
              </a:spcBef>
              <a:spcAft>
                <a:spcPct val="0"/>
              </a:spcAft>
              <a:buClrTx/>
              <a:buSzTx/>
            </a:pPr>
            <a:r>
              <a:rPr lang="en-IN" sz="2000" b="1" dirty="0">
                <a:latin typeface="Arial" panose="020B0604020202020204" pitchFamily="34" charset="0"/>
                <a:cs typeface="Arial" panose="020B0604020202020204" pitchFamily="34" charset="0"/>
              </a:rPr>
              <a:t>Implement Image Processing Logic: </a:t>
            </a:r>
            <a:r>
              <a:rPr lang="en-IN" sz="2000" dirty="0">
                <a:latin typeface="Arial" panose="020B0604020202020204" pitchFamily="34" charset="0"/>
                <a:cs typeface="Arial" panose="020B0604020202020204" pitchFamily="34" charset="0"/>
              </a:rPr>
              <a:t>Implement Image Processing Logic</a:t>
            </a:r>
          </a:p>
          <a:p>
            <a:pPr eaLnBrk="0" fontAlgn="base" hangingPunct="0">
              <a:spcBef>
                <a:spcPct val="0"/>
              </a:spcBef>
              <a:spcAft>
                <a:spcPct val="0"/>
              </a:spcAft>
              <a:buClrTx/>
              <a:buSzTx/>
            </a:pPr>
            <a:r>
              <a:rPr lang="en-IN" sz="2000" b="1" dirty="0">
                <a:latin typeface="Arial" panose="020B0604020202020204" pitchFamily="34" charset="0"/>
                <a:cs typeface="Arial" panose="020B0604020202020204" pitchFamily="34" charset="0"/>
              </a:rPr>
              <a:t>Create the User Interface: </a:t>
            </a:r>
            <a:r>
              <a:rPr lang="en-IN" sz="2000" dirty="0">
                <a:latin typeface="Arial" panose="020B0604020202020204" pitchFamily="34" charset="0"/>
                <a:cs typeface="Arial" panose="020B0604020202020204" pitchFamily="34" charset="0"/>
              </a:rPr>
              <a:t>HTML Template , CSS Styling </a:t>
            </a:r>
          </a:p>
          <a:p>
            <a:pPr eaLnBrk="0" fontAlgn="base" hangingPunct="0">
              <a:spcBef>
                <a:spcPct val="0"/>
              </a:spcBef>
              <a:spcAft>
                <a:spcPct val="0"/>
              </a:spcAft>
              <a:buClrTx/>
              <a:buSzTx/>
            </a:pPr>
            <a:r>
              <a:rPr lang="en-IN" sz="2000" b="1" dirty="0">
                <a:latin typeface="Arial" panose="020B0604020202020204" pitchFamily="34" charset="0"/>
                <a:cs typeface="Arial" panose="020B0604020202020204" pitchFamily="34" charset="0"/>
              </a:rPr>
              <a:t>Run the Application : </a:t>
            </a:r>
            <a:r>
              <a:rPr lang="en-IN" sz="2000" dirty="0">
                <a:latin typeface="Arial" panose="020B0604020202020204" pitchFamily="34" charset="0"/>
                <a:cs typeface="Arial" panose="020B0604020202020204" pitchFamily="34" charset="0"/>
              </a:rPr>
              <a:t>Start the Flask Server , Access the Web Application</a:t>
            </a:r>
          </a:p>
          <a:p>
            <a:pPr eaLnBrk="0" fontAlgn="base" hangingPunct="0">
              <a:spcBef>
                <a:spcPct val="0"/>
              </a:spcBef>
              <a:spcAft>
                <a:spcPct val="0"/>
              </a:spcAft>
              <a:buClrTx/>
              <a:buSzTx/>
            </a:pPr>
            <a:r>
              <a:rPr lang="en-IN" sz="2000" b="1" dirty="0">
                <a:latin typeface="Arial" panose="020B0604020202020204" pitchFamily="34" charset="0"/>
                <a:cs typeface="Arial" panose="020B0604020202020204" pitchFamily="34" charset="0"/>
              </a:rPr>
              <a:t>Testing and Iteration : </a:t>
            </a:r>
            <a:r>
              <a:rPr lang="en-IN" sz="2000" dirty="0">
                <a:latin typeface="Arial" panose="020B0604020202020204" pitchFamily="34" charset="0"/>
                <a:cs typeface="Arial" panose="020B0604020202020204" pitchFamily="34" charset="0"/>
              </a:rPr>
              <a:t>Test the Upload Feature, Verify the Prediction Output</a:t>
            </a:r>
            <a:endParaRPr kumimoji="0" lang="en-US" altLang="en-US" sz="200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txBox="1">
            <a:spLocks/>
          </p:cNvSpPr>
          <p:nvPr/>
        </p:nvSpPr>
        <p:spPr>
          <a:xfrm>
            <a:off x="762000" y="57150"/>
            <a:ext cx="8153400" cy="914400"/>
          </a:xfrm>
          <a:prstGeom prst="rect">
            <a:avLst/>
          </a:prstGeom>
        </p:spPr>
        <p:txBody>
          <a:bodyPr vert="horz" anchor="b">
            <a:normAutofit fontScale="97500"/>
          </a:bodyPr>
          <a:lstStyle>
            <a:lvl1pPr algn="l" rtl="0" eaLnBrk="1" latinLnBrk="0" hangingPunct="1">
              <a:spcBef>
                <a:spcPct val="0"/>
              </a:spcBef>
              <a:buNone/>
              <a:defRPr sz="4200" kern="1200">
                <a:solidFill>
                  <a:schemeClr val="tx2"/>
                </a:solidFill>
                <a:latin typeface="+mj-lt"/>
                <a:ea typeface="+mj-ea"/>
                <a:cs typeface="+mj-cs"/>
              </a:defRPr>
            </a:lvl1pPr>
            <a:extLst/>
          </a:lstStyle>
          <a:p>
            <a:r>
              <a:rPr lang="en-US" sz="3600" dirty="0">
                <a:latin typeface="Times New Roman" panose="02020603050405020304" pitchFamily="18" charset="0"/>
                <a:cs typeface="Times New Roman" panose="02020603050405020304" pitchFamily="18" charset="0"/>
              </a:rPr>
              <a:t>Application of the Project:</a:t>
            </a:r>
          </a:p>
        </p:txBody>
      </p:sp>
      <p:sp>
        <p:nvSpPr>
          <p:cNvPr id="4" name="TextBox 3">
            <a:extLst>
              <a:ext uri="{FF2B5EF4-FFF2-40B4-BE49-F238E27FC236}">
                <a16:creationId xmlns:a16="http://schemas.microsoft.com/office/drawing/2014/main" id="{5B6ED8E3-FCDA-1602-0C96-56774E52E1B1}"/>
              </a:ext>
            </a:extLst>
          </p:cNvPr>
          <p:cNvSpPr txBox="1"/>
          <p:nvPr/>
        </p:nvSpPr>
        <p:spPr>
          <a:xfrm>
            <a:off x="685800" y="1657350"/>
            <a:ext cx="7619999" cy="292387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Gardening</a:t>
            </a:r>
            <a:r>
              <a:rPr kumimoji="0" lang="en-US" altLang="en-US" sz="2000" b="0" i="0" u="none" strike="noStrike" cap="none" normalizeH="0" baseline="0" dirty="0">
                <a:ln>
                  <a:noFill/>
                </a:ln>
                <a:solidFill>
                  <a:schemeClr val="tx1"/>
                </a:solidFill>
                <a:effectLst/>
                <a:latin typeface="Arial" panose="020B0604020202020204" pitchFamily="34" charset="0"/>
              </a:rPr>
              <a:t>: Helps hobbyist gardeners quickly identify pest issues to take preventive measures.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Agriculture</a:t>
            </a:r>
            <a:r>
              <a:rPr kumimoji="0" lang="en-US" altLang="en-US" sz="2000" b="0" i="0" u="none" strike="noStrike" cap="none" normalizeH="0" baseline="0" dirty="0">
                <a:ln>
                  <a:noFill/>
                </a:ln>
                <a:solidFill>
                  <a:schemeClr val="tx1"/>
                </a:solidFill>
                <a:effectLst/>
                <a:latin typeface="Arial" panose="020B0604020202020204" pitchFamily="34" charset="0"/>
              </a:rPr>
              <a:t>: Assists farmers in managing crop health, reducing potential losses from pest infestations.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Education</a:t>
            </a:r>
            <a:r>
              <a:rPr kumimoji="0" lang="en-US" altLang="en-US" sz="2000" b="0" i="0" u="none" strike="noStrike" cap="none" normalizeH="0" baseline="0" dirty="0">
                <a:ln>
                  <a:noFill/>
                </a:ln>
                <a:solidFill>
                  <a:schemeClr val="tx1"/>
                </a:solidFill>
                <a:effectLst/>
                <a:latin typeface="Arial" panose="020B0604020202020204" pitchFamily="34" charset="0"/>
              </a:rPr>
              <a:t>: Serves as a learning tool for students and enthusiasts interested in plant care and pest management.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Research</a:t>
            </a:r>
            <a:r>
              <a:rPr kumimoji="0" lang="en-US" altLang="en-US" sz="2000" b="0" i="0" u="none" strike="noStrike" cap="none" normalizeH="0" baseline="0" dirty="0">
                <a:ln>
                  <a:noFill/>
                </a:ln>
                <a:solidFill>
                  <a:schemeClr val="tx1"/>
                </a:solidFill>
                <a:effectLst/>
                <a:latin typeface="Arial" panose="020B0604020202020204" pitchFamily="34" charset="0"/>
              </a:rPr>
              <a:t>: Provides data collection opportunities for researchers studying pest behaviors and plant responses. </a:t>
            </a:r>
          </a:p>
          <a:p>
            <a:pPr marL="342900" indent="-342900">
              <a:buFont typeface="Arial" panose="020B0604020202020204" pitchFamily="34" charset="0"/>
              <a:buChar char="•"/>
            </a:pPr>
            <a:endParaRPr lang="en-IN" sz="2400" dirty="0"/>
          </a:p>
        </p:txBody>
      </p:sp>
    </p:spTree>
    <p:extLst>
      <p:ext uri="{BB962C8B-B14F-4D97-AF65-F5344CB8AC3E}">
        <p14:creationId xmlns:p14="http://schemas.microsoft.com/office/powerpoint/2010/main" val="1141855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sz="quarter" idx="13"/>
          </p:nvPr>
        </p:nvSpPr>
        <p:spPr>
          <a:xfrm>
            <a:off x="609600" y="1352550"/>
            <a:ext cx="8153400" cy="3505199"/>
          </a:xfrm>
        </p:spPr>
        <p:txBody>
          <a:bodyPr>
            <a:normAutofit fontScale="85000" lnSpcReduction="20000"/>
          </a:bodyPr>
          <a:lstStyle/>
          <a:p>
            <a:pPr>
              <a:lnSpc>
                <a:spcPct val="107000"/>
              </a:lnSpc>
              <a:spcAft>
                <a:spcPts val="1340"/>
              </a:spcAft>
            </a:pPr>
            <a:r>
              <a:rPr lang="en-IN"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https://www.kaggle.com/datasets/drravirsaxena/pest-identification</a:t>
            </a:r>
            <a:endParaRPr lang="en-IN"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tabLst>
                <a:tab pos="457200" algn="l"/>
              </a:tabLst>
            </a:pP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Kamilaris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 &amp;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Prenafeta-Boldú</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F. X. (2018). Deep learning in agriculture: A survey. </a:t>
            </a:r>
            <a:r>
              <a:rPr lang="en-IN" sz="1800" i="1" kern="100" dirty="0">
                <a:effectLst/>
                <a:latin typeface="Calibri" panose="020F0502020204030204" pitchFamily="34" charset="0"/>
                <a:ea typeface="Calibri" panose="020F0502020204030204" pitchFamily="34" charset="0"/>
                <a:cs typeface="Times New Roman" panose="02020603050405020304" pitchFamily="18" charset="0"/>
              </a:rPr>
              <a:t>Computers and Electronics in Agriculture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147, 70-90.</a:t>
            </a:r>
          </a:p>
          <a:p>
            <a:pPr>
              <a:lnSpc>
                <a:spcPct val="107000"/>
              </a:lnSpc>
              <a:spcAft>
                <a:spcPts val="800"/>
              </a:spcAft>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Xing, Y., Meng, H., Zhang, Z., &amp; Chen, W. (2020). A novel hybrid model for insect pest recognition based on DCNN and SVM. </a:t>
            </a:r>
            <a:r>
              <a:rPr lang="en-IN" sz="1800" i="1" kern="100" dirty="0">
                <a:effectLst/>
                <a:latin typeface="Calibri" panose="020F0502020204030204" pitchFamily="34" charset="0"/>
                <a:ea typeface="Calibri" panose="020F0502020204030204" pitchFamily="34" charset="0"/>
                <a:cs typeface="Times New Roman" panose="02020603050405020304" pitchFamily="18" charset="0"/>
              </a:rPr>
              <a:t>Computers and Electronics in Agriculture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169, 105222.</a:t>
            </a:r>
          </a:p>
          <a:p>
            <a:pPr>
              <a:lnSpc>
                <a:spcPct val="107000"/>
              </a:lnSpc>
              <a:spcAft>
                <a:spcPts val="800"/>
              </a:spcAft>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Mohanty, S. P., Hughes, D. P., &amp;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Salathé</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M. (2016). Using deep learning for image-based plant disease detection. </a:t>
            </a:r>
            <a:r>
              <a:rPr lang="en-IN" sz="1800" i="1" kern="100" dirty="0">
                <a:effectLst/>
                <a:latin typeface="Calibri" panose="020F0502020204030204" pitchFamily="34" charset="0"/>
                <a:ea typeface="Calibri" panose="020F0502020204030204" pitchFamily="34" charset="0"/>
                <a:cs typeface="Times New Roman" panose="02020603050405020304" pitchFamily="18" charset="0"/>
              </a:rPr>
              <a:t>Frontiers in Plant Science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7, 1419. </a:t>
            </a:r>
          </a:p>
          <a:p>
            <a:pPr>
              <a:lnSpc>
                <a:spcPct val="107000"/>
              </a:lnSpc>
              <a:spcAft>
                <a:spcPts val="800"/>
              </a:spcAft>
              <a:tabLst>
                <a:tab pos="457200" algn="l"/>
              </a:tabLst>
            </a:pP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Ferentinos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K. P. (2018). Deep learning models for plant disease detection and diagnosis. </a:t>
            </a:r>
            <a:r>
              <a:rPr lang="en-IN" sz="1800" i="1" kern="100" dirty="0">
                <a:effectLst/>
                <a:latin typeface="Calibri" panose="020F0502020204030204" pitchFamily="34" charset="0"/>
                <a:ea typeface="Calibri" panose="020F0502020204030204" pitchFamily="34" charset="0"/>
                <a:cs typeface="Times New Roman" panose="02020603050405020304" pitchFamily="18" charset="0"/>
              </a:rPr>
              <a:t>Computers and Electronics in Agriculture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145, 311-318.</a:t>
            </a:r>
          </a:p>
          <a:p>
            <a:pPr>
              <a:lnSpc>
                <a:spcPct val="107000"/>
              </a:lnSpc>
              <a:spcAft>
                <a:spcPts val="800"/>
              </a:spcAft>
              <a:tabLst>
                <a:tab pos="457200" algn="l"/>
              </a:tabLst>
            </a:pPr>
            <a:r>
              <a:rPr lang="en-IN" sz="1800" u="sng" kern="100" dirty="0">
                <a:solidFill>
                  <a:srgbClr val="FF6600"/>
                </a:solidFill>
                <a:effectLst/>
                <a:latin typeface="Calibri" panose="020F0502020204030204" pitchFamily="34" charset="0"/>
                <a:ea typeface="Calibri" panose="020F0502020204030204" pitchFamily="34" charset="0"/>
                <a:cs typeface="Times New Roman" panose="02020603050405020304" pitchFamily="18" charset="0"/>
              </a:rPr>
              <a:t>https://www.researchgate.net/publication/350330823_Insect_Pest_Detection_and_Identification_Method_Based_on_Deep_Learning_for_Realizing_a_Pest_Control_System</a:t>
            </a:r>
          </a:p>
          <a:p>
            <a:pPr marL="0" lvl="0" indent="0">
              <a:lnSpc>
                <a:spcPct val="107000"/>
              </a:lnSpc>
              <a:spcAft>
                <a:spcPts val="800"/>
              </a:spcAft>
              <a:buNone/>
              <a:tabLst>
                <a:tab pos="457200" algn="l"/>
              </a:tabLs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1340"/>
              </a:spcAft>
              <a:buFont typeface="Symbol" panose="05050102010706020507" pitchFamily="18" charset="2"/>
              <a:buChar char=""/>
            </a:pPr>
            <a:endParaRPr lang="en-IN"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03254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Conclusion</a:t>
            </a:r>
            <a:r>
              <a:rPr lang="en-US" dirty="0">
                <a:latin typeface="Times New Roman" panose="02020603050405020304" pitchFamily="18" charset="0"/>
                <a:cs typeface="Times New Roman" panose="02020603050405020304" pitchFamily="18" charset="0"/>
              </a:rPr>
              <a:t>:</a:t>
            </a:r>
          </a:p>
        </p:txBody>
      </p:sp>
      <p:sp>
        <p:nvSpPr>
          <p:cNvPr id="3" name="Content Placeholder 2"/>
          <p:cNvSpPr>
            <a:spLocks noGrp="1"/>
          </p:cNvSpPr>
          <p:nvPr>
            <p:ph sz="quarter" idx="13"/>
          </p:nvPr>
        </p:nvSpPr>
        <p:spPr>
          <a:xfrm>
            <a:off x="609600" y="1352551"/>
            <a:ext cx="8534400" cy="3268624"/>
          </a:xfrm>
        </p:spPr>
        <p:txBody>
          <a:bodyPr>
            <a:normAutofit/>
          </a:bodyPr>
          <a:lstStyle/>
          <a:p>
            <a:pPr marL="2312035">
              <a:lnSpc>
                <a:spcPct val="107000"/>
              </a:lnSpc>
              <a:spcAft>
                <a:spcPts val="800"/>
              </a:spcAft>
            </a:pPr>
            <a:r>
              <a:rPr lang="en-IN" sz="1800" b="1" kern="100" dirty="0">
                <a:solidFill>
                  <a:srgbClr val="000000"/>
                </a:solidFill>
                <a:effectLst/>
                <a:latin typeface="Times New Roman" panose="02020603050405020304" pitchFamily="18" charset="0"/>
                <a:ea typeface="Times New Roman" panose="02020603050405020304" pitchFamily="18" charset="0"/>
              </a:rPr>
              <a:t> </a:t>
            </a:r>
            <a:endParaRPr lang="en-IN" sz="1800" kern="100" dirty="0">
              <a:solidFill>
                <a:srgbClr val="000000"/>
              </a:solidFill>
              <a:effectLst/>
              <a:latin typeface="Calibri" panose="020F0502020204030204" pitchFamily="34" charset="0"/>
              <a:ea typeface="Calibri" panose="020F0502020204030204" pitchFamily="34" charset="0"/>
            </a:endParaRPr>
          </a:p>
          <a:p>
            <a:pPr marL="16510" marR="259715" indent="0" algn="just">
              <a:lnSpc>
                <a:spcPct val="104000"/>
              </a:lnSpc>
              <a:spcAft>
                <a:spcPts val="1410"/>
              </a:spcAft>
              <a:buNone/>
            </a:pPr>
            <a:r>
              <a:rPr lang="en-IN" sz="1800" kern="1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200" dirty="0">
                <a:latin typeface="Arial" panose="020B0604020202020204" pitchFamily="34" charset="0"/>
                <a:cs typeface="Arial" panose="020B0604020202020204" pitchFamily="34" charset="0"/>
              </a:rPr>
              <a:t>The Insect Pest Identification project leverages technology to provide a practical solution for plant health management. By combining web development with potential machine learning advancements, the application addresses a critical need among gardeners and farmers, promoting better pest management practices.</a:t>
            </a:r>
          </a:p>
        </p:txBody>
      </p:sp>
    </p:spTree>
    <p:extLst>
      <p:ext uri="{BB962C8B-B14F-4D97-AF65-F5344CB8AC3E}">
        <p14:creationId xmlns:p14="http://schemas.microsoft.com/office/powerpoint/2010/main" val="32512804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descreenPresentatio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WidescreenPresentation</Template>
  <TotalTime>0</TotalTime>
  <Words>741</Words>
  <Application>Microsoft Office PowerPoint</Application>
  <PresentationFormat>On-screen Show (16:9)</PresentationFormat>
  <Paragraphs>64</Paragraphs>
  <Slides>11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Symbol</vt:lpstr>
      <vt:lpstr>Times New Roman</vt:lpstr>
      <vt:lpstr>Tw Cen MT</vt:lpstr>
      <vt:lpstr>Wingdings</vt:lpstr>
      <vt:lpstr>Wingdings 2</vt:lpstr>
      <vt:lpstr>WidescreenPresentation</vt:lpstr>
      <vt:lpstr>Insect Pest identification</vt:lpstr>
      <vt:lpstr>Abstract:</vt:lpstr>
      <vt:lpstr>Project Idea:</vt:lpstr>
      <vt:lpstr>Project Life Cycle:</vt:lpstr>
      <vt:lpstr>PowerPoint Presentation</vt:lpstr>
      <vt:lpstr>Implementation:</vt:lpstr>
      <vt:lpstr>PowerPoint Presentation</vt:lpstr>
      <vt:lpstr>References:</vt:lpstr>
      <vt:lpstr>Conclusion:</vt:lpstr>
      <vt:lpstr>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2015-08-10T20:36:54Z</dcterms:created>
  <dcterms:modified xsi:type="dcterms:W3CDTF">2024-11-03T12:00:47Z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