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67" r:id="rId4"/>
    <p:sldId id="279" r:id="rId5"/>
    <p:sldId id="284" r:id="rId6"/>
    <p:sldId id="292" r:id="rId7"/>
    <p:sldId id="289" r:id="rId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26" autoAdjust="0"/>
    <p:restoredTop sz="87621" autoAdjust="0"/>
  </p:normalViewPr>
  <p:slideViewPr>
    <p:cSldViewPr>
      <p:cViewPr varScale="1">
        <p:scale>
          <a:sx n="73" d="100"/>
          <a:sy n="73" d="100"/>
        </p:scale>
        <p:origin x="810" y="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33838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8005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9/9/2024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9/9/2024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9/9/2024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9/9/2024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9/9/2024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9/9/2024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9/9/2024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9/9/2024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1617" y="297123"/>
            <a:ext cx="8229600" cy="2181316"/>
          </a:xfrm>
        </p:spPr>
        <p:txBody>
          <a:bodyPr>
            <a:normAutofit fontScale="90000"/>
          </a:bodyPr>
          <a:lstStyle/>
          <a:p>
            <a:pPr algn="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endParaRPr lang="en-US" dirty="0">
              <a:solidFill>
                <a:srgbClr val="FF0000"/>
              </a:solidFill>
            </a:endParaRPr>
          </a:p>
        </p:txBody>
      </p:sp>
      <p:sp>
        <p:nvSpPr>
          <p:cNvPr id="5" name="Rectangle 4"/>
          <p:cNvSpPr>
            <a:spLocks noGrp="1"/>
          </p:cNvSpPr>
          <p:nvPr>
            <p:ph type="subTitle" idx="1"/>
          </p:nvPr>
        </p:nvSpPr>
        <p:spPr>
          <a:xfrm>
            <a:off x="2374074" y="4629150"/>
            <a:ext cx="6503225" cy="422728"/>
          </a:xfrm>
        </p:spPr>
        <p:txBody>
          <a:bodyPr>
            <a:normAutofit fontScale="70000" lnSpcReduction="20000"/>
          </a:bodyPr>
          <a:lstStyle/>
          <a:p>
            <a:r>
              <a:rPr lang="en-IN" dirty="0"/>
              <a:t>22AIC14 &amp; INTERNET OF THINGS AND ITS APPLICATIONS</a:t>
            </a:r>
            <a:endParaRPr lang="en-US" dirty="0"/>
          </a:p>
        </p:txBody>
      </p:sp>
      <p:sp>
        <p:nvSpPr>
          <p:cNvPr id="7" name="TextBox 6"/>
          <p:cNvSpPr txBox="1"/>
          <p:nvPr/>
        </p:nvSpPr>
        <p:spPr>
          <a:xfrm>
            <a:off x="433040" y="3398936"/>
            <a:ext cx="2699657" cy="923330"/>
          </a:xfrm>
          <a:prstGeom prst="rect">
            <a:avLst/>
          </a:prstGeom>
          <a:noFill/>
        </p:spPr>
        <p:txBody>
          <a:bodyPr wrap="square" rtlCol="0">
            <a:spAutoFit/>
          </a:bodyPr>
          <a:lstStyle/>
          <a:p>
            <a:r>
              <a:rPr lang="en-US" dirty="0"/>
              <a:t>Guided By  :</a:t>
            </a:r>
            <a:r>
              <a:rPr lang="en-IN" dirty="0"/>
              <a:t> </a:t>
            </a:r>
          </a:p>
          <a:p>
            <a:r>
              <a:rPr lang="en-IN" dirty="0"/>
              <a:t>      </a:t>
            </a:r>
            <a:r>
              <a:rPr lang="en-IN" dirty="0" err="1"/>
              <a:t>Dr.K.Lalitha</a:t>
            </a:r>
            <a:endParaRPr lang="en-US" dirty="0"/>
          </a:p>
          <a:p>
            <a:r>
              <a:rPr lang="en-US" dirty="0"/>
              <a:t>     </a:t>
            </a:r>
            <a:endParaRPr lang="en-US" dirty="0">
              <a:solidFill>
                <a:srgbClr val="FF0000"/>
              </a:solidFill>
            </a:endParaRPr>
          </a:p>
        </p:txBody>
      </p:sp>
      <p:sp>
        <p:nvSpPr>
          <p:cNvPr id="8" name="TextBox 7"/>
          <p:cNvSpPr txBox="1"/>
          <p:nvPr/>
        </p:nvSpPr>
        <p:spPr>
          <a:xfrm>
            <a:off x="5682349" y="3092051"/>
            <a:ext cx="6085114" cy="1754326"/>
          </a:xfrm>
          <a:prstGeom prst="rect">
            <a:avLst/>
          </a:prstGeom>
          <a:noFill/>
        </p:spPr>
        <p:txBody>
          <a:bodyPr wrap="square" rtlCol="0">
            <a:spAutoFit/>
          </a:bodyPr>
          <a:lstStyle/>
          <a:p>
            <a:r>
              <a:rPr lang="en-US" dirty="0"/>
              <a:t>PRESENTED By   :</a:t>
            </a:r>
            <a:endParaRPr lang="en-IN" dirty="0"/>
          </a:p>
          <a:p>
            <a:r>
              <a:rPr lang="en-IN" dirty="0"/>
              <a:t>      BHARANI.S(22AI004),</a:t>
            </a:r>
          </a:p>
          <a:p>
            <a:r>
              <a:rPr lang="en-IN" dirty="0"/>
              <a:t>      BHARANIDHARAN.G(22AI005),</a:t>
            </a:r>
          </a:p>
          <a:p>
            <a:r>
              <a:rPr lang="en-IN" dirty="0"/>
              <a:t>      KEERTHIVARSAN.D(22AI022).</a:t>
            </a:r>
            <a:endParaRPr lang="en-US" dirty="0"/>
          </a:p>
          <a:p>
            <a:r>
              <a:rPr lang="en-US" dirty="0"/>
              <a:t>    </a:t>
            </a:r>
            <a:endParaRPr lang="en-US" dirty="0">
              <a:solidFill>
                <a:srgbClr val="FF0000"/>
              </a:solidFill>
            </a:endParaRPr>
          </a:p>
          <a:p>
            <a:r>
              <a:rPr lang="en-US" dirty="0">
                <a:solidFill>
                  <a:srgbClr val="FF0000"/>
                </a:solidFill>
              </a:rPr>
              <a:t>      </a:t>
            </a:r>
          </a:p>
        </p:txBody>
      </p:sp>
      <p:sp>
        <p:nvSpPr>
          <p:cNvPr id="2" name="TextBox 1">
            <a:extLst>
              <a:ext uri="{FF2B5EF4-FFF2-40B4-BE49-F238E27FC236}">
                <a16:creationId xmlns:a16="http://schemas.microsoft.com/office/drawing/2014/main" id="{7817F5CA-F50F-09C9-4EC5-DD800E7E3176}"/>
              </a:ext>
            </a:extLst>
          </p:cNvPr>
          <p:cNvSpPr txBox="1"/>
          <p:nvPr/>
        </p:nvSpPr>
        <p:spPr>
          <a:xfrm>
            <a:off x="984210" y="1492504"/>
            <a:ext cx="6855524" cy="830997"/>
          </a:xfrm>
          <a:prstGeom prst="rect">
            <a:avLst/>
          </a:prstGeom>
          <a:noFill/>
        </p:spPr>
        <p:txBody>
          <a:bodyPr wrap="square" rtlCol="0">
            <a:spAutoFit/>
          </a:bodyPr>
          <a:lstStyle/>
          <a:p>
            <a:r>
              <a:rPr lang="en-IN" sz="4800" b="1" dirty="0"/>
              <a:t>      </a:t>
            </a:r>
            <a:r>
              <a:rPr lang="en-IN" sz="1800" b="1" i="0" dirty="0">
                <a:effectLst/>
                <a:latin typeface="Arial" panose="020B0604020202020204" pitchFamily="34" charset="0"/>
              </a:rPr>
              <a:t>TANK WATER LEVEL AND QUALITY MONITORING </a:t>
            </a:r>
            <a:endParaRPr lang="en-IN" sz="4800" b="1" dirty="0"/>
          </a:p>
        </p:txBody>
      </p:sp>
      <p:sp>
        <p:nvSpPr>
          <p:cNvPr id="3" name="TextBox 2">
            <a:extLst>
              <a:ext uri="{FF2B5EF4-FFF2-40B4-BE49-F238E27FC236}">
                <a16:creationId xmlns:a16="http://schemas.microsoft.com/office/drawing/2014/main" id="{E49854F2-0704-C52C-EF17-C049846048A1}"/>
              </a:ext>
            </a:extLst>
          </p:cNvPr>
          <p:cNvSpPr txBox="1"/>
          <p:nvPr/>
        </p:nvSpPr>
        <p:spPr>
          <a:xfrm>
            <a:off x="71617" y="4629150"/>
            <a:ext cx="1985783" cy="369332"/>
          </a:xfrm>
          <a:prstGeom prst="rect">
            <a:avLst/>
          </a:prstGeom>
          <a:noFill/>
        </p:spPr>
        <p:txBody>
          <a:bodyPr wrap="square" rtlCol="0">
            <a:spAutoFit/>
          </a:bodyPr>
          <a:lstStyle/>
          <a:p>
            <a:r>
              <a:rPr lang="en-IN" dirty="0"/>
              <a:t>TEAM NO.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4" name="TextBox 3">
            <a:extLst>
              <a:ext uri="{FF2B5EF4-FFF2-40B4-BE49-F238E27FC236}">
                <a16:creationId xmlns:a16="http://schemas.microsoft.com/office/drawing/2014/main" id="{71698CF7-EA3D-81B8-3C51-98422F8ECEA9}"/>
              </a:ext>
            </a:extLst>
          </p:cNvPr>
          <p:cNvSpPr txBox="1"/>
          <p:nvPr/>
        </p:nvSpPr>
        <p:spPr>
          <a:xfrm>
            <a:off x="1082823" y="1782058"/>
            <a:ext cx="6978353" cy="2585323"/>
          </a:xfrm>
          <a:prstGeom prst="rect">
            <a:avLst/>
          </a:prstGeom>
          <a:noFill/>
        </p:spPr>
        <p:txBody>
          <a:bodyPr wrap="square">
            <a:spAutoFit/>
          </a:bodyPr>
          <a:lstStyle/>
          <a:p>
            <a:pPr marL="285750" indent="-285750">
              <a:buFont typeface="Arial" panose="020B0604020202020204" pitchFamily="34" charset="0"/>
              <a:buChar char="•"/>
            </a:pPr>
            <a:r>
              <a:rPr lang="en-US" b="1" dirty="0"/>
              <a:t>This project presents an </a:t>
            </a:r>
            <a:r>
              <a:rPr lang="en-US" b="1" dirty="0" err="1"/>
              <a:t>IoT</a:t>
            </a:r>
            <a:r>
              <a:rPr lang="en-US" b="1" dirty="0"/>
              <a:t>-based system for monitoring both the water level and quality in tanks. It uses sensors to measure the water level and assess parameters like pH, temperature, and turbidity to ensure water quality.</a:t>
            </a:r>
            <a:endParaRPr lang="en-IN" b="1" dirty="0"/>
          </a:p>
          <a:p>
            <a:endParaRPr lang="en-IN" b="1" dirty="0"/>
          </a:p>
          <a:p>
            <a:pPr marL="285750" indent="-285750">
              <a:buFont typeface="Arial" panose="020B0604020202020204" pitchFamily="34" charset="0"/>
              <a:buChar char="•"/>
            </a:pPr>
            <a:r>
              <a:rPr lang="en-US" b="1" dirty="0"/>
              <a:t>The data is transmitted in real-time to users via a mobile app or web interface, alerting them to critical changes in water levels or quality. This system offers a cost-effective solution for efficient water management in residential, agricultural, and industrial settings.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21DE5D90-DCD1-2902-B7D3-5BAE297FB8A5}"/>
              </a:ext>
            </a:extLst>
          </p:cNvPr>
          <p:cNvSpPr>
            <a:spLocks noGrp="1"/>
          </p:cNvSpPr>
          <p:nvPr>
            <p:ph sz="quarter" idx="14"/>
          </p:nvPr>
        </p:nvSpPr>
        <p:spPr>
          <a:xfrm>
            <a:off x="689852" y="2328392"/>
            <a:ext cx="8342571" cy="3318841"/>
          </a:xfrm>
        </p:spPr>
        <p:txBody>
          <a:bodyPr>
            <a:normAutofit/>
          </a:bodyPr>
          <a:lstStyle/>
          <a:p>
            <a:r>
              <a:rPr lang="en-IN" sz="1800" b="1" dirty="0"/>
              <a:t>The objective of this project is to develop an automated system for real-time monitoring of tank water levels and quality using </a:t>
            </a:r>
            <a:r>
              <a:rPr lang="en-IN" sz="1800" b="1" dirty="0" err="1"/>
              <a:t>IoT</a:t>
            </a:r>
            <a:r>
              <a:rPr lang="en-IN" sz="1800" b="1" dirty="0"/>
              <a:t>-based sensors. </a:t>
            </a:r>
          </a:p>
          <a:p>
            <a:r>
              <a:rPr lang="en-IN" sz="1800" b="1" dirty="0"/>
              <a:t>The system aims to provide timely alerts for critical changes, ensuring efficient water management and the maintenance of safe, usable water for residential, agricultural, and industrial purposes.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33350"/>
            <a:ext cx="8153400" cy="1005840"/>
          </a:xfrm>
        </p:spPr>
        <p:txBody>
          <a:bodyPr/>
          <a:lstStyle/>
          <a:p>
            <a:r>
              <a:rPr lang="en-US" dirty="0"/>
              <a:t>Components Required:</a:t>
            </a:r>
          </a:p>
        </p:txBody>
      </p:sp>
      <p:sp>
        <p:nvSpPr>
          <p:cNvPr id="3" name="Rectangle 2"/>
          <p:cNvSpPr>
            <a:spLocks noGrp="1"/>
          </p:cNvSpPr>
          <p:nvPr>
            <p:ph sz="quarter" idx="13"/>
          </p:nvPr>
        </p:nvSpPr>
        <p:spPr>
          <a:xfrm>
            <a:off x="457200" y="1809750"/>
            <a:ext cx="3886200" cy="3200400"/>
          </a:xfrm>
        </p:spPr>
        <p:txBody>
          <a:bodyPr anchor="ctr"/>
          <a:lstStyle/>
          <a:p>
            <a:pPr marL="274320" lvl="1">
              <a:buNone/>
            </a:pPr>
            <a:endParaRPr lang="en-US" altLang="x-none" dirty="0"/>
          </a:p>
          <a:p>
            <a:pPr marL="274320" lvl="1">
              <a:buNone/>
            </a:pPr>
            <a:endParaRPr lang="en-US" sz="4000" u="sng" dirty="0"/>
          </a:p>
        </p:txBody>
      </p:sp>
      <p:sp>
        <p:nvSpPr>
          <p:cNvPr id="5" name="TextBox 4">
            <a:extLst>
              <a:ext uri="{FF2B5EF4-FFF2-40B4-BE49-F238E27FC236}">
                <a16:creationId xmlns:a16="http://schemas.microsoft.com/office/drawing/2014/main" id="{95720A2E-68D9-68BC-EB6B-7A8AE984FC8C}"/>
              </a:ext>
            </a:extLst>
          </p:cNvPr>
          <p:cNvSpPr txBox="1"/>
          <p:nvPr/>
        </p:nvSpPr>
        <p:spPr>
          <a:xfrm>
            <a:off x="772241" y="1593830"/>
            <a:ext cx="7423025" cy="3416320"/>
          </a:xfrm>
          <a:prstGeom prst="rect">
            <a:avLst/>
          </a:prstGeom>
          <a:noFill/>
        </p:spPr>
        <p:txBody>
          <a:bodyPr wrap="square">
            <a:spAutoFit/>
          </a:bodyPr>
          <a:lstStyle/>
          <a:p>
            <a:pPr marL="342900" indent="-342900">
              <a:buFont typeface="+mj-lt"/>
              <a:buAutoNum type="arabicPeriod"/>
            </a:pPr>
            <a:r>
              <a:rPr lang="en-US" b="1" dirty="0"/>
              <a:t>Ultrasonic Sensor (HC-SR04): For water level detection.</a:t>
            </a:r>
            <a:endParaRPr lang="en-IN" b="1" dirty="0"/>
          </a:p>
          <a:p>
            <a:pPr marL="342900" indent="-342900">
              <a:buFont typeface="+mj-lt"/>
              <a:buAutoNum type="arabicPeriod"/>
            </a:pPr>
            <a:r>
              <a:rPr lang="en-US" b="1" dirty="0"/>
              <a:t>pH Sensor: To measure the acidity/alkalinity of the water.</a:t>
            </a:r>
            <a:endParaRPr lang="en-IN" b="1" dirty="0"/>
          </a:p>
          <a:p>
            <a:pPr marL="342900" indent="-342900">
              <a:buFont typeface="+mj-lt"/>
              <a:buAutoNum type="arabicPeriod"/>
            </a:pPr>
            <a:r>
              <a:rPr lang="en-US" b="1" dirty="0"/>
              <a:t>Turbidity Sensor: To measure water clarity</a:t>
            </a:r>
            <a:r>
              <a:rPr lang="en-IN" b="1" dirty="0"/>
              <a:t>.</a:t>
            </a:r>
          </a:p>
          <a:p>
            <a:pPr marL="342900" indent="-342900">
              <a:buFont typeface="+mj-lt"/>
              <a:buAutoNum type="arabicPeriod"/>
            </a:pPr>
            <a:r>
              <a:rPr lang="en-US" b="1" dirty="0"/>
              <a:t>Temperature Sensor (DS18B20): To monitor the water temperature.</a:t>
            </a:r>
            <a:endParaRPr lang="en-IN" b="1" dirty="0"/>
          </a:p>
          <a:p>
            <a:pPr marL="342900" indent="-342900">
              <a:buFont typeface="+mj-lt"/>
              <a:buAutoNum type="arabicPeriod"/>
            </a:pPr>
            <a:r>
              <a:rPr lang="en-US" b="1" dirty="0"/>
              <a:t>TDS Sensor: To measure Total Dissolved Solids (water purity).</a:t>
            </a:r>
            <a:endParaRPr lang="en-IN" b="1" dirty="0"/>
          </a:p>
          <a:p>
            <a:pPr marL="342900" indent="-342900">
              <a:buFont typeface="+mj-lt"/>
              <a:buAutoNum type="arabicPeriod"/>
            </a:pPr>
            <a:r>
              <a:rPr lang="en-US" b="1" dirty="0"/>
              <a:t>Microcontroller: Arduino Uno or Raspberry Pi to interface with sensors and process data.</a:t>
            </a:r>
            <a:endParaRPr lang="en-IN" b="1" dirty="0"/>
          </a:p>
          <a:p>
            <a:pPr marL="342900" indent="-342900">
              <a:buFont typeface="+mj-lt"/>
              <a:buAutoNum type="arabicPeriod"/>
            </a:pPr>
            <a:r>
              <a:rPr lang="en-US" b="1" dirty="0"/>
              <a:t>Wi-Fi Module (e.g., ESP8266): For </a:t>
            </a:r>
            <a:r>
              <a:rPr lang="en-US" b="1" dirty="0" err="1"/>
              <a:t>IoT</a:t>
            </a:r>
            <a:r>
              <a:rPr lang="en-US" b="1" dirty="0"/>
              <a:t> functionality (sending data to the cloud).</a:t>
            </a:r>
            <a:endParaRPr lang="en-IN" b="1" dirty="0"/>
          </a:p>
          <a:p>
            <a:pPr marL="342900" indent="-342900">
              <a:buFont typeface="+mj-lt"/>
              <a:buAutoNum type="arabicPeriod"/>
            </a:pPr>
            <a:r>
              <a:rPr lang="en-US" b="1" dirty="0"/>
              <a:t>Power Supply: For powering the components.</a:t>
            </a:r>
            <a:endParaRPr lang="en-IN" b="1" dirty="0"/>
          </a:p>
          <a:p>
            <a:pPr marL="342900" indent="-342900">
              <a:buFont typeface="+mj-lt"/>
              <a:buAutoNum type="arabicPeriod"/>
            </a:pPr>
            <a:r>
              <a:rPr lang="en-US" b="1" dirty="0"/>
              <a:t>Cloud Service (optional): For remote monitoring (e.g., Firebase, </a:t>
            </a:r>
            <a:r>
              <a:rPr lang="en-US" b="1" dirty="0" err="1"/>
              <a:t>Thingspeak</a:t>
            </a:r>
            <a:r>
              <a:rPr lang="en-US" b="1" dirty="0"/>
              <a:t>).</a:t>
            </a:r>
          </a:p>
        </p:txBody>
      </p:sp>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p:cNvSpPr>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dirty="0"/>
              <a:t>Flow Diagram:</a:t>
            </a:r>
          </a:p>
        </p:txBody>
      </p:sp>
      <p:pic>
        <p:nvPicPr>
          <p:cNvPr id="2" name="Picture 1">
            <a:extLst>
              <a:ext uri="{FF2B5EF4-FFF2-40B4-BE49-F238E27FC236}">
                <a16:creationId xmlns:a16="http://schemas.microsoft.com/office/drawing/2014/main" id="{72A50309-948B-C83B-DD2C-04A76683E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194" y="1689652"/>
            <a:ext cx="4219611" cy="3171486"/>
          </a:xfrm>
          <a:prstGeom prst="rect">
            <a:avLst/>
          </a:prstGeom>
        </p:spPr>
      </p:pic>
    </p:spTree>
    <p:extLst>
      <p:ext uri="{BB962C8B-B14F-4D97-AF65-F5344CB8AC3E}">
        <p14:creationId xmlns:p14="http://schemas.microsoft.com/office/powerpoint/2010/main" val="344720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Implementation:</a:t>
            </a:r>
            <a:br>
              <a:rPr lang="en-US" dirty="0"/>
            </a:br>
            <a:r>
              <a:rPr lang="en-US" sz="2800" dirty="0"/>
              <a:t>(Hardware)</a:t>
            </a:r>
            <a:endParaRPr lang="en-US" dirty="0"/>
          </a:p>
        </p:txBody>
      </p:sp>
      <p:sp>
        <p:nvSpPr>
          <p:cNvPr id="4" name="TextBox 3">
            <a:extLst>
              <a:ext uri="{FF2B5EF4-FFF2-40B4-BE49-F238E27FC236}">
                <a16:creationId xmlns:a16="http://schemas.microsoft.com/office/drawing/2014/main" id="{212408D1-D8DC-E3C5-310D-384048562766}"/>
              </a:ext>
            </a:extLst>
          </p:cNvPr>
          <p:cNvSpPr txBox="1"/>
          <p:nvPr/>
        </p:nvSpPr>
        <p:spPr>
          <a:xfrm>
            <a:off x="609600" y="1007195"/>
            <a:ext cx="8242538" cy="4247317"/>
          </a:xfrm>
          <a:prstGeom prst="rect">
            <a:avLst/>
          </a:prstGeom>
          <a:noFill/>
        </p:spPr>
        <p:txBody>
          <a:bodyPr wrap="square">
            <a:spAutoFit/>
          </a:bodyPr>
          <a:lstStyle/>
          <a:p>
            <a:pPr algn="l"/>
            <a:endParaRPr lang="en-IN" b="1" i="0" dirty="0">
              <a:effectLst/>
              <a:latin typeface="var(--font-fk-grotesk)"/>
            </a:endParaRPr>
          </a:p>
          <a:p>
            <a:pPr algn="l">
              <a:buFont typeface="+mj-lt"/>
              <a:buAutoNum type="arabicPeriod"/>
            </a:pPr>
            <a:r>
              <a:rPr lang="en-IN" b="1" i="0" dirty="0">
                <a:effectLst/>
                <a:latin typeface="__fkGroteskNeue_598ab8"/>
              </a:rPr>
              <a:t>Install Sensors: Place hydrostatic sensors at the bottom of the tank and quality sensors at strategic points to monitor various parameters.</a:t>
            </a:r>
          </a:p>
          <a:p>
            <a:pPr algn="l">
              <a:buFont typeface="+mj-lt"/>
              <a:buAutoNum type="arabicPeriod"/>
            </a:pPr>
            <a:endParaRPr lang="en-IN" b="1" i="0" dirty="0">
              <a:effectLst/>
              <a:latin typeface="__fkGroteskNeue_598ab8"/>
            </a:endParaRPr>
          </a:p>
          <a:p>
            <a:pPr algn="l">
              <a:buFont typeface="+mj-lt"/>
              <a:buAutoNum type="arabicPeriod"/>
            </a:pPr>
            <a:r>
              <a:rPr lang="en-IN" b="1" i="0" dirty="0">
                <a:effectLst/>
                <a:latin typeface="__fkGroteskNeue_598ab8"/>
              </a:rPr>
              <a:t>Connect to Microcontroller: Wire the sensors to the microcontroller, ensuring proper configuration for data reading.</a:t>
            </a:r>
          </a:p>
          <a:p>
            <a:pPr algn="l">
              <a:buFont typeface="+mj-lt"/>
              <a:buAutoNum type="arabicPeriod"/>
            </a:pPr>
            <a:endParaRPr lang="en-IN" b="1" i="0" dirty="0">
              <a:effectLst/>
              <a:latin typeface="__fkGroteskNeue_598ab8"/>
            </a:endParaRPr>
          </a:p>
          <a:p>
            <a:pPr algn="l">
              <a:buFont typeface="+mj-lt"/>
              <a:buAutoNum type="arabicPeriod"/>
            </a:pPr>
            <a:r>
              <a:rPr lang="en-IN" b="1" i="0" dirty="0">
                <a:effectLst/>
                <a:latin typeface="__fkGroteskNeue_598ab8"/>
              </a:rPr>
              <a:t>Set Up Connectivity: Configure the microcontroller to connect to the internet via Wi-Fi or </a:t>
            </a:r>
            <a:r>
              <a:rPr lang="en-IN" b="1" i="0" dirty="0" err="1">
                <a:effectLst/>
                <a:latin typeface="__fkGroteskNeue_598ab8"/>
              </a:rPr>
              <a:t>LoRaWAN</a:t>
            </a:r>
            <a:r>
              <a:rPr lang="en-IN" b="1" i="0" dirty="0">
                <a:effectLst/>
                <a:latin typeface="__fkGroteskNeue_598ab8"/>
              </a:rPr>
              <a:t>.</a:t>
            </a:r>
          </a:p>
          <a:p>
            <a:pPr algn="l">
              <a:buFont typeface="+mj-lt"/>
              <a:buAutoNum type="arabicPeriod"/>
            </a:pPr>
            <a:endParaRPr lang="en-IN" b="1" i="0" dirty="0">
              <a:effectLst/>
              <a:latin typeface="__fkGroteskNeue_598ab8"/>
            </a:endParaRPr>
          </a:p>
          <a:p>
            <a:pPr algn="l">
              <a:buFont typeface="+mj-lt"/>
              <a:buAutoNum type="arabicPeriod"/>
            </a:pPr>
            <a:r>
              <a:rPr lang="en-IN" b="1" i="0" dirty="0">
                <a:effectLst/>
                <a:latin typeface="__fkGroteskNeue_598ab8"/>
              </a:rPr>
              <a:t>Develop User Interface: Create a mobile app or web dashboard to display real-time data and alerts.</a:t>
            </a:r>
          </a:p>
          <a:p>
            <a:pPr algn="l">
              <a:buFont typeface="+mj-lt"/>
              <a:buAutoNum type="arabicPeriod"/>
            </a:pPr>
            <a:endParaRPr lang="en-IN" b="1" i="0" dirty="0">
              <a:effectLst/>
              <a:latin typeface="__fkGroteskNeue_598ab8"/>
            </a:endParaRPr>
          </a:p>
          <a:p>
            <a:pPr algn="l">
              <a:buFont typeface="+mj-lt"/>
              <a:buAutoNum type="arabicPeriod"/>
            </a:pPr>
            <a:r>
              <a:rPr lang="en-IN" b="1" i="0" dirty="0">
                <a:effectLst/>
                <a:latin typeface="__fkGroteskNeue_598ab8"/>
              </a:rPr>
              <a:t>Testing and Calibration: Test the system for accuracy and calibrate sensors as necessary.</a:t>
            </a:r>
          </a:p>
        </p:txBody>
      </p:sp>
    </p:spTree>
    <p:extLst>
      <p:ext uri="{BB962C8B-B14F-4D97-AF65-F5344CB8AC3E}">
        <p14:creationId xmlns:p14="http://schemas.microsoft.com/office/powerpoint/2010/main" val="193818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1590" y="2638389"/>
            <a:ext cx="3424481" cy="948734"/>
          </a:xfrm>
        </p:spPr>
        <p:txBody>
          <a:bodyPr/>
          <a:lstStyle/>
          <a:p>
            <a:r>
              <a:rPr lang="en-US" b="1" dirty="0">
                <a:solidFill>
                  <a:srgbClr val="FF0000"/>
                </a:solidFill>
              </a:rPr>
              <a:t>Thank</a:t>
            </a:r>
            <a:r>
              <a:rPr lang="en-IN" b="1" dirty="0">
                <a:solidFill>
                  <a:srgbClr val="FF0000"/>
                </a:solidFill>
              </a:rPr>
              <a:t> You </a:t>
            </a:r>
            <a:endParaRPr lang="en-US" b="1" dirty="0">
              <a:solidFill>
                <a:srgbClr val="FF0000"/>
              </a:solidFill>
            </a:endParaRPr>
          </a:p>
        </p:txBody>
      </p:sp>
    </p:spTree>
    <p:extLst>
      <p:ext uri="{BB962C8B-B14F-4D97-AF65-F5344CB8AC3E}">
        <p14:creationId xmlns:p14="http://schemas.microsoft.com/office/powerpoint/2010/main" val="1164404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59</Words>
  <Application>Microsoft Office PowerPoint</Application>
  <PresentationFormat>On-screen Show (16:9)</PresentationFormat>
  <Paragraphs>23</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WidescreenPresentation</vt:lpstr>
      <vt:lpstr>          </vt:lpstr>
      <vt:lpstr>Abstract</vt:lpstr>
      <vt:lpstr>Objectives:</vt:lpstr>
      <vt:lpstr>Components Required:</vt:lpstr>
      <vt:lpstr>PowerPoint Presentation</vt:lpstr>
      <vt:lpstr>Implementation: (Hardware)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keerthi.7yrk@gmail.com</cp:lastModifiedBy>
  <cp:revision>6</cp:revision>
  <dcterms:created xsi:type="dcterms:W3CDTF">2015-08-10T20:36:54Z</dcterms:created>
  <dcterms:modified xsi:type="dcterms:W3CDTF">2024-09-09T03:57:30Z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