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9" r:id="rId4"/>
    <p:sldId id="277" r:id="rId5"/>
    <p:sldId id="268" r:id="rId6"/>
    <p:sldId id="282" r:id="rId7"/>
    <p:sldId id="278" r:id="rId8"/>
    <p:sldId id="285" r:id="rId9"/>
    <p:sldId id="286" r:id="rId10"/>
    <p:sldId id="287" r:id="rId11"/>
    <p:sldId id="288" r:id="rId12"/>
    <p:sldId id="284" r:id="rId13"/>
    <p:sldId id="279" r:id="rId14"/>
    <p:sldId id="280" r:id="rId15"/>
    <p:sldId id="281" r:id="rId16"/>
    <p:sldId id="262" r:id="rId17"/>
    <p:sldId id="267" r:id="rId18"/>
    <p:sldId id="257" r:id="rId19"/>
    <p:sldId id="258" r:id="rId20"/>
    <p:sldId id="259" r:id="rId21"/>
    <p:sldId id="260" r:id="rId22"/>
    <p:sldId id="270" r:id="rId23"/>
    <p:sldId id="271" r:id="rId24"/>
    <p:sldId id="272" r:id="rId25"/>
    <p:sldId id="273" r:id="rId26"/>
    <p:sldId id="274" r:id="rId27"/>
    <p:sldId id="275" r:id="rId28"/>
    <p:sldId id="276" r:id="rId29"/>
    <p:sldId id="263" r:id="rId30"/>
    <p:sldId id="264" r:id="rId31"/>
    <p:sldId id="265" r:id="rId32"/>
    <p:sldId id="266" r:id="rId33"/>
    <p:sldId id="28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EB5A3-B617-CE03-E18F-DDEA1BCFA7F2}" v="157" dt="2023-12-21T17:32:32.148"/>
    <p1510:client id="{123C8FB7-C280-D2AE-9B26-90EFA8A9ECCF}" v="137" dt="2023-12-21T16:57:07.557"/>
    <p1510:client id="{205BB949-2D5D-16A4-C819-59E830DBE6FF}" v="1" dt="2023-12-21T15:17:02.023"/>
    <p1510:client id="{2E19475B-91E4-6D7E-AEF0-13CF9D21A5AC}" v="68" dt="2023-12-21T17:31:56.013"/>
    <p1510:client id="{37735E7B-E116-7B8A-2972-90876F4700DD}" v="17" dt="2023-12-21T16:41:18.386"/>
    <p1510:client id="{43E43609-E790-AA08-1CB9-357B2F72C900}" v="12" dt="2023-12-21T17:28:22.396"/>
    <p1510:client id="{66F3081F-6433-40C3-8795-C1A3F0B7B767}" v="1504" dt="2023-12-21T17:23:02.548"/>
    <p1510:client id="{97847786-BF41-63F7-7B91-28B0E2023F36}" v="166" dt="2023-12-21T17:01:10.336"/>
    <p1510:client id="{C2456B2F-BF86-664B-C20B-6BCB80A8F967}" v="154" dt="2023-12-21T17:50:30.689"/>
    <p1510:client id="{CEDDFC45-72A4-031C-3F8F-B6230EE7F813}" v="73" dt="2023-12-21T17:54:32.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2ECA-8CCA-915C-249C-67F206BA21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EF7423-3F9B-F843-5D04-2EE3887A3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5F9DE0-C746-6806-04DF-890E53CA3196}"/>
              </a:ext>
            </a:extLst>
          </p:cNvPr>
          <p:cNvSpPr>
            <a:spLocks noGrp="1"/>
          </p:cNvSpPr>
          <p:nvPr>
            <p:ph type="dt" sz="half" idx="10"/>
          </p:nvPr>
        </p:nvSpPr>
        <p:spPr/>
        <p:txBody>
          <a:bodyPr/>
          <a:lstStyle/>
          <a:p>
            <a:fld id="{1AE31959-7667-4E51-9F2F-EEFEAA5A03DB}" type="datetimeFigureOut">
              <a:rPr lang="en-US" smtClean="0"/>
              <a:t>2/25/2024</a:t>
            </a:fld>
            <a:endParaRPr lang="en-US"/>
          </a:p>
        </p:txBody>
      </p:sp>
      <p:sp>
        <p:nvSpPr>
          <p:cNvPr id="5" name="Footer Placeholder 4">
            <a:extLst>
              <a:ext uri="{FF2B5EF4-FFF2-40B4-BE49-F238E27FC236}">
                <a16:creationId xmlns:a16="http://schemas.microsoft.com/office/drawing/2014/main" id="{282D8A65-4152-09EF-CC0C-54D50AC0F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5AC28-7941-0142-C377-FFD445554892}"/>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107891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4018-0624-EA82-7FAA-C87F24A36D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41D940-B6A9-3B92-DC57-0BCABF5DF3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E84E2-EA74-2C69-B46D-32FA26357058}"/>
              </a:ext>
            </a:extLst>
          </p:cNvPr>
          <p:cNvSpPr>
            <a:spLocks noGrp="1"/>
          </p:cNvSpPr>
          <p:nvPr>
            <p:ph type="dt" sz="half" idx="10"/>
          </p:nvPr>
        </p:nvSpPr>
        <p:spPr/>
        <p:txBody>
          <a:bodyPr/>
          <a:lstStyle/>
          <a:p>
            <a:fld id="{1AE31959-7667-4E51-9F2F-EEFEAA5A03DB}" type="datetimeFigureOut">
              <a:rPr lang="en-US" smtClean="0"/>
              <a:t>2/25/2024</a:t>
            </a:fld>
            <a:endParaRPr lang="en-US"/>
          </a:p>
        </p:txBody>
      </p:sp>
      <p:sp>
        <p:nvSpPr>
          <p:cNvPr id="5" name="Footer Placeholder 4">
            <a:extLst>
              <a:ext uri="{FF2B5EF4-FFF2-40B4-BE49-F238E27FC236}">
                <a16:creationId xmlns:a16="http://schemas.microsoft.com/office/drawing/2014/main" id="{6085A8D8-B2A5-0CF1-F770-2A980CDEB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77BF9-95F9-1B91-5ED1-F7D536AD14F2}"/>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3718065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881B5-74AB-9C79-715A-857C91C369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21C38C-B8BC-AE0B-22CB-565E87A54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B7823-A82E-71C7-2433-C7C9184CD351}"/>
              </a:ext>
            </a:extLst>
          </p:cNvPr>
          <p:cNvSpPr>
            <a:spLocks noGrp="1"/>
          </p:cNvSpPr>
          <p:nvPr>
            <p:ph type="dt" sz="half" idx="10"/>
          </p:nvPr>
        </p:nvSpPr>
        <p:spPr/>
        <p:txBody>
          <a:bodyPr/>
          <a:lstStyle/>
          <a:p>
            <a:fld id="{1AE31959-7667-4E51-9F2F-EEFEAA5A03DB}" type="datetimeFigureOut">
              <a:rPr lang="en-US" smtClean="0"/>
              <a:t>2/25/2024</a:t>
            </a:fld>
            <a:endParaRPr lang="en-US"/>
          </a:p>
        </p:txBody>
      </p:sp>
      <p:sp>
        <p:nvSpPr>
          <p:cNvPr id="5" name="Footer Placeholder 4">
            <a:extLst>
              <a:ext uri="{FF2B5EF4-FFF2-40B4-BE49-F238E27FC236}">
                <a16:creationId xmlns:a16="http://schemas.microsoft.com/office/drawing/2014/main" id="{93E1E15E-2CB1-2832-B77C-0B6B6690D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0423E-973D-257C-B79D-C6AEDD6ADCB4}"/>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3088345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859D-77DC-B9EA-94A4-71EACABA7B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C3DB27-6822-AF26-47E2-0451C03E1C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74A1B-B256-7FEF-FE0D-4C8FF26BE0D9}"/>
              </a:ext>
            </a:extLst>
          </p:cNvPr>
          <p:cNvSpPr>
            <a:spLocks noGrp="1"/>
          </p:cNvSpPr>
          <p:nvPr>
            <p:ph type="dt" sz="half" idx="10"/>
          </p:nvPr>
        </p:nvSpPr>
        <p:spPr/>
        <p:txBody>
          <a:bodyPr/>
          <a:lstStyle/>
          <a:p>
            <a:fld id="{1AE31959-7667-4E51-9F2F-EEFEAA5A03DB}" type="datetimeFigureOut">
              <a:rPr lang="en-US" smtClean="0"/>
              <a:t>2/25/2024</a:t>
            </a:fld>
            <a:endParaRPr lang="en-US"/>
          </a:p>
        </p:txBody>
      </p:sp>
      <p:sp>
        <p:nvSpPr>
          <p:cNvPr id="5" name="Footer Placeholder 4">
            <a:extLst>
              <a:ext uri="{FF2B5EF4-FFF2-40B4-BE49-F238E27FC236}">
                <a16:creationId xmlns:a16="http://schemas.microsoft.com/office/drawing/2014/main" id="{EE2A934C-7962-51BB-3E08-AC436834A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F1F58D-3AD1-1757-3F5E-5D5109984EEA}"/>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18673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B16D4-8EB8-D0E0-288D-6C7FF8D061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CB1D18-E993-3980-FAB3-9AD7B4C231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57F5A9-5F1A-FFE1-CD44-F9FE06FC39D6}"/>
              </a:ext>
            </a:extLst>
          </p:cNvPr>
          <p:cNvSpPr>
            <a:spLocks noGrp="1"/>
          </p:cNvSpPr>
          <p:nvPr>
            <p:ph type="dt" sz="half" idx="10"/>
          </p:nvPr>
        </p:nvSpPr>
        <p:spPr/>
        <p:txBody>
          <a:bodyPr/>
          <a:lstStyle/>
          <a:p>
            <a:fld id="{1AE31959-7667-4E51-9F2F-EEFEAA5A03DB}" type="datetimeFigureOut">
              <a:rPr lang="en-US" smtClean="0"/>
              <a:t>2/25/2024</a:t>
            </a:fld>
            <a:endParaRPr lang="en-US"/>
          </a:p>
        </p:txBody>
      </p:sp>
      <p:sp>
        <p:nvSpPr>
          <p:cNvPr id="5" name="Footer Placeholder 4">
            <a:extLst>
              <a:ext uri="{FF2B5EF4-FFF2-40B4-BE49-F238E27FC236}">
                <a16:creationId xmlns:a16="http://schemas.microsoft.com/office/drawing/2014/main" id="{450B1D25-1748-04ED-F523-4D3507BA4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D35B4-4FBA-CF72-B565-82B74BCA188E}"/>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98819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67EE-F4B7-39B1-BB9B-8848DD5CE8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9D85BE-75DF-DBEC-4957-B97D41E73A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9B82ED-82A3-079C-9F32-B51AC02470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E159B9-39A0-D752-6EA3-0ABD2703EC92}"/>
              </a:ext>
            </a:extLst>
          </p:cNvPr>
          <p:cNvSpPr>
            <a:spLocks noGrp="1"/>
          </p:cNvSpPr>
          <p:nvPr>
            <p:ph type="dt" sz="half" idx="10"/>
          </p:nvPr>
        </p:nvSpPr>
        <p:spPr/>
        <p:txBody>
          <a:bodyPr/>
          <a:lstStyle/>
          <a:p>
            <a:fld id="{1AE31959-7667-4E51-9F2F-EEFEAA5A03DB}" type="datetimeFigureOut">
              <a:rPr lang="en-US" smtClean="0"/>
              <a:t>2/25/2024</a:t>
            </a:fld>
            <a:endParaRPr lang="en-US"/>
          </a:p>
        </p:txBody>
      </p:sp>
      <p:sp>
        <p:nvSpPr>
          <p:cNvPr id="6" name="Footer Placeholder 5">
            <a:extLst>
              <a:ext uri="{FF2B5EF4-FFF2-40B4-BE49-F238E27FC236}">
                <a16:creationId xmlns:a16="http://schemas.microsoft.com/office/drawing/2014/main" id="{16DA54AF-567E-DF09-2286-D3E2774C0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02F94C-E9CA-5DD8-9018-8820D4ACBF2D}"/>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167948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C7AB-90C0-8AC8-C33A-1AC03213D9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CF5894-AC85-2B09-A8B1-244ABD6AAB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835DAF-2AA6-A50F-5A74-B73370B8EA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913944-04EA-5779-2F45-5C1114640D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29BF55-BFF8-23BB-D21E-0630F57A7E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48E7E3-D528-0A6D-802C-0FC023B43217}"/>
              </a:ext>
            </a:extLst>
          </p:cNvPr>
          <p:cNvSpPr>
            <a:spLocks noGrp="1"/>
          </p:cNvSpPr>
          <p:nvPr>
            <p:ph type="dt" sz="half" idx="10"/>
          </p:nvPr>
        </p:nvSpPr>
        <p:spPr/>
        <p:txBody>
          <a:bodyPr/>
          <a:lstStyle/>
          <a:p>
            <a:fld id="{1AE31959-7667-4E51-9F2F-EEFEAA5A03DB}" type="datetimeFigureOut">
              <a:rPr lang="en-US" smtClean="0"/>
              <a:t>2/25/2024</a:t>
            </a:fld>
            <a:endParaRPr lang="en-US"/>
          </a:p>
        </p:txBody>
      </p:sp>
      <p:sp>
        <p:nvSpPr>
          <p:cNvPr id="8" name="Footer Placeholder 7">
            <a:extLst>
              <a:ext uri="{FF2B5EF4-FFF2-40B4-BE49-F238E27FC236}">
                <a16:creationId xmlns:a16="http://schemas.microsoft.com/office/drawing/2014/main" id="{55F1AB7E-ADCF-6AC1-317E-D5878F8291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32BCF0-6F98-3745-0BF7-0E81EF4E5330}"/>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3994800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B7A2-3AEB-357C-F562-B803AFE800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BEBE97-BD74-5E51-D0EA-9CFF1ABC5C26}"/>
              </a:ext>
            </a:extLst>
          </p:cNvPr>
          <p:cNvSpPr>
            <a:spLocks noGrp="1"/>
          </p:cNvSpPr>
          <p:nvPr>
            <p:ph type="dt" sz="half" idx="10"/>
          </p:nvPr>
        </p:nvSpPr>
        <p:spPr/>
        <p:txBody>
          <a:bodyPr/>
          <a:lstStyle/>
          <a:p>
            <a:fld id="{1AE31959-7667-4E51-9F2F-EEFEAA5A03DB}" type="datetimeFigureOut">
              <a:rPr lang="en-US" smtClean="0"/>
              <a:t>2/25/2024</a:t>
            </a:fld>
            <a:endParaRPr lang="en-US"/>
          </a:p>
        </p:txBody>
      </p:sp>
      <p:sp>
        <p:nvSpPr>
          <p:cNvPr id="4" name="Footer Placeholder 3">
            <a:extLst>
              <a:ext uri="{FF2B5EF4-FFF2-40B4-BE49-F238E27FC236}">
                <a16:creationId xmlns:a16="http://schemas.microsoft.com/office/drawing/2014/main" id="{9EAFCFEB-95D2-2A0F-4DA4-40F5CE62F6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4A9A41-F704-F63E-FE46-7B398FAF5BFE}"/>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378023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686A38-E843-67C8-2285-66C5A6D69DCD}"/>
              </a:ext>
            </a:extLst>
          </p:cNvPr>
          <p:cNvSpPr>
            <a:spLocks noGrp="1"/>
          </p:cNvSpPr>
          <p:nvPr>
            <p:ph type="dt" sz="half" idx="10"/>
          </p:nvPr>
        </p:nvSpPr>
        <p:spPr/>
        <p:txBody>
          <a:bodyPr/>
          <a:lstStyle/>
          <a:p>
            <a:fld id="{1AE31959-7667-4E51-9F2F-EEFEAA5A03DB}" type="datetimeFigureOut">
              <a:rPr lang="en-US" smtClean="0"/>
              <a:t>2/25/2024</a:t>
            </a:fld>
            <a:endParaRPr lang="en-US"/>
          </a:p>
        </p:txBody>
      </p:sp>
      <p:sp>
        <p:nvSpPr>
          <p:cNvPr id="3" name="Footer Placeholder 2">
            <a:extLst>
              <a:ext uri="{FF2B5EF4-FFF2-40B4-BE49-F238E27FC236}">
                <a16:creationId xmlns:a16="http://schemas.microsoft.com/office/drawing/2014/main" id="{9A9BC45C-CDF6-C10A-422F-015593FFE7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3E179C-FC6C-2464-5703-31768F701E12}"/>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3465582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28EE-1B12-6050-82C1-B4B3D91552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0B737A-8C51-D5D7-0895-45971D975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E67084-7AB3-B78A-6CE1-457D6BB1E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50332-2FAE-CC16-EB34-602F45DCDD31}"/>
              </a:ext>
            </a:extLst>
          </p:cNvPr>
          <p:cNvSpPr>
            <a:spLocks noGrp="1"/>
          </p:cNvSpPr>
          <p:nvPr>
            <p:ph type="dt" sz="half" idx="10"/>
          </p:nvPr>
        </p:nvSpPr>
        <p:spPr/>
        <p:txBody>
          <a:bodyPr/>
          <a:lstStyle/>
          <a:p>
            <a:fld id="{1AE31959-7667-4E51-9F2F-EEFEAA5A03DB}" type="datetimeFigureOut">
              <a:rPr lang="en-US" smtClean="0"/>
              <a:t>2/25/2024</a:t>
            </a:fld>
            <a:endParaRPr lang="en-US"/>
          </a:p>
        </p:txBody>
      </p:sp>
      <p:sp>
        <p:nvSpPr>
          <p:cNvPr id="6" name="Footer Placeholder 5">
            <a:extLst>
              <a:ext uri="{FF2B5EF4-FFF2-40B4-BE49-F238E27FC236}">
                <a16:creationId xmlns:a16="http://schemas.microsoft.com/office/drawing/2014/main" id="{7E03771E-E7EB-C044-13A0-F0A16E0DBF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ADE41-401E-31D1-041B-F056BB8972D9}"/>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359538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8DC9-7D32-1812-FFF6-44B8582DD2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CD01AB-5643-384D-5771-2CBF015A6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03B47E-5BF4-AEEE-8D8B-883EE85E2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8E967D-5D22-3EFF-F071-00EE0342F5DF}"/>
              </a:ext>
            </a:extLst>
          </p:cNvPr>
          <p:cNvSpPr>
            <a:spLocks noGrp="1"/>
          </p:cNvSpPr>
          <p:nvPr>
            <p:ph type="dt" sz="half" idx="10"/>
          </p:nvPr>
        </p:nvSpPr>
        <p:spPr/>
        <p:txBody>
          <a:bodyPr/>
          <a:lstStyle/>
          <a:p>
            <a:fld id="{1AE31959-7667-4E51-9F2F-EEFEAA5A03DB}" type="datetimeFigureOut">
              <a:rPr lang="en-US" smtClean="0"/>
              <a:t>2/25/2024</a:t>
            </a:fld>
            <a:endParaRPr lang="en-US"/>
          </a:p>
        </p:txBody>
      </p:sp>
      <p:sp>
        <p:nvSpPr>
          <p:cNvPr id="6" name="Footer Placeholder 5">
            <a:extLst>
              <a:ext uri="{FF2B5EF4-FFF2-40B4-BE49-F238E27FC236}">
                <a16:creationId xmlns:a16="http://schemas.microsoft.com/office/drawing/2014/main" id="{F9F7412D-B660-04AD-D058-09E1FDC70D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5C0D9-D785-1CD1-E1A1-687860BA2F5B}"/>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3929439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0603BD-652E-A242-98DE-F9724EB758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3FF1B2-3BA7-C116-697C-C183FB698F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D1C8F2-7D3B-32E5-B619-CB4606BEEF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E31959-7667-4E51-9F2F-EEFEAA5A03DB}" type="datetimeFigureOut">
              <a:rPr lang="en-US" smtClean="0"/>
              <a:t>2/25/2024</a:t>
            </a:fld>
            <a:endParaRPr lang="en-US"/>
          </a:p>
        </p:txBody>
      </p:sp>
      <p:sp>
        <p:nvSpPr>
          <p:cNvPr id="5" name="Footer Placeholder 4">
            <a:extLst>
              <a:ext uri="{FF2B5EF4-FFF2-40B4-BE49-F238E27FC236}">
                <a16:creationId xmlns:a16="http://schemas.microsoft.com/office/drawing/2014/main" id="{CE741A87-8DF6-37BF-A203-AD3D6B97F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850C8D7-3B5A-E548-6E2D-00FF26FF07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ACAE7D7-D2A0-4EC7-A42C-9660049C38A7}" type="slidenum">
              <a:rPr lang="en-US" smtClean="0"/>
              <a:t>‹#›</a:t>
            </a:fld>
            <a:endParaRPr lang="en-US"/>
          </a:p>
        </p:txBody>
      </p:sp>
    </p:spTree>
    <p:extLst>
      <p:ext uri="{BB962C8B-B14F-4D97-AF65-F5344CB8AC3E}">
        <p14:creationId xmlns:p14="http://schemas.microsoft.com/office/powerpoint/2010/main" val="779328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B778-F7B0-5BE6-AD1D-13F922F14BC1}"/>
              </a:ext>
            </a:extLst>
          </p:cNvPr>
          <p:cNvSpPr>
            <a:spLocks noGrp="1"/>
          </p:cNvSpPr>
          <p:nvPr>
            <p:ph type="ctrTitle"/>
          </p:nvPr>
        </p:nvSpPr>
        <p:spPr>
          <a:xfrm>
            <a:off x="1524000" y="374740"/>
            <a:ext cx="9144000" cy="2387600"/>
          </a:xfrm>
        </p:spPr>
        <p:txBody>
          <a:bodyPr/>
          <a:lstStyle/>
          <a:p>
            <a:r>
              <a:rPr lang="en-US" dirty="0"/>
              <a:t>Air Flight Dynamics</a:t>
            </a:r>
            <a:br>
              <a:rPr lang="en-US" dirty="0"/>
            </a:br>
            <a:endParaRPr lang="en-US" sz="4000" dirty="0"/>
          </a:p>
        </p:txBody>
      </p:sp>
      <p:sp>
        <p:nvSpPr>
          <p:cNvPr id="3" name="Subtitle 2">
            <a:extLst>
              <a:ext uri="{FF2B5EF4-FFF2-40B4-BE49-F238E27FC236}">
                <a16:creationId xmlns:a16="http://schemas.microsoft.com/office/drawing/2014/main" id="{D336F0CF-6E59-DB04-6E53-EF2E367D4B78}"/>
              </a:ext>
            </a:extLst>
          </p:cNvPr>
          <p:cNvSpPr>
            <a:spLocks noGrp="1"/>
          </p:cNvSpPr>
          <p:nvPr>
            <p:ph type="subTitle" idx="1"/>
          </p:nvPr>
        </p:nvSpPr>
        <p:spPr>
          <a:xfrm>
            <a:off x="1524000" y="3602037"/>
            <a:ext cx="9144000" cy="2669453"/>
          </a:xfrm>
        </p:spPr>
        <p:txBody>
          <a:bodyPr vert="horz" lIns="91440" tIns="45720" rIns="91440" bIns="45720" rtlCol="0" anchor="t">
            <a:normAutofit/>
          </a:bodyPr>
          <a:lstStyle/>
          <a:p>
            <a:pPr algn="l">
              <a:lnSpc>
                <a:spcPct val="107000"/>
              </a:lnSpc>
              <a:spcAft>
                <a:spcPts val="800"/>
              </a:spcAft>
            </a:pPr>
            <a:r>
              <a:rPr lang="en-US" sz="1800" b="1">
                <a:effectLst/>
                <a:latin typeface="Aptos" panose="020B0004020202020204" pitchFamily="34" charset="0"/>
                <a:ea typeface="Calibri" panose="020F0502020204030204" pitchFamily="34" charset="0"/>
                <a:cs typeface="Arial" panose="020B0604020202020204" pitchFamily="34" charset="0"/>
              </a:rPr>
              <a:t>Group FRATERNITY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US" sz="1800" kern="1400" spc="-50" dirty="0">
                <a:effectLst/>
                <a:latin typeface="Aptos" panose="020B0004020202020204" pitchFamily="34" charset="0"/>
                <a:ea typeface="MS Gothic" panose="020B0609070205080204" pitchFamily="49" charset="-128"/>
                <a:cs typeface="Times New Roman" panose="02020603050405020304" pitchFamily="18" charset="0"/>
              </a:rPr>
              <a:t> </a:t>
            </a:r>
            <a:endParaRPr lang="en-IN" sz="1800" kern="1400" spc="-50" dirty="0">
              <a:effectLst/>
              <a:latin typeface="Calibri Light" panose="020F0302020204030204" pitchFamily="34" charset="0"/>
              <a:ea typeface="MS Gothic" panose="020B0609070205080204" pitchFamily="49" charset="-128"/>
              <a:cs typeface="Times New Roman" panose="02020603050405020304" pitchFamily="18" charset="0"/>
            </a:endParaRPr>
          </a:p>
          <a:p>
            <a:pPr algn="l"/>
            <a:r>
              <a:rPr lang="en-US" sz="1800" kern="1400" spc="-50" dirty="0">
                <a:effectLst/>
                <a:latin typeface="Aptos" panose="020B0004020202020204" pitchFamily="34" charset="0"/>
                <a:ea typeface="MS Gothic" panose="020B0609070205080204" pitchFamily="49" charset="-128"/>
                <a:cs typeface="Times New Roman" panose="02020603050405020304" pitchFamily="18" charset="0"/>
              </a:rPr>
              <a:t>KEERTHIVASAN S V _ TEAM LEAD</a:t>
            </a:r>
            <a:br>
              <a:rPr lang="en-US" sz="1800" kern="1400" spc="-50" dirty="0">
                <a:effectLst/>
                <a:latin typeface="Aptos" panose="020B0004020202020204" pitchFamily="34" charset="0"/>
                <a:ea typeface="MS Gothic" panose="020B0609070205080204" pitchFamily="49" charset="-128"/>
                <a:cs typeface="Times New Roman" panose="02020603050405020304" pitchFamily="18" charset="0"/>
              </a:rPr>
            </a:br>
            <a:r>
              <a:rPr lang="en-US" sz="1800" kern="1400" spc="-50" dirty="0">
                <a:effectLst/>
                <a:latin typeface="Aptos" panose="020B0004020202020204" pitchFamily="34" charset="0"/>
                <a:ea typeface="MS Gothic" panose="020B0609070205080204" pitchFamily="49" charset="-128"/>
                <a:cs typeface="Times New Roman" panose="02020603050405020304" pitchFamily="18" charset="0"/>
              </a:rPr>
              <a:t>K T NANTHANA</a:t>
            </a:r>
            <a:br>
              <a:rPr lang="en-US" sz="1800" kern="1400" spc="-50" dirty="0">
                <a:effectLst/>
                <a:latin typeface="Aptos" panose="020B0004020202020204" pitchFamily="34" charset="0"/>
                <a:ea typeface="MS Gothic" panose="020B0609070205080204" pitchFamily="49" charset="-128"/>
                <a:cs typeface="Times New Roman" panose="02020603050405020304" pitchFamily="18" charset="0"/>
              </a:rPr>
            </a:br>
            <a:r>
              <a:rPr lang="en-US" sz="1800" kern="1400" spc="-50" dirty="0">
                <a:effectLst/>
                <a:latin typeface="Aptos" panose="020B0004020202020204" pitchFamily="34" charset="0"/>
                <a:ea typeface="MS Gothic" panose="020B0609070205080204" pitchFamily="49" charset="-128"/>
                <a:cs typeface="Times New Roman" panose="02020603050405020304" pitchFamily="18" charset="0"/>
              </a:rPr>
              <a:t>SADHAM MYDEEN S </a:t>
            </a:r>
            <a:endParaRPr lang="en-IN" sz="1800" kern="1400" spc="-50" dirty="0">
              <a:effectLst/>
              <a:latin typeface="Calibri Light" panose="020F0302020204030204" pitchFamily="34" charset="0"/>
              <a:ea typeface="MS Gothic"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136600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3AAB-5E1D-469F-3E5D-6BF3F3511B9D}"/>
              </a:ext>
            </a:extLst>
          </p:cNvPr>
          <p:cNvSpPr>
            <a:spLocks noGrp="1"/>
          </p:cNvSpPr>
          <p:nvPr>
            <p:ph type="title"/>
          </p:nvPr>
        </p:nvSpPr>
        <p:spPr>
          <a:xfrm>
            <a:off x="838200" y="-324988"/>
            <a:ext cx="10515600" cy="1325563"/>
          </a:xfrm>
        </p:spPr>
        <p:txBody>
          <a:bodyPr>
            <a:normAutofit/>
          </a:bodyPr>
          <a:lstStyle/>
          <a:p>
            <a:pPr algn="ctr"/>
            <a:r>
              <a:rPr lang="en-US" sz="4800" b="1" dirty="0"/>
              <a:t>JS  - CONTD</a:t>
            </a:r>
            <a:endParaRPr lang="en-US" dirty="0"/>
          </a:p>
        </p:txBody>
      </p:sp>
      <p:sp>
        <p:nvSpPr>
          <p:cNvPr id="3" name="Content Placeholder 2">
            <a:extLst>
              <a:ext uri="{FF2B5EF4-FFF2-40B4-BE49-F238E27FC236}">
                <a16:creationId xmlns:a16="http://schemas.microsoft.com/office/drawing/2014/main" id="{A8930C4A-BEDC-4E86-28B4-06D606F2C8AF}"/>
              </a:ext>
            </a:extLst>
          </p:cNvPr>
          <p:cNvSpPr>
            <a:spLocks noGrp="1"/>
          </p:cNvSpPr>
          <p:nvPr>
            <p:ph idx="1"/>
          </p:nvPr>
        </p:nvSpPr>
        <p:spPr>
          <a:xfrm>
            <a:off x="104956" y="502908"/>
            <a:ext cx="12183372" cy="4653262"/>
          </a:xfrm>
        </p:spPr>
        <p:txBody>
          <a:bodyPr vert="horz" lIns="91440" tIns="45720" rIns="91440" bIns="45720" rtlCol="0" anchor="t">
            <a:noAutofit/>
          </a:bodyPr>
          <a:lstStyle/>
          <a:p>
            <a:endParaRPr lang="en-US" sz="1900" dirty="0"/>
          </a:p>
          <a:p>
            <a:r>
              <a:rPr lang="en-US" sz="1900" dirty="0">
                <a:ea typeface="+mn-lt"/>
                <a:cs typeface="+mn-lt"/>
              </a:rPr>
              <a:t>// Function to update the trajectory chart</a:t>
            </a:r>
            <a:endParaRPr lang="en-US" sz="1900" dirty="0"/>
          </a:p>
          <a:p>
            <a:r>
              <a:rPr lang="en-US" sz="1900" dirty="0">
                <a:ea typeface="+mn-lt"/>
                <a:cs typeface="+mn-lt"/>
              </a:rPr>
              <a:t>function </a:t>
            </a:r>
            <a:r>
              <a:rPr lang="en-US" sz="1900" dirty="0" err="1">
                <a:ea typeface="+mn-lt"/>
                <a:cs typeface="+mn-lt"/>
              </a:rPr>
              <a:t>updateTrajectoryChart</a:t>
            </a:r>
            <a:r>
              <a:rPr lang="en-US" sz="1900" dirty="0">
                <a:ea typeface="+mn-lt"/>
                <a:cs typeface="+mn-lt"/>
              </a:rPr>
              <a:t>(</a:t>
            </a:r>
            <a:r>
              <a:rPr lang="en-US" sz="1900" dirty="0" err="1">
                <a:ea typeface="+mn-lt"/>
                <a:cs typeface="+mn-lt"/>
              </a:rPr>
              <a:t>trajectoryData</a:t>
            </a:r>
            <a:r>
              <a:rPr lang="en-US" sz="1900" dirty="0">
                <a:ea typeface="+mn-lt"/>
                <a:cs typeface="+mn-lt"/>
              </a:rPr>
              <a:t>) {</a:t>
            </a:r>
            <a:endParaRPr lang="en-US" sz="1900" dirty="0"/>
          </a:p>
          <a:p>
            <a:r>
              <a:rPr lang="en-US" sz="1900" dirty="0">
                <a:ea typeface="+mn-lt"/>
                <a:cs typeface="+mn-lt"/>
              </a:rPr>
              <a:t>  // Implementation to update the trajectory chart using a library like Chart.js</a:t>
            </a:r>
            <a:endParaRPr lang="en-US" sz="1900" dirty="0"/>
          </a:p>
          <a:p>
            <a:r>
              <a:rPr lang="en-US" sz="1900" dirty="0">
                <a:ea typeface="+mn-lt"/>
                <a:cs typeface="+mn-lt"/>
              </a:rPr>
              <a:t>  // Example:</a:t>
            </a:r>
            <a:endParaRPr lang="en-US" sz="1900" dirty="0"/>
          </a:p>
          <a:p>
            <a:r>
              <a:rPr lang="en-US" sz="1900" dirty="0">
                <a:ea typeface="+mn-lt"/>
                <a:cs typeface="+mn-lt"/>
              </a:rPr>
              <a:t>  // var </a:t>
            </a:r>
            <a:r>
              <a:rPr lang="en-US" sz="1900" dirty="0" err="1">
                <a:ea typeface="+mn-lt"/>
                <a:cs typeface="+mn-lt"/>
              </a:rPr>
              <a:t>ctx</a:t>
            </a:r>
            <a:r>
              <a:rPr lang="en-US" sz="1900" dirty="0">
                <a:ea typeface="+mn-lt"/>
                <a:cs typeface="+mn-lt"/>
              </a:rPr>
              <a:t> = </a:t>
            </a:r>
            <a:r>
              <a:rPr lang="en-US" sz="1900" dirty="0" err="1">
                <a:ea typeface="+mn-lt"/>
                <a:cs typeface="+mn-lt"/>
              </a:rPr>
              <a:t>document.getElementById</a:t>
            </a:r>
            <a:r>
              <a:rPr lang="en-US" sz="1900" dirty="0">
                <a:ea typeface="+mn-lt"/>
                <a:cs typeface="+mn-lt"/>
              </a:rPr>
              <a:t>('trajectory-chart').</a:t>
            </a:r>
            <a:r>
              <a:rPr lang="en-US" sz="1900" dirty="0" err="1">
                <a:ea typeface="+mn-lt"/>
                <a:cs typeface="+mn-lt"/>
              </a:rPr>
              <a:t>getContext</a:t>
            </a:r>
            <a:r>
              <a:rPr lang="en-US" sz="1900" dirty="0">
                <a:ea typeface="+mn-lt"/>
                <a:cs typeface="+mn-lt"/>
              </a:rPr>
              <a:t>('2d');</a:t>
            </a:r>
            <a:endParaRPr lang="en-US" sz="1900" dirty="0"/>
          </a:p>
          <a:p>
            <a:r>
              <a:rPr lang="en-US" sz="1900" dirty="0">
                <a:ea typeface="+mn-lt"/>
                <a:cs typeface="+mn-lt"/>
              </a:rPr>
              <a:t>  // var </a:t>
            </a:r>
            <a:r>
              <a:rPr lang="en-US" sz="1900" dirty="0" err="1">
                <a:ea typeface="+mn-lt"/>
                <a:cs typeface="+mn-lt"/>
              </a:rPr>
              <a:t>myChart</a:t>
            </a:r>
            <a:r>
              <a:rPr lang="en-US" sz="1900" dirty="0">
                <a:ea typeface="+mn-lt"/>
                <a:cs typeface="+mn-lt"/>
              </a:rPr>
              <a:t> = new Chart(</a:t>
            </a:r>
            <a:r>
              <a:rPr lang="en-US" sz="1900" dirty="0" err="1">
                <a:ea typeface="+mn-lt"/>
                <a:cs typeface="+mn-lt"/>
              </a:rPr>
              <a:t>ctx</a:t>
            </a:r>
            <a:r>
              <a:rPr lang="en-US" sz="1900" dirty="0">
                <a:ea typeface="+mn-lt"/>
                <a:cs typeface="+mn-lt"/>
              </a:rPr>
              <a:t>, {</a:t>
            </a:r>
            <a:endParaRPr lang="en-US" sz="1900" dirty="0"/>
          </a:p>
          <a:p>
            <a:r>
              <a:rPr lang="en-US" sz="1900" dirty="0">
                <a:ea typeface="+mn-lt"/>
                <a:cs typeface="+mn-lt"/>
              </a:rPr>
              <a:t>  //   type: 'line',</a:t>
            </a:r>
            <a:endParaRPr lang="en-US" sz="1900" dirty="0"/>
          </a:p>
          <a:p>
            <a:r>
              <a:rPr lang="en-US" sz="1900" dirty="0">
                <a:ea typeface="+mn-lt"/>
                <a:cs typeface="+mn-lt"/>
              </a:rPr>
              <a:t>  //   data: {</a:t>
            </a:r>
            <a:endParaRPr lang="en-US" sz="1900" dirty="0"/>
          </a:p>
          <a:p>
            <a:r>
              <a:rPr lang="en-US" sz="1900" dirty="0">
                <a:ea typeface="+mn-lt"/>
                <a:cs typeface="+mn-lt"/>
              </a:rPr>
              <a:t>  //     labels: /* Labels for x-axis */,</a:t>
            </a:r>
            <a:endParaRPr lang="en-US" sz="1900" dirty="0"/>
          </a:p>
          <a:p>
            <a:r>
              <a:rPr lang="en-US" sz="1900" dirty="0">
                <a:ea typeface="+mn-lt"/>
                <a:cs typeface="+mn-lt"/>
              </a:rPr>
              <a:t>  //     datasets: [{</a:t>
            </a:r>
            <a:endParaRPr lang="en-US" sz="1900" dirty="0"/>
          </a:p>
          <a:p>
            <a:r>
              <a:rPr lang="en-US" sz="1900" dirty="0">
                <a:ea typeface="+mn-lt"/>
                <a:cs typeface="+mn-lt"/>
              </a:rPr>
              <a:t>  //       label: 'Trajectory',</a:t>
            </a:r>
            <a:endParaRPr lang="en-US" sz="1900" dirty="0"/>
          </a:p>
          <a:p>
            <a:r>
              <a:rPr lang="en-US" sz="1900" dirty="0">
                <a:ea typeface="+mn-lt"/>
                <a:cs typeface="+mn-lt"/>
              </a:rPr>
              <a:t>  //       data: </a:t>
            </a:r>
            <a:r>
              <a:rPr lang="en-US" sz="1900" dirty="0" err="1">
                <a:ea typeface="+mn-lt"/>
                <a:cs typeface="+mn-lt"/>
              </a:rPr>
              <a:t>trajectoryData</a:t>
            </a:r>
            <a:r>
              <a:rPr lang="en-US" sz="1900" dirty="0">
                <a:ea typeface="+mn-lt"/>
                <a:cs typeface="+mn-lt"/>
              </a:rPr>
              <a:t>,</a:t>
            </a:r>
            <a:endParaRPr lang="en-US" sz="1900" dirty="0"/>
          </a:p>
          <a:p>
            <a:r>
              <a:rPr lang="en-US" sz="1900" dirty="0">
                <a:ea typeface="+mn-lt"/>
                <a:cs typeface="+mn-lt"/>
              </a:rPr>
              <a:t>  //       </a:t>
            </a:r>
            <a:r>
              <a:rPr lang="en-US" sz="1900" dirty="0" err="1">
                <a:ea typeface="+mn-lt"/>
                <a:cs typeface="+mn-lt"/>
              </a:rPr>
              <a:t>borderColor</a:t>
            </a:r>
            <a:r>
              <a:rPr lang="en-US" sz="1900" dirty="0">
                <a:ea typeface="+mn-lt"/>
                <a:cs typeface="+mn-lt"/>
              </a:rPr>
              <a:t>: 'blue',</a:t>
            </a:r>
            <a:endParaRPr lang="en-US" sz="1900" dirty="0"/>
          </a:p>
          <a:p>
            <a:r>
              <a:rPr lang="en-US" sz="1900" dirty="0">
                <a:ea typeface="+mn-lt"/>
                <a:cs typeface="+mn-lt"/>
              </a:rPr>
              <a:t>  //       </a:t>
            </a:r>
            <a:r>
              <a:rPr lang="en-US" sz="1900" dirty="0" err="1">
                <a:ea typeface="+mn-lt"/>
                <a:cs typeface="+mn-lt"/>
              </a:rPr>
              <a:t>borderWidth</a:t>
            </a:r>
            <a:r>
              <a:rPr lang="en-US" sz="1900" dirty="0">
                <a:ea typeface="+mn-lt"/>
                <a:cs typeface="+mn-lt"/>
              </a:rPr>
              <a:t>: 1</a:t>
            </a:r>
            <a:endParaRPr lang="en-US" sz="1900" dirty="0"/>
          </a:p>
        </p:txBody>
      </p:sp>
    </p:spTree>
    <p:extLst>
      <p:ext uri="{BB962C8B-B14F-4D97-AF65-F5344CB8AC3E}">
        <p14:creationId xmlns:p14="http://schemas.microsoft.com/office/powerpoint/2010/main" val="1082707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3AAB-5E1D-469F-3E5D-6BF3F3511B9D}"/>
              </a:ext>
            </a:extLst>
          </p:cNvPr>
          <p:cNvSpPr>
            <a:spLocks noGrp="1"/>
          </p:cNvSpPr>
          <p:nvPr>
            <p:ph type="title"/>
          </p:nvPr>
        </p:nvSpPr>
        <p:spPr>
          <a:xfrm>
            <a:off x="838200" y="-324988"/>
            <a:ext cx="10515600" cy="1325563"/>
          </a:xfrm>
        </p:spPr>
        <p:txBody>
          <a:bodyPr>
            <a:normAutofit/>
          </a:bodyPr>
          <a:lstStyle/>
          <a:p>
            <a:pPr algn="ctr"/>
            <a:r>
              <a:rPr lang="en-US" sz="4800" b="1" dirty="0"/>
              <a:t>JS  - CONTD</a:t>
            </a:r>
            <a:endParaRPr lang="en-US" dirty="0"/>
          </a:p>
        </p:txBody>
      </p:sp>
      <p:sp>
        <p:nvSpPr>
          <p:cNvPr id="3" name="Content Placeholder 2">
            <a:extLst>
              <a:ext uri="{FF2B5EF4-FFF2-40B4-BE49-F238E27FC236}">
                <a16:creationId xmlns:a16="http://schemas.microsoft.com/office/drawing/2014/main" id="{A8930C4A-BEDC-4E86-28B4-06D606F2C8AF}"/>
              </a:ext>
            </a:extLst>
          </p:cNvPr>
          <p:cNvSpPr>
            <a:spLocks noGrp="1"/>
          </p:cNvSpPr>
          <p:nvPr>
            <p:ph idx="1"/>
          </p:nvPr>
        </p:nvSpPr>
        <p:spPr>
          <a:xfrm>
            <a:off x="133711" y="1006116"/>
            <a:ext cx="12183372" cy="4653262"/>
          </a:xfrm>
        </p:spPr>
        <p:txBody>
          <a:bodyPr vert="horz" lIns="91440" tIns="45720" rIns="91440" bIns="45720" rtlCol="0" anchor="t">
            <a:noAutofit/>
          </a:bodyPr>
          <a:lstStyle/>
          <a:p>
            <a:r>
              <a:rPr lang="en-US" sz="2000" dirty="0">
                <a:latin typeface="Arial"/>
                <a:cs typeface="Arial"/>
              </a:rPr>
              <a:t> </a:t>
            </a:r>
            <a:r>
              <a:rPr lang="en-US" sz="2000" dirty="0">
                <a:latin typeface="Arial"/>
                <a:ea typeface="+mn-lt"/>
                <a:cs typeface="Arial"/>
              </a:rPr>
              <a:t>//     }]</a:t>
            </a:r>
            <a:endParaRPr lang="en-US" sz="2000" dirty="0">
              <a:latin typeface="Arial"/>
              <a:cs typeface="Arial"/>
            </a:endParaRPr>
          </a:p>
          <a:p>
            <a:r>
              <a:rPr lang="en-US" sz="2000" dirty="0">
                <a:latin typeface="Arial"/>
                <a:ea typeface="+mn-lt"/>
                <a:cs typeface="Arial"/>
              </a:rPr>
              <a:t>  //   },</a:t>
            </a:r>
            <a:endParaRPr lang="en-US" sz="2000" dirty="0">
              <a:latin typeface="Arial"/>
              <a:cs typeface="Arial"/>
            </a:endParaRPr>
          </a:p>
          <a:p>
            <a:r>
              <a:rPr lang="en-US" sz="2000" dirty="0">
                <a:latin typeface="Arial"/>
                <a:ea typeface="+mn-lt"/>
                <a:cs typeface="Arial"/>
              </a:rPr>
              <a:t>  //   options: {</a:t>
            </a:r>
            <a:endParaRPr lang="en-US" sz="2000" dirty="0">
              <a:latin typeface="Arial"/>
              <a:cs typeface="Arial"/>
            </a:endParaRPr>
          </a:p>
          <a:p>
            <a:r>
              <a:rPr lang="en-US" sz="2000" dirty="0">
                <a:latin typeface="Arial"/>
                <a:ea typeface="+mn-lt"/>
                <a:cs typeface="Arial"/>
              </a:rPr>
              <a:t>  //     // Chart options</a:t>
            </a:r>
            <a:endParaRPr lang="en-US" sz="2000" dirty="0">
              <a:latin typeface="Arial"/>
              <a:cs typeface="Arial"/>
            </a:endParaRPr>
          </a:p>
          <a:p>
            <a:r>
              <a:rPr lang="en-US" sz="2000" dirty="0">
                <a:latin typeface="Arial"/>
                <a:ea typeface="+mn-lt"/>
                <a:cs typeface="Arial"/>
              </a:rPr>
              <a:t>  //   }</a:t>
            </a:r>
            <a:endParaRPr lang="en-US" sz="2000" dirty="0">
              <a:latin typeface="Arial"/>
              <a:cs typeface="Arial"/>
            </a:endParaRPr>
          </a:p>
          <a:p>
            <a:r>
              <a:rPr lang="en-US" sz="2000" dirty="0">
                <a:latin typeface="Arial"/>
                <a:ea typeface="+mn-lt"/>
                <a:cs typeface="Arial"/>
              </a:rPr>
              <a:t>  // });</a:t>
            </a:r>
            <a:endParaRPr lang="en-US" sz="2000" dirty="0">
              <a:latin typeface="Arial"/>
              <a:cs typeface="Arial"/>
            </a:endParaRPr>
          </a:p>
          <a:p>
            <a:r>
              <a:rPr lang="en-US" sz="2000" dirty="0">
                <a:latin typeface="Arial"/>
                <a:ea typeface="+mn-lt"/>
                <a:cs typeface="Arial"/>
              </a:rPr>
              <a:t>}</a:t>
            </a:r>
            <a:endParaRPr lang="en-US" sz="2000" dirty="0">
              <a:latin typeface="Arial"/>
              <a:cs typeface="Arial"/>
            </a:endParaRPr>
          </a:p>
          <a:p>
            <a:r>
              <a:rPr lang="en-US" sz="2000" dirty="0">
                <a:latin typeface="Arial"/>
                <a:ea typeface="+mn-lt"/>
                <a:cs typeface="Arial"/>
              </a:rPr>
              <a:t>// Call the function to initially update the interface</a:t>
            </a:r>
            <a:endParaRPr lang="en-US" sz="2000" dirty="0">
              <a:latin typeface="Arial"/>
              <a:cs typeface="Arial"/>
            </a:endParaRPr>
          </a:p>
          <a:p>
            <a:r>
              <a:rPr lang="en-US" sz="2000" dirty="0" err="1">
                <a:latin typeface="Arial"/>
                <a:ea typeface="+mn-lt"/>
                <a:cs typeface="Arial"/>
              </a:rPr>
              <a:t>updateFlightData</a:t>
            </a:r>
            <a:r>
              <a:rPr lang="en-US" sz="2000" dirty="0">
                <a:latin typeface="Arial"/>
                <a:ea typeface="+mn-lt"/>
                <a:cs typeface="Arial"/>
              </a:rPr>
              <a:t>();</a:t>
            </a:r>
            <a:endParaRPr lang="en-US" sz="2000" dirty="0">
              <a:latin typeface="Arial"/>
              <a:cs typeface="Arial"/>
            </a:endParaRPr>
          </a:p>
          <a:p>
            <a:endParaRPr lang="en-US" sz="2000" dirty="0"/>
          </a:p>
        </p:txBody>
      </p:sp>
    </p:spTree>
    <p:extLst>
      <p:ext uri="{BB962C8B-B14F-4D97-AF65-F5344CB8AC3E}">
        <p14:creationId xmlns:p14="http://schemas.microsoft.com/office/powerpoint/2010/main" val="4205199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C1D7-326C-6A1E-BCB8-D4F5B4795550}"/>
              </a:ext>
            </a:extLst>
          </p:cNvPr>
          <p:cNvSpPr>
            <a:spLocks noGrp="1"/>
          </p:cNvSpPr>
          <p:nvPr>
            <p:ph type="title"/>
          </p:nvPr>
        </p:nvSpPr>
        <p:spPr/>
        <p:txBody>
          <a:bodyPr/>
          <a:lstStyle/>
          <a:p>
            <a:r>
              <a:rPr lang="en-US"/>
              <a:t>Mass 72 tons, speed 200m/s</a:t>
            </a:r>
          </a:p>
        </p:txBody>
      </p:sp>
      <p:pic>
        <p:nvPicPr>
          <p:cNvPr id="4" name="Content Placeholder 3" descr="A graph with a line and a point&#10;&#10;Description automatically generated">
            <a:extLst>
              <a:ext uri="{FF2B5EF4-FFF2-40B4-BE49-F238E27FC236}">
                <a16:creationId xmlns:a16="http://schemas.microsoft.com/office/drawing/2014/main" id="{625AF6E8-B59C-575B-226E-05919A419A9E}"/>
              </a:ext>
            </a:extLst>
          </p:cNvPr>
          <p:cNvPicPr>
            <a:picLocks noGrp="1" noChangeAspect="1"/>
          </p:cNvPicPr>
          <p:nvPr>
            <p:ph idx="1"/>
          </p:nvPr>
        </p:nvPicPr>
        <p:blipFill>
          <a:blip r:embed="rId2"/>
          <a:stretch>
            <a:fillRect/>
          </a:stretch>
        </p:blipFill>
        <p:spPr>
          <a:xfrm>
            <a:off x="197543" y="1592109"/>
            <a:ext cx="11796914" cy="5150208"/>
          </a:xfrm>
        </p:spPr>
      </p:pic>
    </p:spTree>
    <p:extLst>
      <p:ext uri="{BB962C8B-B14F-4D97-AF65-F5344CB8AC3E}">
        <p14:creationId xmlns:p14="http://schemas.microsoft.com/office/powerpoint/2010/main" val="906054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C1D7-326C-6A1E-BCB8-D4F5B4795550}"/>
              </a:ext>
            </a:extLst>
          </p:cNvPr>
          <p:cNvSpPr>
            <a:spLocks noGrp="1"/>
          </p:cNvSpPr>
          <p:nvPr>
            <p:ph type="title"/>
          </p:nvPr>
        </p:nvSpPr>
        <p:spPr/>
        <p:txBody>
          <a:bodyPr/>
          <a:lstStyle/>
          <a:p>
            <a:r>
              <a:rPr lang="en-US"/>
              <a:t>Mass 72 tons, speed 200m/s</a:t>
            </a:r>
          </a:p>
        </p:txBody>
      </p:sp>
      <p:pic>
        <p:nvPicPr>
          <p:cNvPr id="4" name="Content Placeholder 3" descr="A graph with a line and a point&#10;&#10;Description automatically generated">
            <a:extLst>
              <a:ext uri="{FF2B5EF4-FFF2-40B4-BE49-F238E27FC236}">
                <a16:creationId xmlns:a16="http://schemas.microsoft.com/office/drawing/2014/main" id="{625AF6E8-B59C-575B-226E-05919A419A9E}"/>
              </a:ext>
            </a:extLst>
          </p:cNvPr>
          <p:cNvPicPr>
            <a:picLocks noGrp="1" noChangeAspect="1"/>
          </p:cNvPicPr>
          <p:nvPr>
            <p:ph idx="1"/>
          </p:nvPr>
        </p:nvPicPr>
        <p:blipFill>
          <a:blip r:embed="rId2"/>
          <a:stretch>
            <a:fillRect/>
          </a:stretch>
        </p:blipFill>
        <p:spPr>
          <a:xfrm>
            <a:off x="197543" y="1592109"/>
            <a:ext cx="11796914" cy="5150208"/>
          </a:xfrm>
        </p:spPr>
      </p:pic>
    </p:spTree>
    <p:extLst>
      <p:ext uri="{BB962C8B-B14F-4D97-AF65-F5344CB8AC3E}">
        <p14:creationId xmlns:p14="http://schemas.microsoft.com/office/powerpoint/2010/main" val="493254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5459-AE54-846B-027C-ACC8343D80D2}"/>
              </a:ext>
            </a:extLst>
          </p:cNvPr>
          <p:cNvSpPr>
            <a:spLocks noGrp="1"/>
          </p:cNvSpPr>
          <p:nvPr>
            <p:ph type="title"/>
          </p:nvPr>
        </p:nvSpPr>
        <p:spPr/>
        <p:txBody>
          <a:bodyPr/>
          <a:lstStyle/>
          <a:p>
            <a:r>
              <a:rPr lang="en-US"/>
              <a:t>Mass 72 tons, speed 230m/s</a:t>
            </a:r>
          </a:p>
        </p:txBody>
      </p:sp>
      <p:pic>
        <p:nvPicPr>
          <p:cNvPr id="7" name="Content Placeholder 6" descr="A graph with a line and a point&#10;&#10;Description automatically generated">
            <a:extLst>
              <a:ext uri="{FF2B5EF4-FFF2-40B4-BE49-F238E27FC236}">
                <a16:creationId xmlns:a16="http://schemas.microsoft.com/office/drawing/2014/main" id="{729ED9E5-4DD8-D5FF-414C-72E755881E28}"/>
              </a:ext>
            </a:extLst>
          </p:cNvPr>
          <p:cNvPicPr>
            <a:picLocks noGrp="1" noChangeAspect="1"/>
          </p:cNvPicPr>
          <p:nvPr>
            <p:ph idx="1"/>
          </p:nvPr>
        </p:nvPicPr>
        <p:blipFill>
          <a:blip r:embed="rId2"/>
          <a:stretch>
            <a:fillRect/>
          </a:stretch>
        </p:blipFill>
        <p:spPr>
          <a:xfrm>
            <a:off x="282226" y="1530658"/>
            <a:ext cx="11246548" cy="5015014"/>
          </a:xfrm>
        </p:spPr>
      </p:pic>
    </p:spTree>
    <p:extLst>
      <p:ext uri="{BB962C8B-B14F-4D97-AF65-F5344CB8AC3E}">
        <p14:creationId xmlns:p14="http://schemas.microsoft.com/office/powerpoint/2010/main" val="3450092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882F-4EBF-EF50-F9B0-2FE62A5DE980}"/>
              </a:ext>
            </a:extLst>
          </p:cNvPr>
          <p:cNvSpPr>
            <a:spLocks noGrp="1"/>
          </p:cNvSpPr>
          <p:nvPr>
            <p:ph type="title"/>
          </p:nvPr>
        </p:nvSpPr>
        <p:spPr/>
        <p:txBody>
          <a:bodyPr/>
          <a:lstStyle/>
          <a:p>
            <a:r>
              <a:rPr lang="en-US"/>
              <a:t>Mass 72 tons, speed 300m/s</a:t>
            </a:r>
          </a:p>
        </p:txBody>
      </p:sp>
      <p:pic>
        <p:nvPicPr>
          <p:cNvPr id="4" name="Content Placeholder 3" descr="A graph with a line and a point&#10;&#10;Description automatically generated">
            <a:extLst>
              <a:ext uri="{FF2B5EF4-FFF2-40B4-BE49-F238E27FC236}">
                <a16:creationId xmlns:a16="http://schemas.microsoft.com/office/drawing/2014/main" id="{AA5CD7AF-D651-4D21-BB42-A43C979FB391}"/>
              </a:ext>
            </a:extLst>
          </p:cNvPr>
          <p:cNvPicPr>
            <a:picLocks noGrp="1" noChangeAspect="1"/>
          </p:cNvPicPr>
          <p:nvPr>
            <p:ph idx="1"/>
          </p:nvPr>
        </p:nvPicPr>
        <p:blipFill>
          <a:blip r:embed="rId2"/>
          <a:stretch>
            <a:fillRect/>
          </a:stretch>
        </p:blipFill>
        <p:spPr>
          <a:xfrm>
            <a:off x="462250" y="1592109"/>
            <a:ext cx="10812758" cy="5051886"/>
          </a:xfrm>
        </p:spPr>
      </p:pic>
    </p:spTree>
    <p:extLst>
      <p:ext uri="{BB962C8B-B14F-4D97-AF65-F5344CB8AC3E}">
        <p14:creationId xmlns:p14="http://schemas.microsoft.com/office/powerpoint/2010/main" val="240093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F211B-A31C-BB08-E851-20976D49D21B}"/>
              </a:ext>
            </a:extLst>
          </p:cNvPr>
          <p:cNvSpPr>
            <a:spLocks noGrp="1"/>
          </p:cNvSpPr>
          <p:nvPr>
            <p:ph type="title"/>
          </p:nvPr>
        </p:nvSpPr>
        <p:spPr>
          <a:xfrm>
            <a:off x="751936" y="365125"/>
            <a:ext cx="10601864" cy="434167"/>
          </a:xfrm>
        </p:spPr>
        <p:txBody>
          <a:bodyPr/>
          <a:lstStyle/>
          <a:p>
            <a:pPr algn="ctr"/>
            <a:r>
              <a:rPr lang="en-US" sz="2400" b="1"/>
              <a:t>FUTURE  AIRCRAFT  CONCEPTS</a:t>
            </a:r>
            <a:endParaRPr lang="en-US"/>
          </a:p>
        </p:txBody>
      </p:sp>
      <p:sp>
        <p:nvSpPr>
          <p:cNvPr id="3" name="Content Placeholder 2">
            <a:extLst>
              <a:ext uri="{FF2B5EF4-FFF2-40B4-BE49-F238E27FC236}">
                <a16:creationId xmlns:a16="http://schemas.microsoft.com/office/drawing/2014/main" id="{1BB1119D-51C9-C24D-BF70-5F6C9E823604}"/>
              </a:ext>
            </a:extLst>
          </p:cNvPr>
          <p:cNvSpPr>
            <a:spLocks noGrp="1"/>
          </p:cNvSpPr>
          <p:nvPr>
            <p:ph idx="1"/>
          </p:nvPr>
        </p:nvSpPr>
        <p:spPr>
          <a:xfrm>
            <a:off x="205597" y="962984"/>
            <a:ext cx="11737674" cy="5501526"/>
          </a:xfrm>
        </p:spPr>
        <p:txBody>
          <a:bodyPr vert="horz" lIns="91440" tIns="45720" rIns="91440" bIns="45720" rtlCol="0" anchor="t">
            <a:normAutofit fontScale="70000" lnSpcReduction="20000"/>
          </a:bodyPr>
          <a:lstStyle/>
          <a:p>
            <a:pPr>
              <a:buNone/>
            </a:pPr>
            <a:r>
              <a:rPr lang="en-US" b="1">
                <a:ea typeface="+mn-lt"/>
                <a:cs typeface="+mn-lt"/>
              </a:rPr>
              <a:t>Aircraft Efficiency and Energy Consumption: </a:t>
            </a:r>
            <a:r>
              <a:rPr lang="en-US">
                <a:ea typeface="+mn-lt"/>
                <a:cs typeface="+mn-lt"/>
              </a:rPr>
              <a:t>This topic discusses how aircraft efficiency depends on factors like fuel burn, seating density, air cargo, and passenger load factor. Modern aircraft are approximately 80% more fuel-efficient than those of the 1960s.</a:t>
            </a:r>
            <a:endParaRPr lang="en-US"/>
          </a:p>
          <a:p>
            <a:pPr>
              <a:buNone/>
            </a:pPr>
            <a:endParaRPr lang="en-US"/>
          </a:p>
          <a:p>
            <a:pPr>
              <a:buNone/>
            </a:pPr>
            <a:r>
              <a:rPr lang="en-US" b="1">
                <a:ea typeface="+mn-lt"/>
                <a:cs typeface="+mn-lt"/>
              </a:rPr>
              <a:t>Alternative Fuels and Aircraft Concept:</a:t>
            </a:r>
            <a:r>
              <a:rPr lang="en-US">
                <a:ea typeface="+mn-lt"/>
                <a:cs typeface="+mn-lt"/>
              </a:rPr>
              <a:t> Alternative fuels like Sustainable Aviation Fuel (SAF) and hydrogen are being explored for aviation. SAF is made from non-petroleum-based sources and can reduce fuel lifecycle carbon emissions up to 80%.</a:t>
            </a:r>
            <a:endParaRPr lang="en-US"/>
          </a:p>
          <a:p>
            <a:pPr>
              <a:buNone/>
            </a:pPr>
            <a:endParaRPr lang="en-US"/>
          </a:p>
          <a:p>
            <a:pPr>
              <a:buNone/>
            </a:pPr>
            <a:r>
              <a:rPr lang="en-US" b="1">
                <a:ea typeface="+mn-lt"/>
                <a:cs typeface="+mn-lt"/>
              </a:rPr>
              <a:t>More Electric Aircraft (MEA) and Hydrogen as Fuels:</a:t>
            </a:r>
            <a:r>
              <a:rPr lang="en-US">
                <a:ea typeface="+mn-lt"/>
                <a:cs typeface="+mn-lt"/>
              </a:rPr>
              <a:t> MEAs are implemented to address global warming and make engines more fuel-efficient. Hydrogen, due to its high energy content and clean combustion, has emerged as a promising alternative to fossil fuels.</a:t>
            </a:r>
            <a:endParaRPr lang="en-US"/>
          </a:p>
          <a:p>
            <a:pPr>
              <a:buNone/>
            </a:pPr>
            <a:endParaRPr lang="en-US"/>
          </a:p>
          <a:p>
            <a:pPr>
              <a:buNone/>
            </a:pPr>
            <a:r>
              <a:rPr lang="en-US" b="1">
                <a:ea typeface="+mn-lt"/>
                <a:cs typeface="+mn-lt"/>
              </a:rPr>
              <a:t>Exploring Other Alternative Energy Sources: </a:t>
            </a:r>
            <a:r>
              <a:rPr lang="en-US">
                <a:ea typeface="+mn-lt"/>
                <a:cs typeface="+mn-lt"/>
              </a:rPr>
              <a:t>Other alternative energy sources include wind power, hydroelectricity, solar power, biofuels, and hydrogen. These fuels have a small environmental impact and are sustainable.</a:t>
            </a:r>
            <a:endParaRPr lang="en-US"/>
          </a:p>
          <a:p>
            <a:pPr>
              <a:buNone/>
            </a:pPr>
            <a:endParaRPr lang="en-US"/>
          </a:p>
          <a:p>
            <a:pPr marL="0" indent="0">
              <a:buNone/>
            </a:pPr>
            <a:r>
              <a:rPr lang="en-US" b="1">
                <a:ea typeface="+mn-lt"/>
                <a:cs typeface="+mn-lt"/>
              </a:rPr>
              <a:t>Liquid Hydrogen:</a:t>
            </a:r>
            <a:r>
              <a:rPr lang="en-US">
                <a:ea typeface="+mn-lt"/>
                <a:cs typeface="+mn-lt"/>
              </a:rPr>
              <a:t> Challenges and Advantages: Liquid hydrogen has advantages like high gravimetric and volumetric hydrogen densities and hydrogen purity. However, its storage presents significant technical challenges due to its low density and high reactivity.</a:t>
            </a:r>
            <a:endParaRPr lang="en-US"/>
          </a:p>
        </p:txBody>
      </p:sp>
    </p:spTree>
    <p:extLst>
      <p:ext uri="{BB962C8B-B14F-4D97-AF65-F5344CB8AC3E}">
        <p14:creationId xmlns:p14="http://schemas.microsoft.com/office/powerpoint/2010/main" val="2385043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69169-4ED6-DFC8-D119-F5F94F8CAF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E901F5-51EF-C05A-DD01-F37908A551D2}"/>
              </a:ext>
            </a:extLst>
          </p:cNvPr>
          <p:cNvSpPr>
            <a:spLocks noGrp="1"/>
          </p:cNvSpPr>
          <p:nvPr>
            <p:ph type="title"/>
          </p:nvPr>
        </p:nvSpPr>
        <p:spPr>
          <a:xfrm>
            <a:off x="334993" y="307616"/>
            <a:ext cx="10601864" cy="434167"/>
          </a:xfrm>
        </p:spPr>
        <p:txBody>
          <a:bodyPr/>
          <a:lstStyle/>
          <a:p>
            <a:pPr algn="ctr"/>
            <a:r>
              <a:rPr lang="en-US" sz="2400" b="1"/>
              <a:t>FUTURE  AIRCRAFT  CONCEPTS</a:t>
            </a:r>
            <a:endParaRPr lang="en-US"/>
          </a:p>
        </p:txBody>
      </p:sp>
      <p:sp>
        <p:nvSpPr>
          <p:cNvPr id="3" name="Content Placeholder 2">
            <a:extLst>
              <a:ext uri="{FF2B5EF4-FFF2-40B4-BE49-F238E27FC236}">
                <a16:creationId xmlns:a16="http://schemas.microsoft.com/office/drawing/2014/main" id="{4D94E030-8037-0CEE-FD26-C31EE5EC71AE}"/>
              </a:ext>
            </a:extLst>
          </p:cNvPr>
          <p:cNvSpPr>
            <a:spLocks noGrp="1"/>
          </p:cNvSpPr>
          <p:nvPr>
            <p:ph idx="1"/>
          </p:nvPr>
        </p:nvSpPr>
        <p:spPr>
          <a:xfrm>
            <a:off x="263106" y="1020494"/>
            <a:ext cx="11823938" cy="5717186"/>
          </a:xfrm>
        </p:spPr>
        <p:txBody>
          <a:bodyPr vert="horz" lIns="91440" tIns="45720" rIns="91440" bIns="45720" rtlCol="0" anchor="t">
            <a:noAutofit/>
          </a:bodyPr>
          <a:lstStyle/>
          <a:p>
            <a:pPr>
              <a:buNone/>
            </a:pPr>
            <a:r>
              <a:rPr lang="en-US" sz="1800" b="1">
                <a:ea typeface="+mn-lt"/>
                <a:cs typeface="+mn-lt"/>
              </a:rPr>
              <a:t>Economic Considerations and Environmental Impact:</a:t>
            </a:r>
            <a:r>
              <a:rPr lang="en-US" sz="1800">
                <a:ea typeface="+mn-lt"/>
                <a:cs typeface="+mn-lt"/>
              </a:rPr>
              <a:t> Environmental protection contributes to economic growth9. However, there are challenges in balancing economic development goals with environmental conservation.</a:t>
            </a:r>
            <a:endParaRPr lang="en-US" sz="1800"/>
          </a:p>
          <a:p>
            <a:pPr>
              <a:buNone/>
            </a:pPr>
            <a:r>
              <a:rPr lang="en-US" sz="1800" b="1">
                <a:ea typeface="+mn-lt"/>
                <a:cs typeface="+mn-lt"/>
              </a:rPr>
              <a:t>Comparative Studies and the Unique Contribution of This Study:</a:t>
            </a:r>
            <a:r>
              <a:rPr lang="en-US" sz="1800">
                <a:ea typeface="+mn-lt"/>
                <a:cs typeface="+mn-lt"/>
              </a:rPr>
              <a:t> Comparative studies can help identify weaknesses and shortcomings in existing processes and highlight effective practices that can be introduced to improve these processes.</a:t>
            </a:r>
            <a:endParaRPr lang="en-US" sz="1800"/>
          </a:p>
          <a:p>
            <a:pPr>
              <a:buNone/>
            </a:pPr>
            <a:r>
              <a:rPr lang="en-US" sz="1800" b="1">
                <a:ea typeface="+mn-lt"/>
                <a:cs typeface="+mn-lt"/>
              </a:rPr>
              <a:t>Historical Perspective and Evolution of Aircraft:</a:t>
            </a:r>
            <a:r>
              <a:rPr lang="en-US" sz="1800">
                <a:ea typeface="+mn-lt"/>
                <a:cs typeface="+mn-lt"/>
              </a:rPr>
              <a:t> The evolution of aircraft has seen significant milestones from the first powered flight by the Wright Brothers to the contemporary aircraft so sophisticated they can’t be detected by radar or the human eye.</a:t>
            </a:r>
            <a:endParaRPr lang="en-US" sz="1800"/>
          </a:p>
          <a:p>
            <a:pPr>
              <a:buNone/>
            </a:pPr>
            <a:r>
              <a:rPr lang="en-US" sz="1800" b="1">
                <a:ea typeface="+mn-lt"/>
                <a:cs typeface="+mn-lt"/>
              </a:rPr>
              <a:t>Comparative Analysis and Environmental Impact: </a:t>
            </a:r>
            <a:r>
              <a:rPr lang="en-US" sz="1800">
                <a:ea typeface="+mn-lt"/>
                <a:cs typeface="+mn-lt"/>
              </a:rPr>
              <a:t>Comparative analysis of the effect of economic policy uncertainty on environmental sustainability can provide critical insights into the link between economic policies and environmental sustainability.</a:t>
            </a:r>
            <a:endParaRPr lang="en-US" sz="1800"/>
          </a:p>
          <a:p>
            <a:pPr>
              <a:buNone/>
            </a:pPr>
            <a:r>
              <a:rPr lang="en-US" sz="1800" b="1">
                <a:ea typeface="+mn-lt"/>
                <a:cs typeface="+mn-lt"/>
              </a:rPr>
              <a:t>Economic Considerations of Liquid Hydrogen: </a:t>
            </a:r>
            <a:r>
              <a:rPr lang="en-US" sz="1800">
                <a:ea typeface="+mn-lt"/>
                <a:cs typeface="+mn-lt"/>
              </a:rPr>
              <a:t>The adoption of hydrogen as a major energy carrier could greatly reduce greenhouse gas emissions and lead to more resilient and diversified energy systems.</a:t>
            </a:r>
            <a:endParaRPr lang="en-US" sz="1800"/>
          </a:p>
          <a:p>
            <a:pPr>
              <a:buNone/>
            </a:pPr>
            <a:r>
              <a:rPr lang="en-US" sz="1800" b="1">
                <a:ea typeface="+mn-lt"/>
                <a:cs typeface="+mn-lt"/>
              </a:rPr>
              <a:t>Hydrogen vs. Kerosene: </a:t>
            </a:r>
            <a:r>
              <a:rPr lang="en-US" sz="1800">
                <a:ea typeface="+mn-lt"/>
                <a:cs typeface="+mn-lt"/>
              </a:rPr>
              <a:t>This topic would discuss the comparative benefits and drawbacks of using hydrogen and kerosene as fuels in aviation.</a:t>
            </a:r>
            <a:endParaRPr lang="en-US" sz="1800"/>
          </a:p>
          <a:p>
            <a:pPr>
              <a:buNone/>
            </a:pPr>
            <a:r>
              <a:rPr lang="en-US" sz="1800" b="1">
                <a:ea typeface="+mn-lt"/>
                <a:cs typeface="+mn-lt"/>
              </a:rPr>
              <a:t>Conclusion and Future Directions:</a:t>
            </a:r>
            <a:r>
              <a:rPr lang="en-US" sz="1800">
                <a:ea typeface="+mn-lt"/>
                <a:cs typeface="+mn-lt"/>
              </a:rPr>
              <a:t> This would summarize the discussion and provide insights into the future trends and directions in the field of aviation.</a:t>
            </a:r>
            <a:endParaRPr lang="en-US" sz="1600"/>
          </a:p>
        </p:txBody>
      </p:sp>
    </p:spTree>
    <p:extLst>
      <p:ext uri="{BB962C8B-B14F-4D97-AF65-F5344CB8AC3E}">
        <p14:creationId xmlns:p14="http://schemas.microsoft.com/office/powerpoint/2010/main" val="3843172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FB02-39D5-89CC-98E1-BC10C364C244}"/>
              </a:ext>
            </a:extLst>
          </p:cNvPr>
          <p:cNvSpPr>
            <a:spLocks noGrp="1"/>
          </p:cNvSpPr>
          <p:nvPr>
            <p:ph type="title"/>
          </p:nvPr>
        </p:nvSpPr>
        <p:spPr/>
        <p:txBody>
          <a:bodyPr/>
          <a:lstStyle/>
          <a:p>
            <a:pPr algn="ctr"/>
            <a:r>
              <a:rPr lang="en-US" b="1"/>
              <a:t>PROBLEM OBJECTIVES </a:t>
            </a:r>
            <a:endParaRPr lang="en-US"/>
          </a:p>
        </p:txBody>
      </p:sp>
      <p:sp>
        <p:nvSpPr>
          <p:cNvPr id="3" name="Content Placeholder 2">
            <a:extLst>
              <a:ext uri="{FF2B5EF4-FFF2-40B4-BE49-F238E27FC236}">
                <a16:creationId xmlns:a16="http://schemas.microsoft.com/office/drawing/2014/main" id="{0AEAFE1A-FA50-9FD4-6F20-B6B98696AA3D}"/>
              </a:ext>
            </a:extLst>
          </p:cNvPr>
          <p:cNvSpPr>
            <a:spLocks noGrp="1"/>
          </p:cNvSpPr>
          <p:nvPr>
            <p:ph idx="1"/>
          </p:nvPr>
        </p:nvSpPr>
        <p:spPr/>
        <p:txBody>
          <a:bodyPr/>
          <a:lstStyle/>
          <a:p>
            <a:pPr marL="0" indent="0">
              <a:buNone/>
            </a:pPr>
            <a:r>
              <a:rPr lang="en-US"/>
              <a:t>The project has 3 problem objectives:</a:t>
            </a:r>
            <a:br>
              <a:rPr lang="en-US"/>
            </a:br>
            <a:endParaRPr lang="en-US"/>
          </a:p>
          <a:p>
            <a:r>
              <a:rPr lang="en-US"/>
              <a:t>Propose a mathematical model and algorithm for analysis, optimization, and dynamic planning of aircraft fuel consumption, emissions, and flight trajectories</a:t>
            </a:r>
          </a:p>
          <a:p>
            <a:r>
              <a:rPr lang="en-US"/>
              <a:t>Plot the graphs of a currently used differential equation for the fuel consumption of an aircraft</a:t>
            </a:r>
          </a:p>
          <a:p>
            <a:r>
              <a:rPr lang="en-US"/>
              <a:t>Identify future aircraft concepts and optimizations</a:t>
            </a:r>
          </a:p>
          <a:p>
            <a:endParaRPr lang="en-US"/>
          </a:p>
        </p:txBody>
      </p:sp>
    </p:spTree>
    <p:extLst>
      <p:ext uri="{BB962C8B-B14F-4D97-AF65-F5344CB8AC3E}">
        <p14:creationId xmlns:p14="http://schemas.microsoft.com/office/powerpoint/2010/main" val="939887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8A1A-E7DE-E4D2-54A4-E3F1DCE3F4F4}"/>
              </a:ext>
            </a:extLst>
          </p:cNvPr>
          <p:cNvSpPr>
            <a:spLocks noGrp="1"/>
          </p:cNvSpPr>
          <p:nvPr>
            <p:ph type="title"/>
          </p:nvPr>
        </p:nvSpPr>
        <p:spPr/>
        <p:txBody>
          <a:bodyPr/>
          <a:lstStyle/>
          <a:p>
            <a:pPr algn="ctr"/>
            <a:r>
              <a:rPr lang="en-US" b="1"/>
              <a:t>MOTIVATION</a:t>
            </a:r>
            <a:endParaRPr lang="en-US"/>
          </a:p>
        </p:txBody>
      </p:sp>
      <p:sp>
        <p:nvSpPr>
          <p:cNvPr id="3" name="Content Placeholder 2">
            <a:extLst>
              <a:ext uri="{FF2B5EF4-FFF2-40B4-BE49-F238E27FC236}">
                <a16:creationId xmlns:a16="http://schemas.microsoft.com/office/drawing/2014/main" id="{BEFBAFAB-D8ED-B047-3729-C9816C77752D}"/>
              </a:ext>
            </a:extLst>
          </p:cNvPr>
          <p:cNvSpPr>
            <a:spLocks noGrp="1"/>
          </p:cNvSpPr>
          <p:nvPr>
            <p:ph idx="1"/>
          </p:nvPr>
        </p:nvSpPr>
        <p:spPr/>
        <p:txBody>
          <a:bodyPr/>
          <a:lstStyle/>
          <a:p>
            <a:pPr marL="0" indent="0">
              <a:buNone/>
            </a:pPr>
            <a:r>
              <a:rPr lang="en-US"/>
              <a:t>In the contemporary landscape of aviation, the significance of aircraft efficiency has become increasingly pronounced, spurred by the escalating costs of jet fuel, and the crucial need for a more renewable mode of transportation.</a:t>
            </a:r>
          </a:p>
          <a:p>
            <a:pPr marL="0" indent="0">
              <a:buNone/>
            </a:pPr>
            <a:r>
              <a:rPr lang="en-US"/>
              <a:t>Thus, our project aims to combat these effects, by researching a small fragment of the current state of aviation and determine how we can improve it. Our section in this project is the optimization of fuel consumption and the reduction of emissions.</a:t>
            </a:r>
          </a:p>
        </p:txBody>
      </p:sp>
    </p:spTree>
    <p:extLst>
      <p:ext uri="{BB962C8B-B14F-4D97-AF65-F5344CB8AC3E}">
        <p14:creationId xmlns:p14="http://schemas.microsoft.com/office/powerpoint/2010/main" val="32378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0DD93-7E43-A07C-6B96-445DAA8DBA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851795-8FD9-0859-106D-1085C0031D67}"/>
              </a:ext>
            </a:extLst>
          </p:cNvPr>
          <p:cNvSpPr>
            <a:spLocks noGrp="1"/>
          </p:cNvSpPr>
          <p:nvPr>
            <p:ph type="title"/>
          </p:nvPr>
        </p:nvSpPr>
        <p:spPr>
          <a:xfrm>
            <a:off x="378125" y="365125"/>
            <a:ext cx="11133825" cy="261639"/>
          </a:xfrm>
        </p:spPr>
        <p:txBody>
          <a:bodyPr>
            <a:noAutofit/>
          </a:bodyPr>
          <a:lstStyle/>
          <a:p>
            <a:pPr algn="ctr"/>
            <a:r>
              <a:rPr lang="en-US" sz="2200" b="1">
                <a:ea typeface="+mj-lt"/>
                <a:cs typeface="+mj-lt"/>
              </a:rPr>
              <a:t>ANALYSIS AND OPTIMIZATION OF AIRCRAFT FUEL CONSUMPTION AND EMISSIONS</a:t>
            </a:r>
            <a:endParaRPr lang="en-US" sz="2200" b="1"/>
          </a:p>
        </p:txBody>
      </p:sp>
      <p:sp>
        <p:nvSpPr>
          <p:cNvPr id="3" name="Content Placeholder 2">
            <a:extLst>
              <a:ext uri="{FF2B5EF4-FFF2-40B4-BE49-F238E27FC236}">
                <a16:creationId xmlns:a16="http://schemas.microsoft.com/office/drawing/2014/main" id="{A72D26EE-69D9-395F-8DB4-F4E562498CE6}"/>
              </a:ext>
            </a:extLst>
          </p:cNvPr>
          <p:cNvSpPr>
            <a:spLocks noGrp="1"/>
          </p:cNvSpPr>
          <p:nvPr>
            <p:ph idx="1"/>
          </p:nvPr>
        </p:nvSpPr>
        <p:spPr>
          <a:xfrm>
            <a:off x="421257" y="977361"/>
            <a:ext cx="11248844" cy="5602168"/>
          </a:xfrm>
        </p:spPr>
        <p:txBody>
          <a:bodyPr vert="horz" lIns="91440" tIns="45720" rIns="91440" bIns="45720" rtlCol="0" anchor="t">
            <a:normAutofit fontScale="77500" lnSpcReduction="20000"/>
          </a:bodyPr>
          <a:lstStyle/>
          <a:p>
            <a:pPr>
              <a:buNone/>
            </a:pPr>
            <a:r>
              <a:rPr lang="en-US" sz="2300">
                <a:ea typeface="+mn-lt"/>
                <a:cs typeface="+mn-lt"/>
              </a:rPr>
              <a:t>     </a:t>
            </a:r>
            <a:r>
              <a:rPr lang="en-US" sz="2600">
                <a:ea typeface="+mn-lt"/>
                <a:cs typeface="+mn-lt"/>
              </a:rPr>
              <a:t>It involves the application of mathematical models and algorithms to estimate fuel consumption and optimize flight trajectories.</a:t>
            </a:r>
            <a:endParaRPr lang="en-US" sz="2600"/>
          </a:p>
          <a:p>
            <a:pPr>
              <a:buNone/>
            </a:pPr>
            <a:endParaRPr lang="en-US"/>
          </a:p>
          <a:p>
            <a:pPr>
              <a:buNone/>
            </a:pPr>
            <a:r>
              <a:rPr lang="en-US" sz="3100">
                <a:ea typeface="+mn-lt"/>
                <a:cs typeface="+mn-lt"/>
              </a:rPr>
              <a:t>Key areas of focus include:</a:t>
            </a:r>
            <a:endParaRPr lang="en-US" sz="3100"/>
          </a:p>
          <a:p>
            <a:pPr>
              <a:buNone/>
            </a:pPr>
            <a:endParaRPr lang="en-US" b="1"/>
          </a:p>
          <a:p>
            <a:pPr>
              <a:buNone/>
            </a:pPr>
            <a:r>
              <a:rPr lang="en-US" b="1">
                <a:ea typeface="+mn-lt"/>
                <a:cs typeface="+mn-lt"/>
              </a:rPr>
              <a:t>Flight Dynamics: </a:t>
            </a:r>
            <a:r>
              <a:rPr lang="en-US">
                <a:ea typeface="+mn-lt"/>
                <a:cs typeface="+mn-lt"/>
              </a:rPr>
              <a:t> Understanding how aerodynamic, propulsive, and gravitational forces affect an aircraft’s performance.</a:t>
            </a:r>
            <a:endParaRPr lang="en-US"/>
          </a:p>
          <a:p>
            <a:pPr>
              <a:buNone/>
            </a:pPr>
            <a:r>
              <a:rPr lang="en-US" b="1">
                <a:ea typeface="+mn-lt"/>
                <a:cs typeface="+mn-lt"/>
              </a:rPr>
              <a:t>Fuel Consumption Analysis:</a:t>
            </a:r>
            <a:r>
              <a:rPr lang="en-US">
                <a:ea typeface="+mn-lt"/>
                <a:cs typeface="+mn-lt"/>
              </a:rPr>
              <a:t> Developing mathematical models to estimate the fuel required for each segment of a mission.</a:t>
            </a:r>
            <a:endParaRPr lang="en-US"/>
          </a:p>
          <a:p>
            <a:pPr>
              <a:buNone/>
            </a:pPr>
            <a:r>
              <a:rPr lang="en-US" b="1">
                <a:ea typeface="+mn-lt"/>
                <a:cs typeface="+mn-lt"/>
              </a:rPr>
              <a:t>Trajectory Planning: </a:t>
            </a:r>
            <a:r>
              <a:rPr lang="en-US">
                <a:ea typeface="+mn-lt"/>
                <a:cs typeface="+mn-lt"/>
              </a:rPr>
              <a:t>Using algorithms to identify cost-effective flight plans for optimal fuel utilization.</a:t>
            </a:r>
            <a:endParaRPr lang="en-US"/>
          </a:p>
          <a:p>
            <a:pPr>
              <a:buNone/>
            </a:pPr>
            <a:r>
              <a:rPr lang="en-US" b="1">
                <a:ea typeface="+mn-lt"/>
                <a:cs typeface="+mn-lt"/>
              </a:rPr>
              <a:t>Emission Calculation: </a:t>
            </a:r>
            <a:r>
              <a:rPr lang="en-US">
                <a:ea typeface="+mn-lt"/>
                <a:cs typeface="+mn-lt"/>
              </a:rPr>
              <a:t>Calculating pollutant emissions (CO</a:t>
            </a:r>
            <a:r>
              <a:rPr lang="en-US" baseline="-25000">
                <a:ea typeface="+mn-lt"/>
                <a:cs typeface="+mn-lt"/>
              </a:rPr>
              <a:t>2</a:t>
            </a:r>
            <a:r>
              <a:rPr lang="en-US">
                <a:ea typeface="+mn-lt"/>
                <a:cs typeface="+mn-lt"/>
              </a:rPr>
              <a:t> ,NO</a:t>
            </a:r>
            <a:r>
              <a:rPr lang="en-US" baseline="-25000">
                <a:ea typeface="+mn-lt"/>
                <a:cs typeface="+mn-lt"/>
              </a:rPr>
              <a:t>x</a:t>
            </a:r>
            <a:r>
              <a:rPr lang="en-US">
                <a:ea typeface="+mn-lt"/>
                <a:cs typeface="+mn-lt"/>
              </a:rPr>
              <a:t>, Hydrocarbons) using the aircraft’s fuel flow rate formula and validated emissions indices.</a:t>
            </a:r>
            <a:endParaRPr lang="en-US"/>
          </a:p>
          <a:p>
            <a:pPr marL="0" indent="0">
              <a:buNone/>
            </a:pPr>
            <a:r>
              <a:rPr lang="en-US">
                <a:ea typeface="+mn-lt"/>
                <a:cs typeface="+mn-lt"/>
              </a:rPr>
              <a:t>The goal is to improve fuel saving strategies, mitigate atmospheric pollution, and contribute to the environmental and economic sustainability of the aviation industry1. This research has wide-ranging applications, from performance analysis with different types of jet fuel to optimal aircraft and engine selection for specific routes in terms of fuel consumption.</a:t>
            </a:r>
            <a:endParaRPr lang="en-US"/>
          </a:p>
        </p:txBody>
      </p:sp>
    </p:spTree>
    <p:extLst>
      <p:ext uri="{BB962C8B-B14F-4D97-AF65-F5344CB8AC3E}">
        <p14:creationId xmlns:p14="http://schemas.microsoft.com/office/powerpoint/2010/main" val="1693768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3729-802A-FE77-C907-61BBF7DF6D29}"/>
              </a:ext>
            </a:extLst>
          </p:cNvPr>
          <p:cNvSpPr>
            <a:spLocks noGrp="1"/>
          </p:cNvSpPr>
          <p:nvPr>
            <p:ph type="title"/>
          </p:nvPr>
        </p:nvSpPr>
        <p:spPr/>
        <p:txBody>
          <a:bodyPr/>
          <a:lstStyle/>
          <a:p>
            <a:pPr algn="ctr"/>
            <a:r>
              <a:rPr lang="en-US" b="1"/>
              <a:t>RESULTS AND ANALYSIS</a:t>
            </a:r>
            <a:endParaRPr lang="en-US"/>
          </a:p>
        </p:txBody>
      </p:sp>
      <p:sp>
        <p:nvSpPr>
          <p:cNvPr id="3" name="Content Placeholder 2">
            <a:extLst>
              <a:ext uri="{FF2B5EF4-FFF2-40B4-BE49-F238E27FC236}">
                <a16:creationId xmlns:a16="http://schemas.microsoft.com/office/drawing/2014/main" id="{B5AC92CA-1930-06B5-3847-7A66826382F1}"/>
              </a:ext>
            </a:extLst>
          </p:cNvPr>
          <p:cNvSpPr>
            <a:spLocks noGrp="1"/>
          </p:cNvSpPr>
          <p:nvPr>
            <p:ph idx="1"/>
          </p:nvPr>
        </p:nvSpPr>
        <p:spPr/>
        <p:txBody>
          <a:bodyPr/>
          <a:lstStyle/>
          <a:p>
            <a:pPr marL="0" indent="0">
              <a:buNone/>
            </a:pPr>
            <a:r>
              <a:rPr lang="en-US"/>
              <a:t>For the first problem objective we have identified the preferred data source for research due to its higher accuracy. The results of this work create a base for future research.</a:t>
            </a:r>
          </a:p>
          <a:p>
            <a:pPr marL="0" indent="0">
              <a:buNone/>
            </a:pPr>
            <a:r>
              <a:rPr lang="en-US"/>
              <a:t>For the second problem objective, we have compared the rates of fuel consumption for multiple scenarios and plotted their respective graphs.</a:t>
            </a:r>
          </a:p>
          <a:p>
            <a:pPr marL="0" indent="0">
              <a:buNone/>
            </a:pPr>
            <a:r>
              <a:rPr lang="en-US"/>
              <a:t>Lastly, for the last problem objective, we have compared our currently employed technologies with the prototypical and currently unfeasible technologies, assuming they have been improved, to conceptualize future aircraft.</a:t>
            </a:r>
          </a:p>
        </p:txBody>
      </p:sp>
    </p:spTree>
    <p:extLst>
      <p:ext uri="{BB962C8B-B14F-4D97-AF65-F5344CB8AC3E}">
        <p14:creationId xmlns:p14="http://schemas.microsoft.com/office/powerpoint/2010/main" val="246236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0BBA-3D0D-BE42-E15D-300629DFEC98}"/>
              </a:ext>
            </a:extLst>
          </p:cNvPr>
          <p:cNvSpPr>
            <a:spLocks noGrp="1"/>
          </p:cNvSpPr>
          <p:nvPr>
            <p:ph type="title"/>
          </p:nvPr>
        </p:nvSpPr>
        <p:spPr/>
        <p:txBody>
          <a:bodyPr/>
          <a:lstStyle/>
          <a:p>
            <a:pPr algn="ctr"/>
            <a:r>
              <a:rPr lang="en-US" b="1"/>
              <a:t>INFERENCES</a:t>
            </a:r>
            <a:endParaRPr lang="en-US"/>
          </a:p>
        </p:txBody>
      </p:sp>
      <p:sp>
        <p:nvSpPr>
          <p:cNvPr id="3" name="Content Placeholder 2">
            <a:extLst>
              <a:ext uri="{FF2B5EF4-FFF2-40B4-BE49-F238E27FC236}">
                <a16:creationId xmlns:a16="http://schemas.microsoft.com/office/drawing/2014/main" id="{E0BC7526-081E-F12D-8B2A-E30CBE591854}"/>
              </a:ext>
            </a:extLst>
          </p:cNvPr>
          <p:cNvSpPr>
            <a:spLocks noGrp="1"/>
          </p:cNvSpPr>
          <p:nvPr>
            <p:ph idx="1"/>
          </p:nvPr>
        </p:nvSpPr>
        <p:spPr/>
        <p:txBody>
          <a:bodyPr>
            <a:normAutofit lnSpcReduction="10000"/>
          </a:bodyPr>
          <a:lstStyle/>
          <a:p>
            <a:pPr marL="0" indent="0">
              <a:buNone/>
            </a:pPr>
            <a:r>
              <a:rPr lang="en-US"/>
              <a:t>We have quantified the impact of the deviations from the flight plans in terms of fuel burn and calculated how much extra fuel is wasted due to vertical flight inefficiency. We have also theorized and identified possible ways this inefficiency can have a larger impact in the future.</a:t>
            </a:r>
          </a:p>
          <a:p>
            <a:pPr marL="0" indent="0">
              <a:buNone/>
            </a:pPr>
            <a:r>
              <a:rPr lang="en-US"/>
              <a:t>We have begun to implement a method of determining the factors that most significantly affect fuel consumption, with an extremely large scope.</a:t>
            </a:r>
          </a:p>
          <a:p>
            <a:pPr marL="0" indent="0">
              <a:buNone/>
            </a:pPr>
            <a:r>
              <a:rPr lang="en-US"/>
              <a:t>Finally, we have identified a promising  aircraft concept that will use sustainable technologies such as liquid hydrogen fuel, for a more renewable future.</a:t>
            </a:r>
          </a:p>
        </p:txBody>
      </p:sp>
    </p:spTree>
    <p:extLst>
      <p:ext uri="{BB962C8B-B14F-4D97-AF65-F5344CB8AC3E}">
        <p14:creationId xmlns:p14="http://schemas.microsoft.com/office/powerpoint/2010/main" val="1031840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ADACBC-1D42-3221-0C55-1726146B49E3}"/>
              </a:ext>
            </a:extLst>
          </p:cNvPr>
          <p:cNvSpPr>
            <a:spLocks noGrp="1"/>
          </p:cNvSpPr>
          <p:nvPr>
            <p:ph type="title"/>
          </p:nvPr>
        </p:nvSpPr>
        <p:spPr/>
        <p:txBody>
          <a:bodyPr/>
          <a:lstStyle/>
          <a:p>
            <a:pPr algn="ctr"/>
            <a:r>
              <a:rPr lang="en-US" b="1"/>
              <a:t>AIRCRAFT INNOVATION</a:t>
            </a:r>
            <a:endParaRPr lang="en-US"/>
          </a:p>
        </p:txBody>
      </p:sp>
      <p:sp>
        <p:nvSpPr>
          <p:cNvPr id="5" name="Content Placeholder 4">
            <a:extLst>
              <a:ext uri="{FF2B5EF4-FFF2-40B4-BE49-F238E27FC236}">
                <a16:creationId xmlns:a16="http://schemas.microsoft.com/office/drawing/2014/main" id="{45C9A3E3-179A-0ABD-8E38-A2BAB97A51C2}"/>
              </a:ext>
            </a:extLst>
          </p:cNvPr>
          <p:cNvSpPr>
            <a:spLocks noGrp="1"/>
          </p:cNvSpPr>
          <p:nvPr>
            <p:ph idx="1"/>
          </p:nvPr>
        </p:nvSpPr>
        <p:spPr/>
        <p:txBody>
          <a:bodyPr>
            <a:normAutofit lnSpcReduction="10000"/>
          </a:bodyPr>
          <a:lstStyle/>
          <a:p>
            <a:r>
              <a:rPr lang="en-US"/>
              <a:t>Recent years have witnessed a comprehensive exploration of various aircraft concepts, encompassing diverse fuel types and even the integration of electricity. Among these alternatives, hydrogen stands out as the most conspicuous fuel type.</a:t>
            </a:r>
          </a:p>
          <a:p>
            <a:r>
              <a:rPr lang="en-US"/>
              <a:t>This innovative approach amalgamates the more electric concept with the utilization of liquid hydrogen, demonstrating superior efficiency, cost-effectiveness, and reduced environmental impact in comparison to traditional aircraft.</a:t>
            </a:r>
          </a:p>
          <a:p>
            <a:r>
              <a:rPr lang="en-US"/>
              <a:t>embracing forward-thinking concepts such as enhancing energy efficiency and mitigating harmful environmental effects is an unavoidable choice for shaping the future of aviation</a:t>
            </a:r>
          </a:p>
        </p:txBody>
      </p:sp>
    </p:spTree>
    <p:extLst>
      <p:ext uri="{BB962C8B-B14F-4D97-AF65-F5344CB8AC3E}">
        <p14:creationId xmlns:p14="http://schemas.microsoft.com/office/powerpoint/2010/main" val="2245123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C500-C5CE-873D-F8CF-0A391D2F08E9}"/>
              </a:ext>
            </a:extLst>
          </p:cNvPr>
          <p:cNvSpPr>
            <a:spLocks noGrp="1"/>
          </p:cNvSpPr>
          <p:nvPr>
            <p:ph type="title"/>
          </p:nvPr>
        </p:nvSpPr>
        <p:spPr/>
        <p:txBody>
          <a:bodyPr/>
          <a:lstStyle/>
          <a:p>
            <a:pPr algn="ctr"/>
            <a:r>
              <a:rPr lang="en-US" b="1"/>
              <a:t>AIRCRAFT EFFICIENCY</a:t>
            </a:r>
            <a:endParaRPr lang="en-US"/>
          </a:p>
        </p:txBody>
      </p:sp>
      <p:sp>
        <p:nvSpPr>
          <p:cNvPr id="3" name="Content Placeholder 2">
            <a:extLst>
              <a:ext uri="{FF2B5EF4-FFF2-40B4-BE49-F238E27FC236}">
                <a16:creationId xmlns:a16="http://schemas.microsoft.com/office/drawing/2014/main" id="{6F0E3C67-696F-6BC7-B270-46FBD9AB31C3}"/>
              </a:ext>
            </a:extLst>
          </p:cNvPr>
          <p:cNvSpPr>
            <a:spLocks noGrp="1"/>
          </p:cNvSpPr>
          <p:nvPr>
            <p:ph idx="1"/>
          </p:nvPr>
        </p:nvSpPr>
        <p:spPr/>
        <p:txBody>
          <a:bodyPr/>
          <a:lstStyle/>
          <a:p>
            <a:r>
              <a:rPr lang="en-US"/>
              <a:t>The nexus between the annual surge in air travel and the parallel increase in energy consumption and environmental impacts is undeniable</a:t>
            </a:r>
          </a:p>
          <a:p>
            <a:r>
              <a:rPr lang="en-US"/>
              <a:t>The imperative to address energy consumption is underscored by the significance of energy efficiency in aircraft across all modes of transportation</a:t>
            </a:r>
          </a:p>
          <a:p>
            <a:r>
              <a:rPr lang="en-US"/>
              <a:t>development of new, more fuel efficient aircraft and the modification of existing ones to adhere to sustainability goals</a:t>
            </a:r>
          </a:p>
          <a:p>
            <a:endParaRPr lang="en-US"/>
          </a:p>
        </p:txBody>
      </p:sp>
    </p:spTree>
    <p:extLst>
      <p:ext uri="{BB962C8B-B14F-4D97-AF65-F5344CB8AC3E}">
        <p14:creationId xmlns:p14="http://schemas.microsoft.com/office/powerpoint/2010/main" val="1932951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E877-F486-204F-917E-6AF1079C80CF}"/>
              </a:ext>
            </a:extLst>
          </p:cNvPr>
          <p:cNvSpPr>
            <a:spLocks noGrp="1"/>
          </p:cNvSpPr>
          <p:nvPr>
            <p:ph type="title"/>
          </p:nvPr>
        </p:nvSpPr>
        <p:spPr>
          <a:xfrm>
            <a:off x="838200" y="365125"/>
            <a:ext cx="10515600" cy="1338478"/>
          </a:xfrm>
        </p:spPr>
        <p:txBody>
          <a:bodyPr/>
          <a:lstStyle/>
          <a:p>
            <a:pPr algn="ctr"/>
            <a:r>
              <a:rPr lang="en-US" b="1"/>
              <a:t>ALTERNATIVE FUELS</a:t>
            </a:r>
            <a:endParaRPr lang="en-US"/>
          </a:p>
        </p:txBody>
      </p:sp>
      <p:sp>
        <p:nvSpPr>
          <p:cNvPr id="3" name="Content Placeholder 2">
            <a:extLst>
              <a:ext uri="{FF2B5EF4-FFF2-40B4-BE49-F238E27FC236}">
                <a16:creationId xmlns:a16="http://schemas.microsoft.com/office/drawing/2014/main" id="{0968FF30-A82D-696A-BF5F-6D87BA485FEA}"/>
              </a:ext>
            </a:extLst>
          </p:cNvPr>
          <p:cNvSpPr>
            <a:spLocks noGrp="1"/>
          </p:cNvSpPr>
          <p:nvPr>
            <p:ph idx="1"/>
          </p:nvPr>
        </p:nvSpPr>
        <p:spPr/>
        <p:txBody>
          <a:bodyPr/>
          <a:lstStyle/>
          <a:p>
            <a:r>
              <a:rPr lang="en-US"/>
              <a:t>Depletion of fossil fuels in the coming decades necessitates a proactive approach in seeking alternative fuels for aviation</a:t>
            </a:r>
          </a:p>
          <a:p>
            <a:r>
              <a:rPr lang="en-US"/>
              <a:t>Crux of the matter lies in improving fuel efficiency by evolving aircraft systems and diversifying fuel types</a:t>
            </a:r>
          </a:p>
          <a:p>
            <a:r>
              <a:rPr lang="en-US"/>
              <a:t>Paramount goal is to reduce fuel consumption, a crucial aim for commercial aircraft</a:t>
            </a:r>
          </a:p>
          <a:p>
            <a:r>
              <a:rPr lang="en-US"/>
              <a:t>Advisory Council for Aeronautical Research in Europe (ACARE) was established with the ambitious aim of reducing fuel consumption and CO2 emissions by 75%, NOx emissions by 90%, and perceived noise by 65%</a:t>
            </a:r>
          </a:p>
        </p:txBody>
      </p:sp>
    </p:spTree>
    <p:extLst>
      <p:ext uri="{BB962C8B-B14F-4D97-AF65-F5344CB8AC3E}">
        <p14:creationId xmlns:p14="http://schemas.microsoft.com/office/powerpoint/2010/main" val="2836688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7C96E-CE38-E816-DB41-B74C84F8C6AE}"/>
              </a:ext>
            </a:extLst>
          </p:cNvPr>
          <p:cNvSpPr>
            <a:spLocks noGrp="1"/>
          </p:cNvSpPr>
          <p:nvPr>
            <p:ph type="title"/>
          </p:nvPr>
        </p:nvSpPr>
        <p:spPr/>
        <p:txBody>
          <a:bodyPr/>
          <a:lstStyle/>
          <a:p>
            <a:pPr algn="ctr"/>
            <a:r>
              <a:rPr lang="en-US" b="1"/>
              <a:t>MORE ELECTRIC AIR</a:t>
            </a:r>
            <a:endParaRPr lang="en-US"/>
          </a:p>
        </p:txBody>
      </p:sp>
      <p:sp>
        <p:nvSpPr>
          <p:cNvPr id="3" name="Content Placeholder 2">
            <a:extLst>
              <a:ext uri="{FF2B5EF4-FFF2-40B4-BE49-F238E27FC236}">
                <a16:creationId xmlns:a16="http://schemas.microsoft.com/office/drawing/2014/main" id="{974E2456-B873-8217-2F35-B66782512C9F}"/>
              </a:ext>
            </a:extLst>
          </p:cNvPr>
          <p:cNvSpPr>
            <a:spLocks noGrp="1"/>
          </p:cNvSpPr>
          <p:nvPr>
            <p:ph idx="1"/>
          </p:nvPr>
        </p:nvSpPr>
        <p:spPr/>
        <p:txBody>
          <a:bodyPr/>
          <a:lstStyle/>
          <a:p>
            <a:r>
              <a:rPr lang="en-US"/>
              <a:t>MEA system seeks to replace pneumatic, mechanical, and hydraulic systems with electrical ones, ushering in benefits that extend beyond traditional aircraft</a:t>
            </a:r>
          </a:p>
          <a:p>
            <a:r>
              <a:rPr lang="en-US"/>
              <a:t>Superior efficiency, lower fuel consumption, and reduced environmental impact</a:t>
            </a:r>
          </a:p>
          <a:p>
            <a:r>
              <a:rPr lang="en-US"/>
              <a:t>Boeing 787-8 Dreamliner stands as a prime example, with a 20% reduction in fuel consumption, lower CO2 emissions, and a smaller noise footprint</a:t>
            </a:r>
          </a:p>
        </p:txBody>
      </p:sp>
    </p:spTree>
    <p:extLst>
      <p:ext uri="{BB962C8B-B14F-4D97-AF65-F5344CB8AC3E}">
        <p14:creationId xmlns:p14="http://schemas.microsoft.com/office/powerpoint/2010/main" val="2748875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6483-0BCC-B754-798E-193E2F6D7295}"/>
              </a:ext>
            </a:extLst>
          </p:cNvPr>
          <p:cNvSpPr>
            <a:spLocks noGrp="1"/>
          </p:cNvSpPr>
          <p:nvPr>
            <p:ph type="title"/>
          </p:nvPr>
        </p:nvSpPr>
        <p:spPr/>
        <p:txBody>
          <a:bodyPr/>
          <a:lstStyle/>
          <a:p>
            <a:pPr algn="ctr"/>
            <a:r>
              <a:rPr lang="en-US" b="1"/>
              <a:t>HYDROGEN AS FUEL</a:t>
            </a:r>
          </a:p>
        </p:txBody>
      </p:sp>
      <p:sp>
        <p:nvSpPr>
          <p:cNvPr id="3" name="Content Placeholder 2">
            <a:extLst>
              <a:ext uri="{FF2B5EF4-FFF2-40B4-BE49-F238E27FC236}">
                <a16:creationId xmlns:a16="http://schemas.microsoft.com/office/drawing/2014/main" id="{8F5B9068-C3B4-EAD8-AF18-D4C423E1850C}"/>
              </a:ext>
            </a:extLst>
          </p:cNvPr>
          <p:cNvSpPr>
            <a:spLocks noGrp="1"/>
          </p:cNvSpPr>
          <p:nvPr>
            <p:ph idx="1"/>
          </p:nvPr>
        </p:nvSpPr>
        <p:spPr/>
        <p:txBody>
          <a:bodyPr/>
          <a:lstStyle/>
          <a:p>
            <a:r>
              <a:rPr lang="en-US"/>
              <a:t>Most abundant element in nature, takes center stage as a formidable alternative fuel</a:t>
            </a:r>
          </a:p>
          <a:p>
            <a:r>
              <a:rPr lang="en-US"/>
              <a:t>Must be produced through methods like gasification and electrolysis</a:t>
            </a:r>
          </a:p>
          <a:p>
            <a:r>
              <a:rPr lang="en-US"/>
              <a:t>Liquid hydrogen (LH2) emerges as a particularly promising alternative</a:t>
            </a:r>
          </a:p>
          <a:p>
            <a:r>
              <a:rPr lang="en-US"/>
              <a:t>Necessitates ingenious technology and design, presenting a crucial challenge for future implementation</a:t>
            </a:r>
          </a:p>
        </p:txBody>
      </p:sp>
    </p:spTree>
    <p:extLst>
      <p:ext uri="{BB962C8B-B14F-4D97-AF65-F5344CB8AC3E}">
        <p14:creationId xmlns:p14="http://schemas.microsoft.com/office/powerpoint/2010/main" val="3191545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CE017-4701-E65D-587E-F48897683D49}"/>
              </a:ext>
            </a:extLst>
          </p:cNvPr>
          <p:cNvSpPr>
            <a:spLocks noGrp="1"/>
          </p:cNvSpPr>
          <p:nvPr>
            <p:ph type="title"/>
          </p:nvPr>
        </p:nvSpPr>
        <p:spPr/>
        <p:txBody>
          <a:bodyPr/>
          <a:lstStyle/>
          <a:p>
            <a:pPr algn="ctr"/>
            <a:r>
              <a:rPr lang="en-US" b="1"/>
              <a:t>ALTERNATIVE ENERGY SOURCES </a:t>
            </a:r>
            <a:endParaRPr lang="en-US"/>
          </a:p>
        </p:txBody>
      </p:sp>
      <p:sp>
        <p:nvSpPr>
          <p:cNvPr id="3" name="Content Placeholder 2">
            <a:extLst>
              <a:ext uri="{FF2B5EF4-FFF2-40B4-BE49-F238E27FC236}">
                <a16:creationId xmlns:a16="http://schemas.microsoft.com/office/drawing/2014/main" id="{84F83C61-F179-2A22-C423-433FCDFECD5E}"/>
              </a:ext>
            </a:extLst>
          </p:cNvPr>
          <p:cNvSpPr>
            <a:spLocks noGrp="1"/>
          </p:cNvSpPr>
          <p:nvPr>
            <p:ph idx="1"/>
          </p:nvPr>
        </p:nvSpPr>
        <p:spPr/>
        <p:txBody>
          <a:bodyPr/>
          <a:lstStyle/>
          <a:p>
            <a:r>
              <a:rPr lang="en-US"/>
              <a:t>Solar-powered aircraft, fuel-cell-powered aircraft, and biofuels</a:t>
            </a:r>
          </a:p>
          <a:p>
            <a:r>
              <a:rPr lang="en-US"/>
              <a:t>Solar-powered aircraft face technological constraints for long-range flights</a:t>
            </a:r>
          </a:p>
          <a:p>
            <a:r>
              <a:rPr lang="en-US"/>
              <a:t>Fuel-cell technologies are currently limited to small aircraft with short ranges, but may be improved enough in the future to warrant an implementation</a:t>
            </a:r>
          </a:p>
          <a:p>
            <a:r>
              <a:rPr lang="en-US"/>
              <a:t>Adoption of biofuels faces challenges related to price differences and the requirement for blending with kerosene, decreasing renewability</a:t>
            </a:r>
          </a:p>
        </p:txBody>
      </p:sp>
    </p:spTree>
    <p:extLst>
      <p:ext uri="{BB962C8B-B14F-4D97-AF65-F5344CB8AC3E}">
        <p14:creationId xmlns:p14="http://schemas.microsoft.com/office/powerpoint/2010/main" val="1163267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DB23-9104-4A53-1AB8-F8FD6D2C31EF}"/>
              </a:ext>
            </a:extLst>
          </p:cNvPr>
          <p:cNvSpPr>
            <a:spLocks noGrp="1"/>
          </p:cNvSpPr>
          <p:nvPr>
            <p:ph type="title"/>
          </p:nvPr>
        </p:nvSpPr>
        <p:spPr/>
        <p:txBody>
          <a:bodyPr>
            <a:normAutofit/>
          </a:bodyPr>
          <a:lstStyle/>
          <a:p>
            <a:pPr algn="ctr"/>
            <a:r>
              <a:rPr lang="en-US" sz="4800" b="1"/>
              <a:t>LIQUID HYDROGEN</a:t>
            </a:r>
            <a:endParaRPr lang="en-US" b="1"/>
          </a:p>
        </p:txBody>
      </p:sp>
      <p:sp>
        <p:nvSpPr>
          <p:cNvPr id="3" name="Content Placeholder 2">
            <a:extLst>
              <a:ext uri="{FF2B5EF4-FFF2-40B4-BE49-F238E27FC236}">
                <a16:creationId xmlns:a16="http://schemas.microsoft.com/office/drawing/2014/main" id="{9DB33116-2046-B838-49A0-C237BDBF8017}"/>
              </a:ext>
            </a:extLst>
          </p:cNvPr>
          <p:cNvSpPr>
            <a:spLocks noGrp="1"/>
          </p:cNvSpPr>
          <p:nvPr>
            <p:ph idx="1"/>
          </p:nvPr>
        </p:nvSpPr>
        <p:spPr/>
        <p:txBody>
          <a:bodyPr/>
          <a:lstStyle/>
          <a:p>
            <a:r>
              <a:rPr lang="en-US"/>
              <a:t>Studies like the Cryoplane project assess the feasibility of LH2 as a fuel for aircraft</a:t>
            </a:r>
          </a:p>
          <a:p>
            <a:r>
              <a:rPr lang="en-US"/>
              <a:t>Negative effects of LH2 tanks can be mitigated with longer transportation distances</a:t>
            </a:r>
          </a:p>
          <a:p>
            <a:r>
              <a:rPr lang="en-US"/>
              <a:t>Higher energy content per weight, increased efficiency for long-range transportation, and reduced direct operating costs</a:t>
            </a:r>
          </a:p>
          <a:p>
            <a:r>
              <a:rPr lang="en-US"/>
              <a:t>Lower energy content per volume, higher production costs, and storage challenges</a:t>
            </a:r>
          </a:p>
        </p:txBody>
      </p:sp>
    </p:spTree>
    <p:extLst>
      <p:ext uri="{BB962C8B-B14F-4D97-AF65-F5344CB8AC3E}">
        <p14:creationId xmlns:p14="http://schemas.microsoft.com/office/powerpoint/2010/main" val="1678199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C338-653C-81A5-C473-0AC494375ED9}"/>
              </a:ext>
            </a:extLst>
          </p:cNvPr>
          <p:cNvSpPr>
            <a:spLocks noGrp="1"/>
          </p:cNvSpPr>
          <p:nvPr>
            <p:ph type="title"/>
          </p:nvPr>
        </p:nvSpPr>
        <p:spPr/>
        <p:txBody>
          <a:bodyPr/>
          <a:lstStyle/>
          <a:p>
            <a:pPr algn="ctr"/>
            <a:r>
              <a:rPr lang="en-US" b="1"/>
              <a:t>ECONOMIC AND ENVIRONMENT</a:t>
            </a:r>
          </a:p>
        </p:txBody>
      </p:sp>
      <p:sp>
        <p:nvSpPr>
          <p:cNvPr id="3" name="Content Placeholder 2">
            <a:extLst>
              <a:ext uri="{FF2B5EF4-FFF2-40B4-BE49-F238E27FC236}">
                <a16:creationId xmlns:a16="http://schemas.microsoft.com/office/drawing/2014/main" id="{19A59D6A-6E55-3B15-DCB2-5226A9A03A80}"/>
              </a:ext>
            </a:extLst>
          </p:cNvPr>
          <p:cNvSpPr>
            <a:spLocks noGrp="1"/>
          </p:cNvSpPr>
          <p:nvPr>
            <p:ph idx="1"/>
          </p:nvPr>
        </p:nvSpPr>
        <p:spPr/>
        <p:txBody>
          <a:bodyPr/>
          <a:lstStyle/>
          <a:p>
            <a:r>
              <a:rPr lang="en-US"/>
              <a:t>Cost of LH2, a critical factor in its viability, is contingent on the production method</a:t>
            </a:r>
          </a:p>
          <a:p>
            <a:r>
              <a:rPr lang="en-US"/>
              <a:t>Choice of production method significantly influences initial investment costs and operating costs</a:t>
            </a:r>
          </a:p>
          <a:p>
            <a:r>
              <a:rPr lang="en-US"/>
              <a:t>Reduction of CO2 emission rates in LH2 production is a consideration</a:t>
            </a:r>
          </a:p>
          <a:p>
            <a:r>
              <a:rPr lang="en-US"/>
              <a:t>Efficiency of LH2 is currently smaller for short and medium-range flights</a:t>
            </a:r>
          </a:p>
          <a:p>
            <a:r>
              <a:rPr lang="en-US"/>
              <a:t>Potential in long-range transportation is evident</a:t>
            </a:r>
          </a:p>
        </p:txBody>
      </p:sp>
    </p:spTree>
    <p:extLst>
      <p:ext uri="{BB962C8B-B14F-4D97-AF65-F5344CB8AC3E}">
        <p14:creationId xmlns:p14="http://schemas.microsoft.com/office/powerpoint/2010/main" val="382649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DC49A-44FF-996B-E2F2-486EC6940025}"/>
              </a:ext>
            </a:extLst>
          </p:cNvPr>
          <p:cNvSpPr>
            <a:spLocks noGrp="1"/>
          </p:cNvSpPr>
          <p:nvPr>
            <p:ph idx="1"/>
          </p:nvPr>
        </p:nvSpPr>
        <p:spPr>
          <a:xfrm>
            <a:off x="291861" y="244116"/>
            <a:ext cx="11622655" cy="6421677"/>
          </a:xfrm>
        </p:spPr>
        <p:txBody>
          <a:bodyPr vert="horz" lIns="91440" tIns="45720" rIns="91440" bIns="45720" rtlCol="0" anchor="t">
            <a:normAutofit/>
          </a:bodyPr>
          <a:lstStyle/>
          <a:p>
            <a:pPr marL="0" indent="0" algn="ctr">
              <a:buNone/>
            </a:pPr>
            <a:r>
              <a:rPr lang="en-US" b="1">
                <a:ea typeface="+mn-lt"/>
                <a:cs typeface="+mn-lt"/>
              </a:rPr>
              <a:t>FLIGHT DYNAMICS</a:t>
            </a:r>
            <a:endParaRPr lang="en-US"/>
          </a:p>
          <a:p>
            <a:pPr marL="0" indent="0">
              <a:buNone/>
            </a:pPr>
            <a:r>
              <a:rPr lang="en-US">
                <a:ea typeface="+mn-lt"/>
                <a:cs typeface="+mn-lt"/>
              </a:rPr>
              <a:t>         An aircraft needs to follow an Aircraft Dynamic Model (ADM). ADM enlists three degrees of freedom point mass model (PMM) with variable mass. PMM represents all the intricacies of an aircraft movement as shown in Equations. (1) – (6)</a:t>
            </a:r>
            <a:endParaRPr lang="en-US"/>
          </a:p>
        </p:txBody>
      </p:sp>
      <p:pic>
        <p:nvPicPr>
          <p:cNvPr id="4" name="Picture 3" descr="A black text on a white background&#10;&#10;Description automatically generated">
            <a:extLst>
              <a:ext uri="{FF2B5EF4-FFF2-40B4-BE49-F238E27FC236}">
                <a16:creationId xmlns:a16="http://schemas.microsoft.com/office/drawing/2014/main" id="{F11BCC53-E07E-239F-77B2-2A7060240D6F}"/>
              </a:ext>
            </a:extLst>
          </p:cNvPr>
          <p:cNvPicPr>
            <a:picLocks noChangeAspect="1"/>
          </p:cNvPicPr>
          <p:nvPr/>
        </p:nvPicPr>
        <p:blipFill>
          <a:blip r:embed="rId2"/>
          <a:stretch>
            <a:fillRect/>
          </a:stretch>
        </p:blipFill>
        <p:spPr>
          <a:xfrm>
            <a:off x="1447891" y="2614973"/>
            <a:ext cx="9324975" cy="3267075"/>
          </a:xfrm>
          <a:prstGeom prst="rect">
            <a:avLst/>
          </a:prstGeom>
        </p:spPr>
      </p:pic>
    </p:spTree>
    <p:extLst>
      <p:ext uri="{BB962C8B-B14F-4D97-AF65-F5344CB8AC3E}">
        <p14:creationId xmlns:p14="http://schemas.microsoft.com/office/powerpoint/2010/main" val="2571666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B3DB-09F2-CFE4-F327-7010C5AFE7A1}"/>
              </a:ext>
            </a:extLst>
          </p:cNvPr>
          <p:cNvSpPr>
            <a:spLocks noGrp="1"/>
          </p:cNvSpPr>
          <p:nvPr>
            <p:ph type="title"/>
          </p:nvPr>
        </p:nvSpPr>
        <p:spPr/>
        <p:txBody>
          <a:bodyPr/>
          <a:lstStyle/>
          <a:p>
            <a:pPr algn="ctr"/>
            <a:r>
              <a:rPr lang="en-US" b="1"/>
              <a:t>UNIQUENESS OF STUDY</a:t>
            </a:r>
            <a:endParaRPr lang="en-US"/>
          </a:p>
        </p:txBody>
      </p:sp>
      <p:sp>
        <p:nvSpPr>
          <p:cNvPr id="3" name="Content Placeholder 2">
            <a:extLst>
              <a:ext uri="{FF2B5EF4-FFF2-40B4-BE49-F238E27FC236}">
                <a16:creationId xmlns:a16="http://schemas.microsoft.com/office/drawing/2014/main" id="{5E17FF26-86EA-24A8-90F5-F99410769443}"/>
              </a:ext>
            </a:extLst>
          </p:cNvPr>
          <p:cNvSpPr>
            <a:spLocks noGrp="1"/>
          </p:cNvSpPr>
          <p:nvPr>
            <p:ph idx="1"/>
          </p:nvPr>
        </p:nvSpPr>
        <p:spPr/>
        <p:txBody>
          <a:bodyPr/>
          <a:lstStyle/>
          <a:p>
            <a:r>
              <a:rPr lang="en-US"/>
              <a:t>Holistic approach, aiming to identify the best future aircraft concept by suggesting changes to both fuel types and propulsion</a:t>
            </a:r>
          </a:p>
          <a:p>
            <a:r>
              <a:rPr lang="en-US"/>
              <a:t>ACARE performance criteria, H2O emissions, and fuel prices are considered concurrently, providing a comprehensive evaluation framework</a:t>
            </a:r>
          </a:p>
          <a:p>
            <a:r>
              <a:rPr lang="en-US"/>
              <a:t>Expands its evaluation beyond the cruise phase to include taxi operations</a:t>
            </a:r>
          </a:p>
          <a:p>
            <a:r>
              <a:rPr lang="en-US"/>
              <a:t>Offering a more nuanced understanding of energy efficiency and environmental effects</a:t>
            </a:r>
          </a:p>
        </p:txBody>
      </p:sp>
    </p:spTree>
    <p:extLst>
      <p:ext uri="{BB962C8B-B14F-4D97-AF65-F5344CB8AC3E}">
        <p14:creationId xmlns:p14="http://schemas.microsoft.com/office/powerpoint/2010/main" val="1650736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1B42-9832-F294-951A-1C4BA702D377}"/>
              </a:ext>
            </a:extLst>
          </p:cNvPr>
          <p:cNvSpPr>
            <a:spLocks noGrp="1"/>
          </p:cNvSpPr>
          <p:nvPr>
            <p:ph type="title"/>
          </p:nvPr>
        </p:nvSpPr>
        <p:spPr/>
        <p:txBody>
          <a:bodyPr>
            <a:normAutofit/>
          </a:bodyPr>
          <a:lstStyle/>
          <a:p>
            <a:pPr algn="ctr"/>
            <a:r>
              <a:rPr lang="en-US" sz="4800" b="1"/>
              <a:t>HISTORY</a:t>
            </a:r>
            <a:endParaRPr lang="en-US" b="1"/>
          </a:p>
        </p:txBody>
      </p:sp>
      <p:sp>
        <p:nvSpPr>
          <p:cNvPr id="3" name="Content Placeholder 2">
            <a:extLst>
              <a:ext uri="{FF2B5EF4-FFF2-40B4-BE49-F238E27FC236}">
                <a16:creationId xmlns:a16="http://schemas.microsoft.com/office/drawing/2014/main" id="{B5420855-F470-64F0-FA20-D96F239B99B0}"/>
              </a:ext>
            </a:extLst>
          </p:cNvPr>
          <p:cNvSpPr>
            <a:spLocks noGrp="1"/>
          </p:cNvSpPr>
          <p:nvPr>
            <p:ph idx="1"/>
          </p:nvPr>
        </p:nvSpPr>
        <p:spPr/>
        <p:txBody>
          <a:bodyPr/>
          <a:lstStyle/>
          <a:p>
            <a:r>
              <a:rPr lang="en-US"/>
              <a:t>Sir George Cayley's fundamental concept of traditional airplanes, articulated in 1799</a:t>
            </a:r>
          </a:p>
          <a:p>
            <a:r>
              <a:rPr lang="en-US"/>
              <a:t>The Wright brothers, pioneers in aviation, not only built but successfully flew the first controlled aircraft in 1903</a:t>
            </a:r>
          </a:p>
          <a:p>
            <a:r>
              <a:rPr lang="en-US"/>
              <a:t>The first commercial flight in 1952 marked a transformative moment in aviation history</a:t>
            </a:r>
          </a:p>
          <a:p>
            <a:r>
              <a:rPr lang="en-US"/>
              <a:t>Traditional aircraft have been primarily powered by Kerosene; however, Kerosene combustion not only emits nitrogen oxides (NOx) and water vapor (H2O) but also releases carbon dioxide (CO2), contributing to the industry's environmental footprint</a:t>
            </a:r>
          </a:p>
        </p:txBody>
      </p:sp>
    </p:spTree>
    <p:extLst>
      <p:ext uri="{BB962C8B-B14F-4D97-AF65-F5344CB8AC3E}">
        <p14:creationId xmlns:p14="http://schemas.microsoft.com/office/powerpoint/2010/main" val="4279115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3AAB-5E1D-469F-3E5D-6BF3F3511B9D}"/>
              </a:ext>
            </a:extLst>
          </p:cNvPr>
          <p:cNvSpPr>
            <a:spLocks noGrp="1"/>
          </p:cNvSpPr>
          <p:nvPr>
            <p:ph type="title"/>
          </p:nvPr>
        </p:nvSpPr>
        <p:spPr/>
        <p:txBody>
          <a:bodyPr>
            <a:normAutofit/>
          </a:bodyPr>
          <a:lstStyle/>
          <a:p>
            <a:pPr algn="ctr"/>
            <a:r>
              <a:rPr lang="en-US" sz="4800" b="1"/>
              <a:t>FUTURE DIRECTIONS</a:t>
            </a:r>
          </a:p>
        </p:txBody>
      </p:sp>
      <p:sp>
        <p:nvSpPr>
          <p:cNvPr id="3" name="Content Placeholder 2">
            <a:extLst>
              <a:ext uri="{FF2B5EF4-FFF2-40B4-BE49-F238E27FC236}">
                <a16:creationId xmlns:a16="http://schemas.microsoft.com/office/drawing/2014/main" id="{A8930C4A-BEDC-4E86-28B4-06D606F2C8AF}"/>
              </a:ext>
            </a:extLst>
          </p:cNvPr>
          <p:cNvSpPr>
            <a:spLocks noGrp="1"/>
          </p:cNvSpPr>
          <p:nvPr>
            <p:ph idx="1"/>
          </p:nvPr>
        </p:nvSpPr>
        <p:spPr/>
        <p:txBody>
          <a:bodyPr/>
          <a:lstStyle/>
          <a:p>
            <a:r>
              <a:rPr lang="en-US"/>
              <a:t>Highlighting the pressing need to address environmental challenges within the aviation industry</a:t>
            </a:r>
          </a:p>
          <a:p>
            <a:r>
              <a:rPr lang="en-US"/>
              <a:t>Comprehensive comparative analysis, encompassing traditional, More Electric Aircraft (MEA), and liquid hydrogen (LH2)-fueled aircraft, and incorporating ACARE performance criteria and environmental considerations, has yielded invaluable insights into the pursuit of sustainable aviation</a:t>
            </a:r>
          </a:p>
          <a:p>
            <a:r>
              <a:rPr lang="en-US"/>
              <a:t>Future aircraft concept, which integrates the more electric and liquid hydrogen-fueled paradigms, emerges as a promising trajectory</a:t>
            </a:r>
          </a:p>
        </p:txBody>
      </p:sp>
    </p:spTree>
    <p:extLst>
      <p:ext uri="{BB962C8B-B14F-4D97-AF65-F5344CB8AC3E}">
        <p14:creationId xmlns:p14="http://schemas.microsoft.com/office/powerpoint/2010/main" val="170306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51DA2-6B19-E621-FD15-203BF3EC34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094D44-D6E7-3AAB-AC2A-897343FF77B9}"/>
              </a:ext>
            </a:extLst>
          </p:cNvPr>
          <p:cNvSpPr>
            <a:spLocks noGrp="1"/>
          </p:cNvSpPr>
          <p:nvPr>
            <p:ph type="title"/>
          </p:nvPr>
        </p:nvSpPr>
        <p:spPr/>
        <p:txBody>
          <a:bodyPr>
            <a:normAutofit/>
          </a:bodyPr>
          <a:lstStyle/>
          <a:p>
            <a:pPr algn="ctr"/>
            <a:r>
              <a:rPr lang="en-US" sz="4800" b="1" dirty="0"/>
              <a:t>REFERENCES</a:t>
            </a:r>
          </a:p>
        </p:txBody>
      </p:sp>
      <p:sp>
        <p:nvSpPr>
          <p:cNvPr id="3" name="Content Placeholder 2">
            <a:extLst>
              <a:ext uri="{FF2B5EF4-FFF2-40B4-BE49-F238E27FC236}">
                <a16:creationId xmlns:a16="http://schemas.microsoft.com/office/drawing/2014/main" id="{01A7F233-ECE1-AEA6-9893-CB14A1B42505}"/>
              </a:ext>
            </a:extLst>
          </p:cNvPr>
          <p:cNvSpPr>
            <a:spLocks noGrp="1"/>
          </p:cNvSpPr>
          <p:nvPr>
            <p:ph idx="1"/>
          </p:nvPr>
        </p:nvSpPr>
        <p:spPr>
          <a:xfrm>
            <a:off x="550653" y="1494946"/>
            <a:ext cx="11248845" cy="4983941"/>
          </a:xfrm>
        </p:spPr>
        <p:txBody>
          <a:bodyPr vert="horz" lIns="91440" tIns="45720" rIns="91440" bIns="45720" rtlCol="0" anchor="t">
            <a:normAutofit fontScale="92500" lnSpcReduction="20000"/>
          </a:bodyPr>
          <a:lstStyle/>
          <a:p>
            <a:r>
              <a:rPr lang="en-US" dirty="0">
                <a:ea typeface="+mn-lt"/>
                <a:cs typeface="+mn-lt"/>
              </a:rPr>
              <a:t>_1) A Mathematical Model for the Analysis of Jet Engine Fuel Consumption during Aircraft Cruise</a:t>
            </a:r>
            <a:endParaRPr lang="en-US" dirty="0"/>
          </a:p>
          <a:p>
            <a:pPr marL="0" indent="0">
              <a:buNone/>
            </a:pPr>
            <a:r>
              <a:rPr lang="en-US" dirty="0">
                <a:ea typeface="+mn-lt"/>
                <a:cs typeface="+mn-lt"/>
              </a:rPr>
              <a:t>Francisco Velásquez-</a:t>
            </a:r>
            <a:r>
              <a:rPr lang="en-US" err="1">
                <a:ea typeface="+mn-lt"/>
                <a:cs typeface="+mn-lt"/>
              </a:rPr>
              <a:t>SanMartín</a:t>
            </a:r>
            <a:r>
              <a:rPr lang="en-US" dirty="0">
                <a:ea typeface="+mn-lt"/>
                <a:cs typeface="+mn-lt"/>
              </a:rPr>
              <a:t>, Xabier </a:t>
            </a:r>
            <a:r>
              <a:rPr lang="en-US" err="1">
                <a:ea typeface="+mn-lt"/>
                <a:cs typeface="+mn-lt"/>
              </a:rPr>
              <a:t>Insausti</a:t>
            </a:r>
            <a:r>
              <a:rPr lang="en-US" dirty="0">
                <a:ea typeface="+mn-lt"/>
                <a:cs typeface="+mn-lt"/>
              </a:rPr>
              <a:t>, Marta </a:t>
            </a:r>
            <a:r>
              <a:rPr lang="en-US" err="1">
                <a:ea typeface="+mn-lt"/>
                <a:cs typeface="+mn-lt"/>
              </a:rPr>
              <a:t>Zárraga</a:t>
            </a:r>
            <a:r>
              <a:rPr lang="en-US" dirty="0">
                <a:ea typeface="+mn-lt"/>
                <a:cs typeface="+mn-lt"/>
              </a:rPr>
              <a:t>-Rodríguez and Jesús </a:t>
            </a:r>
            <a:r>
              <a:rPr lang="en-US" err="1">
                <a:ea typeface="+mn-lt"/>
                <a:cs typeface="+mn-lt"/>
              </a:rPr>
              <a:t>GutiérrezGutiérrez</a:t>
            </a:r>
            <a:endParaRPr lang="en-US" err="1"/>
          </a:p>
          <a:p>
            <a:pPr marL="0" indent="0">
              <a:buNone/>
            </a:pPr>
            <a:r>
              <a:rPr lang="en-US" dirty="0">
                <a:ea typeface="+mn-lt"/>
                <a:cs typeface="+mn-lt"/>
              </a:rPr>
              <a:t>Energies | Free Full-Text | A Mathematical Model for the Analysis of Jet Engine Fuel Consumption during Aircraft Cruise (mdpi.com)</a:t>
            </a:r>
            <a:endParaRPr lang="en-US" dirty="0"/>
          </a:p>
          <a:p>
            <a:r>
              <a:rPr lang="en-US" dirty="0">
                <a:ea typeface="+mn-lt"/>
                <a:cs typeface="+mn-lt"/>
              </a:rPr>
              <a:t>_2) Future aircraft concept in terms of energy efficiency and environmental factors Eren </a:t>
            </a:r>
            <a:r>
              <a:rPr lang="en-US" dirty="0" err="1">
                <a:ea typeface="+mn-lt"/>
                <a:cs typeface="+mn-lt"/>
              </a:rPr>
              <a:t>Baharozu</a:t>
            </a:r>
            <a:r>
              <a:rPr lang="en-US" dirty="0">
                <a:ea typeface="+mn-lt"/>
                <a:cs typeface="+mn-lt"/>
              </a:rPr>
              <a:t>, Gurkan </a:t>
            </a:r>
            <a:r>
              <a:rPr lang="en-US" dirty="0" err="1">
                <a:ea typeface="+mn-lt"/>
                <a:cs typeface="+mn-lt"/>
              </a:rPr>
              <a:t>Soykan</a:t>
            </a:r>
            <a:r>
              <a:rPr lang="en-US" dirty="0">
                <a:ea typeface="+mn-lt"/>
                <a:cs typeface="+mn-lt"/>
              </a:rPr>
              <a:t>, M. Baris </a:t>
            </a:r>
            <a:r>
              <a:rPr lang="en-US" dirty="0" err="1">
                <a:ea typeface="+mn-lt"/>
                <a:cs typeface="+mn-lt"/>
              </a:rPr>
              <a:t>Ozerdem</a:t>
            </a:r>
            <a:endParaRPr lang="en-US" dirty="0" err="1"/>
          </a:p>
          <a:p>
            <a:pPr marL="0" indent="0">
              <a:buNone/>
            </a:pPr>
            <a:r>
              <a:rPr lang="en-US" dirty="0">
                <a:ea typeface="+mn-lt"/>
                <a:cs typeface="+mn-lt"/>
              </a:rPr>
              <a:t>Future aircraft concept in terms of energy efficiency and environmental factors - ScienceDirect</a:t>
            </a:r>
            <a:endParaRPr lang="en-US" dirty="0"/>
          </a:p>
          <a:p>
            <a:r>
              <a:rPr lang="en-US" dirty="0">
                <a:ea typeface="+mn-lt"/>
                <a:cs typeface="+mn-lt"/>
              </a:rPr>
              <a:t>_3) Evaluation of Flight Efficiency for Stockholm Arlanda Airport Arrivals Anastasia </a:t>
            </a:r>
            <a:r>
              <a:rPr lang="en-US" dirty="0" err="1">
                <a:ea typeface="+mn-lt"/>
                <a:cs typeface="+mn-lt"/>
              </a:rPr>
              <a:t>Lemetti</a:t>
            </a:r>
            <a:r>
              <a:rPr lang="en-US" dirty="0">
                <a:ea typeface="+mn-lt"/>
                <a:cs typeface="+mn-lt"/>
              </a:rPr>
              <a:t>, Tatiana Polishchuk</a:t>
            </a:r>
            <a:endParaRPr lang="en-US" dirty="0"/>
          </a:p>
          <a:p>
            <a:pPr marL="0" indent="0">
              <a:buNone/>
            </a:pPr>
            <a:r>
              <a:rPr lang="en-US" dirty="0">
                <a:ea typeface="+mn-lt"/>
                <a:cs typeface="+mn-lt"/>
              </a:rPr>
              <a:t>[PDF] Evaluation of Flight Efficiency for Stockholm Arlanda Airport Arrivals | Semantic Scholar</a:t>
            </a:r>
            <a:endParaRPr lang="en-US" dirty="0"/>
          </a:p>
        </p:txBody>
      </p:sp>
    </p:spTree>
    <p:extLst>
      <p:ext uri="{BB962C8B-B14F-4D97-AF65-F5344CB8AC3E}">
        <p14:creationId xmlns:p14="http://schemas.microsoft.com/office/powerpoint/2010/main" val="439491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277940B-7F30-4A86-B577-C158694B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5" name="Rectangle 14">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97282D0-6660-F758-237F-542A50C3447B}"/>
              </a:ext>
            </a:extLst>
          </p:cNvPr>
          <p:cNvSpPr>
            <a:spLocks noGrp="1"/>
          </p:cNvSpPr>
          <p:nvPr>
            <p:ph idx="1"/>
          </p:nvPr>
        </p:nvSpPr>
        <p:spPr>
          <a:xfrm>
            <a:off x="1090613" y="2031999"/>
            <a:ext cx="2952750" cy="3783015"/>
          </a:xfrm>
        </p:spPr>
        <p:txBody>
          <a:bodyPr vert="horz" lIns="91440" tIns="45720" rIns="91440" bIns="45720" rtlCol="0" anchor="t">
            <a:normAutofit/>
          </a:bodyPr>
          <a:lstStyle/>
          <a:p>
            <a:pPr marL="0" indent="0">
              <a:buNone/>
            </a:pPr>
            <a:r>
              <a:rPr lang="en-US" sz="1700" b="1">
                <a:solidFill>
                  <a:schemeClr val="tx1">
                    <a:alpha val="60000"/>
                  </a:schemeClr>
                </a:solidFill>
                <a:ea typeface="+mn-lt"/>
                <a:cs typeface="+mn-lt"/>
              </a:rPr>
              <a:t>VFE INDICATORS AND KPIS CALCULATED FOR THE YEAR 2018 BY MONTHS:</a:t>
            </a:r>
            <a:endParaRPr lang="en-US" sz="1700" b="1">
              <a:solidFill>
                <a:schemeClr val="tx1">
                  <a:alpha val="60000"/>
                </a:schemeClr>
              </a:solidFill>
            </a:endParaRPr>
          </a:p>
          <a:p>
            <a:pPr marL="0" indent="0">
              <a:buNone/>
            </a:pPr>
            <a:br>
              <a:rPr lang="en-US" sz="1700">
                <a:solidFill>
                  <a:schemeClr val="tx1">
                    <a:alpha val="60000"/>
                  </a:schemeClr>
                </a:solidFill>
              </a:rPr>
            </a:br>
            <a:r>
              <a:rPr lang="en-US" sz="1700">
                <a:solidFill>
                  <a:schemeClr val="tx1">
                    <a:alpha val="60000"/>
                  </a:schemeClr>
                </a:solidFill>
                <a:ea typeface="+mn-lt"/>
                <a:cs typeface="+mn-lt"/>
              </a:rPr>
              <a:t>                                                               </a:t>
            </a:r>
            <a:endParaRPr lang="en-US" sz="1700">
              <a:solidFill>
                <a:schemeClr val="tx1">
                  <a:alpha val="60000"/>
                </a:schemeClr>
              </a:solidFill>
            </a:endParaRPr>
          </a:p>
          <a:p>
            <a:endParaRPr lang="en-US" sz="1700">
              <a:solidFill>
                <a:schemeClr val="tx1">
                  <a:alpha val="60000"/>
                </a:schemeClr>
              </a:solidFill>
            </a:endParaRPr>
          </a:p>
          <a:p>
            <a:endParaRPr lang="en-US" sz="1700">
              <a:solidFill>
                <a:schemeClr val="tx1">
                  <a:alpha val="60000"/>
                </a:schemeClr>
              </a:solidFill>
            </a:endParaRPr>
          </a:p>
          <a:p>
            <a:endParaRPr lang="en-US" sz="1700">
              <a:solidFill>
                <a:schemeClr val="tx1">
                  <a:alpha val="60000"/>
                </a:schemeClr>
              </a:solidFill>
            </a:endParaRPr>
          </a:p>
          <a:p>
            <a:pPr marL="0" indent="0">
              <a:buNone/>
            </a:pPr>
            <a:r>
              <a:rPr lang="en-US" sz="1700" b="1">
                <a:solidFill>
                  <a:schemeClr val="tx1">
                    <a:alpha val="60000"/>
                  </a:schemeClr>
                </a:solidFill>
                <a:ea typeface="+mn-lt"/>
                <a:cs typeface="+mn-lt"/>
              </a:rPr>
              <a:t>COMPARISON OF AIRPORT VFE STATISTICS FOR 2017 AND 2018:</a:t>
            </a:r>
            <a:endParaRPr lang="en-US" sz="1700" b="1">
              <a:solidFill>
                <a:schemeClr val="tx1">
                  <a:alpha val="60000"/>
                </a:schemeClr>
              </a:solidFill>
            </a:endParaRPr>
          </a:p>
          <a:p>
            <a:endParaRPr lang="en-US" sz="1700">
              <a:solidFill>
                <a:schemeClr val="tx1">
                  <a:alpha val="60000"/>
                </a:schemeClr>
              </a:solidFill>
            </a:endParaRPr>
          </a:p>
        </p:txBody>
      </p:sp>
      <p:pic>
        <p:nvPicPr>
          <p:cNvPr id="7" name="Picture 6" descr="A graph with numbers and lines&#10;&#10;Description automatically generated">
            <a:extLst>
              <a:ext uri="{FF2B5EF4-FFF2-40B4-BE49-F238E27FC236}">
                <a16:creationId xmlns:a16="http://schemas.microsoft.com/office/drawing/2014/main" id="{22F38B0C-5095-9395-6CBD-2117472BCD93}"/>
              </a:ext>
            </a:extLst>
          </p:cNvPr>
          <p:cNvPicPr>
            <a:picLocks noChangeAspect="1"/>
          </p:cNvPicPr>
          <p:nvPr/>
        </p:nvPicPr>
        <p:blipFill>
          <a:blip r:embed="rId2"/>
          <a:stretch>
            <a:fillRect/>
          </a:stretch>
        </p:blipFill>
        <p:spPr>
          <a:xfrm>
            <a:off x="4602651" y="1117779"/>
            <a:ext cx="3024359" cy="2321862"/>
          </a:xfrm>
          <a:prstGeom prst="rect">
            <a:avLst/>
          </a:prstGeom>
          <a:effectLst>
            <a:outerShdw blurRad="508000" dist="101600" dir="5400000" algn="tl" rotWithShape="0">
              <a:prstClr val="black">
                <a:alpha val="10000"/>
              </a:prstClr>
            </a:outerShdw>
          </a:effectLst>
        </p:spPr>
      </p:pic>
      <p:pic>
        <p:nvPicPr>
          <p:cNvPr id="6" name="Picture 5" descr="A graph with blue lines&#10;&#10;Description automatically generated">
            <a:extLst>
              <a:ext uri="{FF2B5EF4-FFF2-40B4-BE49-F238E27FC236}">
                <a16:creationId xmlns:a16="http://schemas.microsoft.com/office/drawing/2014/main" id="{949317A5-8F6F-D6DF-9B00-FD16EB049BAA}"/>
              </a:ext>
            </a:extLst>
          </p:cNvPr>
          <p:cNvPicPr>
            <a:picLocks noChangeAspect="1"/>
          </p:cNvPicPr>
          <p:nvPr/>
        </p:nvPicPr>
        <p:blipFill>
          <a:blip r:embed="rId3"/>
          <a:stretch>
            <a:fillRect/>
          </a:stretch>
        </p:blipFill>
        <p:spPr>
          <a:xfrm>
            <a:off x="7944503" y="1119388"/>
            <a:ext cx="3150000" cy="2189250"/>
          </a:xfrm>
          <a:prstGeom prst="rect">
            <a:avLst/>
          </a:prstGeom>
          <a:effectLst>
            <a:outerShdw blurRad="508000" dist="101600" dir="5400000" algn="tl" rotWithShape="0">
              <a:prstClr val="black">
                <a:alpha val="10000"/>
              </a:prstClr>
            </a:outerShdw>
          </a:effectLst>
        </p:spPr>
      </p:pic>
      <p:pic>
        <p:nvPicPr>
          <p:cNvPr id="4" name="Picture 3" descr="A graph with blue and orange lines&#10;&#10;Description automatically generated">
            <a:extLst>
              <a:ext uri="{FF2B5EF4-FFF2-40B4-BE49-F238E27FC236}">
                <a16:creationId xmlns:a16="http://schemas.microsoft.com/office/drawing/2014/main" id="{55550B81-77D4-51DD-CC40-955E9D345155}"/>
              </a:ext>
            </a:extLst>
          </p:cNvPr>
          <p:cNvPicPr>
            <a:picLocks noChangeAspect="1"/>
          </p:cNvPicPr>
          <p:nvPr/>
        </p:nvPicPr>
        <p:blipFill>
          <a:blip r:embed="rId4"/>
          <a:stretch>
            <a:fillRect/>
          </a:stretch>
        </p:blipFill>
        <p:spPr>
          <a:xfrm>
            <a:off x="4547738" y="3629829"/>
            <a:ext cx="3221886" cy="2128932"/>
          </a:xfrm>
          <a:prstGeom prst="rect">
            <a:avLst/>
          </a:prstGeom>
          <a:effectLst>
            <a:outerShdw blurRad="508000" dist="101600" dir="5400000" algn="tl" rotWithShape="0">
              <a:prstClr val="black">
                <a:alpha val="10000"/>
              </a:prstClr>
            </a:outerShdw>
          </a:effectLst>
        </p:spPr>
      </p:pic>
      <p:pic>
        <p:nvPicPr>
          <p:cNvPr id="5" name="Picture 4" descr="A graph with blue lines&#10;&#10;Description automatically generated">
            <a:extLst>
              <a:ext uri="{FF2B5EF4-FFF2-40B4-BE49-F238E27FC236}">
                <a16:creationId xmlns:a16="http://schemas.microsoft.com/office/drawing/2014/main" id="{0E8538E7-A964-FA11-2FDE-E96E14BA3CA7}"/>
              </a:ext>
            </a:extLst>
          </p:cNvPr>
          <p:cNvPicPr>
            <a:picLocks noChangeAspect="1"/>
          </p:cNvPicPr>
          <p:nvPr/>
        </p:nvPicPr>
        <p:blipFill>
          <a:blip r:embed="rId5"/>
          <a:stretch>
            <a:fillRect/>
          </a:stretch>
        </p:blipFill>
        <p:spPr>
          <a:xfrm>
            <a:off x="7951387" y="3626921"/>
            <a:ext cx="3336905" cy="2106020"/>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2605899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7437-5DD4-F2C6-EEC7-510253675FDF}"/>
              </a:ext>
            </a:extLst>
          </p:cNvPr>
          <p:cNvSpPr>
            <a:spLocks noGrp="1"/>
          </p:cNvSpPr>
          <p:nvPr>
            <p:ph type="title"/>
          </p:nvPr>
        </p:nvSpPr>
        <p:spPr>
          <a:xfrm>
            <a:off x="760709" y="365125"/>
            <a:ext cx="10593091" cy="473157"/>
          </a:xfrm>
        </p:spPr>
        <p:txBody>
          <a:bodyPr>
            <a:normAutofit fontScale="90000"/>
          </a:bodyPr>
          <a:lstStyle/>
          <a:p>
            <a:pPr algn="ctr"/>
            <a:r>
              <a:rPr lang="en-US" sz="2800" b="1">
                <a:solidFill>
                  <a:srgbClr val="0F0F0F"/>
                </a:solidFill>
                <a:ea typeface="+mj-lt"/>
                <a:cs typeface="+mj-lt"/>
              </a:rPr>
              <a:t>MATHEMATICAL MODEL FOR FUEL CONSUMPTION</a:t>
            </a:r>
            <a:endParaRPr lang="en-US" sz="2800" b="1"/>
          </a:p>
        </p:txBody>
      </p:sp>
      <p:sp>
        <p:nvSpPr>
          <p:cNvPr id="3" name="Content Placeholder 2">
            <a:extLst>
              <a:ext uri="{FF2B5EF4-FFF2-40B4-BE49-F238E27FC236}">
                <a16:creationId xmlns:a16="http://schemas.microsoft.com/office/drawing/2014/main" id="{38CB1895-60A5-7726-4E42-AC8579C8959B}"/>
              </a:ext>
            </a:extLst>
          </p:cNvPr>
          <p:cNvSpPr>
            <a:spLocks noGrp="1"/>
          </p:cNvSpPr>
          <p:nvPr>
            <p:ph idx="1"/>
          </p:nvPr>
        </p:nvSpPr>
        <p:spPr>
          <a:xfrm>
            <a:off x="515319" y="1037795"/>
            <a:ext cx="10838481" cy="5139168"/>
          </a:xfrm>
        </p:spPr>
        <p:txBody>
          <a:bodyPr vert="horz" lIns="91440" tIns="45720" rIns="91440" bIns="45720" rtlCol="0" anchor="t">
            <a:normAutofit/>
          </a:bodyPr>
          <a:lstStyle/>
          <a:p>
            <a:pPr marL="0" indent="0">
              <a:buNone/>
            </a:pPr>
            <a:r>
              <a:rPr lang="en-US" sz="2400" b="1">
                <a:solidFill>
                  <a:srgbClr val="111111"/>
                </a:solidFill>
                <a:ea typeface="+mn-lt"/>
                <a:cs typeface="+mn-lt"/>
              </a:rPr>
              <a:t>Differential Equation and Derivation :</a:t>
            </a:r>
            <a:r>
              <a:rPr lang="en-US" sz="2400">
                <a:solidFill>
                  <a:srgbClr val="111111"/>
                </a:solidFill>
                <a:ea typeface="+mn-lt"/>
                <a:cs typeface="+mn-lt"/>
              </a:rPr>
              <a:t> This section delves into the technical aspects of the model. It probably introduces the differential equation(s) that form the basis of the model. The process of deriving these equations, presumably from physical laws or empirical observations related to fuel consumption, is also explained.</a:t>
            </a:r>
            <a:endParaRPr lang="en-US" sz="2400"/>
          </a:p>
          <a:p>
            <a:pPr marL="0" indent="0">
              <a:buNone/>
            </a:pPr>
            <a:r>
              <a:rPr lang="en-US" sz="2400" b="1">
                <a:ea typeface="+mn-lt"/>
                <a:cs typeface="+mn-lt"/>
              </a:rPr>
              <a:t>Fuel Efficiency Estimation Model:</a:t>
            </a:r>
            <a:r>
              <a:rPr lang="en-US" sz="2400">
                <a:ea typeface="+mn-lt"/>
                <a:cs typeface="+mn-lt"/>
              </a:rPr>
              <a:t> This model evaluates fuel consumption measured in liters per 100 km.</a:t>
            </a:r>
          </a:p>
          <a:p>
            <a:pPr>
              <a:buNone/>
            </a:pPr>
            <a:r>
              <a:rPr lang="en-US" sz="2400">
                <a:ea typeface="+mn-lt"/>
                <a:cs typeface="+mn-lt"/>
              </a:rPr>
              <a:t>For our mathematical model to visualize the fuel consumption of a standard commercial aircraft, we took the Boeing Airbus A320. We took the drag coefficient for an altitude of approximately 10,000 m (about the cruising altitude of a commercial jet), the surface area of the plane as 122.6 m, and air density 0.366 kg/m³. From here, we considered the velocity as 230 m (about twice the</a:t>
            </a:r>
            <a:endParaRPr lang="en-US" sz="2400"/>
          </a:p>
          <a:p>
            <a:pPr marL="0" indent="0">
              <a:buNone/>
            </a:pPr>
            <a:r>
              <a:rPr lang="en-US" sz="2400">
                <a:ea typeface="+mn-lt"/>
                <a:cs typeface="+mn-lt"/>
              </a:rPr>
              <a:t>height of the Statue of Liberty)/s, and the mass of the aircraft as 72,000 tons.</a:t>
            </a:r>
            <a:endParaRPr lang="en-US" sz="2400"/>
          </a:p>
        </p:txBody>
      </p:sp>
    </p:spTree>
    <p:extLst>
      <p:ext uri="{BB962C8B-B14F-4D97-AF65-F5344CB8AC3E}">
        <p14:creationId xmlns:p14="http://schemas.microsoft.com/office/powerpoint/2010/main" val="365151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27C4-F8C1-73B2-A609-8FA572AE2137}"/>
              </a:ext>
            </a:extLst>
          </p:cNvPr>
          <p:cNvSpPr>
            <a:spLocks noGrp="1"/>
          </p:cNvSpPr>
          <p:nvPr>
            <p:ph type="title"/>
          </p:nvPr>
        </p:nvSpPr>
        <p:spPr>
          <a:xfrm>
            <a:off x="61823" y="365125"/>
            <a:ext cx="12068354" cy="1339940"/>
          </a:xfrm>
        </p:spPr>
        <p:txBody>
          <a:bodyPr>
            <a:normAutofit/>
          </a:bodyPr>
          <a:lstStyle/>
          <a:p>
            <a:pPr algn="ctr"/>
            <a:r>
              <a:rPr lang="en-US" sz="2800" b="1" dirty="0"/>
              <a:t>DIFFERENTIAL EQUATION OF MASS OF FUEL CHANGING OVER TIME</a:t>
            </a:r>
            <a:endParaRPr lang="en-US" dirty="0"/>
          </a:p>
        </p:txBody>
      </p:sp>
      <p:pic>
        <p:nvPicPr>
          <p:cNvPr id="4" name="Content Placeholder 3">
            <a:extLst>
              <a:ext uri="{FF2B5EF4-FFF2-40B4-BE49-F238E27FC236}">
                <a16:creationId xmlns:a16="http://schemas.microsoft.com/office/drawing/2014/main" id="{9EA6A217-E75C-0E68-299F-1CF080B18918}"/>
              </a:ext>
            </a:extLst>
          </p:cNvPr>
          <p:cNvPicPr>
            <a:picLocks noGrp="1" noChangeAspect="1"/>
          </p:cNvPicPr>
          <p:nvPr>
            <p:ph idx="1"/>
          </p:nvPr>
        </p:nvPicPr>
        <p:blipFill>
          <a:blip r:embed="rId2"/>
          <a:stretch>
            <a:fillRect/>
          </a:stretch>
        </p:blipFill>
        <p:spPr>
          <a:xfrm>
            <a:off x="266717" y="2649053"/>
            <a:ext cx="6980594" cy="1390342"/>
          </a:xfrm>
        </p:spPr>
      </p:pic>
      <p:pic>
        <p:nvPicPr>
          <p:cNvPr id="5" name="Picture 4">
            <a:extLst>
              <a:ext uri="{FF2B5EF4-FFF2-40B4-BE49-F238E27FC236}">
                <a16:creationId xmlns:a16="http://schemas.microsoft.com/office/drawing/2014/main" id="{EF3F2C58-F582-31C0-DA2F-A7B6B0699F81}"/>
              </a:ext>
            </a:extLst>
          </p:cNvPr>
          <p:cNvPicPr>
            <a:picLocks noChangeAspect="1"/>
          </p:cNvPicPr>
          <p:nvPr/>
        </p:nvPicPr>
        <p:blipFill>
          <a:blip r:embed="rId3"/>
          <a:stretch>
            <a:fillRect/>
          </a:stretch>
        </p:blipFill>
        <p:spPr>
          <a:xfrm>
            <a:off x="7988145" y="2712669"/>
            <a:ext cx="3396737" cy="1273584"/>
          </a:xfrm>
          <a:prstGeom prst="rect">
            <a:avLst/>
          </a:prstGeom>
        </p:spPr>
      </p:pic>
    </p:spTree>
    <p:extLst>
      <p:ext uri="{BB962C8B-B14F-4D97-AF65-F5344CB8AC3E}">
        <p14:creationId xmlns:p14="http://schemas.microsoft.com/office/powerpoint/2010/main" val="159147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F718-ADB4-F2F4-07F8-5ABD4EEEFA49}"/>
              </a:ext>
            </a:extLst>
          </p:cNvPr>
          <p:cNvSpPr>
            <a:spLocks noGrp="1"/>
          </p:cNvSpPr>
          <p:nvPr>
            <p:ph type="title"/>
          </p:nvPr>
        </p:nvSpPr>
        <p:spPr>
          <a:xfrm>
            <a:off x="876693" y="741391"/>
            <a:ext cx="3455821" cy="1616203"/>
          </a:xfrm>
        </p:spPr>
        <p:txBody>
          <a:bodyPr anchor="b">
            <a:normAutofit/>
          </a:bodyPr>
          <a:lstStyle/>
          <a:p>
            <a:pPr algn="ctr"/>
            <a:r>
              <a:rPr lang="en-US" sz="3200" b="1"/>
              <a:t>CODE</a:t>
            </a:r>
            <a:br>
              <a:rPr lang="en-US" sz="3200"/>
            </a:br>
            <a:endParaRPr lang="en-US" sz="3200"/>
          </a:p>
        </p:txBody>
      </p:sp>
      <p:pic>
        <p:nvPicPr>
          <p:cNvPr id="4" name="Content Placeholder 3">
            <a:extLst>
              <a:ext uri="{FF2B5EF4-FFF2-40B4-BE49-F238E27FC236}">
                <a16:creationId xmlns:a16="http://schemas.microsoft.com/office/drawing/2014/main" id="{3E5B206C-C223-C591-BDE4-F184D58AC7BA}"/>
              </a:ext>
            </a:extLst>
          </p:cNvPr>
          <p:cNvPicPr>
            <a:picLocks noChangeAspect="1"/>
          </p:cNvPicPr>
          <p:nvPr/>
        </p:nvPicPr>
        <p:blipFill>
          <a:blip r:embed="rId2"/>
          <a:stretch>
            <a:fillRect/>
          </a:stretch>
        </p:blipFill>
        <p:spPr>
          <a:xfrm>
            <a:off x="5059209" y="741391"/>
            <a:ext cx="6231893" cy="5571433"/>
          </a:xfrm>
          <a:prstGeom prst="rect">
            <a:avLst/>
          </a:prstGeom>
        </p:spPr>
      </p:pic>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492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3AAB-5E1D-469F-3E5D-6BF3F3511B9D}"/>
              </a:ext>
            </a:extLst>
          </p:cNvPr>
          <p:cNvSpPr>
            <a:spLocks noGrp="1"/>
          </p:cNvSpPr>
          <p:nvPr>
            <p:ph type="title"/>
          </p:nvPr>
        </p:nvSpPr>
        <p:spPr/>
        <p:txBody>
          <a:bodyPr>
            <a:normAutofit/>
          </a:bodyPr>
          <a:lstStyle/>
          <a:p>
            <a:pPr algn="ctr"/>
            <a:r>
              <a:rPr lang="en-US" sz="4800" b="1" dirty="0"/>
              <a:t>HTML</a:t>
            </a:r>
            <a:endParaRPr lang="en-US" dirty="0"/>
          </a:p>
        </p:txBody>
      </p:sp>
      <p:sp>
        <p:nvSpPr>
          <p:cNvPr id="3" name="Content Placeholder 2">
            <a:extLst>
              <a:ext uri="{FF2B5EF4-FFF2-40B4-BE49-F238E27FC236}">
                <a16:creationId xmlns:a16="http://schemas.microsoft.com/office/drawing/2014/main" id="{A8930C4A-BEDC-4E86-28B4-06D606F2C8AF}"/>
              </a:ext>
            </a:extLst>
          </p:cNvPr>
          <p:cNvSpPr>
            <a:spLocks noGrp="1"/>
          </p:cNvSpPr>
          <p:nvPr>
            <p:ph idx="1"/>
          </p:nvPr>
        </p:nvSpPr>
        <p:spPr>
          <a:xfrm>
            <a:off x="823823" y="1523701"/>
            <a:ext cx="10529977" cy="4653262"/>
          </a:xfrm>
        </p:spPr>
        <p:txBody>
          <a:bodyPr vert="horz" lIns="91440" tIns="45720" rIns="91440" bIns="45720" rtlCol="0" anchor="t">
            <a:noAutofit/>
          </a:bodyPr>
          <a:lstStyle/>
          <a:p>
            <a:r>
              <a:rPr lang="en-US" sz="1400" dirty="0">
                <a:ea typeface="+mn-lt"/>
                <a:cs typeface="+mn-lt"/>
              </a:rPr>
              <a:t>&lt;!DOCTYPE html&gt;</a:t>
            </a:r>
            <a:endParaRPr lang="en-US" sz="1400" dirty="0"/>
          </a:p>
          <a:p>
            <a:r>
              <a:rPr lang="en-US" sz="1400" dirty="0">
                <a:ea typeface="+mn-lt"/>
                <a:cs typeface="+mn-lt"/>
              </a:rPr>
              <a:t>&lt;html lang="</a:t>
            </a:r>
            <a:r>
              <a:rPr lang="en-US" sz="1400" err="1">
                <a:ea typeface="+mn-lt"/>
                <a:cs typeface="+mn-lt"/>
              </a:rPr>
              <a:t>en</a:t>
            </a:r>
            <a:r>
              <a:rPr lang="en-US" sz="1400" dirty="0">
                <a:ea typeface="+mn-lt"/>
                <a:cs typeface="+mn-lt"/>
              </a:rPr>
              <a:t>"&gt;</a:t>
            </a:r>
            <a:endParaRPr lang="en-US" sz="1400" dirty="0"/>
          </a:p>
          <a:p>
            <a:r>
              <a:rPr lang="en-US" sz="1400" dirty="0">
                <a:ea typeface="+mn-lt"/>
                <a:cs typeface="+mn-lt"/>
              </a:rPr>
              <a:t>&lt;head&gt;</a:t>
            </a:r>
            <a:endParaRPr lang="en-US" sz="1400" dirty="0"/>
          </a:p>
          <a:p>
            <a:r>
              <a:rPr lang="en-US" sz="1400" dirty="0">
                <a:ea typeface="+mn-lt"/>
                <a:cs typeface="+mn-lt"/>
              </a:rPr>
              <a:t>  &lt;meta charset="UTF-8"&gt;</a:t>
            </a:r>
            <a:endParaRPr lang="en-US" sz="1400" dirty="0"/>
          </a:p>
          <a:p>
            <a:r>
              <a:rPr lang="en-US" sz="1400" dirty="0">
                <a:ea typeface="+mn-lt"/>
                <a:cs typeface="+mn-lt"/>
              </a:rPr>
              <a:t>  &lt;meta name="viewport" content="width=device-width, initial-scale=1.0"&gt;</a:t>
            </a:r>
            <a:endParaRPr lang="en-US" sz="1400" dirty="0"/>
          </a:p>
          <a:p>
            <a:r>
              <a:rPr lang="en-US" sz="1400" dirty="0">
                <a:ea typeface="+mn-lt"/>
                <a:cs typeface="+mn-lt"/>
              </a:rPr>
              <a:t>  &lt;title&gt;Flight Data Visualization&lt;/title&gt;</a:t>
            </a:r>
            <a:endParaRPr lang="en-US" sz="1400" dirty="0"/>
          </a:p>
          <a:p>
            <a:r>
              <a:rPr lang="en-US" sz="1400" dirty="0">
                <a:ea typeface="+mn-lt"/>
                <a:cs typeface="+mn-lt"/>
              </a:rPr>
              <a:t>  &lt;link </a:t>
            </a:r>
            <a:r>
              <a:rPr lang="en-US" sz="1400" dirty="0" err="1">
                <a:ea typeface="+mn-lt"/>
                <a:cs typeface="+mn-lt"/>
              </a:rPr>
              <a:t>rel</a:t>
            </a:r>
            <a:r>
              <a:rPr lang="en-US" sz="1400" dirty="0">
                <a:ea typeface="+mn-lt"/>
                <a:cs typeface="+mn-lt"/>
              </a:rPr>
              <a:t>="stylesheet" </a:t>
            </a:r>
            <a:r>
              <a:rPr lang="en-US" sz="1400" dirty="0" err="1">
                <a:ea typeface="+mn-lt"/>
                <a:cs typeface="+mn-lt"/>
              </a:rPr>
              <a:t>href</a:t>
            </a:r>
            <a:r>
              <a:rPr lang="en-US" sz="1400" dirty="0">
                <a:ea typeface="+mn-lt"/>
                <a:cs typeface="+mn-lt"/>
              </a:rPr>
              <a:t>="styles.css"&gt;</a:t>
            </a:r>
            <a:endParaRPr lang="en-US" sz="1400" dirty="0"/>
          </a:p>
          <a:p>
            <a:r>
              <a:rPr lang="en-US" sz="1400" dirty="0">
                <a:ea typeface="+mn-lt"/>
                <a:cs typeface="+mn-lt"/>
              </a:rPr>
              <a:t>&lt;/head&gt;</a:t>
            </a:r>
            <a:endParaRPr lang="en-US" sz="1400" dirty="0"/>
          </a:p>
          <a:p>
            <a:r>
              <a:rPr lang="en-US" sz="1400" dirty="0">
                <a:ea typeface="+mn-lt"/>
                <a:cs typeface="+mn-lt"/>
              </a:rPr>
              <a:t>&lt;body&gt;</a:t>
            </a:r>
            <a:endParaRPr lang="en-US" sz="1400" dirty="0"/>
          </a:p>
          <a:p>
            <a:r>
              <a:rPr lang="en-US" sz="1400" dirty="0">
                <a:ea typeface="+mn-lt"/>
                <a:cs typeface="+mn-lt"/>
              </a:rPr>
              <a:t>  &lt;div id="trajectory-chart"&gt;&lt;/div&gt;</a:t>
            </a:r>
            <a:endParaRPr lang="en-US" sz="1400" dirty="0"/>
          </a:p>
          <a:p>
            <a:r>
              <a:rPr lang="en-US" sz="1400" dirty="0">
                <a:ea typeface="+mn-lt"/>
                <a:cs typeface="+mn-lt"/>
              </a:rPr>
              <a:t>  &lt;div id="efficiency"&gt;&lt;/div&gt;</a:t>
            </a:r>
            <a:endParaRPr lang="en-US" sz="1400" dirty="0"/>
          </a:p>
          <a:p>
            <a:r>
              <a:rPr lang="en-US" sz="1400" dirty="0">
                <a:ea typeface="+mn-lt"/>
                <a:cs typeface="+mn-lt"/>
              </a:rPr>
              <a:t>  &lt;div id="emissions"&gt;&lt;/div&gt;</a:t>
            </a:r>
            <a:endParaRPr lang="en-US" sz="1400" dirty="0"/>
          </a:p>
          <a:p>
            <a:r>
              <a:rPr lang="en-US" sz="1400" dirty="0">
                <a:ea typeface="+mn-lt"/>
                <a:cs typeface="+mn-lt"/>
              </a:rPr>
              <a:t>  &lt;script </a:t>
            </a:r>
            <a:r>
              <a:rPr lang="en-US" sz="1400" err="1">
                <a:ea typeface="+mn-lt"/>
                <a:cs typeface="+mn-lt"/>
              </a:rPr>
              <a:t>src</a:t>
            </a:r>
            <a:r>
              <a:rPr lang="en-US" sz="1400" dirty="0">
                <a:ea typeface="+mn-lt"/>
                <a:cs typeface="+mn-lt"/>
              </a:rPr>
              <a:t>="script.js"&gt;&lt;/script&gt;</a:t>
            </a:r>
            <a:endParaRPr lang="en-US" sz="1400" dirty="0"/>
          </a:p>
          <a:p>
            <a:r>
              <a:rPr lang="en-US" sz="1400" dirty="0">
                <a:ea typeface="+mn-lt"/>
                <a:cs typeface="+mn-lt"/>
              </a:rPr>
              <a:t>&lt;/body&gt;</a:t>
            </a:r>
            <a:endParaRPr lang="en-US" sz="1400" dirty="0"/>
          </a:p>
          <a:p>
            <a:r>
              <a:rPr lang="en-US" sz="1400" dirty="0">
                <a:ea typeface="+mn-lt"/>
                <a:cs typeface="+mn-lt"/>
              </a:rPr>
              <a:t>&lt;/html&gt;</a:t>
            </a:r>
            <a:endParaRPr lang="en-US" sz="1400" dirty="0"/>
          </a:p>
        </p:txBody>
      </p:sp>
    </p:spTree>
    <p:extLst>
      <p:ext uri="{BB962C8B-B14F-4D97-AF65-F5344CB8AC3E}">
        <p14:creationId xmlns:p14="http://schemas.microsoft.com/office/powerpoint/2010/main" val="32491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3AAB-5E1D-469F-3E5D-6BF3F3511B9D}"/>
              </a:ext>
            </a:extLst>
          </p:cNvPr>
          <p:cNvSpPr>
            <a:spLocks noGrp="1"/>
          </p:cNvSpPr>
          <p:nvPr>
            <p:ph type="title"/>
          </p:nvPr>
        </p:nvSpPr>
        <p:spPr>
          <a:xfrm>
            <a:off x="838200" y="-324988"/>
            <a:ext cx="10515600" cy="1325563"/>
          </a:xfrm>
        </p:spPr>
        <p:txBody>
          <a:bodyPr>
            <a:normAutofit/>
          </a:bodyPr>
          <a:lstStyle/>
          <a:p>
            <a:pPr algn="ctr"/>
            <a:r>
              <a:rPr lang="en-US" sz="4800" b="1" dirty="0"/>
              <a:t>JS</a:t>
            </a:r>
          </a:p>
        </p:txBody>
      </p:sp>
      <p:sp>
        <p:nvSpPr>
          <p:cNvPr id="3" name="Content Placeholder 2">
            <a:extLst>
              <a:ext uri="{FF2B5EF4-FFF2-40B4-BE49-F238E27FC236}">
                <a16:creationId xmlns:a16="http://schemas.microsoft.com/office/drawing/2014/main" id="{A8930C4A-BEDC-4E86-28B4-06D606F2C8AF}"/>
              </a:ext>
            </a:extLst>
          </p:cNvPr>
          <p:cNvSpPr>
            <a:spLocks noGrp="1"/>
          </p:cNvSpPr>
          <p:nvPr>
            <p:ph idx="1"/>
          </p:nvPr>
        </p:nvSpPr>
        <p:spPr>
          <a:xfrm>
            <a:off x="4314" y="761701"/>
            <a:ext cx="12183372" cy="4653262"/>
          </a:xfrm>
        </p:spPr>
        <p:txBody>
          <a:bodyPr vert="horz" lIns="91440" tIns="45720" rIns="91440" bIns="45720" rtlCol="0" anchor="t">
            <a:noAutofit/>
          </a:bodyPr>
          <a:lstStyle/>
          <a:p>
            <a:r>
              <a:rPr lang="en-US" sz="1900" dirty="0">
                <a:ea typeface="+mn-lt"/>
                <a:cs typeface="+mn-lt"/>
              </a:rPr>
              <a:t>// Simulated data, replace this with data obtained from MATLAB</a:t>
            </a:r>
            <a:endParaRPr lang="en-US" sz="1900" dirty="0"/>
          </a:p>
          <a:p>
            <a:r>
              <a:rPr lang="en-US" sz="1900" dirty="0">
                <a:ea typeface="+mn-lt"/>
                <a:cs typeface="+mn-lt"/>
              </a:rPr>
              <a:t>const </a:t>
            </a:r>
            <a:r>
              <a:rPr lang="en-US" sz="1900" dirty="0" err="1">
                <a:ea typeface="+mn-lt"/>
                <a:cs typeface="+mn-lt"/>
              </a:rPr>
              <a:t>flightData</a:t>
            </a:r>
            <a:r>
              <a:rPr lang="en-US" sz="1900" dirty="0">
                <a:ea typeface="+mn-lt"/>
                <a:cs typeface="+mn-lt"/>
              </a:rPr>
              <a:t> = {</a:t>
            </a:r>
            <a:endParaRPr lang="en-US" sz="1900" dirty="0"/>
          </a:p>
          <a:p>
            <a:r>
              <a:rPr lang="en-US" sz="1900" dirty="0">
                <a:ea typeface="+mn-lt"/>
                <a:cs typeface="+mn-lt"/>
              </a:rPr>
              <a:t>  trajectory: [ /* Array of trajectory points */ ],</a:t>
            </a:r>
            <a:endParaRPr lang="en-US" sz="1900" dirty="0"/>
          </a:p>
          <a:p>
            <a:r>
              <a:rPr lang="en-US" sz="1900" dirty="0">
                <a:ea typeface="+mn-lt"/>
                <a:cs typeface="+mn-lt"/>
              </a:rPr>
              <a:t>  efficiency: 0.85, // Example efficiency value</a:t>
            </a:r>
            <a:endParaRPr lang="en-US" sz="1900" dirty="0"/>
          </a:p>
          <a:p>
            <a:r>
              <a:rPr lang="en-US" sz="1900" dirty="0">
                <a:ea typeface="+mn-lt"/>
                <a:cs typeface="+mn-lt"/>
              </a:rPr>
              <a:t>  emissions: 120 // Example emission level</a:t>
            </a:r>
            <a:endParaRPr lang="en-US" sz="1900" dirty="0"/>
          </a:p>
          <a:p>
            <a:r>
              <a:rPr lang="en-US" sz="1900" dirty="0">
                <a:ea typeface="+mn-lt"/>
                <a:cs typeface="+mn-lt"/>
              </a:rPr>
              <a:t>};</a:t>
            </a:r>
            <a:endParaRPr lang="en-US" sz="1900" dirty="0"/>
          </a:p>
          <a:p>
            <a:r>
              <a:rPr lang="en-US" sz="1900" dirty="0">
                <a:ea typeface="+mn-lt"/>
                <a:cs typeface="+mn-lt"/>
              </a:rPr>
              <a:t>// Function to update the interface with flight data</a:t>
            </a:r>
            <a:endParaRPr lang="en-US" sz="1900" dirty="0"/>
          </a:p>
          <a:p>
            <a:r>
              <a:rPr lang="en-US" sz="1900" dirty="0">
                <a:ea typeface="+mn-lt"/>
                <a:cs typeface="+mn-lt"/>
              </a:rPr>
              <a:t>function </a:t>
            </a:r>
            <a:r>
              <a:rPr lang="en-US" sz="1900" dirty="0" err="1">
                <a:ea typeface="+mn-lt"/>
                <a:cs typeface="+mn-lt"/>
              </a:rPr>
              <a:t>updateFlightData</a:t>
            </a:r>
            <a:r>
              <a:rPr lang="en-US" sz="1900" dirty="0">
                <a:ea typeface="+mn-lt"/>
                <a:cs typeface="+mn-lt"/>
              </a:rPr>
              <a:t>() {</a:t>
            </a:r>
            <a:endParaRPr lang="en-US" sz="1900" dirty="0"/>
          </a:p>
          <a:p>
            <a:r>
              <a:rPr lang="en-US" sz="1900" dirty="0">
                <a:ea typeface="+mn-lt"/>
                <a:cs typeface="+mn-lt"/>
              </a:rPr>
              <a:t>  // Update trajectory chart (using a chart library like Chart.js)</a:t>
            </a:r>
            <a:endParaRPr lang="en-US" sz="1900" dirty="0"/>
          </a:p>
          <a:p>
            <a:r>
              <a:rPr lang="en-US" sz="1900" dirty="0">
                <a:ea typeface="+mn-lt"/>
                <a:cs typeface="+mn-lt"/>
              </a:rPr>
              <a:t>  </a:t>
            </a:r>
            <a:r>
              <a:rPr lang="en-US" sz="1900" dirty="0" err="1">
                <a:ea typeface="+mn-lt"/>
                <a:cs typeface="+mn-lt"/>
              </a:rPr>
              <a:t>updateTrajectoryChart</a:t>
            </a:r>
            <a:r>
              <a:rPr lang="en-US" sz="1900" dirty="0">
                <a:ea typeface="+mn-lt"/>
                <a:cs typeface="+mn-lt"/>
              </a:rPr>
              <a:t>(</a:t>
            </a:r>
            <a:r>
              <a:rPr lang="en-US" sz="1900" dirty="0" err="1">
                <a:ea typeface="+mn-lt"/>
                <a:cs typeface="+mn-lt"/>
              </a:rPr>
              <a:t>flightData.trajectory</a:t>
            </a:r>
            <a:r>
              <a:rPr lang="en-US" sz="1900" dirty="0">
                <a:ea typeface="+mn-lt"/>
                <a:cs typeface="+mn-lt"/>
              </a:rPr>
              <a:t>);</a:t>
            </a:r>
            <a:endParaRPr lang="en-US" sz="1900" dirty="0"/>
          </a:p>
          <a:p>
            <a:r>
              <a:rPr lang="en-US" sz="1900" dirty="0">
                <a:ea typeface="+mn-lt"/>
                <a:cs typeface="+mn-lt"/>
              </a:rPr>
              <a:t>  // Update efficiency display</a:t>
            </a:r>
            <a:endParaRPr lang="en-US" sz="1900" dirty="0"/>
          </a:p>
          <a:p>
            <a:r>
              <a:rPr lang="en-US" sz="1900" dirty="0">
                <a:ea typeface="+mn-lt"/>
                <a:cs typeface="+mn-lt"/>
              </a:rPr>
              <a:t>  </a:t>
            </a:r>
            <a:r>
              <a:rPr lang="en-US" sz="1900" dirty="0" err="1">
                <a:ea typeface="+mn-lt"/>
                <a:cs typeface="+mn-lt"/>
              </a:rPr>
              <a:t>document.getElementById</a:t>
            </a:r>
            <a:r>
              <a:rPr lang="en-US" sz="1900" dirty="0">
                <a:ea typeface="+mn-lt"/>
                <a:cs typeface="+mn-lt"/>
              </a:rPr>
              <a:t>('efficiency').</a:t>
            </a:r>
            <a:r>
              <a:rPr lang="en-US" sz="1900" dirty="0" err="1">
                <a:ea typeface="+mn-lt"/>
                <a:cs typeface="+mn-lt"/>
              </a:rPr>
              <a:t>innerHTML</a:t>
            </a:r>
            <a:r>
              <a:rPr lang="en-US" sz="1900" dirty="0">
                <a:ea typeface="+mn-lt"/>
                <a:cs typeface="+mn-lt"/>
              </a:rPr>
              <a:t> = `Efficiency: ${</a:t>
            </a:r>
            <a:r>
              <a:rPr lang="en-US" sz="1900" dirty="0" err="1">
                <a:ea typeface="+mn-lt"/>
                <a:cs typeface="+mn-lt"/>
              </a:rPr>
              <a:t>flightData.efficiency</a:t>
            </a:r>
            <a:r>
              <a:rPr lang="en-US" sz="1900" dirty="0">
                <a:ea typeface="+mn-lt"/>
                <a:cs typeface="+mn-lt"/>
              </a:rPr>
              <a:t>}`;</a:t>
            </a:r>
            <a:endParaRPr lang="en-US" sz="1900" dirty="0"/>
          </a:p>
          <a:p>
            <a:r>
              <a:rPr lang="en-US" sz="1900" dirty="0">
                <a:ea typeface="+mn-lt"/>
                <a:cs typeface="+mn-lt"/>
              </a:rPr>
              <a:t>  // Update emissions display</a:t>
            </a:r>
            <a:endParaRPr lang="en-US" sz="1900" dirty="0"/>
          </a:p>
          <a:p>
            <a:r>
              <a:rPr lang="en-US" sz="1900" dirty="0">
                <a:ea typeface="+mn-lt"/>
                <a:cs typeface="+mn-lt"/>
              </a:rPr>
              <a:t>  </a:t>
            </a:r>
            <a:r>
              <a:rPr lang="en-US" sz="1900" dirty="0" err="1">
                <a:ea typeface="+mn-lt"/>
                <a:cs typeface="+mn-lt"/>
              </a:rPr>
              <a:t>document.getElementById</a:t>
            </a:r>
            <a:r>
              <a:rPr lang="en-US" sz="1900" dirty="0">
                <a:ea typeface="+mn-lt"/>
                <a:cs typeface="+mn-lt"/>
              </a:rPr>
              <a:t>('emissions').</a:t>
            </a:r>
            <a:r>
              <a:rPr lang="en-US" sz="1900" dirty="0" err="1">
                <a:ea typeface="+mn-lt"/>
                <a:cs typeface="+mn-lt"/>
              </a:rPr>
              <a:t>innerHTML</a:t>
            </a:r>
            <a:r>
              <a:rPr lang="en-US" sz="1900" dirty="0">
                <a:ea typeface="+mn-lt"/>
                <a:cs typeface="+mn-lt"/>
              </a:rPr>
              <a:t> = `Emissions: ${</a:t>
            </a:r>
            <a:r>
              <a:rPr lang="en-US" sz="1900" dirty="0" err="1">
                <a:ea typeface="+mn-lt"/>
                <a:cs typeface="+mn-lt"/>
              </a:rPr>
              <a:t>flightData.emissions</a:t>
            </a:r>
            <a:r>
              <a:rPr lang="en-US" sz="1900" dirty="0">
                <a:ea typeface="+mn-lt"/>
                <a:cs typeface="+mn-lt"/>
              </a:rPr>
              <a:t>}`;</a:t>
            </a:r>
            <a:endParaRPr lang="en-US" sz="1900" dirty="0"/>
          </a:p>
          <a:p>
            <a:r>
              <a:rPr lang="en-US" sz="1900" dirty="0">
                <a:ea typeface="+mn-lt"/>
                <a:cs typeface="+mn-lt"/>
              </a:rPr>
              <a:t>}</a:t>
            </a:r>
            <a:endParaRPr lang="en-US" sz="1900" dirty="0"/>
          </a:p>
          <a:p>
            <a:endParaRPr lang="en-US" sz="1900" dirty="0"/>
          </a:p>
        </p:txBody>
      </p:sp>
    </p:spTree>
    <p:extLst>
      <p:ext uri="{BB962C8B-B14F-4D97-AF65-F5344CB8AC3E}">
        <p14:creationId xmlns:p14="http://schemas.microsoft.com/office/powerpoint/2010/main" val="2483076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2506</Words>
  <Application>Microsoft Office PowerPoint</Application>
  <PresentationFormat>Widescreen</PresentationFormat>
  <Paragraphs>185</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Aptos</vt:lpstr>
      <vt:lpstr>Aptos Display</vt:lpstr>
      <vt:lpstr>Arial</vt:lpstr>
      <vt:lpstr>Calibri</vt:lpstr>
      <vt:lpstr>Calibri Light</vt:lpstr>
      <vt:lpstr>Office Theme</vt:lpstr>
      <vt:lpstr>Air Flight Dynamics </vt:lpstr>
      <vt:lpstr>ANALYSIS AND OPTIMIZATION OF AIRCRAFT FUEL CONSUMPTION AND EMISSIONS</vt:lpstr>
      <vt:lpstr>PowerPoint Presentation</vt:lpstr>
      <vt:lpstr>PowerPoint Presentation</vt:lpstr>
      <vt:lpstr>MATHEMATICAL MODEL FOR FUEL CONSUMPTION</vt:lpstr>
      <vt:lpstr>DIFFERENTIAL EQUATION OF MASS OF FUEL CHANGING OVER TIME</vt:lpstr>
      <vt:lpstr>CODE </vt:lpstr>
      <vt:lpstr>HTML</vt:lpstr>
      <vt:lpstr>JS</vt:lpstr>
      <vt:lpstr>JS  - CONTD</vt:lpstr>
      <vt:lpstr>JS  - CONTD</vt:lpstr>
      <vt:lpstr>Mass 72 tons, speed 200m/s</vt:lpstr>
      <vt:lpstr>Mass 72 tons, speed 200m/s</vt:lpstr>
      <vt:lpstr>Mass 72 tons, speed 230m/s</vt:lpstr>
      <vt:lpstr>Mass 72 tons, speed 300m/s</vt:lpstr>
      <vt:lpstr>FUTURE  AIRCRAFT  CONCEPTS</vt:lpstr>
      <vt:lpstr>FUTURE  AIRCRAFT  CONCEPTS</vt:lpstr>
      <vt:lpstr>PROBLEM OBJECTIVES </vt:lpstr>
      <vt:lpstr>MOTIVATION</vt:lpstr>
      <vt:lpstr>RESULTS AND ANALYSIS</vt:lpstr>
      <vt:lpstr>INFERENCES</vt:lpstr>
      <vt:lpstr>AIRCRAFT INNOVATION</vt:lpstr>
      <vt:lpstr>AIRCRAFT EFFICIENCY</vt:lpstr>
      <vt:lpstr>ALTERNATIVE FUELS</vt:lpstr>
      <vt:lpstr>MORE ELECTRIC AIR</vt:lpstr>
      <vt:lpstr>HYDROGEN AS FUEL</vt:lpstr>
      <vt:lpstr>ALTERNATIVE ENERGY SOURCES </vt:lpstr>
      <vt:lpstr>LIQUID HYDROGEN</vt:lpstr>
      <vt:lpstr>ECONOMIC AND ENVIRONMENT</vt:lpstr>
      <vt:lpstr>UNIQUENESS OF STUDY</vt:lpstr>
      <vt:lpstr>HISTORY</vt:lpstr>
      <vt:lpstr>FUTURE DIRECTIONS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Flight Dynamics</dc:title>
  <dc:creator>Jayan Subramanian-[CB.SC.U4AIE23033]</dc:creator>
  <cp:lastModifiedBy>Keerthivasan Venkitajalam</cp:lastModifiedBy>
  <cp:revision>81</cp:revision>
  <dcterms:created xsi:type="dcterms:W3CDTF">2023-12-21T15:05:22Z</dcterms:created>
  <dcterms:modified xsi:type="dcterms:W3CDTF">2024-02-25T13:47:18Z</dcterms:modified>
</cp:coreProperties>
</file>