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8" r:id="rId6"/>
    <p:sldId id="257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Georgia Pro" panose="02040502050405020303" pitchFamily="18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09DBC-9319-A4A8-4C5E-8110EBE6CF93}" v="632" dt="2024-03-05T04:01:50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64352" y="9854550"/>
            <a:ext cx="17413596" cy="0"/>
          </a:xfrm>
          <a:prstGeom prst="line">
            <a:avLst/>
          </a:prstGeom>
          <a:ln w="38100" cap="flat">
            <a:solidFill>
              <a:srgbClr val="2D05A2">
                <a:alpha val="44706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908402" y="-46580"/>
            <a:ext cx="5379598" cy="895855"/>
            <a:chOff x="0" y="-38100"/>
            <a:chExt cx="1702823" cy="6477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2823" cy="516047"/>
            </a:xfrm>
            <a:custGeom>
              <a:avLst/>
              <a:gdLst/>
              <a:ahLst/>
              <a:cxnLst/>
              <a:rect l="l" t="t" r="r" b="b"/>
              <a:pathLst>
                <a:path w="1702823" h="609600">
                  <a:moveTo>
                    <a:pt x="203200" y="0"/>
                  </a:moveTo>
                  <a:lnTo>
                    <a:pt x="1702823" y="0"/>
                  </a:lnTo>
                  <a:lnTo>
                    <a:pt x="149962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499623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098127" y="149228"/>
            <a:ext cx="1765547" cy="556937"/>
          </a:xfrm>
          <a:custGeom>
            <a:avLst/>
            <a:gdLst/>
            <a:ahLst/>
            <a:cxnLst/>
            <a:rect l="l" t="t" r="r" b="b"/>
            <a:pathLst>
              <a:path w="1765547" h="556937">
                <a:moveTo>
                  <a:pt x="0" y="0"/>
                </a:moveTo>
                <a:lnTo>
                  <a:pt x="1765546" y="0"/>
                </a:lnTo>
                <a:lnTo>
                  <a:pt x="1765546" y="556937"/>
                </a:lnTo>
                <a:lnTo>
                  <a:pt x="0" y="556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075" b="-1707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99712" y="127288"/>
            <a:ext cx="2664730" cy="524619"/>
          </a:xfrm>
          <a:custGeom>
            <a:avLst/>
            <a:gdLst/>
            <a:ahLst/>
            <a:cxnLst/>
            <a:rect l="l" t="t" r="r" b="b"/>
            <a:pathLst>
              <a:path w="2664730" h="524619">
                <a:moveTo>
                  <a:pt x="0" y="0"/>
                </a:moveTo>
                <a:lnTo>
                  <a:pt x="2664729" y="0"/>
                </a:lnTo>
                <a:lnTo>
                  <a:pt x="2664729" y="524618"/>
                </a:lnTo>
                <a:lnTo>
                  <a:pt x="0" y="524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400" y="73824"/>
            <a:ext cx="798190" cy="843158"/>
          </a:xfrm>
          <a:custGeom>
            <a:avLst/>
            <a:gdLst/>
            <a:ahLst/>
            <a:cxnLst/>
            <a:rect l="l" t="t" r="r" b="b"/>
            <a:pathLst>
              <a:path w="798190" h="843158">
                <a:moveTo>
                  <a:pt x="0" y="0"/>
                </a:moveTo>
                <a:lnTo>
                  <a:pt x="798190" y="0"/>
                </a:lnTo>
                <a:lnTo>
                  <a:pt x="798190" y="843159"/>
                </a:lnTo>
                <a:lnTo>
                  <a:pt x="0" y="843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29047" y="841807"/>
            <a:ext cx="10811154" cy="84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166">
                <a:solidFill>
                  <a:srgbClr val="03009D"/>
                </a:solidFill>
                <a:latin typeface="Georgia Pro"/>
              </a:rPr>
              <a:t>INTEL AI HACKATHON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18240" y="1959771"/>
            <a:ext cx="1142995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3009D"/>
                </a:solidFill>
                <a:latin typeface="Canva Sans Bold"/>
              </a:rPr>
              <a:t>Team Name: Code Commanders</a:t>
            </a:r>
            <a:endParaRPr lang="en-US" sz="5199" dirty="0">
              <a:solidFill>
                <a:srgbClr val="03009D"/>
              </a:solidFill>
              <a:latin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45177" y="3006095"/>
            <a:ext cx="14476631" cy="56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b="1" dirty="0">
                <a:solidFill>
                  <a:srgbClr val="03009D"/>
                </a:solidFill>
                <a:latin typeface="Canva Sans Bold"/>
              </a:rPr>
              <a:t>TOPIC:</a:t>
            </a:r>
            <a:r>
              <a:rPr lang="en-US" sz="3200" dirty="0">
                <a:solidFill>
                  <a:srgbClr val="03009D"/>
                </a:solidFill>
                <a:latin typeface="Canva Sans Bold"/>
              </a:rPr>
              <a:t> </a:t>
            </a:r>
            <a:r>
              <a:rPr lang="en-US" sz="3200" b="1" dirty="0">
                <a:solidFill>
                  <a:srgbClr val="111111"/>
                </a:solidFill>
                <a:latin typeface="Canva Sans Bold"/>
                <a:ea typeface="+mn-lt"/>
                <a:cs typeface="+mn-lt"/>
              </a:rPr>
              <a:t>Multimodal Mental Health Assessment Suite</a:t>
            </a:r>
            <a:endParaRPr lang="en-US" sz="3200" dirty="0">
              <a:solidFill>
                <a:srgbClr val="03009D"/>
              </a:solidFill>
              <a:latin typeface="Canva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4352" y="4198255"/>
            <a:ext cx="17928338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3"/>
              </a:lnSpc>
            </a:pPr>
            <a:r>
              <a:rPr lang="en-US" sz="2750" dirty="0">
                <a:solidFill>
                  <a:srgbClr val="03009D"/>
                </a:solidFill>
                <a:latin typeface="Canva Sans Bold"/>
              </a:rPr>
              <a:t>Team members Names                                                  Email IDs                                             Institution Name </a:t>
            </a:r>
            <a:endParaRPr lang="en-US" sz="2773" dirty="0">
              <a:solidFill>
                <a:srgbClr val="03009D"/>
              </a:solidFill>
              <a:latin typeface="Canva Sans Bold"/>
            </a:endParaRPr>
          </a:p>
          <a:p>
            <a:pPr>
              <a:lnSpc>
                <a:spcPts val="3883"/>
              </a:lnSpc>
            </a:pPr>
            <a:endParaRPr lang="en-US" sz="2750" dirty="0">
              <a:solidFill>
                <a:srgbClr val="03009D"/>
              </a:solidFill>
              <a:latin typeface="Canva Sans Bold"/>
            </a:endParaRPr>
          </a:p>
          <a:p>
            <a:pPr>
              <a:lnSpc>
                <a:spcPts val="3883"/>
              </a:lnSpc>
            </a:pPr>
            <a:endParaRPr lang="en-US" sz="2750" dirty="0">
              <a:solidFill>
                <a:srgbClr val="03009D"/>
              </a:solidFill>
              <a:latin typeface="Canva San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3B15D0-6357-04DB-B75E-A84030DD4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53508"/>
              </p:ext>
            </p:extLst>
          </p:nvPr>
        </p:nvGraphicFramePr>
        <p:xfrm>
          <a:off x="366622" y="6167886"/>
          <a:ext cx="16905669" cy="8696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5223">
                  <a:extLst>
                    <a:ext uri="{9D8B030D-6E8A-4147-A177-3AD203B41FA5}">
                      <a16:colId xmlns:a16="http://schemas.microsoft.com/office/drawing/2014/main" val="3231436725"/>
                    </a:ext>
                  </a:extLst>
                </a:gridCol>
                <a:gridCol w="5635223">
                  <a:extLst>
                    <a:ext uri="{9D8B030D-6E8A-4147-A177-3AD203B41FA5}">
                      <a16:colId xmlns:a16="http://schemas.microsoft.com/office/drawing/2014/main" val="2585688339"/>
                    </a:ext>
                  </a:extLst>
                </a:gridCol>
                <a:gridCol w="5635223">
                  <a:extLst>
                    <a:ext uri="{9D8B030D-6E8A-4147-A177-3AD203B41FA5}">
                      <a16:colId xmlns:a16="http://schemas.microsoft.com/office/drawing/2014/main" val="2334262112"/>
                    </a:ext>
                  </a:extLst>
                </a:gridCol>
              </a:tblGrid>
              <a:tr h="86967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MOPURU SAI BAVESH REDDY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C02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8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cb.sc.u4aie23044@cb.students.amrita.edu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038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8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8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Amrita Vishwa Vidyapeetham, CBE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2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52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44B59B-3A5F-8FD7-E591-66922266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27697"/>
              </p:ext>
            </p:extLst>
          </p:nvPr>
        </p:nvGraphicFramePr>
        <p:xfrm>
          <a:off x="378214" y="5786168"/>
          <a:ext cx="16955913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51971">
                  <a:extLst>
                    <a:ext uri="{9D8B030D-6E8A-4147-A177-3AD203B41FA5}">
                      <a16:colId xmlns:a16="http://schemas.microsoft.com/office/drawing/2014/main" val="1975882251"/>
                    </a:ext>
                  </a:extLst>
                </a:gridCol>
                <a:gridCol w="5651971">
                  <a:extLst>
                    <a:ext uri="{9D8B030D-6E8A-4147-A177-3AD203B41FA5}">
                      <a16:colId xmlns:a16="http://schemas.microsoft.com/office/drawing/2014/main" val="4217959285"/>
                    </a:ext>
                  </a:extLst>
                </a:gridCol>
                <a:gridCol w="5651971">
                  <a:extLst>
                    <a:ext uri="{9D8B030D-6E8A-4147-A177-3AD203B41FA5}">
                      <a16:colId xmlns:a16="http://schemas.microsoft.com/office/drawing/2014/main" val="1174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Hariharan Bhaskaran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6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cb.sc.u4aie23030@cb.students.amrita.edu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6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Amrita Vishwa Vidyapeetham, CBE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506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6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1184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78780AD-2D48-4CF4-D03E-B06EFF04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1822"/>
              </p:ext>
            </p:extLst>
          </p:nvPr>
        </p:nvGraphicFramePr>
        <p:xfrm>
          <a:off x="345056" y="7418716"/>
          <a:ext cx="1693105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43686">
                  <a:extLst>
                    <a:ext uri="{9D8B030D-6E8A-4147-A177-3AD203B41FA5}">
                      <a16:colId xmlns:a16="http://schemas.microsoft.com/office/drawing/2014/main" val="3514302704"/>
                    </a:ext>
                  </a:extLst>
                </a:gridCol>
                <a:gridCol w="5643686">
                  <a:extLst>
                    <a:ext uri="{9D8B030D-6E8A-4147-A177-3AD203B41FA5}">
                      <a16:colId xmlns:a16="http://schemas.microsoft.com/office/drawing/2014/main" val="2192857880"/>
                    </a:ext>
                  </a:extLst>
                </a:gridCol>
                <a:gridCol w="5643686">
                  <a:extLst>
                    <a:ext uri="{9D8B030D-6E8A-4147-A177-3AD203B41FA5}">
                      <a16:colId xmlns:a16="http://schemas.microsoft.com/office/drawing/2014/main" val="127907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Keerthivasan S V</a:t>
                      </a: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Team Lead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09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9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cb.sc.u4aie23037@cb.students.amrita.edu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50A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Amrita Vishwa Vidyapeetham, CBE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109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9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0997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97E849-00FF-515C-ECEC-908CE433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61273"/>
              </p:ext>
            </p:extLst>
          </p:nvPr>
        </p:nvGraphicFramePr>
        <p:xfrm>
          <a:off x="356648" y="6972299"/>
          <a:ext cx="17055312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5104">
                  <a:extLst>
                    <a:ext uri="{9D8B030D-6E8A-4147-A177-3AD203B41FA5}">
                      <a16:colId xmlns:a16="http://schemas.microsoft.com/office/drawing/2014/main" val="2012377686"/>
                    </a:ext>
                  </a:extLst>
                </a:gridCol>
                <a:gridCol w="5685104">
                  <a:extLst>
                    <a:ext uri="{9D8B030D-6E8A-4147-A177-3AD203B41FA5}">
                      <a16:colId xmlns:a16="http://schemas.microsoft.com/office/drawing/2014/main" val="3636462374"/>
                    </a:ext>
                  </a:extLst>
                </a:gridCol>
                <a:gridCol w="5685104">
                  <a:extLst>
                    <a:ext uri="{9D8B030D-6E8A-4147-A177-3AD203B41FA5}">
                      <a16:colId xmlns:a16="http://schemas.microsoft.com/office/drawing/2014/main" val="122503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err="1">
                          <a:solidFill>
                            <a:schemeClr val="bg1"/>
                          </a:solidFill>
                          <a:effectLst/>
                        </a:rPr>
                        <a:t>Suthekshan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cb.sc.u4aie23067@cb.students.amrita.edu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Amrita Vishwa Vidyapeetham, CBE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10B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B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B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434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64352" y="9854550"/>
            <a:ext cx="17413596" cy="0"/>
          </a:xfrm>
          <a:prstGeom prst="line">
            <a:avLst/>
          </a:prstGeom>
          <a:ln w="38100" cap="flat">
            <a:solidFill>
              <a:srgbClr val="2D05A2">
                <a:alpha val="44706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908402" y="-46580"/>
            <a:ext cx="5379598" cy="895855"/>
            <a:chOff x="0" y="-38100"/>
            <a:chExt cx="1702823" cy="6477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2823" cy="516047"/>
            </a:xfrm>
            <a:custGeom>
              <a:avLst/>
              <a:gdLst/>
              <a:ahLst/>
              <a:cxnLst/>
              <a:rect l="l" t="t" r="r" b="b"/>
              <a:pathLst>
                <a:path w="1702823" h="609600">
                  <a:moveTo>
                    <a:pt x="203200" y="0"/>
                  </a:moveTo>
                  <a:lnTo>
                    <a:pt x="1702823" y="0"/>
                  </a:lnTo>
                  <a:lnTo>
                    <a:pt x="149962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499623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098127" y="149228"/>
            <a:ext cx="1765547" cy="556937"/>
          </a:xfrm>
          <a:custGeom>
            <a:avLst/>
            <a:gdLst/>
            <a:ahLst/>
            <a:cxnLst/>
            <a:rect l="l" t="t" r="r" b="b"/>
            <a:pathLst>
              <a:path w="1765547" h="556937">
                <a:moveTo>
                  <a:pt x="0" y="0"/>
                </a:moveTo>
                <a:lnTo>
                  <a:pt x="1765546" y="0"/>
                </a:lnTo>
                <a:lnTo>
                  <a:pt x="1765546" y="556937"/>
                </a:lnTo>
                <a:lnTo>
                  <a:pt x="0" y="556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075" b="-1707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99712" y="127288"/>
            <a:ext cx="2664730" cy="524619"/>
          </a:xfrm>
          <a:custGeom>
            <a:avLst/>
            <a:gdLst/>
            <a:ahLst/>
            <a:cxnLst/>
            <a:rect l="l" t="t" r="r" b="b"/>
            <a:pathLst>
              <a:path w="2664730" h="524619">
                <a:moveTo>
                  <a:pt x="0" y="0"/>
                </a:moveTo>
                <a:lnTo>
                  <a:pt x="2664729" y="0"/>
                </a:lnTo>
                <a:lnTo>
                  <a:pt x="2664729" y="524618"/>
                </a:lnTo>
                <a:lnTo>
                  <a:pt x="0" y="524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400" y="73824"/>
            <a:ext cx="798190" cy="843158"/>
          </a:xfrm>
          <a:custGeom>
            <a:avLst/>
            <a:gdLst/>
            <a:ahLst/>
            <a:cxnLst/>
            <a:rect l="l" t="t" r="r" b="b"/>
            <a:pathLst>
              <a:path w="798190" h="843158">
                <a:moveTo>
                  <a:pt x="0" y="0"/>
                </a:moveTo>
                <a:lnTo>
                  <a:pt x="798190" y="0"/>
                </a:lnTo>
                <a:lnTo>
                  <a:pt x="798190" y="843159"/>
                </a:lnTo>
                <a:lnTo>
                  <a:pt x="0" y="843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84460" y="935755"/>
            <a:ext cx="144766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3009D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CA78-E155-DA62-3219-02FF7ADB45DF}"/>
              </a:ext>
            </a:extLst>
          </p:cNvPr>
          <p:cNvSpPr txBox="1"/>
          <p:nvPr/>
        </p:nvSpPr>
        <p:spPr>
          <a:xfrm>
            <a:off x="341306" y="1734659"/>
            <a:ext cx="17617108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11111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Increasing Prevalence of Mental Health Concerns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 number of people affected by mental health issues is on the rise, making it a pressing global concern.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Need for Early Detection Tools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There is a critical need for tools that can detect signs of deteriorating mental health and depression early on, to initiate timely interventions.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Aim to Maintain a Healthy Community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 goal is to foster a community where mental health is understood, prioritized, and cared for.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Lack of Accessible Tools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Many existing mental health assessment tools are not easily accessible to everyone, especially those in remote areas or those who cannot afford regular therapy sessions.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Stigma Associated with Mental Health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There is still a significant stigma associated with mental health issues, which can prevent individuals from seeking help.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Inadequate Understanding of Mental Health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There is a lack of understanding and awareness about mental health in many communities, leading to misdiagnosis and ineffective treatment plans.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Need for Personalized Care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Mental health conditions vary greatly from person to person. Therefore, there is a need for personalized assessment and care plans.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111111"/>
                </a:solidFill>
                <a:ea typeface="+mn-lt"/>
                <a:cs typeface="+mn-lt"/>
              </a:rPr>
              <a:t>Integration of Multimodal Data</a:t>
            </a:r>
            <a:r>
              <a:rPr lang="en-US" sz="2800" dirty="0">
                <a:solidFill>
                  <a:srgbClr val="111111"/>
                </a:solidFill>
                <a:ea typeface="+mn-lt"/>
                <a:cs typeface="+mn-lt"/>
              </a:rPr>
              <a:t>: There is a lack of tools that effectively integrate multimodal data (like video, audio, and text) for a comprehensive mental health assessment.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52525" y="74334"/>
            <a:ext cx="798190" cy="843158"/>
          </a:xfrm>
          <a:custGeom>
            <a:avLst/>
            <a:gdLst/>
            <a:ahLst/>
            <a:cxnLst/>
            <a:rect l="l" t="t" r="r" b="b"/>
            <a:pathLst>
              <a:path w="798190" h="843158">
                <a:moveTo>
                  <a:pt x="0" y="0"/>
                </a:moveTo>
                <a:lnTo>
                  <a:pt x="798190" y="0"/>
                </a:lnTo>
                <a:lnTo>
                  <a:pt x="798190" y="843159"/>
                </a:lnTo>
                <a:lnTo>
                  <a:pt x="0" y="843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553" y="3923710"/>
            <a:ext cx="18270893" cy="617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3400" b="1" dirty="0">
                <a:solidFill>
                  <a:srgbClr val="03009D"/>
                </a:solidFill>
                <a:ea typeface="+mn-lt"/>
                <a:cs typeface="+mn-lt"/>
              </a:rPr>
              <a:t>2. Method: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Data Collection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Gather video, audio, and written responses from patients during interviews.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Data Analysis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Use Natural Language Processing (NLP) for analyzing patient interviews and written responses, and Computer Vision (CV) for analyzing facial expressions and body language.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Integration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Combine the results from NLP and CV analyses to provide a comprehensive assessment of the patient’s mental health condition.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Personalized Care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Use the assessment results to develop personalized care plans for each patient.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Continuous Monitoring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The system can be used for continuous monitoring of the patient’s condition, providing real-time updates to healthcare providers.</a:t>
            </a:r>
            <a:endParaRPr lang="en-US" sz="210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ts val="5915"/>
              </a:lnSpc>
            </a:pPr>
            <a:r>
              <a:rPr lang="en-US" sz="3400" b="1" dirty="0">
                <a:solidFill>
                  <a:srgbClr val="03009D"/>
                </a:solidFill>
                <a:ea typeface="+mn-lt"/>
                <a:cs typeface="+mn-lt"/>
              </a:rPr>
              <a:t>3. Intel tool kits used:</a:t>
            </a:r>
            <a:endParaRPr lang="en-US" sz="3400" b="1" dirty="0">
              <a:solidFill>
                <a:srgbClr val="03009D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Intel Distribution of </a:t>
            </a:r>
            <a:r>
              <a:rPr lang="en-US" sz="2100" b="1" dirty="0" err="1">
                <a:solidFill>
                  <a:srgbClr val="111111"/>
                </a:solidFill>
                <a:ea typeface="+mn-lt"/>
                <a:cs typeface="+mn-lt"/>
              </a:rPr>
              <a:t>OpenVINO</a:t>
            </a: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 Toolkit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For deploying AI models, especially computer vision tasks to analyze facial expressions and body language.</a:t>
            </a:r>
            <a:endParaRPr lang="en-US" sz="2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Intel AI Analytics Toolkit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It can help in analyzing and processing the data efficiently.</a:t>
            </a:r>
            <a:endParaRPr lang="en-US" sz="2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Intel </a:t>
            </a:r>
            <a:r>
              <a:rPr lang="en-US" sz="2100" b="1" dirty="0" err="1">
                <a:solidFill>
                  <a:srgbClr val="111111"/>
                </a:solidFill>
                <a:ea typeface="+mn-lt"/>
                <a:cs typeface="+mn-lt"/>
              </a:rPr>
              <a:t>DevCloud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For testing and developing the models with access to Intel’s CPUs, GPUs, and FPGAs.</a:t>
            </a:r>
            <a:endParaRPr lang="en-US" sz="2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Intel Deep Learning Boost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This can be used to accelerate AI inference workloads, including the analysis of video and audio data.</a:t>
            </a:r>
            <a:endParaRPr lang="en-US" sz="2100" dirty="0">
              <a:ea typeface="+mn-lt"/>
              <a:cs typeface="+mn-lt"/>
            </a:endParaRPr>
          </a:p>
          <a:p>
            <a:pPr>
              <a:lnSpc>
                <a:spcPts val="5915"/>
              </a:lnSpc>
            </a:pPr>
            <a:endParaRPr lang="en-US" sz="4800" dirty="0">
              <a:solidFill>
                <a:srgbClr val="03009D"/>
              </a:solidFill>
              <a:latin typeface="Calibri"/>
              <a:cs typeface="Calibri"/>
            </a:endParaRPr>
          </a:p>
          <a:p>
            <a:pPr algn="ctr">
              <a:lnSpc>
                <a:spcPts val="5915"/>
              </a:lnSpc>
            </a:pPr>
            <a:endParaRPr lang="en-US" sz="3350" dirty="0">
              <a:solidFill>
                <a:srgbClr val="03009D"/>
              </a:solidFill>
              <a:latin typeface="Canva Sans"/>
              <a:cs typeface="Calibri"/>
            </a:endParaRP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9CBE99DE-C9A5-CE54-8BE2-8C47ED1EC321}"/>
              </a:ext>
            </a:extLst>
          </p:cNvPr>
          <p:cNvGrpSpPr/>
          <p:nvPr/>
        </p:nvGrpSpPr>
        <p:grpSpPr>
          <a:xfrm>
            <a:off x="12908402" y="-46580"/>
            <a:ext cx="5379598" cy="895854"/>
            <a:chOff x="0" y="-38100"/>
            <a:chExt cx="1702823" cy="647700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8C3567BC-4E07-8295-1040-06DA6A81566B}"/>
                </a:ext>
              </a:extLst>
            </p:cNvPr>
            <p:cNvSpPr/>
            <p:nvPr/>
          </p:nvSpPr>
          <p:spPr>
            <a:xfrm>
              <a:off x="0" y="0"/>
              <a:ext cx="1702823" cy="516047"/>
            </a:xfrm>
            <a:custGeom>
              <a:avLst/>
              <a:gdLst/>
              <a:ahLst/>
              <a:cxnLst/>
              <a:rect l="l" t="t" r="r" b="b"/>
              <a:pathLst>
                <a:path w="1702823" h="609600">
                  <a:moveTo>
                    <a:pt x="203200" y="0"/>
                  </a:moveTo>
                  <a:lnTo>
                    <a:pt x="1702823" y="0"/>
                  </a:lnTo>
                  <a:lnTo>
                    <a:pt x="149962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54C977D9-BE04-0F2D-6517-B61F6537DAB5}"/>
                </a:ext>
              </a:extLst>
            </p:cNvPr>
            <p:cNvSpPr txBox="1"/>
            <p:nvPr/>
          </p:nvSpPr>
          <p:spPr>
            <a:xfrm>
              <a:off x="101600" y="-38100"/>
              <a:ext cx="1499623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AA9A136A-8F59-B62A-EB19-3570B66D1FA2}"/>
              </a:ext>
            </a:extLst>
          </p:cNvPr>
          <p:cNvSpPr/>
          <p:nvPr/>
        </p:nvSpPr>
        <p:spPr>
          <a:xfrm>
            <a:off x="16098127" y="149228"/>
            <a:ext cx="1765547" cy="556937"/>
          </a:xfrm>
          <a:custGeom>
            <a:avLst/>
            <a:gdLst/>
            <a:ahLst/>
            <a:cxnLst/>
            <a:rect l="l" t="t" r="r" b="b"/>
            <a:pathLst>
              <a:path w="1765547" h="556937">
                <a:moveTo>
                  <a:pt x="0" y="0"/>
                </a:moveTo>
                <a:lnTo>
                  <a:pt x="1765546" y="0"/>
                </a:lnTo>
                <a:lnTo>
                  <a:pt x="1765546" y="556937"/>
                </a:lnTo>
                <a:lnTo>
                  <a:pt x="0" y="556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075" b="-17075"/>
            </a:stretch>
          </a:blipFill>
        </p:spPr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46B0ED93-0B16-6024-8802-DFC0E3A89324}"/>
              </a:ext>
            </a:extLst>
          </p:cNvPr>
          <p:cNvSpPr/>
          <p:nvPr/>
        </p:nvSpPr>
        <p:spPr>
          <a:xfrm>
            <a:off x="13299712" y="127288"/>
            <a:ext cx="2664730" cy="524619"/>
          </a:xfrm>
          <a:custGeom>
            <a:avLst/>
            <a:gdLst/>
            <a:ahLst/>
            <a:cxnLst/>
            <a:rect l="l" t="t" r="r" b="b"/>
            <a:pathLst>
              <a:path w="2664730" h="524619">
                <a:moveTo>
                  <a:pt x="0" y="0"/>
                </a:moveTo>
                <a:lnTo>
                  <a:pt x="2664729" y="0"/>
                </a:lnTo>
                <a:lnTo>
                  <a:pt x="2664729" y="524618"/>
                </a:lnTo>
                <a:lnTo>
                  <a:pt x="0" y="524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07971A7-EC1A-545A-DDEE-F5827A4B2505}"/>
              </a:ext>
            </a:extLst>
          </p:cNvPr>
          <p:cNvSpPr txBox="1"/>
          <p:nvPr/>
        </p:nvSpPr>
        <p:spPr>
          <a:xfrm>
            <a:off x="17970" y="935755"/>
            <a:ext cx="18293819" cy="3450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3009D"/>
                </a:solidFill>
                <a:latin typeface="Canva Sans Bold"/>
              </a:rPr>
              <a:t>1. Solution:</a:t>
            </a: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Multimodal Mental Health Assessment Suite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A comprehensive tool for assessing mental health conditions using multimodal data.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Objective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To provide a nuanced understanding of mental health conditions, aiding in more accurate diagnostics and treatment planning.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Components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The suite will analyze:</a:t>
            </a:r>
            <a:endParaRPr lang="en-US" sz="21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Video data: Facial expressions and body language.</a:t>
            </a:r>
            <a:endParaRPr lang="en-US" sz="21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Audio data: Speech patterns and tonality.</a:t>
            </a:r>
            <a:endParaRPr lang="en-US" sz="21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Standard scales: Utilize existing mental health assessment scales.</a:t>
            </a:r>
            <a:endParaRPr lang="en-US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100" b="1" dirty="0">
                <a:solidFill>
                  <a:srgbClr val="111111"/>
                </a:solidFill>
                <a:ea typeface="+mn-lt"/>
                <a:cs typeface="+mn-lt"/>
              </a:rPr>
              <a:t>Benefits</a:t>
            </a:r>
            <a:r>
              <a:rPr lang="en-US" sz="2100" dirty="0">
                <a:solidFill>
                  <a:srgbClr val="111111"/>
                </a:solidFill>
                <a:ea typeface="+mn-lt"/>
                <a:cs typeface="+mn-lt"/>
              </a:rPr>
              <a:t>: This approach allows for a more holistic understanding of the patient’s condition, potentially uncovering nuances that single-mode assessments might miss.</a:t>
            </a:r>
            <a:endParaRPr lang="en-US" sz="2100">
              <a:cs typeface="Calibri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03009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884598-6334-41dd-8084-a9ad116ca1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8B0AEA918524F9C7920D6B663C371" ma:contentTypeVersion="11" ma:contentTypeDescription="Create a new document." ma:contentTypeScope="" ma:versionID="ffec608228853397d6151236f039a192">
  <xsd:schema xmlns:xsd="http://www.w3.org/2001/XMLSchema" xmlns:xs="http://www.w3.org/2001/XMLSchema" xmlns:p="http://schemas.microsoft.com/office/2006/metadata/properties" xmlns:ns3="e3884598-6334-41dd-8084-a9ad116ca114" xmlns:ns4="e2eeb589-0d24-46cf-8753-b27ea497333f" targetNamespace="http://schemas.microsoft.com/office/2006/metadata/properties" ma:root="true" ma:fieldsID="f5a3cf461136ec5aa1843d0b9487dd78" ns3:_="" ns4:_="">
    <xsd:import namespace="e3884598-6334-41dd-8084-a9ad116ca114"/>
    <xsd:import namespace="e2eeb589-0d24-46cf-8753-b27ea49733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84598-6334-41dd-8084-a9ad116ca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eb589-0d24-46cf-8753-b27ea49733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374949-63C5-48DD-A361-CAB998231D6C}">
  <ds:schemaRefs>
    <ds:schemaRef ds:uri="e2eeb589-0d24-46cf-8753-b27ea497333f"/>
    <ds:schemaRef ds:uri="e3884598-6334-41dd-8084-a9ad116ca1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2CCD6B-320E-46E1-8268-024BADECE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8F6A0-1049-4E9B-9FF5-65C216D393A3}">
  <ds:schemaRefs>
    <ds:schemaRef ds:uri="e2eeb589-0d24-46cf-8753-b27ea497333f"/>
    <ds:schemaRef ds:uri="e3884598-6334-41dd-8084-a9ad116ca1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White Startup Business Animated Presentation</dc:title>
  <dc:creator>Barath Kumar J</dc:creator>
  <cp:revision>179</cp:revision>
  <dcterms:created xsi:type="dcterms:W3CDTF">2006-08-16T00:00:00Z</dcterms:created>
  <dcterms:modified xsi:type="dcterms:W3CDTF">2024-03-05T04:02:32Z</dcterms:modified>
  <dc:identifier>DAF8M7p0FRU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0x01010025F8B0AEA918524F9C7920D6B663C371</vt:lpwstr>
  </property>
</Properties>
</file>