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22"/>
  </p:notesMasterIdLst>
  <p:sldIdLst>
    <p:sldId id="259" r:id="rId5"/>
    <p:sldId id="260" r:id="rId6"/>
    <p:sldId id="261" r:id="rId7"/>
    <p:sldId id="258" r:id="rId8"/>
    <p:sldId id="271" r:id="rId9"/>
    <p:sldId id="264" r:id="rId10"/>
    <p:sldId id="278" r:id="rId11"/>
    <p:sldId id="272" r:id="rId12"/>
    <p:sldId id="273" r:id="rId13"/>
    <p:sldId id="275" r:id="rId14"/>
    <p:sldId id="274" r:id="rId15"/>
    <p:sldId id="276" r:id="rId16"/>
    <p:sldId id="277" r:id="rId17"/>
    <p:sldId id="265" r:id="rId18"/>
    <p:sldId id="257" r:id="rId19"/>
    <p:sldId id="279"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C1B11-C127-4E86-DCA0-D842385471A4}" v="10" dt="2024-11-19T13:39:57.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phldr="0"/>
      <dgm:spPr/>
      <dgm:t>
        <a:bodyPr/>
        <a:lstStyle/>
        <a:p>
          <a:pPr rtl="0"/>
          <a:r>
            <a:rPr lang="en-US" b="0">
              <a:latin typeface="Sabon Next LT"/>
            </a:rPr>
            <a:t>Data</a:t>
          </a:r>
          <a:r>
            <a:rPr lang="en-US" b="0"/>
            <a:t> Collection and Preprocessing</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nchor="ctr" anchorCtr="1"/>
        <a:lstStyle/>
        <a:p>
          <a:pPr rtl="0"/>
          <a:r>
            <a:rPr lang="en-US" sz="1600">
              <a:latin typeface="Sabon Next LT"/>
            </a:rPr>
            <a:t>To</a:t>
          </a:r>
          <a:r>
            <a:rPr lang="en-US" sz="1600" b="0" i="0" u="none"/>
            <a:t> clean and prepare the dataset for effective model training and ensure the data is suitable for analysis.</a:t>
          </a:r>
          <a:endParaRPr lang="en-US" sz="160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dgm:t>
        <a:bodyPr/>
        <a:lstStyle/>
        <a:p>
          <a:pPr rtl="0"/>
          <a:r>
            <a:rPr lang="en-US" b="0">
              <a:latin typeface="Sabon Next LT"/>
            </a:rPr>
            <a:t>Traffic</a:t>
          </a:r>
          <a:r>
            <a:rPr lang="en-US" b="0"/>
            <a:t> Anomaly Detection</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nchor="ctr" anchorCtr="1"/>
        <a:lstStyle/>
        <a:p>
          <a:pPr rtl="0"/>
          <a:r>
            <a:rPr lang="en-US" sz="1600">
              <a:latin typeface="Sabon Next LT"/>
            </a:rPr>
            <a:t>To</a:t>
          </a:r>
          <a:r>
            <a:rPr lang="en-US" sz="1600" b="0" i="0" u="none"/>
            <a:t> detect traffic anomalies that may indicate security threats or issues requiring attention</a:t>
          </a:r>
          <a:endParaRPr lang="en-US" sz="160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dgm:t>
        <a:bodyPr/>
        <a:lstStyle/>
        <a:p>
          <a:pPr rtl="0"/>
          <a:r>
            <a:rPr lang="en-US" b="0">
              <a:latin typeface="Sabon Next LT"/>
            </a:rPr>
            <a:t>Generating</a:t>
          </a:r>
          <a:r>
            <a:rPr lang="en-US" b="0"/>
            <a:t> Alerts</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phldr="0" custT="1"/>
      <dgm:spPr/>
      <dgm:t>
        <a:bodyPr anchor="ctr" anchorCtr="1"/>
        <a:lstStyle/>
        <a:p>
          <a:pPr rtl="0"/>
          <a:r>
            <a:rPr lang="en-US" sz="1600" b="0" i="0" u="none">
              <a:latin typeface="Sabon Next LT"/>
            </a:rPr>
            <a:t>To</a:t>
          </a:r>
          <a:r>
            <a:rPr lang="en-US" sz="1600" b="0" i="0" u="none"/>
            <a:t> notify stakeholders of critical issues that require attention, based on detected anomalies and system performance.</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D4DE44C8-3B57-473C-89F2-F36BEC5F9995}">
      <dgm:prSet phldrT="[Text]" phldr="0"/>
      <dgm:spPr/>
      <dgm:t>
        <a:bodyPr/>
        <a:lstStyle/>
        <a:p>
          <a:pPr rtl="0"/>
          <a:r>
            <a:rPr lang="en-US" b="0" i="0" u="none"/>
            <a:t>Model Training and Evaluation</a:t>
          </a:r>
          <a:endParaRPr lang="en-US" b="0" i="0" u="none">
            <a:solidFill>
              <a:schemeClr val="tx1"/>
            </a:solidFill>
          </a:endParaRPr>
        </a:p>
      </dgm:t>
    </dgm:pt>
    <dgm:pt modelId="{F2E8A0F7-2088-479C-AAC7-7A3163580761}" type="parTrans" cxnId="{FFC4942C-97F8-4BBF-A6A5-8D2101D5AB2D}">
      <dgm:prSet/>
      <dgm:spPr/>
      <dgm:t>
        <a:bodyPr/>
        <a:lstStyle/>
        <a:p>
          <a:endParaRPr lang="en-US"/>
        </a:p>
      </dgm:t>
    </dgm:pt>
    <dgm:pt modelId="{89A14A6C-02A1-445B-AB69-C9A1A2E7A73E}" type="sibTrans" cxnId="{FFC4942C-97F8-4BBF-A6A5-8D2101D5AB2D}">
      <dgm:prSet/>
      <dgm:spPr/>
      <dgm:t>
        <a:bodyPr/>
        <a:lstStyle/>
        <a:p>
          <a:endParaRPr lang="en-US"/>
        </a:p>
      </dgm:t>
    </dgm:pt>
    <dgm:pt modelId="{826806C1-9610-4710-B423-647F50DE2422}">
      <dgm:prSet phldrT="[Text]"/>
      <dgm:spPr/>
      <dgm:t>
        <a:bodyPr/>
        <a:lstStyle/>
        <a:p>
          <a:pPr rtl="0"/>
          <a:r>
            <a:rPr lang="en-US" b="0" i="0" u="none">
              <a:latin typeface="Sabon Next LT"/>
            </a:rPr>
            <a:t>Generating</a:t>
          </a:r>
          <a:r>
            <a:rPr lang="en-US" b="0" i="0" u="none"/>
            <a:t> Alerts for Critical Issues</a:t>
          </a:r>
        </a:p>
      </dgm:t>
    </dgm:pt>
    <dgm:pt modelId="{A5208029-EE74-489A-B6D4-F235174F8B90}" type="parTrans" cxnId="{8D4CB2EE-72F9-4EFC-BD4F-C0D5A85A7059}">
      <dgm:prSet/>
      <dgm:spPr/>
      <dgm:t>
        <a:bodyPr/>
        <a:lstStyle/>
        <a:p>
          <a:endParaRPr lang="en-US"/>
        </a:p>
      </dgm:t>
    </dgm:pt>
    <dgm:pt modelId="{B186836C-A533-43E8-B8DD-733BECC0F01B}" type="sibTrans" cxnId="{8D4CB2EE-72F9-4EFC-BD4F-C0D5A85A7059}">
      <dgm:prSet/>
      <dgm:spPr/>
      <dgm:t>
        <a:bodyPr/>
        <a:lstStyle/>
        <a:p>
          <a:endParaRPr lang="en-US"/>
        </a:p>
      </dgm:t>
    </dgm:pt>
    <dgm:pt modelId="{638B9804-CCCF-4EB6-A4DE-E4329D75D8A0}">
      <dgm:prSet phldrT="[Text]" custT="1"/>
      <dgm:spPr/>
      <dgm:t>
        <a:bodyPr anchor="ctr" anchorCtr="1"/>
        <a:lstStyle/>
        <a:p>
          <a:pPr rtl="0"/>
          <a:r>
            <a:rPr lang="en-US" sz="1600" b="0" i="0" u="none">
              <a:latin typeface="Sabon Next LT"/>
            </a:rPr>
            <a:t>To</a:t>
          </a:r>
          <a:r>
            <a:rPr lang="en-US" sz="1600" b="0" i="0" u="none"/>
            <a:t> create detailed, personalized alerts for devices with critical issues requiring immediate attention.</a:t>
          </a:r>
        </a:p>
      </dgm:t>
    </dgm:pt>
    <dgm:pt modelId="{022B26EF-8A54-4991-AEC7-4531517F16A2}" type="parTrans" cxnId="{4B9D1B38-B15E-439C-A447-4C5E9F3A123B}">
      <dgm:prSet/>
      <dgm:spPr/>
      <dgm:t>
        <a:bodyPr/>
        <a:lstStyle/>
        <a:p>
          <a:endParaRPr lang="en-US"/>
        </a:p>
      </dgm:t>
    </dgm:pt>
    <dgm:pt modelId="{2CBCCE5F-A674-4AEE-8A17-3CDF27A39FD7}" type="sibTrans" cxnId="{4B9D1B38-B15E-439C-A447-4C5E9F3A123B}">
      <dgm:prSet/>
      <dgm:spPr/>
      <dgm:t>
        <a:bodyPr/>
        <a:lstStyle/>
        <a:p>
          <a:endParaRPr lang="en-US"/>
        </a:p>
      </dgm:t>
    </dgm:pt>
    <dgm:pt modelId="{68D591BA-5723-4164-B4AB-488A9D34CAFC}">
      <dgm:prSet phldr="0"/>
      <dgm:spPr/>
      <dgm:t>
        <a:bodyPr/>
        <a:lstStyle/>
        <a:p>
          <a:pPr rtl="0"/>
          <a:r>
            <a:rPr lang="en-US" b="0" i="0" u="none"/>
            <a:t>The goal is to use machine learning to predict devices needing maintenance and flag those with high maintenance needs and traffic anomalies as critical issues.</a:t>
          </a:r>
        </a:p>
      </dgm:t>
    </dgm:pt>
    <dgm:pt modelId="{D0DEFDF7-5478-42CE-B13A-4FBEA7C55457}" type="parTrans" cxnId="{56B1DC68-DC9E-43D4-AEC4-38D4FA726D39}">
      <dgm:prSet/>
      <dgm:spPr/>
    </dgm:pt>
    <dgm:pt modelId="{9D100FA0-2C17-4B43-B48B-95DAB96F2506}" type="sibTrans" cxnId="{56B1DC68-DC9E-43D4-AEC4-38D4FA726D39}">
      <dgm:prSet/>
      <dgm:spPr/>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Y="3336">
        <dgm:presLayoutVars>
          <dgm:chMax val="1"/>
          <dgm:chPref val="1"/>
          <dgm:bulletEnabled val="1"/>
        </dgm:presLayoutVars>
      </dgm:prSet>
      <dgm:spPr/>
    </dgm:pt>
    <dgm:pt modelId="{A27629C2-87D9-4163-9365-FC275ADC4CA0}" type="pres">
      <dgm:prSet presAssocID="{25E771E7-8CF7-4491-9507-55BFE693DC7B}" presName="Childtext1" presStyleLbl="revTx" presStyleIdx="0" presStyleCnt="5" custScaleY="95788" custLinFactNeighborX="91" custLinFactNeighborY="-18012">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dash"/>
          <a:miter lim="800000"/>
        </a:ln>
        <a:effectLst/>
      </dgm:spPr>
    </dgm:pt>
    <dgm:pt modelId="{5A62AEC3-EC27-4AFA-B56B-79326645CDDC}" type="pres">
      <dgm:prSet presAssocID="{25E771E7-8CF7-4491-9507-55BFE693DC7B}" presName="ConnectLineEnd" presStyleLbl="lnNode1" presStyleIdx="0" presStyleCnt="5"/>
      <dgm:spPr>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dgm:pt>
    <dgm:pt modelId="{381C85ED-02C3-43BB-AB7D-DF18967DB45A}" type="pres">
      <dgm:prSet presAssocID="{D76BB3CF-DF5A-41FB-B6A4-25743CF1642F}" presName="Childtext1" presStyleLbl="revTx" presStyleIdx="1" presStyleCnt="5">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5"/>
          </a:solidFill>
          <a:prstDash val="dash"/>
          <a:miter lim="800000"/>
        </a:ln>
        <a:effectLst/>
      </dgm:spPr>
    </dgm:pt>
    <dgm:pt modelId="{A5349257-4327-4545-9142-153EF70CC757}" type="pres">
      <dgm:prSet presAssocID="{D76BB3CF-DF5A-41FB-B6A4-25743CF1642F}" presName="ConnectLineEnd" presStyleLbl="lnNode1" presStyleIdx="1" presStyleCnt="5"/>
      <dgm:spPr>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gm:spPr>
    </dgm:pt>
    <dgm:pt modelId="{72321D10-9092-4E81-9AD7-ACA033236CC0}" type="pres">
      <dgm:prSet presAssocID="{8F3B4B19-33F4-47AC-BE4E-B66181ED98B4}" presName="ConnectLineEnd" presStyleLbl="lnNode1" presStyleIdx="2" presStyleCnt="5"/>
      <dgm:spPr>
        <a:ln>
          <a:noFill/>
        </a:ln>
      </dgm:spPr>
    </dgm:pt>
    <dgm:pt modelId="{5112F4EE-10B9-493B-9CCF-BDBDDB5CD939}" type="pres">
      <dgm:prSet presAssocID="{8F3B4B19-33F4-47AC-BE4E-B66181ED98B4}" presName="EmptyPane" presStyleCnt="0"/>
      <dgm:spPr/>
    </dgm:pt>
    <dgm:pt modelId="{3512883F-8F8F-4165-96AE-C630AEDEDD7E}" type="pres">
      <dgm:prSet presAssocID="{2C34AF2B-9D07-4B75-9E74-1C680AB14CF6}" presName="spaceBetweenRectangles" presStyleCnt="0"/>
      <dgm:spPr/>
    </dgm:pt>
    <dgm:pt modelId="{59D2DD36-EC67-4B5A-993F-3F3AAC214FBE}" type="pres">
      <dgm:prSet presAssocID="{D4DE44C8-3B57-473C-89F2-F36BEC5F9995}" presName="composite" presStyleCnt="0"/>
      <dgm:spPr/>
    </dgm:pt>
    <dgm:pt modelId="{561FEA3F-682E-49EF-AEAF-77BDC0DC6CF6}" type="pres">
      <dgm:prSet presAssocID="{D4DE44C8-3B57-473C-89F2-F36BEC5F9995}" presName="Parent1" presStyleLbl="alignNode1" presStyleIdx="3" presStyleCnt="5">
        <dgm:presLayoutVars>
          <dgm:chMax val="1"/>
          <dgm:chPref val="1"/>
          <dgm:bulletEnabled val="1"/>
        </dgm:presLayoutVars>
      </dgm:prSet>
      <dgm:spPr/>
    </dgm:pt>
    <dgm:pt modelId="{05E3E05C-1C88-4EA4-8641-DA74B85631A6}" type="pres">
      <dgm:prSet presAssocID="{D4DE44C8-3B57-473C-89F2-F36BEC5F9995}" presName="Childtext1" presStyleLbl="revTx" presStyleIdx="3" presStyleCnt="5">
        <dgm:presLayoutVars>
          <dgm:bulletEnabled val="1"/>
        </dgm:presLayoutVars>
      </dgm:prSet>
      <dgm:spPr/>
    </dgm:pt>
    <dgm:pt modelId="{A89AF324-1E36-49F9-8403-33071AF77449}" type="pres">
      <dgm:prSet presAssocID="{D4DE44C8-3B57-473C-89F2-F36BEC5F9995}" presName="ConnectLine" presStyleLbl="callout" presStyleIdx="3"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88AE7FFF-F986-415D-BCA7-47801BCC6368}" type="pres">
      <dgm:prSet presAssocID="{D4DE44C8-3B57-473C-89F2-F36BEC5F9995}" presName="ConnectLineEnd" presStyleLbl="lnNode1" presStyleIdx="3" presStyleCnt="5"/>
      <dgm:spPr>
        <a:ln>
          <a:noFill/>
        </a:ln>
      </dgm:spPr>
    </dgm:pt>
    <dgm:pt modelId="{BF80E8FE-1FF3-4955-81AA-0D119CCF8B7F}" type="pres">
      <dgm:prSet presAssocID="{D4DE44C8-3B57-473C-89F2-F36BEC5F9995}" presName="EmptyPane" presStyleCnt="0"/>
      <dgm:spPr/>
    </dgm:pt>
    <dgm:pt modelId="{FDE2B4F7-9093-47A2-8E24-6D912DD0627A}" type="pres">
      <dgm:prSet presAssocID="{89A14A6C-02A1-445B-AB69-C9A1A2E7A73E}" presName="spaceBetweenRectangles" presStyleCnt="0"/>
      <dgm:spPr/>
    </dgm:pt>
    <dgm:pt modelId="{7D44F76B-5C63-443D-A532-5D6DD5ED1AA6}" type="pres">
      <dgm:prSet presAssocID="{826806C1-9610-4710-B423-647F50DE2422}" presName="composite" presStyleCnt="0"/>
      <dgm:spPr/>
    </dgm:pt>
    <dgm:pt modelId="{30526F0C-E541-4005-AF10-52591D76F7C6}" type="pres">
      <dgm:prSet presAssocID="{826806C1-9610-4710-B423-647F50DE2422}" presName="Parent1" presStyleLbl="alignNode1" presStyleIdx="4" presStyleCnt="5">
        <dgm:presLayoutVars>
          <dgm:chMax val="1"/>
          <dgm:chPref val="1"/>
          <dgm:bulletEnabled val="1"/>
        </dgm:presLayoutVars>
      </dgm:prSet>
      <dgm:spPr/>
    </dgm:pt>
    <dgm:pt modelId="{F48F76A8-076C-4476-B2C2-A2B4460F7964}" type="pres">
      <dgm:prSet presAssocID="{826806C1-9610-4710-B423-647F50DE2422}" presName="Childtext1" presStyleLbl="revTx" presStyleIdx="4" presStyleCnt="5">
        <dgm:presLayoutVars>
          <dgm:bulletEnabled val="1"/>
        </dgm:presLayoutVars>
      </dgm:prSet>
      <dgm:spPr/>
    </dgm:pt>
    <dgm:pt modelId="{06566471-CDE8-4A5C-90B9-3383E2375B7B}" type="pres">
      <dgm:prSet presAssocID="{826806C1-9610-4710-B423-647F50DE2422}" presName="ConnectLine" presStyleLbl="callout" presStyleIdx="4"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5B43E1CB-9625-4054-8D5F-F2A544A797CA}" type="pres">
      <dgm:prSet presAssocID="{826806C1-9610-4710-B423-647F50DE2422}" presName="ConnectLineEnd" presStyleLbl="lnNode1" presStyleIdx="4" presStyleCnt="5"/>
      <dgm:spPr>
        <a:ln>
          <a:noFill/>
        </a:ln>
      </dgm:spPr>
    </dgm:pt>
    <dgm:pt modelId="{0E97CEB8-6326-416C-9845-75BA9EE9F9F3}" type="pres">
      <dgm:prSet presAssocID="{826806C1-9610-4710-B423-647F50DE2422}" presName="EmptyPane" presStyleCnt="0"/>
      <dgm:spPr/>
    </dgm:pt>
  </dgm:ptLst>
  <dgm:cxnLst>
    <dgm:cxn modelId="{E9FED118-8FC1-46A3-BD00-F94098ECD6A4}" srcId="{013DD35D-9765-4E5F-95CE-DA45F3637BF5}" destId="{8F3B4B19-33F4-47AC-BE4E-B66181ED98B4}" srcOrd="2" destOrd="0" parTransId="{D56FE0BA-AE10-413D-B7E3-CD20C3731D50}" sibTransId="{2C34AF2B-9D07-4B75-9E74-1C680AB14CF6}"/>
    <dgm:cxn modelId="{B5C5E621-AB70-40BC-AA36-0D08BD119BDA}" type="presOf" srcId="{D76BB3CF-DF5A-41FB-B6A4-25743CF1642F}" destId="{9C14E56E-28F6-4BF9-9EDF-2769E1A89A07}" srcOrd="0" destOrd="0" presId="urn:microsoft.com/office/officeart/2016/7/layout/RoundedRectangleTimeline#2"/>
    <dgm:cxn modelId="{1BF7C323-8252-44DC-8C65-96485336247E}" type="presOf" srcId="{EB81D1D4-3A06-49A6-9CBB-2A11D66B1783}" destId="{A27629C2-87D9-4163-9365-FC275ADC4CA0}" srcOrd="0" destOrd="0" presId="urn:microsoft.com/office/officeart/2016/7/layout/RoundedRectangleTimeline#2"/>
    <dgm:cxn modelId="{FFC4942C-97F8-4BBF-A6A5-8D2101D5AB2D}" srcId="{013DD35D-9765-4E5F-95CE-DA45F3637BF5}" destId="{D4DE44C8-3B57-473C-89F2-F36BEC5F9995}" srcOrd="3" destOrd="0" parTransId="{F2E8A0F7-2088-479C-AAC7-7A3163580761}" sibTransId="{89A14A6C-02A1-445B-AB69-C9A1A2E7A73E}"/>
    <dgm:cxn modelId="{4B9D1B38-B15E-439C-A447-4C5E9F3A123B}" srcId="{826806C1-9610-4710-B423-647F50DE2422}" destId="{638B9804-CCCF-4EB6-A4DE-E4329D75D8A0}" srcOrd="0" destOrd="0" parTransId="{022B26EF-8A54-4991-AEC7-4531517F16A2}" sibTransId="{2CBCCE5F-A674-4AEE-8A17-3CDF27A39FD7}"/>
    <dgm:cxn modelId="{C23B5F60-F074-45B8-BB09-18AD4152539D}" srcId="{8F3B4B19-33F4-47AC-BE4E-B66181ED98B4}" destId="{0AFF4C1B-302C-42EF-B59F-97CDC2799D17}" srcOrd="0" destOrd="0" parTransId="{0EBE8459-BB53-4FEB-9003-4D3795F4559C}" sibTransId="{6755B5A7-26F9-4D2F-8EA9-DCC4A05B07D9}"/>
    <dgm:cxn modelId="{56B1DC68-DC9E-43D4-AEC4-38D4FA726D39}" srcId="{D4DE44C8-3B57-473C-89F2-F36BEC5F9995}" destId="{68D591BA-5723-4164-B4AB-488A9D34CAFC}" srcOrd="0" destOrd="0" parTransId="{D0DEFDF7-5478-42CE-B13A-4FBEA7C55457}" sibTransId="{9D100FA0-2C17-4B43-B48B-95DAB96F2506}"/>
    <dgm:cxn modelId="{8B52E650-BF31-4B59-8CBC-6D007E357A5F}" type="presOf" srcId="{8F3B4B19-33F4-47AC-BE4E-B66181ED98B4}" destId="{72DD609F-4804-4D65-8014-4ECA3F2307C5}"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B5BD218B-4A98-4822-A758-69FAA7AEB404}" type="presOf" srcId="{25E771E7-8CF7-4491-9507-55BFE693DC7B}" destId="{CE8822BE-640B-46A0-B366-1477F5768BB1}" srcOrd="0" destOrd="0" presId="urn:microsoft.com/office/officeart/2016/7/layout/RoundedRectangleTimeline#2"/>
    <dgm:cxn modelId="{AB00388C-0831-465E-B855-A4B09AC159EB}" type="presOf" srcId="{68D591BA-5723-4164-B4AB-488A9D34CAFC}" destId="{05E3E05C-1C88-4EA4-8641-DA74B85631A6}" srcOrd="0" destOrd="0" presId="urn:microsoft.com/office/officeart/2016/7/layout/RoundedRectangleTimeline#2"/>
    <dgm:cxn modelId="{B746AA91-91C4-4156-AAE0-B8B058F0CF64}" type="presOf" srcId="{0AFF4C1B-302C-42EF-B59F-97CDC2799D17}" destId="{AB0282E3-1216-4CDB-AC5F-106C1EEEB95A}" srcOrd="0" destOrd="0" presId="urn:microsoft.com/office/officeart/2016/7/layout/RoundedRectangleTimeline#2"/>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AE3FFFC6-173B-40D8-B07F-270B9B003A6E}" type="presOf" srcId="{826806C1-9610-4710-B423-647F50DE2422}" destId="{30526F0C-E541-4005-AF10-52591D76F7C6}"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2938A8C9-79A0-4772-B257-8C363059A7B4}" type="presOf" srcId="{638B9804-CCCF-4EB6-A4DE-E4329D75D8A0}" destId="{F48F76A8-076C-4476-B2C2-A2B4460F7964}" srcOrd="0" destOrd="0" presId="urn:microsoft.com/office/officeart/2016/7/layout/RoundedRectangleTimeline#2"/>
    <dgm:cxn modelId="{5AFCB0CC-C006-407F-BBB3-4311400C860C}" type="presOf" srcId="{D4DE44C8-3B57-473C-89F2-F36BEC5F9995}" destId="{561FEA3F-682E-49EF-AEAF-77BDC0DC6CF6}" srcOrd="0" destOrd="0" presId="urn:microsoft.com/office/officeart/2016/7/layout/RoundedRectangleTimeline#2"/>
    <dgm:cxn modelId="{8D4CB2EE-72F9-4EFC-BD4F-C0D5A85A7059}" srcId="{013DD35D-9765-4E5F-95CE-DA45F3637BF5}" destId="{826806C1-9610-4710-B423-647F50DE2422}" srcOrd="4" destOrd="0" parTransId="{A5208029-EE74-489A-B6D4-F235174F8B90}" sibTransId="{B186836C-A533-43E8-B8DD-733BECC0F01B}"/>
    <dgm:cxn modelId="{E7CACEF9-A38F-4728-8CBD-D3603F2D614D}" type="presOf" srcId="{3F378E98-4217-47A9-8134-DE6C3ABFE041}" destId="{381C85ED-02C3-43BB-AB7D-DF18967DB45A}" srcOrd="0" destOrd="0" presId="urn:microsoft.com/office/officeart/2016/7/layout/RoundedRectangleTimeline#2"/>
    <dgm:cxn modelId="{A3DEA65F-7870-4716-9563-493340CD0A58}" type="presParOf" srcId="{FE888CE1-9F15-40DF-9718-C8B432B3BB83}" destId="{6874F8A9-3A6A-4A68-8589-D9ADA9A8F39A}" srcOrd="0" destOrd="0" presId="urn:microsoft.com/office/officeart/2016/7/layout/RoundedRectangleTimeline#2"/>
    <dgm:cxn modelId="{1880DEED-C7E3-4D9E-B5A9-037D863325D6}" type="presParOf" srcId="{6874F8A9-3A6A-4A68-8589-D9ADA9A8F39A}" destId="{CE8822BE-640B-46A0-B366-1477F5768BB1}" srcOrd="0" destOrd="0" presId="urn:microsoft.com/office/officeart/2016/7/layout/RoundedRectangleTimeline#2"/>
    <dgm:cxn modelId="{E33CF5FF-C9B9-41F2-9D94-745ACC3F1ED4}" type="presParOf" srcId="{6874F8A9-3A6A-4A68-8589-D9ADA9A8F39A}" destId="{A27629C2-87D9-4163-9365-FC275ADC4CA0}" srcOrd="1" destOrd="0" presId="urn:microsoft.com/office/officeart/2016/7/layout/RoundedRectangleTimeline#2"/>
    <dgm:cxn modelId="{6A3F331E-61DB-4F0E-B926-D96904280641}" type="presParOf" srcId="{6874F8A9-3A6A-4A68-8589-D9ADA9A8F39A}" destId="{38893DF2-F8BF-45A3-9200-4CD8C329334E}" srcOrd="2" destOrd="0" presId="urn:microsoft.com/office/officeart/2016/7/layout/RoundedRectangleTimeline#2"/>
    <dgm:cxn modelId="{7290733B-5F98-41C4-80ED-EFE3197F0C81}" type="presParOf" srcId="{6874F8A9-3A6A-4A68-8589-D9ADA9A8F39A}" destId="{5A62AEC3-EC27-4AFA-B56B-79326645CDDC}" srcOrd="3" destOrd="0" presId="urn:microsoft.com/office/officeart/2016/7/layout/RoundedRectangleTimeline#2"/>
    <dgm:cxn modelId="{CA7774AB-EA5E-4819-B704-F7CA92427CB5}" type="presParOf" srcId="{6874F8A9-3A6A-4A68-8589-D9ADA9A8F39A}" destId="{DE94FAC5-5D77-48EB-8174-64F26CA894F0}" srcOrd="4" destOrd="0" presId="urn:microsoft.com/office/officeart/2016/7/layout/RoundedRectangleTimeline#2"/>
    <dgm:cxn modelId="{EBBD79D0-3966-46B6-8A86-7029F483FD46}" type="presParOf" srcId="{FE888CE1-9F15-40DF-9718-C8B432B3BB83}" destId="{0E593029-E077-4B3E-A24D-4E079F1D5E67}" srcOrd="1" destOrd="0" presId="urn:microsoft.com/office/officeart/2016/7/layout/RoundedRectangleTimeline#2"/>
    <dgm:cxn modelId="{5CC838CD-BF80-4A4C-B0DD-39B9DC41F130}" type="presParOf" srcId="{FE888CE1-9F15-40DF-9718-C8B432B3BB83}" destId="{52AB05C6-3304-49EF-BFAD-870AB53E640E}" srcOrd="2" destOrd="0" presId="urn:microsoft.com/office/officeart/2016/7/layout/RoundedRectangleTimeline#2"/>
    <dgm:cxn modelId="{D179E152-2437-4107-A7F9-C1CECE91D199}" type="presParOf" srcId="{52AB05C6-3304-49EF-BFAD-870AB53E640E}" destId="{9C14E56E-28F6-4BF9-9EDF-2769E1A89A07}" srcOrd="0" destOrd="0" presId="urn:microsoft.com/office/officeart/2016/7/layout/RoundedRectangleTimeline#2"/>
    <dgm:cxn modelId="{7801BA9A-9E2C-4C1C-8B1C-D55B4A0CEE90}" type="presParOf" srcId="{52AB05C6-3304-49EF-BFAD-870AB53E640E}" destId="{381C85ED-02C3-43BB-AB7D-DF18967DB45A}" srcOrd="1" destOrd="0" presId="urn:microsoft.com/office/officeart/2016/7/layout/RoundedRectangleTimeline#2"/>
    <dgm:cxn modelId="{59A8D41C-2408-466B-8170-45D3061AF8A6}" type="presParOf" srcId="{52AB05C6-3304-49EF-BFAD-870AB53E640E}" destId="{F51F39F5-A989-488C-BFD6-69D558D451E8}" srcOrd="2" destOrd="0" presId="urn:microsoft.com/office/officeart/2016/7/layout/RoundedRectangleTimeline#2"/>
    <dgm:cxn modelId="{BDDB4241-CAFB-4DBB-BB99-5829F4453F9D}" type="presParOf" srcId="{52AB05C6-3304-49EF-BFAD-870AB53E640E}" destId="{A5349257-4327-4545-9142-153EF70CC757}" srcOrd="3" destOrd="0" presId="urn:microsoft.com/office/officeart/2016/7/layout/RoundedRectangleTimeline#2"/>
    <dgm:cxn modelId="{D32F3B16-E301-4190-A967-9EE2CE429323}" type="presParOf" srcId="{52AB05C6-3304-49EF-BFAD-870AB53E640E}" destId="{3F5B546C-1579-4E01-8611-2E18328B1B42}" srcOrd="4" destOrd="0" presId="urn:microsoft.com/office/officeart/2016/7/layout/RoundedRectangleTimeline#2"/>
    <dgm:cxn modelId="{A2660028-ACE5-4A5C-A5AF-470C22ADACEF}" type="presParOf" srcId="{FE888CE1-9F15-40DF-9718-C8B432B3BB83}" destId="{8FB68658-1BA4-41EF-AB95-76A3ACDE8DDD}" srcOrd="3" destOrd="0" presId="urn:microsoft.com/office/officeart/2016/7/layout/RoundedRectangleTimeline#2"/>
    <dgm:cxn modelId="{29D64E7D-B7D3-453E-9C4A-FDADFF9D4B27}" type="presParOf" srcId="{FE888CE1-9F15-40DF-9718-C8B432B3BB83}" destId="{EDB63637-6388-460A-9080-8C19D1551DAE}" srcOrd="4" destOrd="0" presId="urn:microsoft.com/office/officeart/2016/7/layout/RoundedRectangleTimeline#2"/>
    <dgm:cxn modelId="{DC78519F-A324-4E08-AF7E-A92BA7B88ADF}" type="presParOf" srcId="{EDB63637-6388-460A-9080-8C19D1551DAE}" destId="{72DD609F-4804-4D65-8014-4ECA3F2307C5}" srcOrd="0" destOrd="0" presId="urn:microsoft.com/office/officeart/2016/7/layout/RoundedRectangleTimeline#2"/>
    <dgm:cxn modelId="{3C2F1AED-F2C4-4D5E-80CE-83E4A960920C}" type="presParOf" srcId="{EDB63637-6388-460A-9080-8C19D1551DAE}" destId="{AB0282E3-1216-4CDB-AC5F-106C1EEEB95A}" srcOrd="1" destOrd="0" presId="urn:microsoft.com/office/officeart/2016/7/layout/RoundedRectangleTimeline#2"/>
    <dgm:cxn modelId="{6AAC193D-DAD0-43C2-A33E-E6E22AC72B6A}" type="presParOf" srcId="{EDB63637-6388-460A-9080-8C19D1551DAE}" destId="{0D377583-EAA6-47CC-B504-762FB6EBAB9C}" srcOrd="2" destOrd="0" presId="urn:microsoft.com/office/officeart/2016/7/layout/RoundedRectangleTimeline#2"/>
    <dgm:cxn modelId="{C6A0FAFD-2D37-42F9-AFAA-8825E2F75E15}" type="presParOf" srcId="{EDB63637-6388-460A-9080-8C19D1551DAE}" destId="{72321D10-9092-4E81-9AD7-ACA033236CC0}" srcOrd="3" destOrd="0" presId="urn:microsoft.com/office/officeart/2016/7/layout/RoundedRectangleTimeline#2"/>
    <dgm:cxn modelId="{A12BE61D-0FBC-48B3-873F-7F2441B41637}" type="presParOf" srcId="{EDB63637-6388-460A-9080-8C19D1551DAE}" destId="{5112F4EE-10B9-493B-9CCF-BDBDDB5CD939}" srcOrd="4" destOrd="0" presId="urn:microsoft.com/office/officeart/2016/7/layout/RoundedRectangleTimeline#2"/>
    <dgm:cxn modelId="{6261FB94-929B-494A-AF84-963317CF911F}" type="presParOf" srcId="{FE888CE1-9F15-40DF-9718-C8B432B3BB83}" destId="{3512883F-8F8F-4165-96AE-C630AEDEDD7E}" srcOrd="5" destOrd="0" presId="urn:microsoft.com/office/officeart/2016/7/layout/RoundedRectangleTimeline#2"/>
    <dgm:cxn modelId="{BEF98859-A58E-4736-85A0-A3B4905AFF06}" type="presParOf" srcId="{FE888CE1-9F15-40DF-9718-C8B432B3BB83}" destId="{59D2DD36-EC67-4B5A-993F-3F3AAC214FBE}" srcOrd="6" destOrd="0" presId="urn:microsoft.com/office/officeart/2016/7/layout/RoundedRectangleTimeline#2"/>
    <dgm:cxn modelId="{070BAAC1-5096-4C6B-8417-6797A47FDD67}" type="presParOf" srcId="{59D2DD36-EC67-4B5A-993F-3F3AAC214FBE}" destId="{561FEA3F-682E-49EF-AEAF-77BDC0DC6CF6}" srcOrd="0" destOrd="0" presId="urn:microsoft.com/office/officeart/2016/7/layout/RoundedRectangleTimeline#2"/>
    <dgm:cxn modelId="{E712919A-30D6-446D-A38C-095B935408C3}" type="presParOf" srcId="{59D2DD36-EC67-4B5A-993F-3F3AAC214FBE}" destId="{05E3E05C-1C88-4EA4-8641-DA74B85631A6}" srcOrd="1" destOrd="0" presId="urn:microsoft.com/office/officeart/2016/7/layout/RoundedRectangleTimeline#2"/>
    <dgm:cxn modelId="{C2A744C1-7A37-438A-8CD0-87A9F4887667}" type="presParOf" srcId="{59D2DD36-EC67-4B5A-993F-3F3AAC214FBE}" destId="{A89AF324-1E36-49F9-8403-33071AF77449}" srcOrd="2" destOrd="0" presId="urn:microsoft.com/office/officeart/2016/7/layout/RoundedRectangleTimeline#2"/>
    <dgm:cxn modelId="{EEB88335-F3CA-4B7A-A64E-C0285FCE8E95}" type="presParOf" srcId="{59D2DD36-EC67-4B5A-993F-3F3AAC214FBE}" destId="{88AE7FFF-F986-415D-BCA7-47801BCC6368}" srcOrd="3" destOrd="0" presId="urn:microsoft.com/office/officeart/2016/7/layout/RoundedRectangleTimeline#2"/>
    <dgm:cxn modelId="{D0904341-F7A1-41B3-B254-05D5CAF615B8}" type="presParOf" srcId="{59D2DD36-EC67-4B5A-993F-3F3AAC214FBE}" destId="{BF80E8FE-1FF3-4955-81AA-0D119CCF8B7F}" srcOrd="4" destOrd="0" presId="urn:microsoft.com/office/officeart/2016/7/layout/RoundedRectangleTimeline#2"/>
    <dgm:cxn modelId="{C770CCBA-6B67-4CDA-93A5-856EBCBF66B5}" type="presParOf" srcId="{FE888CE1-9F15-40DF-9718-C8B432B3BB83}" destId="{FDE2B4F7-9093-47A2-8E24-6D912DD0627A}" srcOrd="7" destOrd="0" presId="urn:microsoft.com/office/officeart/2016/7/layout/RoundedRectangleTimeline#2"/>
    <dgm:cxn modelId="{D1D3C9BC-DAF0-430C-B9D9-C26B842D2CC4}" type="presParOf" srcId="{FE888CE1-9F15-40DF-9718-C8B432B3BB83}" destId="{7D44F76B-5C63-443D-A532-5D6DD5ED1AA6}" srcOrd="8" destOrd="0" presId="urn:microsoft.com/office/officeart/2016/7/layout/RoundedRectangleTimeline#2"/>
    <dgm:cxn modelId="{6B0EFB3E-E5AD-4371-ACC5-C5A72EEAE18A}" type="presParOf" srcId="{7D44F76B-5C63-443D-A532-5D6DD5ED1AA6}" destId="{30526F0C-E541-4005-AF10-52591D76F7C6}" srcOrd="0" destOrd="0" presId="urn:microsoft.com/office/officeart/2016/7/layout/RoundedRectangleTimeline#2"/>
    <dgm:cxn modelId="{8B6CDE07-09E3-4B85-95C9-58234507A19C}" type="presParOf" srcId="{7D44F76B-5C63-443D-A532-5D6DD5ED1AA6}" destId="{F48F76A8-076C-4476-B2C2-A2B4460F7964}" srcOrd="1" destOrd="0" presId="urn:microsoft.com/office/officeart/2016/7/layout/RoundedRectangleTimeline#2"/>
    <dgm:cxn modelId="{D902C73F-747D-4528-99DD-CDE39E29DC21}" type="presParOf" srcId="{7D44F76B-5C63-443D-A532-5D6DD5ED1AA6}" destId="{06566471-CDE8-4A5C-90B9-3383E2375B7B}" srcOrd="2" destOrd="0" presId="urn:microsoft.com/office/officeart/2016/7/layout/RoundedRectangleTimeline#2"/>
    <dgm:cxn modelId="{D88D6F1B-123B-43B7-82E4-FC8F0612D070}" type="presParOf" srcId="{7D44F76B-5C63-443D-A532-5D6DD5ED1AA6}" destId="{5B43E1CB-9625-4054-8D5F-F2A544A797CA}" srcOrd="3" destOrd="0" presId="urn:microsoft.com/office/officeart/2016/7/layout/RoundedRectangleTimeline#2"/>
    <dgm:cxn modelId="{A445017B-39D0-4599-899F-C34DD1C86F14}" type="presParOf" srcId="{7D44F76B-5C63-443D-A532-5D6DD5ED1AA6}" destId="{0E97CEB8-6326-416C-9845-75BA9EE9F9F3}"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50547" y="1102195"/>
          <a:ext cx="419576" cy="198843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533400" rtl="0">
            <a:lnSpc>
              <a:spcPct val="90000"/>
            </a:lnSpc>
            <a:spcBef>
              <a:spcPct val="0"/>
            </a:spcBef>
            <a:spcAft>
              <a:spcPct val="35000"/>
            </a:spcAft>
            <a:buNone/>
          </a:pPr>
          <a:r>
            <a:rPr lang="en-US" sz="1200" b="0" kern="1200">
              <a:latin typeface="Sabon Next LT"/>
            </a:rPr>
            <a:t>Data</a:t>
          </a:r>
          <a:r>
            <a:rPr lang="en-US" sz="1200" b="0" kern="1200"/>
            <a:t> Collection and Preprocessing</a:t>
          </a:r>
        </a:p>
      </dsp:txBody>
      <dsp:txXfrm rot="5400000">
        <a:off x="686598" y="1907108"/>
        <a:ext cx="1967956" cy="378612"/>
      </dsp:txXfrm>
    </dsp:sp>
    <dsp:sp modelId="{A27629C2-87D9-4163-9365-FC275ADC4CA0}">
      <dsp:nvSpPr>
        <dsp:cNvPr id="0" name=""/>
        <dsp:cNvSpPr/>
      </dsp:nvSpPr>
      <dsp:spPr>
        <a:xfrm>
          <a:off x="6318" y="0"/>
          <a:ext cx="3314064" cy="140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rtl="0">
            <a:lnSpc>
              <a:spcPct val="90000"/>
            </a:lnSpc>
            <a:spcBef>
              <a:spcPct val="0"/>
            </a:spcBef>
            <a:spcAft>
              <a:spcPct val="35000"/>
            </a:spcAft>
            <a:buNone/>
          </a:pPr>
          <a:r>
            <a:rPr lang="en-US" sz="1600" kern="1200">
              <a:latin typeface="Sabon Next LT"/>
            </a:rPr>
            <a:t>To</a:t>
          </a:r>
          <a:r>
            <a:rPr lang="en-US" sz="1600" b="0" i="0" u="none" kern="1200"/>
            <a:t> clean and prepare the dataset for effective model training and ensure the data is suitable for analysis.</a:t>
          </a:r>
          <a:endParaRPr lang="en-US" sz="1600" kern="1200"/>
        </a:p>
      </dsp:txBody>
      <dsp:txXfrm>
        <a:off x="6318" y="0"/>
        <a:ext cx="3314064" cy="1406663"/>
      </dsp:txXfrm>
    </dsp:sp>
    <dsp:sp modelId="{38893DF2-F8BF-45A3-9200-4CD8C329334E}">
      <dsp:nvSpPr>
        <dsp:cNvPr id="0" name=""/>
        <dsp:cNvSpPr/>
      </dsp:nvSpPr>
      <dsp:spPr>
        <a:xfrm>
          <a:off x="1660335" y="1536968"/>
          <a:ext cx="0" cy="335661"/>
        </a:xfrm>
        <a:prstGeom prst="line">
          <a:avLst/>
        </a:prstGeom>
        <a:solidFill>
          <a:schemeClr val="accent5">
            <a:hueOff val="0"/>
            <a:satOff val="0"/>
            <a:lumOff val="0"/>
            <a:alphaOff val="0"/>
          </a:schemeClr>
        </a:solidFill>
        <a:ln w="12700" cap="flat" cmpd="sng" algn="ctr">
          <a:solidFill>
            <a:schemeClr val="accent1"/>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18377" y="1453053"/>
          <a:ext cx="83915" cy="83915"/>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54554" y="1888093"/>
          <a:ext cx="1988438" cy="419576"/>
        </a:xfrm>
        <a:prstGeom prst="rect">
          <a:avLst/>
        </a:prstGeom>
        <a:solidFill>
          <a:schemeClr val="accent5">
            <a:hueOff val="3846542"/>
            <a:satOff val="1663"/>
            <a:lumOff val="1127"/>
            <a:alphaOff val="0"/>
          </a:schemeClr>
        </a:solidFill>
        <a:ln w="12700" cap="flat" cmpd="sng" algn="ctr">
          <a:solidFill>
            <a:schemeClr val="accent5">
              <a:hueOff val="3846542"/>
              <a:satOff val="1663"/>
              <a:lumOff val="1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533400" rtl="0">
            <a:lnSpc>
              <a:spcPct val="90000"/>
            </a:lnSpc>
            <a:spcBef>
              <a:spcPct val="0"/>
            </a:spcBef>
            <a:spcAft>
              <a:spcPct val="35000"/>
            </a:spcAft>
            <a:buNone/>
          </a:pPr>
          <a:r>
            <a:rPr lang="en-US" sz="1200" b="0" kern="1200">
              <a:latin typeface="Sabon Next LT"/>
            </a:rPr>
            <a:t>Traffic</a:t>
          </a:r>
          <a:r>
            <a:rPr lang="en-US" sz="1200" b="0" kern="1200"/>
            <a:t> Anomaly Detection</a:t>
          </a:r>
        </a:p>
      </dsp:txBody>
      <dsp:txXfrm>
        <a:off x="2654554" y="1888093"/>
        <a:ext cx="1988438" cy="419576"/>
      </dsp:txXfrm>
    </dsp:sp>
    <dsp:sp modelId="{381C85ED-02C3-43BB-AB7D-DF18967DB45A}">
      <dsp:nvSpPr>
        <dsp:cNvPr id="0" name=""/>
        <dsp:cNvSpPr/>
      </dsp:nvSpPr>
      <dsp:spPr>
        <a:xfrm>
          <a:off x="1991741"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rtl="0">
            <a:lnSpc>
              <a:spcPct val="90000"/>
            </a:lnSpc>
            <a:spcBef>
              <a:spcPct val="0"/>
            </a:spcBef>
            <a:spcAft>
              <a:spcPct val="35000"/>
            </a:spcAft>
            <a:buNone/>
          </a:pPr>
          <a:r>
            <a:rPr lang="en-US" sz="1600" kern="1200">
              <a:latin typeface="Sabon Next LT"/>
            </a:rPr>
            <a:t>To</a:t>
          </a:r>
          <a:r>
            <a:rPr lang="en-US" sz="1600" b="0" i="0" u="none" kern="1200"/>
            <a:t> detect traffic anomalies that may indicate security threats or issues requiring attention</a:t>
          </a:r>
          <a:endParaRPr lang="en-US" sz="1600" kern="1200"/>
        </a:p>
      </dsp:txBody>
      <dsp:txXfrm>
        <a:off x="1991741" y="2727245"/>
        <a:ext cx="3314064" cy="1468517"/>
      </dsp:txXfrm>
    </dsp:sp>
    <dsp:sp modelId="{F51F39F5-A989-488C-BFD6-69D558D451E8}">
      <dsp:nvSpPr>
        <dsp:cNvPr id="0" name=""/>
        <dsp:cNvSpPr/>
      </dsp:nvSpPr>
      <dsp:spPr>
        <a:xfrm>
          <a:off x="3648773" y="2307669"/>
          <a:ext cx="0" cy="335661"/>
        </a:xfrm>
        <a:prstGeom prst="line">
          <a:avLst/>
        </a:prstGeom>
        <a:solidFill>
          <a:schemeClr val="accent5">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606816" y="2643330"/>
          <a:ext cx="83915" cy="83915"/>
        </a:xfrm>
        <a:prstGeom prst="ellipse">
          <a:avLst/>
        </a:prstGeom>
        <a:solidFill>
          <a:schemeClr val="accent5">
            <a:hueOff val="3846542"/>
            <a:satOff val="1663"/>
            <a:lumOff val="112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642993" y="1888093"/>
          <a:ext cx="1988438" cy="419576"/>
        </a:xfrm>
        <a:prstGeom prst="rect">
          <a:avLst/>
        </a:prstGeom>
        <a:solidFill>
          <a:schemeClr val="accent5">
            <a:hueOff val="7693084"/>
            <a:satOff val="3327"/>
            <a:lumOff val="2255"/>
            <a:alphaOff val="0"/>
          </a:schemeClr>
        </a:solidFill>
        <a:ln w="12700" cap="flat" cmpd="sng" algn="ctr">
          <a:solidFill>
            <a:schemeClr val="accent5">
              <a:hueOff val="7693084"/>
              <a:satOff val="3327"/>
              <a:lumOff val="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533400" rtl="0">
            <a:lnSpc>
              <a:spcPct val="90000"/>
            </a:lnSpc>
            <a:spcBef>
              <a:spcPct val="0"/>
            </a:spcBef>
            <a:spcAft>
              <a:spcPct val="35000"/>
            </a:spcAft>
            <a:buNone/>
          </a:pPr>
          <a:r>
            <a:rPr lang="en-US" sz="1200" b="0" kern="1200">
              <a:latin typeface="Sabon Next LT"/>
            </a:rPr>
            <a:t>Generating</a:t>
          </a:r>
          <a:r>
            <a:rPr lang="en-US" sz="1200" b="0" kern="1200"/>
            <a:t> Alerts</a:t>
          </a:r>
        </a:p>
      </dsp:txBody>
      <dsp:txXfrm>
        <a:off x="4642993" y="1888093"/>
        <a:ext cx="1988438" cy="419576"/>
      </dsp:txXfrm>
    </dsp:sp>
    <dsp:sp modelId="{AB0282E3-1216-4CDB-AC5F-106C1EEEB95A}">
      <dsp:nvSpPr>
        <dsp:cNvPr id="0" name=""/>
        <dsp:cNvSpPr/>
      </dsp:nvSpPr>
      <dsp:spPr>
        <a:xfrm>
          <a:off x="3980180"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rtl="0">
            <a:lnSpc>
              <a:spcPct val="90000"/>
            </a:lnSpc>
            <a:spcBef>
              <a:spcPct val="0"/>
            </a:spcBef>
            <a:spcAft>
              <a:spcPct val="35000"/>
            </a:spcAft>
            <a:buNone/>
          </a:pPr>
          <a:r>
            <a:rPr lang="en-US" sz="1600" b="0" i="0" u="none" kern="1200">
              <a:latin typeface="Sabon Next LT"/>
            </a:rPr>
            <a:t>To</a:t>
          </a:r>
          <a:r>
            <a:rPr lang="en-US" sz="1600" b="0" i="0" u="none" kern="1200"/>
            <a:t> notify stakeholders of critical issues that require attention, based on detected anomalies and system performance.</a:t>
          </a:r>
        </a:p>
      </dsp:txBody>
      <dsp:txXfrm>
        <a:off x="3980180" y="0"/>
        <a:ext cx="3314064" cy="1468517"/>
      </dsp:txXfrm>
    </dsp:sp>
    <dsp:sp modelId="{0D377583-EAA6-47CC-B504-762FB6EBAB9C}">
      <dsp:nvSpPr>
        <dsp:cNvPr id="0" name=""/>
        <dsp:cNvSpPr/>
      </dsp:nvSpPr>
      <dsp:spPr>
        <a:xfrm>
          <a:off x="5637212" y="1552432"/>
          <a:ext cx="0" cy="335661"/>
        </a:xfrm>
        <a:prstGeom prst="line">
          <a:avLst/>
        </a:prstGeom>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95254" y="1468517"/>
          <a:ext cx="83915" cy="83915"/>
        </a:xfrm>
        <a:prstGeom prst="ellipse">
          <a:avLst/>
        </a:prstGeom>
        <a:solidFill>
          <a:schemeClr val="accent5">
            <a:hueOff val="7693084"/>
            <a:satOff val="3327"/>
            <a:lumOff val="225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FEA3F-682E-49EF-AEAF-77BDC0DC6CF6}">
      <dsp:nvSpPr>
        <dsp:cNvPr id="0" name=""/>
        <dsp:cNvSpPr/>
      </dsp:nvSpPr>
      <dsp:spPr>
        <a:xfrm>
          <a:off x="6631431" y="1888093"/>
          <a:ext cx="1988438" cy="419576"/>
        </a:xfrm>
        <a:prstGeom prst="rect">
          <a:avLst/>
        </a:prstGeom>
        <a:solidFill>
          <a:schemeClr val="accent5">
            <a:hueOff val="11539625"/>
            <a:satOff val="4990"/>
            <a:lumOff val="3382"/>
            <a:alphaOff val="0"/>
          </a:schemeClr>
        </a:solidFill>
        <a:ln w="12700" cap="flat" cmpd="sng" algn="ctr">
          <a:solidFill>
            <a:schemeClr val="accent5">
              <a:hueOff val="11539625"/>
              <a:satOff val="4990"/>
              <a:lumOff val="3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533400" rtl="0">
            <a:lnSpc>
              <a:spcPct val="90000"/>
            </a:lnSpc>
            <a:spcBef>
              <a:spcPct val="0"/>
            </a:spcBef>
            <a:spcAft>
              <a:spcPct val="35000"/>
            </a:spcAft>
            <a:buNone/>
          </a:pPr>
          <a:r>
            <a:rPr lang="en-US" sz="1200" b="0" i="0" u="none" kern="1200"/>
            <a:t>Model Training and Evaluation</a:t>
          </a:r>
          <a:endParaRPr lang="en-US" sz="1200" b="0" i="0" u="none" kern="1200">
            <a:solidFill>
              <a:schemeClr val="tx1"/>
            </a:solidFill>
          </a:endParaRPr>
        </a:p>
      </dsp:txBody>
      <dsp:txXfrm>
        <a:off x="6631431" y="1888093"/>
        <a:ext cx="1988438" cy="419576"/>
      </dsp:txXfrm>
    </dsp:sp>
    <dsp:sp modelId="{05E3E05C-1C88-4EA4-8641-DA74B85631A6}">
      <dsp:nvSpPr>
        <dsp:cNvPr id="0" name=""/>
        <dsp:cNvSpPr/>
      </dsp:nvSpPr>
      <dsp:spPr>
        <a:xfrm>
          <a:off x="5968618"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t" anchorCtr="1">
          <a:noAutofit/>
        </a:bodyPr>
        <a:lstStyle/>
        <a:p>
          <a:pPr marL="0" lvl="0" indent="0" algn="ctr" defTabSz="533400" rtl="0">
            <a:lnSpc>
              <a:spcPct val="90000"/>
            </a:lnSpc>
            <a:spcBef>
              <a:spcPct val="0"/>
            </a:spcBef>
            <a:spcAft>
              <a:spcPct val="35000"/>
            </a:spcAft>
            <a:buNone/>
          </a:pPr>
          <a:r>
            <a:rPr lang="en-US" sz="1200" b="0" i="0" u="none" kern="1200"/>
            <a:t>The goal is to use machine learning to predict devices needing maintenance and flag those with high maintenance needs and traffic anomalies as critical issues.</a:t>
          </a:r>
        </a:p>
      </dsp:txBody>
      <dsp:txXfrm>
        <a:off x="5968618" y="2727245"/>
        <a:ext cx="3314064" cy="1468517"/>
      </dsp:txXfrm>
    </dsp:sp>
    <dsp:sp modelId="{A89AF324-1E36-49F9-8403-33071AF77449}">
      <dsp:nvSpPr>
        <dsp:cNvPr id="0" name=""/>
        <dsp:cNvSpPr/>
      </dsp:nvSpPr>
      <dsp:spPr>
        <a:xfrm>
          <a:off x="7625651" y="2307669"/>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88AE7FFF-F986-415D-BCA7-47801BCC6368}">
      <dsp:nvSpPr>
        <dsp:cNvPr id="0" name=""/>
        <dsp:cNvSpPr/>
      </dsp:nvSpPr>
      <dsp:spPr>
        <a:xfrm>
          <a:off x="7583693" y="2643330"/>
          <a:ext cx="83915" cy="83915"/>
        </a:xfrm>
        <a:prstGeom prst="ellipse">
          <a:avLst/>
        </a:prstGeom>
        <a:solidFill>
          <a:schemeClr val="accent5">
            <a:hueOff val="11539625"/>
            <a:satOff val="4990"/>
            <a:lumOff val="338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26F0C-E541-4005-AF10-52591D76F7C6}">
      <dsp:nvSpPr>
        <dsp:cNvPr id="0" name=""/>
        <dsp:cNvSpPr/>
      </dsp:nvSpPr>
      <dsp:spPr>
        <a:xfrm rot="5400000">
          <a:off x="9404301" y="1103662"/>
          <a:ext cx="419576" cy="1988438"/>
        </a:xfrm>
        <a:prstGeom prst="round2SameRect">
          <a:avLst/>
        </a:prstGeom>
        <a:solidFill>
          <a:schemeClr val="accent5">
            <a:hueOff val="15386168"/>
            <a:satOff val="6654"/>
            <a:lumOff val="4510"/>
            <a:alphaOff val="0"/>
          </a:schemeClr>
        </a:solidFill>
        <a:ln w="12700" cap="flat" cmpd="sng" algn="ctr">
          <a:solidFill>
            <a:schemeClr val="accent5">
              <a:hueOff val="15386168"/>
              <a:satOff val="6654"/>
              <a:lumOff val="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533400" rtl="0">
            <a:lnSpc>
              <a:spcPct val="90000"/>
            </a:lnSpc>
            <a:spcBef>
              <a:spcPct val="0"/>
            </a:spcBef>
            <a:spcAft>
              <a:spcPct val="35000"/>
            </a:spcAft>
            <a:buNone/>
          </a:pPr>
          <a:r>
            <a:rPr lang="en-US" sz="1200" b="0" i="0" u="none" kern="1200">
              <a:latin typeface="Sabon Next LT"/>
            </a:rPr>
            <a:t>Generating</a:t>
          </a:r>
          <a:r>
            <a:rPr lang="en-US" sz="1200" b="0" i="0" u="none" kern="1200"/>
            <a:t> Alerts for Critical Issues</a:t>
          </a:r>
        </a:p>
      </dsp:txBody>
      <dsp:txXfrm rot="-5400000">
        <a:off x="8619870" y="1908575"/>
        <a:ext cx="1967956" cy="378612"/>
      </dsp:txXfrm>
    </dsp:sp>
    <dsp:sp modelId="{F48F76A8-076C-4476-B2C2-A2B4460F7964}">
      <dsp:nvSpPr>
        <dsp:cNvPr id="0" name=""/>
        <dsp:cNvSpPr/>
      </dsp:nvSpPr>
      <dsp:spPr>
        <a:xfrm>
          <a:off x="7957057"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rtl="0">
            <a:lnSpc>
              <a:spcPct val="90000"/>
            </a:lnSpc>
            <a:spcBef>
              <a:spcPct val="0"/>
            </a:spcBef>
            <a:spcAft>
              <a:spcPct val="35000"/>
            </a:spcAft>
            <a:buNone/>
          </a:pPr>
          <a:r>
            <a:rPr lang="en-US" sz="1600" b="0" i="0" u="none" kern="1200">
              <a:latin typeface="Sabon Next LT"/>
            </a:rPr>
            <a:t>To</a:t>
          </a:r>
          <a:r>
            <a:rPr lang="en-US" sz="1600" b="0" i="0" u="none" kern="1200"/>
            <a:t> create detailed, personalized alerts for devices with critical issues requiring immediate attention.</a:t>
          </a:r>
        </a:p>
      </dsp:txBody>
      <dsp:txXfrm>
        <a:off x="7957057" y="0"/>
        <a:ext cx="3314064" cy="1468517"/>
      </dsp:txXfrm>
    </dsp:sp>
    <dsp:sp modelId="{06566471-CDE8-4A5C-90B9-3383E2375B7B}">
      <dsp:nvSpPr>
        <dsp:cNvPr id="0" name=""/>
        <dsp:cNvSpPr/>
      </dsp:nvSpPr>
      <dsp:spPr>
        <a:xfrm>
          <a:off x="9614089" y="1552432"/>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5B43E1CB-9625-4054-8D5F-F2A544A797CA}">
      <dsp:nvSpPr>
        <dsp:cNvPr id="0" name=""/>
        <dsp:cNvSpPr/>
      </dsp:nvSpPr>
      <dsp:spPr>
        <a:xfrm>
          <a:off x="9572132" y="1468517"/>
          <a:ext cx="83915" cy="83915"/>
        </a:xfrm>
        <a:prstGeom prst="ellipse">
          <a:avLst/>
        </a:prstGeom>
        <a:solidFill>
          <a:schemeClr val="accent5">
            <a:hueOff val="15386168"/>
            <a:satOff val="6654"/>
            <a:lumOff val="451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endParaRPr lang="en-US" sz="4400" spc="12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841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816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2881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Tree>
    <p:extLst>
      <p:ext uri="{BB962C8B-B14F-4D97-AF65-F5344CB8AC3E}">
        <p14:creationId xmlns:p14="http://schemas.microsoft.com/office/powerpoint/2010/main" val="248410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201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047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3" r:id="rId6"/>
    <p:sldLayoutId id="2147483752" r:id="rId7"/>
    <p:sldLayoutId id="2147483737" r:id="rId8"/>
    <p:sldLayoutId id="2147483750" r:id="rId9"/>
    <p:sldLayoutId id="2147483745" r:id="rId10"/>
    <p:sldLayoutId id="2147483751" r:id="rId11"/>
    <p:sldLayoutId id="2147483733" r:id="rId12"/>
    <p:sldLayoutId id="2147483744" r:id="rId13"/>
    <p:sldLayoutId id="2147483736" r:id="rId14"/>
    <p:sldLayoutId id="2147483739" r:id="rId15"/>
    <p:sldLayoutId id="2147483740" r:id="rId16"/>
    <p:sldLayoutId id="2147483741" r:id="rId17"/>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1235231" y="709732"/>
            <a:ext cx="9717740" cy="2833528"/>
          </a:xfrm>
        </p:spPr>
        <p:txBody>
          <a:bodyPr/>
          <a:lstStyle/>
          <a:p>
            <a:pPr algn="ctr"/>
            <a:r>
              <a:rPr lang="en-US" sz="3200" b="1">
                <a:latin typeface="Times New Roman"/>
                <a:cs typeface="Times New Roman"/>
              </a:rPr>
              <a:t>PREDICTING MAINTENANCE NEEDS AND TRAFFIC ANOMALIES IN NETWORK DEVICES USING MACHINE LEARNING</a:t>
            </a:r>
            <a:endParaRPr lang="en-US" sz="3200">
              <a:cs typeface="Sabon Next LT"/>
            </a:endParaRPr>
          </a:p>
          <a:p>
            <a:endParaRPr lang="en-US">
              <a:cs typeface="Sabon Next LT"/>
            </a:endParaRP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4867835" y="3873079"/>
            <a:ext cx="6613710" cy="1640216"/>
          </a:xfrm>
        </p:spPr>
        <p:txBody>
          <a:bodyPr vert="horz" lIns="91440" tIns="45720" rIns="91440" bIns="45720" rtlCol="0" anchor="t">
            <a:noAutofit/>
          </a:bodyPr>
          <a:lstStyle/>
          <a:p>
            <a:r>
              <a:rPr lang="en-US" sz="2000"/>
              <a:t>                                   Group 4</a:t>
            </a:r>
          </a:p>
          <a:p>
            <a:r>
              <a:rPr lang="en-US" sz="2000"/>
              <a:t>V. Divya Madhuri                   CB.SC.U4AIE23024</a:t>
            </a:r>
          </a:p>
          <a:p>
            <a:r>
              <a:rPr lang="en-US" sz="2000"/>
              <a:t>Keerthivasan S V                   CB.SC.U4AIE23037</a:t>
            </a:r>
          </a:p>
          <a:p>
            <a:r>
              <a:rPr lang="en-US" sz="2000" err="1"/>
              <a:t>Mopuru</a:t>
            </a:r>
            <a:r>
              <a:rPr lang="en-US" sz="2000"/>
              <a:t> Sai Bavesh Reddy  CB.SC.U4AIE23044</a:t>
            </a:r>
          </a:p>
          <a:p>
            <a:r>
              <a:rPr lang="en-US" sz="2000"/>
              <a:t>V. Bhavya Kruthi                      CB.SC.U4AIE23073</a:t>
            </a:r>
          </a:p>
        </p:txBody>
      </p:sp>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030706"/>
            <a:ext cx="10879686" cy="4914644"/>
          </a:xfrm>
        </p:spPr>
        <p:txBody>
          <a:bodyPr>
            <a:normAutofit/>
          </a:bodyPr>
          <a:lstStyle/>
          <a:p>
            <a:endParaRPr lang="en-US" b="1"/>
          </a:p>
          <a:p>
            <a:r>
              <a:rPr lang="en-US" sz="2000" b="1">
                <a:ea typeface="+mn-lt"/>
                <a:cs typeface="+mn-lt"/>
              </a:rPr>
              <a:t>Model Training (Random Forest &amp; </a:t>
            </a:r>
            <a:r>
              <a:rPr lang="en-US" sz="2000" b="1" err="1">
                <a:ea typeface="+mn-lt"/>
                <a:cs typeface="+mn-lt"/>
              </a:rPr>
              <a:t>XGBoost</a:t>
            </a:r>
            <a:r>
              <a:rPr lang="en-US" sz="2000" b="1">
                <a:ea typeface="+mn-lt"/>
                <a:cs typeface="+mn-lt"/>
              </a:rPr>
              <a:t>):</a:t>
            </a:r>
            <a:r>
              <a:rPr lang="en-US" sz="2000">
                <a:ea typeface="+mn-lt"/>
                <a:cs typeface="+mn-lt"/>
              </a:rPr>
              <a:t> Two classifiers, Random Forest and </a:t>
            </a:r>
            <a:r>
              <a:rPr lang="en-US" sz="2000" err="1">
                <a:ea typeface="+mn-lt"/>
                <a:cs typeface="+mn-lt"/>
              </a:rPr>
              <a:t>XGBoost</a:t>
            </a:r>
            <a:r>
              <a:rPr lang="en-US" sz="2000">
                <a:ea typeface="+mn-lt"/>
                <a:cs typeface="+mn-lt"/>
              </a:rPr>
              <a:t>, are used to predict the maintenance needs based on system utilization and traffic data.</a:t>
            </a:r>
            <a:endParaRPr lang="en-US" sz="2000"/>
          </a:p>
          <a:p>
            <a:r>
              <a:rPr lang="en-US" sz="2000" b="1">
                <a:ea typeface="+mn-lt"/>
                <a:cs typeface="+mn-lt"/>
              </a:rPr>
              <a:t>Hyperparameter Tuning:</a:t>
            </a:r>
            <a:r>
              <a:rPr lang="en-US" sz="2000">
                <a:ea typeface="+mn-lt"/>
                <a:cs typeface="+mn-lt"/>
              </a:rPr>
              <a:t> </a:t>
            </a:r>
            <a:r>
              <a:rPr lang="en-US" sz="2000" err="1">
                <a:ea typeface="+mn-lt"/>
                <a:cs typeface="+mn-lt"/>
              </a:rPr>
              <a:t>GridSearchCV</a:t>
            </a:r>
            <a:r>
              <a:rPr lang="en-US" sz="2000">
                <a:ea typeface="+mn-lt"/>
                <a:cs typeface="+mn-lt"/>
              </a:rPr>
              <a:t> is applied for hyperparameter optimization to find the best-performing model.</a:t>
            </a:r>
            <a:br>
              <a:rPr lang="en-US" sz="2000">
                <a:ea typeface="+mn-lt"/>
                <a:cs typeface="+mn-lt"/>
              </a:rPr>
            </a:br>
            <a:r>
              <a:rPr lang="en-US" sz="2000" b="1">
                <a:ea typeface="+mn-lt"/>
                <a:cs typeface="+mn-lt"/>
              </a:rPr>
              <a:t>Evaluation Metrics:</a:t>
            </a:r>
            <a:r>
              <a:rPr lang="en-US" sz="2000">
                <a:ea typeface="+mn-lt"/>
                <a:cs typeface="+mn-lt"/>
              </a:rPr>
              <a:t> Models are evaluated using metrics like accuracy, precision, recall, and F1 score.</a:t>
            </a:r>
            <a:endParaRPr lang="en-US"/>
          </a:p>
          <a:p>
            <a:r>
              <a:rPr lang="en-US" sz="2000" b="1">
                <a:ea typeface="+mn-lt"/>
                <a:cs typeface="+mn-lt"/>
              </a:rPr>
              <a:t>Why:</a:t>
            </a:r>
            <a:r>
              <a:rPr lang="en-US" sz="2000">
                <a:ea typeface="+mn-lt"/>
                <a:cs typeface="+mn-lt"/>
              </a:rPr>
              <a:t> Machine learning models are used to predict when maintenance is needed based on historical data. This proactive approach minimizes downtime and optimizes device performance by anticipating failure.</a:t>
            </a:r>
            <a:endParaRPr lang="en-US"/>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10</a:t>
            </a:fld>
            <a:endParaRPr lang="en-US"/>
          </a:p>
        </p:txBody>
      </p:sp>
      <p:sp>
        <p:nvSpPr>
          <p:cNvPr id="5" name="Title 4">
            <a:extLst>
              <a:ext uri="{FF2B5EF4-FFF2-40B4-BE49-F238E27FC236}">
                <a16:creationId xmlns:a16="http://schemas.microsoft.com/office/drawing/2014/main" id="{12B1FBD0-22DC-024E-C814-214403DA2656}"/>
              </a:ext>
            </a:extLst>
          </p:cNvPr>
          <p:cNvSpPr>
            <a:spLocks noGrp="1"/>
          </p:cNvSpPr>
          <p:nvPr>
            <p:ph type="title"/>
          </p:nvPr>
        </p:nvSpPr>
        <p:spPr/>
        <p:txBody>
          <a:bodyPr/>
          <a:lstStyle/>
          <a:p>
            <a:r>
              <a:rPr lang="en-US" sz="2800">
                <a:ea typeface="+mj-lt"/>
                <a:cs typeface="+mj-lt"/>
              </a:rPr>
              <a:t>4. </a:t>
            </a:r>
            <a:r>
              <a:rPr lang="en-US" sz="2800" b="1">
                <a:ea typeface="+mj-lt"/>
                <a:cs typeface="+mj-lt"/>
              </a:rPr>
              <a:t>Model Training and Evaluation: Predicting Maintenance Needs</a:t>
            </a:r>
            <a:endParaRPr lang="en-US" sz="2800" b="1">
              <a:cs typeface="Sabon Next LT"/>
            </a:endParaRPr>
          </a:p>
        </p:txBody>
      </p:sp>
    </p:spTree>
    <p:extLst>
      <p:ext uri="{BB962C8B-B14F-4D97-AF65-F5344CB8AC3E}">
        <p14:creationId xmlns:p14="http://schemas.microsoft.com/office/powerpoint/2010/main" val="300990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963864"/>
            <a:ext cx="10879686" cy="4914644"/>
          </a:xfrm>
        </p:spPr>
        <p:txBody>
          <a:bodyPr>
            <a:normAutofit/>
          </a:bodyPr>
          <a:lstStyle/>
          <a:p>
            <a:r>
              <a:rPr lang="en-US" b="1">
                <a:ea typeface="+mn-lt"/>
                <a:cs typeface="+mn-lt"/>
              </a:rPr>
              <a:t>Critical Issue Detection:</a:t>
            </a:r>
            <a:r>
              <a:rPr lang="en-US">
                <a:ea typeface="+mn-lt"/>
                <a:cs typeface="+mn-lt"/>
              </a:rPr>
              <a:t> A new target variable, </a:t>
            </a:r>
            <a:r>
              <a:rPr lang="en-US" err="1">
                <a:latin typeface="Consolas"/>
              </a:rPr>
              <a:t>Critical_Issue</a:t>
            </a:r>
            <a:r>
              <a:rPr lang="en-US">
                <a:ea typeface="+mn-lt"/>
                <a:cs typeface="+mn-lt"/>
              </a:rPr>
              <a:t>, is defined where a device is flagged if both maintenance is needed and a traffic anomaly is detected.</a:t>
            </a:r>
            <a:endParaRPr lang="en-US" sz="2000"/>
          </a:p>
          <a:p>
            <a:r>
              <a:rPr lang="en-US" b="1">
                <a:ea typeface="+mn-lt"/>
                <a:cs typeface="+mn-lt"/>
              </a:rPr>
              <a:t>Random Forest Classifier for Critical Issues:</a:t>
            </a:r>
            <a:r>
              <a:rPr lang="en-US">
                <a:ea typeface="+mn-lt"/>
                <a:cs typeface="+mn-lt"/>
              </a:rPr>
              <a:t> A Random Forest model is trained on relevant features to predict critical issues.</a:t>
            </a:r>
            <a:endParaRPr lang="en-US"/>
          </a:p>
          <a:p>
            <a:r>
              <a:rPr lang="en-US" b="1">
                <a:ea typeface="+mn-lt"/>
                <a:cs typeface="+mn-lt"/>
              </a:rPr>
              <a:t>Why:</a:t>
            </a:r>
            <a:r>
              <a:rPr lang="en-US">
                <a:ea typeface="+mn-lt"/>
                <a:cs typeface="+mn-lt"/>
              </a:rPr>
              <a:t> Identifying critical issues allows for timely intervention, preventing both performance degradation and security vulnerabilities by addressing the most urgent cases.</a:t>
            </a:r>
            <a:endParaRPr lang="en-US"/>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11</a:t>
            </a:fld>
            <a:endParaRPr lang="en-US"/>
          </a:p>
        </p:txBody>
      </p:sp>
      <p:sp>
        <p:nvSpPr>
          <p:cNvPr id="5" name="Title 4">
            <a:extLst>
              <a:ext uri="{FF2B5EF4-FFF2-40B4-BE49-F238E27FC236}">
                <a16:creationId xmlns:a16="http://schemas.microsoft.com/office/drawing/2014/main" id="{12B1FBD0-22DC-024E-C814-214403DA2656}"/>
              </a:ext>
            </a:extLst>
          </p:cNvPr>
          <p:cNvSpPr>
            <a:spLocks noGrp="1"/>
          </p:cNvSpPr>
          <p:nvPr>
            <p:ph type="title"/>
          </p:nvPr>
        </p:nvSpPr>
        <p:spPr>
          <a:xfrm>
            <a:off x="458694" y="4178"/>
            <a:ext cx="11274612" cy="1325563"/>
          </a:xfrm>
        </p:spPr>
        <p:txBody>
          <a:bodyPr/>
          <a:lstStyle/>
          <a:p>
            <a:r>
              <a:rPr lang="en-US" sz="2800">
                <a:cs typeface="Sabon Next LT"/>
              </a:rPr>
              <a:t>Model</a:t>
            </a:r>
            <a:r>
              <a:rPr lang="en-US" sz="2800">
                <a:ea typeface="+mj-lt"/>
                <a:cs typeface="+mj-lt"/>
              </a:rPr>
              <a:t> Training and Evaluation: Detecting Critical Issues</a:t>
            </a:r>
            <a:endParaRPr lang="en-US" sz="2800">
              <a:cs typeface="Sabon Next LT"/>
            </a:endParaRPr>
          </a:p>
        </p:txBody>
      </p:sp>
    </p:spTree>
    <p:extLst>
      <p:ext uri="{BB962C8B-B14F-4D97-AF65-F5344CB8AC3E}">
        <p14:creationId xmlns:p14="http://schemas.microsoft.com/office/powerpoint/2010/main" val="181364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51888" y="241969"/>
            <a:ext cx="10879686" cy="4914644"/>
          </a:xfrm>
        </p:spPr>
        <p:txBody>
          <a:bodyPr>
            <a:normAutofit/>
          </a:bodyPr>
          <a:lstStyle/>
          <a:p>
            <a:r>
              <a:rPr lang="en-US" b="1">
                <a:ea typeface="+mn-lt"/>
                <a:cs typeface="+mn-lt"/>
              </a:rPr>
              <a:t>Alert Generation for Critical Devices:</a:t>
            </a:r>
            <a:r>
              <a:rPr lang="en-US">
                <a:ea typeface="+mn-lt"/>
                <a:cs typeface="+mn-lt"/>
              </a:rPr>
              <a:t> Devices flagged with critical issues receive detailed alerts, including CPU utilization, memory usage, traffic anomalies, and recommended actions for resolution.</a:t>
            </a:r>
            <a:endParaRPr lang="en-US"/>
          </a:p>
          <a:p>
            <a:r>
              <a:rPr lang="en-US" b="1">
                <a:ea typeface="+mn-lt"/>
                <a:cs typeface="+mn-lt"/>
              </a:rPr>
              <a:t>Why:</a:t>
            </a:r>
            <a:r>
              <a:rPr lang="en-US">
                <a:ea typeface="+mn-lt"/>
                <a:cs typeface="+mn-lt"/>
              </a:rPr>
              <a:t> Detailed alerts ensure the IT team can quickly address critical issues, minimizing downtime and preventing potential damage by acting on urgent cases.</a:t>
            </a:r>
            <a:endParaRPr lang="en-US"/>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12</a:t>
            </a:fld>
            <a:endParaRPr lang="en-US"/>
          </a:p>
        </p:txBody>
      </p:sp>
      <p:sp>
        <p:nvSpPr>
          <p:cNvPr id="5" name="Title 4">
            <a:extLst>
              <a:ext uri="{FF2B5EF4-FFF2-40B4-BE49-F238E27FC236}">
                <a16:creationId xmlns:a16="http://schemas.microsoft.com/office/drawing/2014/main" id="{12B1FBD0-22DC-024E-C814-214403DA2656}"/>
              </a:ext>
            </a:extLst>
          </p:cNvPr>
          <p:cNvSpPr>
            <a:spLocks noGrp="1"/>
          </p:cNvSpPr>
          <p:nvPr>
            <p:ph type="title"/>
          </p:nvPr>
        </p:nvSpPr>
        <p:spPr>
          <a:xfrm>
            <a:off x="458694" y="4178"/>
            <a:ext cx="11274612" cy="1325563"/>
          </a:xfrm>
        </p:spPr>
        <p:txBody>
          <a:bodyPr/>
          <a:lstStyle/>
          <a:p>
            <a:r>
              <a:rPr lang="en-US" sz="2800">
                <a:ea typeface="+mj-lt"/>
                <a:cs typeface="+mj-lt"/>
              </a:rPr>
              <a:t>5. </a:t>
            </a:r>
            <a:r>
              <a:rPr lang="en-US" sz="2800" b="1">
                <a:ea typeface="+mj-lt"/>
                <a:cs typeface="+mj-lt"/>
              </a:rPr>
              <a:t>Generating Alerts for Critical Issues</a:t>
            </a:r>
            <a:endParaRPr lang="en-US" sz="2800">
              <a:cs typeface="Sabon Next LT"/>
            </a:endParaRPr>
          </a:p>
        </p:txBody>
      </p:sp>
    </p:spTree>
    <p:extLst>
      <p:ext uri="{BB962C8B-B14F-4D97-AF65-F5344CB8AC3E}">
        <p14:creationId xmlns:p14="http://schemas.microsoft.com/office/powerpoint/2010/main" val="26034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324811"/>
            <a:ext cx="10879686" cy="4914644"/>
          </a:xfrm>
        </p:spPr>
        <p:txBody>
          <a:bodyPr>
            <a:normAutofit/>
          </a:bodyPr>
          <a:lstStyle/>
          <a:p>
            <a:r>
              <a:rPr lang="en-US" b="1">
                <a:ea typeface="+mn-lt"/>
                <a:cs typeface="+mn-lt"/>
              </a:rPr>
              <a:t> Data Insights:</a:t>
            </a:r>
            <a:r>
              <a:rPr lang="en-US">
                <a:ea typeface="+mn-lt"/>
                <a:cs typeface="+mn-lt"/>
              </a:rPr>
              <a:t> The data is analyzed to provide insights on average CPU and memory utilization for devices needing maintenance versus those that don’t.</a:t>
            </a:r>
            <a:endParaRPr lang="en-US"/>
          </a:p>
          <a:p>
            <a:r>
              <a:rPr lang="en-US" b="1">
                <a:ea typeface="+mn-lt"/>
                <a:cs typeface="+mn-lt"/>
              </a:rPr>
              <a:t>Critical Issue Statistics:</a:t>
            </a:r>
            <a:r>
              <a:rPr lang="en-US">
                <a:ea typeface="+mn-lt"/>
                <a:cs typeface="+mn-lt"/>
              </a:rPr>
              <a:t> The number of critical issues detected is analyzed, and a breakdown is provided to show devices that need immediate attention.</a:t>
            </a:r>
            <a:endParaRPr lang="en-US"/>
          </a:p>
          <a:p>
            <a:r>
              <a:rPr lang="en-US" b="1">
                <a:ea typeface="+mn-lt"/>
                <a:cs typeface="+mn-lt"/>
              </a:rPr>
              <a:t>Why:</a:t>
            </a:r>
            <a:r>
              <a:rPr lang="en-US">
                <a:ea typeface="+mn-lt"/>
                <a:cs typeface="+mn-lt"/>
              </a:rPr>
              <a:t> Analyzing the results helps evaluate model performance and gain valuable insights into network device health, aiding in better decision-making and resource allocation.</a:t>
            </a:r>
            <a:endParaRPr lang="en-US"/>
          </a:p>
          <a:p>
            <a:endParaRPr lang="en-US">
              <a:latin typeface="Avenir Next LT Pro"/>
            </a:endParaRPr>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13</a:t>
            </a:fld>
            <a:endParaRPr lang="en-US"/>
          </a:p>
        </p:txBody>
      </p:sp>
      <p:sp>
        <p:nvSpPr>
          <p:cNvPr id="5" name="Title 4">
            <a:extLst>
              <a:ext uri="{FF2B5EF4-FFF2-40B4-BE49-F238E27FC236}">
                <a16:creationId xmlns:a16="http://schemas.microsoft.com/office/drawing/2014/main" id="{12B1FBD0-22DC-024E-C814-214403DA2656}"/>
              </a:ext>
            </a:extLst>
          </p:cNvPr>
          <p:cNvSpPr>
            <a:spLocks noGrp="1"/>
          </p:cNvSpPr>
          <p:nvPr>
            <p:ph type="title"/>
          </p:nvPr>
        </p:nvSpPr>
        <p:spPr>
          <a:xfrm>
            <a:off x="458694" y="4178"/>
            <a:ext cx="11274612" cy="1325563"/>
          </a:xfrm>
        </p:spPr>
        <p:txBody>
          <a:bodyPr/>
          <a:lstStyle/>
          <a:p>
            <a:r>
              <a:rPr lang="en-US" sz="2800">
                <a:ea typeface="+mj-lt"/>
                <a:cs typeface="+mj-lt"/>
              </a:rPr>
              <a:t>6. </a:t>
            </a:r>
            <a:r>
              <a:rPr lang="en-US" sz="2800" b="1">
                <a:ea typeface="+mj-lt"/>
                <a:cs typeface="+mj-lt"/>
              </a:rPr>
              <a:t>Insights and Results</a:t>
            </a:r>
            <a:endParaRPr lang="en-US" sz="2800" b="1">
              <a:cs typeface="Sabon Next LT"/>
            </a:endParaRPr>
          </a:p>
        </p:txBody>
      </p:sp>
    </p:spTree>
    <p:extLst>
      <p:ext uri="{BB962C8B-B14F-4D97-AF65-F5344CB8AC3E}">
        <p14:creationId xmlns:p14="http://schemas.microsoft.com/office/powerpoint/2010/main" val="420035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lstStyle/>
          <a:p>
            <a:r>
              <a:rPr lang="en-US">
                <a:cs typeface="Sabon Next LT"/>
              </a:rPr>
              <a:t>Results</a:t>
            </a:r>
            <a:endParaRPr lang="en-US"/>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14</a:t>
            </a:fld>
            <a:endParaRPr lang="en-US"/>
          </a:p>
        </p:txBody>
      </p:sp>
      <p:pic>
        <p:nvPicPr>
          <p:cNvPr id="3" name="Picture 2" descr="A screenshot of a computer&#10;&#10;Description automatically generated">
            <a:extLst>
              <a:ext uri="{FF2B5EF4-FFF2-40B4-BE49-F238E27FC236}">
                <a16:creationId xmlns:a16="http://schemas.microsoft.com/office/drawing/2014/main" id="{66AB593E-3127-782C-9F47-6DE0023F2F20}"/>
              </a:ext>
            </a:extLst>
          </p:cNvPr>
          <p:cNvPicPr>
            <a:picLocks noChangeAspect="1"/>
          </p:cNvPicPr>
          <p:nvPr/>
        </p:nvPicPr>
        <p:blipFill>
          <a:blip r:embed="rId2"/>
          <a:stretch>
            <a:fillRect/>
          </a:stretch>
        </p:blipFill>
        <p:spPr>
          <a:xfrm>
            <a:off x="1226459" y="1324047"/>
            <a:ext cx="3638550" cy="2524125"/>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07A1DFED-4A76-6E8E-178D-DF477F5300C5}"/>
              </a:ext>
            </a:extLst>
          </p:cNvPr>
          <p:cNvPicPr>
            <a:picLocks noChangeAspect="1"/>
          </p:cNvPicPr>
          <p:nvPr/>
        </p:nvPicPr>
        <p:blipFill>
          <a:blip r:embed="rId3"/>
          <a:stretch>
            <a:fillRect/>
          </a:stretch>
        </p:blipFill>
        <p:spPr>
          <a:xfrm>
            <a:off x="688221" y="4573210"/>
            <a:ext cx="5391150" cy="1095375"/>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61285313-E0C4-CBF6-EDE7-97A5132CBFE8}"/>
              </a:ext>
            </a:extLst>
          </p:cNvPr>
          <p:cNvPicPr>
            <a:picLocks noChangeAspect="1"/>
          </p:cNvPicPr>
          <p:nvPr/>
        </p:nvPicPr>
        <p:blipFill>
          <a:blip r:embed="rId4"/>
          <a:stretch>
            <a:fillRect/>
          </a:stretch>
        </p:blipFill>
        <p:spPr>
          <a:xfrm>
            <a:off x="6388369" y="1326154"/>
            <a:ext cx="3948516" cy="3249962"/>
          </a:xfrm>
          <a:prstGeom prst="rect">
            <a:avLst/>
          </a:prstGeom>
        </p:spPr>
      </p:pic>
    </p:spTree>
    <p:extLst>
      <p:ext uri="{BB962C8B-B14F-4D97-AF65-F5344CB8AC3E}">
        <p14:creationId xmlns:p14="http://schemas.microsoft.com/office/powerpoint/2010/main" val="318492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1145674" y="-569334"/>
            <a:ext cx="8428534" cy="2130552"/>
          </a:xfrm>
        </p:spPr>
        <p:txBody>
          <a:bodyPr/>
          <a:lstStyle/>
          <a:p>
            <a:r>
              <a:rPr lang="en-US">
                <a:cs typeface="Sabon Next LT"/>
              </a:rPr>
              <a:t>CONCLUSION</a:t>
            </a:r>
          </a:p>
        </p:txBody>
      </p:sp>
      <p:sp>
        <p:nvSpPr>
          <p:cNvPr id="3" name="Content Placeholder 2">
            <a:extLst>
              <a:ext uri="{FF2B5EF4-FFF2-40B4-BE49-F238E27FC236}">
                <a16:creationId xmlns:a16="http://schemas.microsoft.com/office/drawing/2014/main" id="{B1D0CE80-526E-48B1-B2DA-C85E67C0F85C}"/>
              </a:ext>
            </a:extLst>
          </p:cNvPr>
          <p:cNvSpPr>
            <a:spLocks noGrp="1"/>
          </p:cNvSpPr>
          <p:nvPr>
            <p:ph idx="1"/>
          </p:nvPr>
        </p:nvSpPr>
        <p:spPr>
          <a:xfrm>
            <a:off x="463884" y="922560"/>
            <a:ext cx="10981610" cy="5846021"/>
          </a:xfrm>
        </p:spPr>
        <p:txBody>
          <a:bodyPr anchor="t" anchorCtr="0">
            <a:noAutofit/>
          </a:bodyPr>
          <a:lstStyle/>
          <a:p>
            <a:endParaRPr lang="en-US"/>
          </a:p>
          <a:p>
            <a:pPr>
              <a:buChar char="•"/>
            </a:pPr>
            <a:r>
              <a:rPr lang="en-US">
                <a:ea typeface="+mn-lt"/>
                <a:cs typeface="+mn-lt"/>
              </a:rPr>
              <a:t>This project demonstrates a proactive approach to maintaining network devices and ensuring network security using machine learning. By leveraging </a:t>
            </a:r>
            <a:r>
              <a:rPr lang="en-US" b="1">
                <a:ea typeface="+mn-lt"/>
                <a:cs typeface="+mn-lt"/>
              </a:rPr>
              <a:t>Random Forest</a:t>
            </a:r>
            <a:r>
              <a:rPr lang="en-US">
                <a:ea typeface="+mn-lt"/>
                <a:cs typeface="+mn-lt"/>
              </a:rPr>
              <a:t> and </a:t>
            </a:r>
            <a:r>
              <a:rPr lang="en-US" b="1" err="1">
                <a:ea typeface="+mn-lt"/>
                <a:cs typeface="+mn-lt"/>
              </a:rPr>
              <a:t>XGBoost</a:t>
            </a:r>
            <a:r>
              <a:rPr lang="en-US">
                <a:ea typeface="+mn-lt"/>
                <a:cs typeface="+mn-lt"/>
              </a:rPr>
              <a:t> models, we effectively predicted maintenance needs based on CPU utilization, memory usage, and patch status, helping to prevent unexpected failures and reduce downtime.</a:t>
            </a:r>
            <a:endParaRPr lang="en-US"/>
          </a:p>
          <a:p>
            <a:pPr>
              <a:buChar char="•"/>
            </a:pPr>
            <a:r>
              <a:rPr lang="en-US">
                <a:ea typeface="+mn-lt"/>
                <a:cs typeface="+mn-lt"/>
              </a:rPr>
              <a:t>For traffic anomaly detection, the </a:t>
            </a:r>
            <a:r>
              <a:rPr lang="en-US" b="1">
                <a:ea typeface="+mn-lt"/>
                <a:cs typeface="+mn-lt"/>
              </a:rPr>
              <a:t>Isolation Forest</a:t>
            </a:r>
            <a:r>
              <a:rPr lang="en-US">
                <a:ea typeface="+mn-lt"/>
                <a:cs typeface="+mn-lt"/>
              </a:rPr>
              <a:t> model was used to identify unusual network behavior, highlighting potential security threats and performance issues. Combining maintenance predictions and traffic anomalies allowed us to flag critical devices for immediate attention, ensuring prioritized resolution of serious problems.</a:t>
            </a:r>
            <a:endParaRPr lang="en-US"/>
          </a:p>
          <a:p>
            <a:pPr>
              <a:buChar char="•"/>
            </a:pPr>
            <a:r>
              <a:rPr lang="en-US">
                <a:ea typeface="+mn-lt"/>
                <a:cs typeface="+mn-lt"/>
              </a:rPr>
              <a:t>Alerts with recommended actions were generated to assist IT teams in addressing issues promptly, improving system reliability and security. Evaluation using metrics such as accuracy, precision, recall, and F1 score confirmed the effectiveness of our approach.</a:t>
            </a:r>
            <a:endParaRPr lang="en-US"/>
          </a:p>
          <a:p>
            <a:pPr>
              <a:buChar char="•"/>
            </a:pPr>
            <a:r>
              <a:rPr lang="en-US">
                <a:ea typeface="+mn-lt"/>
                <a:cs typeface="+mn-lt"/>
              </a:rPr>
              <a:t>In summary, this project provides a robust, machine learning-driven solution to predict and address network issues before they escalate, ensuring smoother operations and enhanced network safety.</a:t>
            </a:r>
            <a:endParaRPr lang="en-US"/>
          </a:p>
          <a:p>
            <a:endParaRPr lang="en-US"/>
          </a:p>
          <a:p>
            <a:endParaRPr lang="en-US"/>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15</a:t>
            </a:fld>
            <a:endParaRPr lang="en-US"/>
          </a:p>
        </p:txBody>
      </p:sp>
    </p:spTree>
    <p:extLst>
      <p:ext uri="{BB962C8B-B14F-4D97-AF65-F5344CB8AC3E}">
        <p14:creationId xmlns:p14="http://schemas.microsoft.com/office/powerpoint/2010/main" val="134984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1145674" y="-569334"/>
            <a:ext cx="8428534" cy="2130552"/>
          </a:xfrm>
        </p:spPr>
        <p:txBody>
          <a:bodyPr/>
          <a:lstStyle/>
          <a:p>
            <a:r>
              <a:rPr lang="en-US">
                <a:cs typeface="Sabon Next LT"/>
              </a:rPr>
              <a:t>FUTURE INSIGHTS</a:t>
            </a:r>
          </a:p>
        </p:txBody>
      </p:sp>
      <p:sp>
        <p:nvSpPr>
          <p:cNvPr id="3" name="Content Placeholder 2">
            <a:extLst>
              <a:ext uri="{FF2B5EF4-FFF2-40B4-BE49-F238E27FC236}">
                <a16:creationId xmlns:a16="http://schemas.microsoft.com/office/drawing/2014/main" id="{B1D0CE80-526E-48B1-B2DA-C85E67C0F85C}"/>
              </a:ext>
            </a:extLst>
          </p:cNvPr>
          <p:cNvSpPr>
            <a:spLocks noGrp="1"/>
          </p:cNvSpPr>
          <p:nvPr>
            <p:ph idx="1"/>
          </p:nvPr>
        </p:nvSpPr>
        <p:spPr>
          <a:xfrm>
            <a:off x="430266" y="743266"/>
            <a:ext cx="10981610" cy="5846021"/>
          </a:xfrm>
        </p:spPr>
        <p:txBody>
          <a:bodyPr anchor="t" anchorCtr="0">
            <a:noAutofit/>
          </a:bodyPr>
          <a:lstStyle/>
          <a:p>
            <a:endParaRPr lang="en-US"/>
          </a:p>
          <a:p>
            <a:pPr>
              <a:buChar char="•"/>
            </a:pPr>
            <a:r>
              <a:rPr lang="en-US" b="1" dirty="0"/>
              <a:t>Predictive Maintenance with IoT Integration</a:t>
            </a:r>
            <a:endParaRPr lang="en-US" dirty="0"/>
          </a:p>
          <a:p>
            <a:r>
              <a:rPr lang="en-US" dirty="0">
                <a:ea typeface="+mn-lt"/>
                <a:cs typeface="+mn-lt"/>
              </a:rPr>
              <a:t>Integrate IoT sensor data (if applicable) for holistic insights into system health, including environmental factors such as temperature and humidity.</a:t>
            </a:r>
            <a:endParaRPr lang="en-US" dirty="0"/>
          </a:p>
          <a:p>
            <a:endParaRPr lang="en-US"/>
          </a:p>
          <a:p>
            <a:pPr>
              <a:buChar char="•"/>
            </a:pPr>
            <a:r>
              <a:rPr lang="en-US" b="1" dirty="0"/>
              <a:t>Visualization and Reporting</a:t>
            </a:r>
            <a:endParaRPr lang="en-US" dirty="0"/>
          </a:p>
          <a:p>
            <a:r>
              <a:rPr lang="en-US" b="1" dirty="0">
                <a:ea typeface="+mn-lt"/>
                <a:cs typeface="+mn-lt"/>
              </a:rPr>
              <a:t>Dynamic Dashboards:</a:t>
            </a:r>
            <a:r>
              <a:rPr lang="en-US" dirty="0">
                <a:ea typeface="+mn-lt"/>
                <a:cs typeface="+mn-lt"/>
              </a:rPr>
              <a:t> Create dashboards in tools like Tableau or Power BI to provide stakeholders with real-time insights into anomalies, maintenance needs, and system health.</a:t>
            </a:r>
            <a:endParaRPr lang="en-US" dirty="0"/>
          </a:p>
          <a:p>
            <a:pPr>
              <a:buChar char="•"/>
            </a:pPr>
            <a:endParaRPr lang="en-US"/>
          </a:p>
          <a:p>
            <a:pPr>
              <a:buChar char="•"/>
            </a:pPr>
            <a:r>
              <a:rPr lang="en-US" b="1" dirty="0"/>
              <a:t>Critical Issue Management</a:t>
            </a:r>
            <a:endParaRPr lang="en-US" dirty="0"/>
          </a:p>
          <a:p>
            <a:r>
              <a:rPr lang="en-US" b="1" dirty="0">
                <a:ea typeface="+mn-lt"/>
                <a:cs typeface="+mn-lt"/>
              </a:rPr>
              <a:t>Priority Scoring:</a:t>
            </a:r>
            <a:r>
              <a:rPr lang="en-US" dirty="0">
                <a:ea typeface="+mn-lt"/>
                <a:cs typeface="+mn-lt"/>
              </a:rPr>
              <a:t> Develop a scoring mechanism to prioritize critical issues based on the severity of anomalies and their impact on system performance</a:t>
            </a:r>
            <a:endParaRPr lang="en-US" dirty="0"/>
          </a:p>
          <a:p>
            <a:pPr>
              <a:buChar char="•"/>
            </a:pPr>
            <a:endParaRPr lang="en-US"/>
          </a:p>
          <a:p>
            <a:pPr>
              <a:buChar char="•"/>
            </a:pPr>
            <a:r>
              <a:rPr lang="en-US" b="1" dirty="0"/>
              <a:t>Integration with Security Analysis</a:t>
            </a:r>
            <a:endParaRPr lang="en-US" dirty="0"/>
          </a:p>
          <a:p>
            <a:r>
              <a:rPr lang="en-US" b="1" dirty="0">
                <a:ea typeface="+mn-lt"/>
                <a:cs typeface="+mn-lt"/>
              </a:rPr>
              <a:t>Threat Intelligence:</a:t>
            </a:r>
            <a:r>
              <a:rPr lang="en-US" dirty="0">
                <a:ea typeface="+mn-lt"/>
                <a:cs typeface="+mn-lt"/>
              </a:rPr>
              <a:t> Combine traffic anomalies with external threat intelligence feeds to classify anomalies as potential cyber threats.</a:t>
            </a:r>
          </a:p>
          <a:p>
            <a:pPr>
              <a:buChar char="•"/>
            </a:pPr>
            <a:endParaRPr lang="en-US"/>
          </a:p>
          <a:p>
            <a:endParaRPr lang="en-US"/>
          </a:p>
          <a:p>
            <a:endParaRPr lang="en-US"/>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16</a:t>
            </a:fld>
            <a:endParaRPr lang="en-US"/>
          </a:p>
        </p:txBody>
      </p:sp>
    </p:spTree>
    <p:extLst>
      <p:ext uri="{BB962C8B-B14F-4D97-AF65-F5344CB8AC3E}">
        <p14:creationId xmlns:p14="http://schemas.microsoft.com/office/powerpoint/2010/main" val="118499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4274046" y="2364950"/>
            <a:ext cx="5996619" cy="2131033"/>
          </a:xfrm>
        </p:spPr>
        <p:txBody>
          <a:bodyPr/>
          <a:lstStyle/>
          <a:p>
            <a:r>
              <a:rPr lang="en-US"/>
              <a:t>Thank you</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17</a:t>
            </a:fld>
            <a:endParaRPr lang="en-US"/>
          </a:p>
        </p:txBody>
      </p:sp>
    </p:spTree>
    <p:extLst>
      <p:ext uri="{BB962C8B-B14F-4D97-AF65-F5344CB8AC3E}">
        <p14:creationId xmlns:p14="http://schemas.microsoft.com/office/powerpoint/2010/main" val="113453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3609814" y="654802"/>
            <a:ext cx="4953000" cy="2130552"/>
          </a:xfrm>
        </p:spPr>
        <p:txBody>
          <a:bodyPr/>
          <a:lstStyle/>
          <a:p>
            <a:r>
              <a:rPr lang="en-US">
                <a:cs typeface="Sabon Next LT"/>
              </a:rPr>
              <a:t>CONTENTS</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1827509" y="2552054"/>
            <a:ext cx="5211305" cy="2592091"/>
          </a:xfrm>
        </p:spPr>
        <p:txBody>
          <a:bodyPr vert="horz" lIns="91440" tIns="45720" rIns="91440" bIns="45720" rtlCol="0" anchor="t">
            <a:normAutofit fontScale="77500" lnSpcReduction="20000"/>
          </a:bodyPr>
          <a:lstStyle/>
          <a:p>
            <a:r>
              <a:rPr lang="en-US"/>
              <a:t>Introduction</a:t>
            </a:r>
          </a:p>
          <a:p>
            <a:r>
              <a:rPr lang="en-US"/>
              <a:t>Dataset Overview</a:t>
            </a:r>
          </a:p>
          <a:p>
            <a:r>
              <a:rPr lang="en-US"/>
              <a:t>Methodology</a:t>
            </a:r>
          </a:p>
          <a:p>
            <a:r>
              <a:rPr lang="en-US"/>
              <a:t>Implementation</a:t>
            </a:r>
          </a:p>
          <a:p>
            <a:r>
              <a:rPr lang="en-US"/>
              <a:t>Results</a:t>
            </a:r>
          </a:p>
          <a:p>
            <a:r>
              <a:rPr lang="en-US"/>
              <a:t>Conclusion</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a:p>
        </p:txBody>
      </p:sp>
    </p:spTree>
    <p:extLst>
      <p:ext uri="{BB962C8B-B14F-4D97-AF65-F5344CB8AC3E}">
        <p14:creationId xmlns:p14="http://schemas.microsoft.com/office/powerpoint/2010/main" val="22051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3852582" y="-592926"/>
            <a:ext cx="4953000" cy="2130552"/>
          </a:xfrm>
        </p:spPr>
        <p:txBody>
          <a:bodyPr/>
          <a:lstStyle/>
          <a:p>
            <a:r>
              <a:rPr lang="en-US"/>
              <a:t>Introduction</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412376" y="1133676"/>
            <a:ext cx="11317621" cy="5450181"/>
          </a:xfrm>
        </p:spPr>
        <p:txBody>
          <a:bodyPr>
            <a:normAutofit fontScale="70000" lnSpcReduction="20000"/>
          </a:bodyPr>
          <a:lstStyle/>
          <a:p>
            <a:r>
              <a:rPr lang="en-US">
                <a:ea typeface="+mn-lt"/>
                <a:cs typeface="+mn-lt"/>
              </a:rPr>
              <a:t>Predictive maintenance uses machine learning to predict when network devices might fail or need maintenance. By analyzing data like CPU and memory usage, and network traffic, it helps identify potential issues before they cause disruptions. The goal is to reduce downtime, improve performance, and optimize resources by detecting patterns in device health that are hard for humans to spot.</a:t>
            </a:r>
          </a:p>
          <a:p>
            <a:endParaRPr lang="en-US">
              <a:ea typeface="+mn-lt"/>
              <a:cs typeface="+mn-lt"/>
            </a:endParaRPr>
          </a:p>
          <a:p>
            <a:r>
              <a:rPr lang="en-US">
                <a:ea typeface="+mn-lt"/>
                <a:cs typeface="+mn-lt"/>
              </a:rPr>
              <a:t>The goal is to:</a:t>
            </a:r>
            <a:endParaRPr lang="en-US"/>
          </a:p>
          <a:p>
            <a:pPr marL="285750" indent="-285750">
              <a:buFont typeface="Arial"/>
              <a:buChar char="•"/>
            </a:pPr>
            <a:r>
              <a:rPr lang="en-US" b="1">
                <a:ea typeface="+mn-lt"/>
                <a:cs typeface="+mn-lt"/>
              </a:rPr>
              <a:t>Detect Problems Early</a:t>
            </a:r>
            <a:r>
              <a:rPr lang="en-US">
                <a:ea typeface="+mn-lt"/>
                <a:cs typeface="+mn-lt"/>
              </a:rPr>
              <a:t>: Identify high CPU/memory usage or unusual network traffic before they cause failures.</a:t>
            </a:r>
            <a:endParaRPr lang="en-US"/>
          </a:p>
          <a:p>
            <a:pPr marL="285750" indent="-285750">
              <a:buFont typeface="Arial"/>
              <a:buChar char="•"/>
            </a:pPr>
            <a:r>
              <a:rPr lang="en-US" b="1">
                <a:ea typeface="+mn-lt"/>
                <a:cs typeface="+mn-lt"/>
              </a:rPr>
              <a:t>Save Costs</a:t>
            </a:r>
            <a:r>
              <a:rPr lang="en-US">
                <a:ea typeface="+mn-lt"/>
                <a:cs typeface="+mn-lt"/>
              </a:rPr>
              <a:t>: Perform maintenance only when needed, avoiding unnecessary downtime.</a:t>
            </a:r>
            <a:endParaRPr lang="en-US"/>
          </a:p>
          <a:p>
            <a:pPr marL="285750" indent="-285750">
              <a:buFont typeface="Arial"/>
              <a:buChar char="•"/>
            </a:pPr>
            <a:r>
              <a:rPr lang="en-US" b="1">
                <a:ea typeface="+mn-lt"/>
                <a:cs typeface="+mn-lt"/>
              </a:rPr>
              <a:t>Ensure Reliability</a:t>
            </a:r>
            <a:r>
              <a:rPr lang="en-US">
                <a:ea typeface="+mn-lt"/>
                <a:cs typeface="+mn-lt"/>
              </a:rPr>
              <a:t>: Keep devices running smoothly by addressing issues proactively.</a:t>
            </a:r>
            <a:endParaRPr lang="en-US"/>
          </a:p>
          <a:p>
            <a:pPr marL="285750" indent="-285750">
              <a:buFont typeface="Arial"/>
              <a:buChar char="•"/>
            </a:pPr>
            <a:r>
              <a:rPr lang="en-US">
                <a:ea typeface="+mn-lt"/>
                <a:cs typeface="+mn-lt"/>
              </a:rPr>
              <a:t>This project applies machine learning to monitor device health, detect anomalies, and generate alerts to help maintain network devices efficiently</a:t>
            </a:r>
            <a:endParaRPr lang="en-US"/>
          </a:p>
          <a:p>
            <a:pPr marL="285750" indent="-285750">
              <a:buFont typeface="Arial"/>
              <a:buChar char="•"/>
            </a:pPr>
            <a:r>
              <a:rPr lang="en-US" b="1">
                <a:ea typeface="+mn-lt"/>
                <a:cs typeface="+mn-lt"/>
              </a:rPr>
              <a:t>This project applies machine learning to monitor device health, detect anomalies, and generate alerts to help maintain network devices efficiently</a:t>
            </a:r>
            <a:endParaRPr lang="en-US" b="1"/>
          </a:p>
          <a:p>
            <a:endParaRPr lang="en-US"/>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3</a:t>
            </a:fld>
            <a:endParaRPr lang="en-US"/>
          </a:p>
        </p:txBody>
      </p:sp>
    </p:spTree>
    <p:extLst>
      <p:ext uri="{BB962C8B-B14F-4D97-AF65-F5344CB8AC3E}">
        <p14:creationId xmlns:p14="http://schemas.microsoft.com/office/powerpoint/2010/main" val="17039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55360" y="1095936"/>
            <a:ext cx="11833411" cy="5150221"/>
          </a:xfrm>
        </p:spPr>
        <p:txBody>
          <a:bodyPr>
            <a:normAutofit fontScale="55000" lnSpcReduction="20000"/>
          </a:bodyPr>
          <a:lstStyle/>
          <a:p>
            <a:pPr>
              <a:buChar char="•"/>
            </a:pPr>
            <a:r>
              <a:rPr lang="en-US" dirty="0">
                <a:ea typeface="+mn-lt"/>
                <a:cs typeface="+mn-lt"/>
              </a:rPr>
              <a:t>The dataset seems to reflect a network scenario where a small number of devices (represented by the IPs) are communicating with a constrained set of services (destination ports), but using a wide range of temporary source ports for these interactions. This pattern could indicate:</a:t>
            </a:r>
            <a:endParaRPr lang="en-US" b="1" dirty="0"/>
          </a:p>
          <a:p>
            <a:pPr>
              <a:buChar char="•"/>
            </a:pPr>
            <a:r>
              <a:rPr lang="en-US" dirty="0">
                <a:ea typeface="+mn-lt"/>
                <a:cs typeface="+mn-lt"/>
              </a:rPr>
              <a:t>Monitoring or testing in a controlled network.</a:t>
            </a:r>
            <a:endParaRPr lang="en-US" dirty="0"/>
          </a:p>
          <a:p>
            <a:pPr>
              <a:buChar char="•"/>
            </a:pPr>
            <a:r>
              <a:rPr lang="en-US" dirty="0">
                <a:ea typeface="+mn-lt"/>
                <a:cs typeface="+mn-lt"/>
              </a:rPr>
              <a:t>Focused traffic between specific servers or services.</a:t>
            </a:r>
            <a:endParaRPr lang="en-US" dirty="0"/>
          </a:p>
          <a:p>
            <a:pPr>
              <a:buChar char="•"/>
            </a:pPr>
            <a:r>
              <a:rPr lang="en-US" dirty="0">
                <a:ea typeface="+mn-lt"/>
                <a:cs typeface="+mn-lt"/>
              </a:rPr>
              <a:t>Potential for further analysis of service usage or port-based anomalies.</a:t>
            </a:r>
            <a:endParaRPr lang="en-US" dirty="0"/>
          </a:p>
          <a:p>
            <a:pPr marL="285750" indent="-285750">
              <a:buChar char="•"/>
            </a:pPr>
            <a:endParaRPr lang="en-US" b="1"/>
          </a:p>
          <a:p>
            <a:pPr marL="285750" indent="-285750">
              <a:buChar char="•"/>
            </a:pPr>
            <a:endParaRPr lang="en-US" b="1"/>
          </a:p>
          <a:p>
            <a:pPr marL="285750" indent="-285750">
              <a:buChar char="•"/>
            </a:pPr>
            <a:r>
              <a:rPr lang="en-US" b="1" dirty="0"/>
              <a:t>Shape</a:t>
            </a:r>
            <a:r>
              <a:rPr lang="en-US" dirty="0">
                <a:ea typeface="+mn-lt"/>
                <a:cs typeface="+mn-lt"/>
              </a:rPr>
              <a:t>: 54,768 rows × 30 columns.</a:t>
            </a:r>
            <a:endParaRPr lang="en-US" dirty="0"/>
          </a:p>
          <a:p>
            <a:pPr marL="285750" indent="-285750">
              <a:buChar char="•"/>
            </a:pPr>
            <a:r>
              <a:rPr lang="en-US" b="1" dirty="0">
                <a:ea typeface="+mn-lt"/>
                <a:cs typeface="+mn-lt"/>
              </a:rPr>
              <a:t>Key Features</a:t>
            </a:r>
            <a:r>
              <a:rPr lang="en-US" dirty="0">
                <a:ea typeface="+mn-lt"/>
                <a:cs typeface="+mn-lt"/>
              </a:rPr>
              <a:t>:</a:t>
            </a:r>
            <a:endParaRPr lang="en-US" dirty="0"/>
          </a:p>
          <a:p>
            <a:pPr marL="285750" indent="-285750">
              <a:buChar char="•"/>
            </a:pPr>
            <a:r>
              <a:rPr lang="en-US" b="1" dirty="0">
                <a:ea typeface="+mn-lt"/>
                <a:cs typeface="+mn-lt"/>
              </a:rPr>
              <a:t>Network Info</a:t>
            </a:r>
            <a:r>
              <a:rPr lang="en-US" dirty="0">
                <a:ea typeface="+mn-lt"/>
                <a:cs typeface="+mn-lt"/>
              </a:rPr>
              <a:t>: </a:t>
            </a:r>
            <a:r>
              <a:rPr lang="en-US" dirty="0">
                <a:latin typeface="Consolas"/>
              </a:rPr>
              <a:t>Date</a:t>
            </a:r>
            <a:r>
              <a:rPr lang="en-US" dirty="0">
                <a:ea typeface="+mn-lt"/>
                <a:cs typeface="+mn-lt"/>
              </a:rPr>
              <a:t>, </a:t>
            </a:r>
            <a:r>
              <a:rPr lang="en-US" dirty="0" err="1">
                <a:latin typeface="Consolas"/>
              </a:rPr>
              <a:t>Source_IP</a:t>
            </a:r>
            <a:r>
              <a:rPr lang="en-US" dirty="0">
                <a:ea typeface="+mn-lt"/>
                <a:cs typeface="+mn-lt"/>
              </a:rPr>
              <a:t>, </a:t>
            </a:r>
            <a:r>
              <a:rPr lang="en-US" dirty="0" err="1">
                <a:latin typeface="Consolas"/>
              </a:rPr>
              <a:t>Destination_IP</a:t>
            </a:r>
            <a:r>
              <a:rPr lang="en-US" dirty="0">
                <a:ea typeface="+mn-lt"/>
                <a:cs typeface="+mn-lt"/>
              </a:rPr>
              <a:t>, </a:t>
            </a:r>
            <a:r>
              <a:rPr lang="en-US" dirty="0" err="1">
                <a:latin typeface="Consolas"/>
              </a:rPr>
              <a:t>Source_Port</a:t>
            </a:r>
            <a:r>
              <a:rPr lang="en-US" dirty="0">
                <a:ea typeface="+mn-lt"/>
                <a:cs typeface="+mn-lt"/>
              </a:rPr>
              <a:t>, </a:t>
            </a:r>
            <a:r>
              <a:rPr lang="en-US" dirty="0" err="1">
                <a:latin typeface="Consolas"/>
              </a:rPr>
              <a:t>Destination_Port</a:t>
            </a:r>
            <a:endParaRPr lang="en-US" dirty="0" err="1"/>
          </a:p>
          <a:p>
            <a:pPr marL="285750" indent="-285750">
              <a:buChar char="•"/>
            </a:pPr>
            <a:r>
              <a:rPr lang="en-US" b="1" dirty="0">
                <a:ea typeface="+mn-lt"/>
                <a:cs typeface="+mn-lt"/>
              </a:rPr>
              <a:t>Traffic Stats</a:t>
            </a:r>
            <a:r>
              <a:rPr lang="en-US" dirty="0">
                <a:ea typeface="+mn-lt"/>
                <a:cs typeface="+mn-lt"/>
              </a:rPr>
              <a:t>: </a:t>
            </a:r>
            <a:r>
              <a:rPr lang="en-US" u="sng" dirty="0" err="1">
                <a:latin typeface="Consolas"/>
              </a:rPr>
              <a:t>Flow_Duration</a:t>
            </a:r>
            <a:r>
              <a:rPr lang="en-US" dirty="0">
                <a:ea typeface="+mn-lt"/>
                <a:cs typeface="+mn-lt"/>
              </a:rPr>
              <a:t>, </a:t>
            </a:r>
            <a:r>
              <a:rPr lang="en-US" u="sng" dirty="0" err="1">
                <a:latin typeface="Consolas"/>
              </a:rPr>
              <a:t>Packet_Size</a:t>
            </a:r>
            <a:r>
              <a:rPr lang="en-US" dirty="0">
                <a:ea typeface="+mn-lt"/>
                <a:cs typeface="+mn-lt"/>
              </a:rPr>
              <a:t>, </a:t>
            </a:r>
            <a:r>
              <a:rPr lang="en-US" u="sng" dirty="0" err="1">
                <a:latin typeface="Consolas"/>
              </a:rPr>
              <a:t>Flow_Bytes_per_s</a:t>
            </a:r>
            <a:r>
              <a:rPr lang="en-US" u="sng" dirty="0">
                <a:ea typeface="+mn-lt"/>
                <a:cs typeface="+mn-lt"/>
              </a:rPr>
              <a:t>, </a:t>
            </a:r>
            <a:r>
              <a:rPr lang="en-US" u="sng" dirty="0" err="1">
                <a:latin typeface="Consolas"/>
              </a:rPr>
              <a:t>Flow_Packets_per_s</a:t>
            </a:r>
            <a:endParaRPr lang="en-US" u="sng" dirty="0" err="1"/>
          </a:p>
          <a:p>
            <a:pPr marL="285750" indent="-285750">
              <a:buChar char="•"/>
            </a:pPr>
            <a:r>
              <a:rPr lang="en-US" b="1" dirty="0">
                <a:ea typeface="+mn-lt"/>
                <a:cs typeface="+mn-lt"/>
              </a:rPr>
              <a:t>Protocol &amp; Security</a:t>
            </a:r>
            <a:r>
              <a:rPr lang="en-US" dirty="0">
                <a:ea typeface="+mn-lt"/>
                <a:cs typeface="+mn-lt"/>
              </a:rPr>
              <a:t>: </a:t>
            </a:r>
            <a:r>
              <a:rPr lang="en-US" dirty="0" err="1">
                <a:latin typeface="Consolas"/>
              </a:rPr>
              <a:t>Protocol_Type</a:t>
            </a:r>
            <a:r>
              <a:rPr lang="en-US" dirty="0">
                <a:ea typeface="+mn-lt"/>
                <a:cs typeface="+mn-lt"/>
              </a:rPr>
              <a:t>, </a:t>
            </a:r>
            <a:r>
              <a:rPr lang="en-US" dirty="0" err="1">
                <a:latin typeface="Consolas"/>
              </a:rPr>
              <a:t>Attack_Vector</a:t>
            </a:r>
            <a:r>
              <a:rPr lang="en-US" dirty="0">
                <a:ea typeface="+mn-lt"/>
                <a:cs typeface="+mn-lt"/>
              </a:rPr>
              <a:t>, </a:t>
            </a:r>
            <a:r>
              <a:rPr lang="en-US" u="sng" dirty="0" err="1">
                <a:latin typeface="Consolas"/>
              </a:rPr>
              <a:t>Anomaly_Score</a:t>
            </a:r>
            <a:endParaRPr lang="en-US" u="sng" dirty="0" err="1"/>
          </a:p>
          <a:p>
            <a:pPr>
              <a:buChar char="•"/>
            </a:pPr>
            <a:r>
              <a:rPr lang="en-US" b="1" dirty="0">
                <a:ea typeface="+mn-lt"/>
                <a:cs typeface="+mn-lt"/>
              </a:rPr>
              <a:t>Labels</a:t>
            </a:r>
            <a:r>
              <a:rPr lang="en-US" dirty="0">
                <a:ea typeface="+mn-lt"/>
                <a:cs typeface="+mn-lt"/>
              </a:rPr>
              <a:t>: </a:t>
            </a:r>
            <a:r>
              <a:rPr lang="en-US" u="sng" dirty="0">
                <a:latin typeface="Consolas"/>
              </a:rPr>
              <a:t>Label</a:t>
            </a:r>
            <a:r>
              <a:rPr lang="en-US" u="sng" dirty="0">
                <a:ea typeface="+mn-lt"/>
                <a:cs typeface="+mn-lt"/>
              </a:rPr>
              <a:t> (Normal/Attack)</a:t>
            </a:r>
            <a:r>
              <a:rPr lang="en-US" dirty="0">
                <a:ea typeface="+mn-lt"/>
                <a:cs typeface="+mn-lt"/>
              </a:rPr>
              <a:t>, </a:t>
            </a:r>
            <a:r>
              <a:rPr lang="en-US" dirty="0" err="1">
                <a:latin typeface="Consolas"/>
              </a:rPr>
              <a:t>Anomaly_Severity_Index</a:t>
            </a:r>
            <a:br>
              <a:rPr lang="en-US" dirty="0">
                <a:latin typeface="Consolas"/>
              </a:rPr>
            </a:br>
            <a:endParaRPr lang="en-US" dirty="0"/>
          </a:p>
          <a:p>
            <a:pPr marL="285750" indent="-285750">
              <a:buChar char="•"/>
            </a:pPr>
            <a:endParaRPr lang="en-US">
              <a:latin typeface="Consolas"/>
            </a:endParaRPr>
          </a:p>
          <a:p>
            <a:pPr marL="285750" indent="-285750">
              <a:buChar char="•"/>
            </a:pPr>
            <a:endParaRPr lang="en-US">
              <a:latin typeface="Consolas"/>
            </a:endParaRPr>
          </a:p>
          <a:p>
            <a:endParaRPr lang="en-US"/>
          </a:p>
        </p:txBody>
      </p:sp>
      <p:sp>
        <p:nvSpPr>
          <p:cNvPr id="16" name="Title 7">
            <a:extLst>
              <a:ext uri="{FF2B5EF4-FFF2-40B4-BE49-F238E27FC236}">
                <a16:creationId xmlns:a16="http://schemas.microsoft.com/office/drawing/2014/main" id="{8CA3D13E-8C15-F7A9-ADBC-4D70470E33FF}"/>
              </a:ext>
            </a:extLst>
          </p:cNvPr>
          <p:cNvSpPr txBox="1">
            <a:spLocks/>
          </p:cNvSpPr>
          <p:nvPr/>
        </p:nvSpPr>
        <p:spPr>
          <a:xfrm>
            <a:off x="3471582" y="-1063573"/>
            <a:ext cx="4953000" cy="2130552"/>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a:cs typeface="Sabon Next LT"/>
              </a:rPr>
              <a:t>Dataset Overview</a:t>
            </a:r>
          </a:p>
        </p:txBody>
      </p:sp>
    </p:spTree>
    <p:extLst>
      <p:ext uri="{BB962C8B-B14F-4D97-AF65-F5344CB8AC3E}">
        <p14:creationId xmlns:p14="http://schemas.microsoft.com/office/powerpoint/2010/main" val="396673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p:txBody>
          <a:bodyPr/>
          <a:lstStyle/>
          <a:p>
            <a:r>
              <a:rPr lang="en-US"/>
              <a:t>METHODOLOGY</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smtClean="0"/>
              <a:pPr/>
              <a:t>5</a:t>
            </a:fld>
            <a:endParaRPr lang="en-US"/>
          </a:p>
        </p:txBody>
      </p:sp>
      <p:graphicFrame>
        <p:nvGraphicFramePr>
          <p:cNvPr id="12" name="Content Placeholder 3" descr="Timeline&#10;">
            <a:extLst>
              <a:ext uri="{FF2B5EF4-FFF2-40B4-BE49-F238E27FC236}">
                <a16:creationId xmlns:a16="http://schemas.microsoft.com/office/drawing/2014/main" id="{16A2867D-83B6-4894-A076-808EB7E02505}"/>
              </a:ext>
            </a:extLst>
          </p:cNvPr>
          <p:cNvGraphicFramePr>
            <a:graphicFrameLocks noGrp="1"/>
          </p:cNvGraphicFramePr>
          <p:nvPr>
            <p:ph idx="1"/>
            <p:extLst>
              <p:ext uri="{D42A27DB-BD31-4B8C-83A1-F6EECF244321}">
                <p14:modId xmlns:p14="http://schemas.microsoft.com/office/powerpoint/2010/main" val="555971855"/>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4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313-3B8D-4C32-85EB-B2B95791DF1F}"/>
              </a:ext>
            </a:extLst>
          </p:cNvPr>
          <p:cNvSpPr>
            <a:spLocks noGrp="1"/>
          </p:cNvSpPr>
          <p:nvPr>
            <p:ph type="title"/>
          </p:nvPr>
        </p:nvSpPr>
        <p:spPr>
          <a:xfrm>
            <a:off x="458694" y="177967"/>
            <a:ext cx="11274612" cy="1325563"/>
          </a:xfrm>
        </p:spPr>
        <p:txBody>
          <a:bodyPr/>
          <a:lstStyle/>
          <a:p>
            <a:r>
              <a:rPr lang="en-US">
                <a:cs typeface="Sabon Next LT"/>
              </a:rPr>
              <a:t>IMPLEMENTATION</a:t>
            </a:r>
            <a:endParaRPr lang="en-US"/>
          </a:p>
        </p:txBody>
      </p:sp>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859548"/>
            <a:ext cx="10879686" cy="4914644"/>
          </a:xfrm>
        </p:spPr>
        <p:txBody>
          <a:bodyPr>
            <a:normAutofit fontScale="77500" lnSpcReduction="20000"/>
          </a:bodyPr>
          <a:lstStyle/>
          <a:p>
            <a:r>
              <a:rPr lang="en-US" b="1">
                <a:ea typeface="+mn-lt"/>
                <a:cs typeface="+mn-lt"/>
              </a:rPr>
              <a:t>1.Data Collection and Preprocessing:</a:t>
            </a:r>
            <a:endParaRPr lang="en-US"/>
          </a:p>
          <a:p>
            <a:br>
              <a:rPr lang="en-US" b="1">
                <a:ea typeface="+mn-lt"/>
                <a:cs typeface="+mn-lt"/>
              </a:rPr>
            </a:br>
            <a:r>
              <a:rPr lang="en-US" b="1">
                <a:ea typeface="+mn-lt"/>
                <a:cs typeface="+mn-lt"/>
              </a:rPr>
              <a:t>Data Loading:</a:t>
            </a:r>
            <a:r>
              <a:rPr lang="en-US">
                <a:ea typeface="+mn-lt"/>
                <a:cs typeface="+mn-lt"/>
              </a:rPr>
              <a:t> The dataset is loaded from a CSV file containing network traffic, device health, and system performance attributes. It is important to clean and preprocess the data to ensure it is ready for machine learning models.</a:t>
            </a:r>
            <a:endParaRPr lang="en-US"/>
          </a:p>
          <a:p>
            <a:r>
              <a:rPr lang="en-US" b="1">
                <a:ea typeface="+mn-lt"/>
                <a:cs typeface="+mn-lt"/>
              </a:rPr>
              <a:t>Feature Engineering:</a:t>
            </a:r>
            <a:endParaRPr lang="en-US">
              <a:ea typeface="+mn-lt"/>
              <a:cs typeface="+mn-lt"/>
            </a:endParaRPr>
          </a:p>
          <a:p>
            <a:pPr marL="285750" indent="-285750">
              <a:buFont typeface="Arial"/>
              <a:buChar char="•"/>
            </a:pPr>
            <a:r>
              <a:rPr lang="en-US" b="1">
                <a:ea typeface="+mn-lt"/>
                <a:cs typeface="+mn-lt"/>
              </a:rPr>
              <a:t>Maintenance Need Criteria:</a:t>
            </a:r>
            <a:r>
              <a:rPr lang="en-US">
                <a:ea typeface="+mn-lt"/>
                <a:cs typeface="+mn-lt"/>
              </a:rPr>
              <a:t> A target variable </a:t>
            </a:r>
            <a:r>
              <a:rPr lang="en-US" err="1">
                <a:latin typeface="Consolas"/>
              </a:rPr>
              <a:t>Maintenance_Needed</a:t>
            </a:r>
            <a:r>
              <a:rPr lang="en-US">
                <a:ea typeface="+mn-lt"/>
                <a:cs typeface="+mn-lt"/>
              </a:rPr>
              <a:t> is defined based on CPU utilization, memory utilization, and system patch status. If CPU or memory utilization exceeds a threshold (80% CPU, 85% Memory) or the device is outdated, it is flagged for maintenance.</a:t>
            </a:r>
          </a:p>
          <a:p>
            <a:pPr marL="285750" indent="-285750">
              <a:buFont typeface="Arial"/>
              <a:buChar char="•"/>
            </a:pPr>
            <a:r>
              <a:rPr lang="en-US" b="1">
                <a:ea typeface="+mn-lt"/>
                <a:cs typeface="+mn-lt"/>
              </a:rPr>
              <a:t>Spike Detection:</a:t>
            </a:r>
            <a:r>
              <a:rPr lang="en-US">
                <a:ea typeface="+mn-lt"/>
                <a:cs typeface="+mn-lt"/>
              </a:rPr>
              <a:t> Sudden changes in CPU and memory utilization are detected using the </a:t>
            </a:r>
            <a:r>
              <a:rPr lang="en-US">
                <a:latin typeface="Consolas"/>
              </a:rPr>
              <a:t>diff()</a:t>
            </a:r>
            <a:r>
              <a:rPr lang="en-US">
                <a:ea typeface="+mn-lt"/>
                <a:cs typeface="+mn-lt"/>
              </a:rPr>
              <a:t> function, which calculates the difference between consecutive data points.</a:t>
            </a:r>
            <a:endParaRPr lang="en-US"/>
          </a:p>
          <a:p>
            <a:pPr marL="285750" indent="-285750">
              <a:buFont typeface="Arial"/>
              <a:buChar char="•"/>
            </a:pPr>
            <a:endParaRPr lang="en-US"/>
          </a:p>
          <a:p>
            <a:pPr marL="285750" indent="-285750">
              <a:buFont typeface="Arial"/>
              <a:buChar char="•"/>
            </a:pPr>
            <a:r>
              <a:rPr lang="en-US" b="1">
                <a:ea typeface="+mn-lt"/>
                <a:cs typeface="+mn-lt"/>
              </a:rPr>
              <a:t>Why:</a:t>
            </a:r>
            <a:r>
              <a:rPr lang="en-US">
                <a:ea typeface="+mn-lt"/>
                <a:cs typeface="+mn-lt"/>
              </a:rPr>
              <a:t> This step ensures that the dataset is cleaned and transformed into meaningful features, such as </a:t>
            </a:r>
            <a:r>
              <a:rPr lang="en-US" err="1">
                <a:latin typeface="Consolas"/>
              </a:rPr>
              <a:t>Maintenance_Needed</a:t>
            </a:r>
            <a:r>
              <a:rPr lang="en-US">
                <a:ea typeface="+mn-lt"/>
                <a:cs typeface="+mn-lt"/>
              </a:rPr>
              <a:t> and spike detection, which are crucial for the model to understand when maintenance is required based on system performance.</a:t>
            </a:r>
            <a:endParaRPr lang="en-US"/>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6</a:t>
            </a:fld>
            <a:endParaRPr lang="en-US"/>
          </a:p>
        </p:txBody>
      </p:sp>
    </p:spTree>
    <p:extLst>
      <p:ext uri="{BB962C8B-B14F-4D97-AF65-F5344CB8AC3E}">
        <p14:creationId xmlns:p14="http://schemas.microsoft.com/office/powerpoint/2010/main" val="80061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8BEC5438-8C01-AE97-E5EB-810CC928635C}"/>
              </a:ext>
            </a:extLst>
          </p:cNvPr>
          <p:cNvPicPr>
            <a:picLocks noGrp="1" noChangeAspect="1"/>
          </p:cNvPicPr>
          <p:nvPr>
            <p:ph sz="half" idx="2"/>
          </p:nvPr>
        </p:nvPicPr>
        <p:blipFill>
          <a:blip r:embed="rId2"/>
          <a:stretch>
            <a:fillRect/>
          </a:stretch>
        </p:blipFill>
        <p:spPr>
          <a:xfrm>
            <a:off x="-2639" y="215372"/>
            <a:ext cx="7176634" cy="3813812"/>
          </a:xfrm>
        </p:spPr>
      </p:pic>
      <p:pic>
        <p:nvPicPr>
          <p:cNvPr id="3" name="Content Placeholder 2" descr="A graph of a number of blue squares&#10;&#10;Description automatically generated">
            <a:extLst>
              <a:ext uri="{FF2B5EF4-FFF2-40B4-BE49-F238E27FC236}">
                <a16:creationId xmlns:a16="http://schemas.microsoft.com/office/drawing/2014/main" id="{6B637C66-249D-CAAF-2CDC-983393FD46DE}"/>
              </a:ext>
            </a:extLst>
          </p:cNvPr>
          <p:cNvPicPr>
            <a:picLocks noGrp="1" noChangeAspect="1"/>
          </p:cNvPicPr>
          <p:nvPr>
            <p:ph sz="quarter" idx="4"/>
          </p:nvPr>
        </p:nvPicPr>
        <p:blipFill>
          <a:blip r:embed="rId3"/>
          <a:stretch>
            <a:fillRect/>
          </a:stretch>
        </p:blipFill>
        <p:spPr>
          <a:xfrm>
            <a:off x="7308058" y="2118894"/>
            <a:ext cx="4733178" cy="3522663"/>
          </a:xfrm>
        </p:spPr>
      </p:pic>
      <p:sp>
        <p:nvSpPr>
          <p:cNvPr id="8" name="Slide Number Placeholder 7">
            <a:extLst>
              <a:ext uri="{FF2B5EF4-FFF2-40B4-BE49-F238E27FC236}">
                <a16:creationId xmlns:a16="http://schemas.microsoft.com/office/drawing/2014/main" id="{C7FF7BDD-4D46-24C8-2716-D959FD48E54A}"/>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266042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385045" y="1338180"/>
            <a:ext cx="11066843" cy="5075065"/>
          </a:xfrm>
        </p:spPr>
        <p:txBody>
          <a:bodyPr>
            <a:normAutofit fontScale="92500" lnSpcReduction="10000"/>
          </a:bodyPr>
          <a:lstStyle/>
          <a:p>
            <a:r>
              <a:rPr lang="en-US" b="1"/>
              <a:t>2.</a:t>
            </a:r>
            <a:r>
              <a:rPr lang="en-US" sz="2800" b="1">
                <a:ea typeface="+mn-lt"/>
                <a:cs typeface="+mn-lt"/>
              </a:rPr>
              <a:t>Traffic Anomaly Detection</a:t>
            </a:r>
            <a:endParaRPr lang="en-US" sz="2800" b="1"/>
          </a:p>
          <a:p>
            <a:r>
              <a:rPr lang="en-US" b="1">
                <a:ea typeface="+mn-lt"/>
                <a:cs typeface="+mn-lt"/>
              </a:rPr>
              <a:t>Anomaly Detection with Isolation Forest:</a:t>
            </a:r>
            <a:r>
              <a:rPr lang="en-US">
                <a:ea typeface="+mn-lt"/>
                <a:cs typeface="+mn-lt"/>
              </a:rPr>
              <a:t> Isolation Forest is applied using network traffic features such as </a:t>
            </a:r>
            <a:r>
              <a:rPr lang="en-US" err="1">
                <a:latin typeface="Consolas"/>
                <a:ea typeface="+mn-lt"/>
                <a:cs typeface="+mn-lt"/>
              </a:rPr>
              <a:t>Flow_Bytes_per_s</a:t>
            </a:r>
            <a:r>
              <a:rPr lang="en-US">
                <a:ea typeface="+mn-lt"/>
                <a:cs typeface="+mn-lt"/>
              </a:rPr>
              <a:t> and </a:t>
            </a:r>
            <a:r>
              <a:rPr lang="en-US" err="1">
                <a:latin typeface="Consolas"/>
                <a:ea typeface="+mn-lt"/>
                <a:cs typeface="+mn-lt"/>
              </a:rPr>
              <a:t>Flow_Packets_per_s</a:t>
            </a:r>
            <a:r>
              <a:rPr lang="en-US">
                <a:ea typeface="+mn-lt"/>
                <a:cs typeface="+mn-lt"/>
              </a:rPr>
              <a:t> to detect anomalies. Anomalies are flagged as outliers by Isolation Forest.</a:t>
            </a:r>
          </a:p>
          <a:p>
            <a:r>
              <a:rPr lang="en-US" b="1">
                <a:ea typeface="+mn-lt"/>
                <a:cs typeface="+mn-lt"/>
              </a:rPr>
              <a:t>Label Conversion:</a:t>
            </a:r>
            <a:r>
              <a:rPr lang="en-US">
                <a:ea typeface="+mn-lt"/>
                <a:cs typeface="+mn-lt"/>
              </a:rPr>
              <a:t> Anomalies are re-labeled from </a:t>
            </a:r>
            <a:r>
              <a:rPr lang="en-US">
                <a:latin typeface="Consolas"/>
                <a:ea typeface="+mn-lt"/>
                <a:cs typeface="+mn-lt"/>
              </a:rPr>
              <a:t>-1</a:t>
            </a:r>
            <a:r>
              <a:rPr lang="en-US">
                <a:ea typeface="+mn-lt"/>
                <a:cs typeface="+mn-lt"/>
              </a:rPr>
              <a:t> (outlier) to </a:t>
            </a:r>
            <a:r>
              <a:rPr lang="en-US">
                <a:latin typeface="Consolas"/>
                <a:ea typeface="+mn-lt"/>
                <a:cs typeface="+mn-lt"/>
              </a:rPr>
              <a:t>1</a:t>
            </a:r>
            <a:r>
              <a:rPr lang="en-US">
                <a:ea typeface="+mn-lt"/>
                <a:cs typeface="+mn-lt"/>
              </a:rPr>
              <a:t> (anomaly) and </a:t>
            </a:r>
            <a:r>
              <a:rPr lang="en-US">
                <a:latin typeface="Consolas"/>
                <a:ea typeface="+mn-lt"/>
                <a:cs typeface="+mn-lt"/>
              </a:rPr>
              <a:t>1</a:t>
            </a:r>
            <a:r>
              <a:rPr lang="en-US">
                <a:ea typeface="+mn-lt"/>
                <a:cs typeface="+mn-lt"/>
              </a:rPr>
              <a:t> (normal) to </a:t>
            </a:r>
            <a:r>
              <a:rPr lang="en-US">
                <a:latin typeface="Consolas"/>
                <a:ea typeface="+mn-lt"/>
                <a:cs typeface="+mn-lt"/>
              </a:rPr>
              <a:t>0.</a:t>
            </a:r>
            <a:endParaRPr lang="en-US">
              <a:latin typeface="Avenir Next LT Pro"/>
              <a:ea typeface="+mn-lt"/>
              <a:cs typeface="+mn-lt"/>
            </a:endParaRPr>
          </a:p>
          <a:p>
            <a:r>
              <a:rPr lang="en-US" b="1">
                <a:ea typeface="+mn-lt"/>
                <a:cs typeface="+mn-lt"/>
              </a:rPr>
              <a:t>Anomaly Severity:</a:t>
            </a:r>
            <a:r>
              <a:rPr lang="en-US">
                <a:ea typeface="+mn-lt"/>
                <a:cs typeface="+mn-lt"/>
              </a:rPr>
              <a:t> The severity of the anomaly is labeled as "High" if the anomaly is detected.</a:t>
            </a:r>
          </a:p>
          <a:p>
            <a:r>
              <a:rPr lang="en-US" b="1">
                <a:ea typeface="+mn-lt"/>
                <a:cs typeface="+mn-lt"/>
              </a:rPr>
              <a:t>Why:</a:t>
            </a:r>
            <a:r>
              <a:rPr lang="en-US">
                <a:ea typeface="+mn-lt"/>
                <a:cs typeface="+mn-lt"/>
              </a:rPr>
              <a:t> Traffic anomalies can indicate security issues, network inefficiencies, or potential device failures. Detecting these anomalies helps proactively manage device health and network security.</a:t>
            </a:r>
            <a:br>
              <a:rPr lang="en-US" b="1">
                <a:ea typeface="+mn-lt"/>
                <a:cs typeface="+mn-lt"/>
              </a:rPr>
            </a:br>
            <a:endParaRPr lang="en-US"/>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8</a:t>
            </a:fld>
            <a:endParaRPr lang="en-US"/>
          </a:p>
        </p:txBody>
      </p:sp>
    </p:spTree>
    <p:extLst>
      <p:ext uri="{BB962C8B-B14F-4D97-AF65-F5344CB8AC3E}">
        <p14:creationId xmlns:p14="http://schemas.microsoft.com/office/powerpoint/2010/main" val="362479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25151" y="362285"/>
            <a:ext cx="10879686" cy="4914644"/>
          </a:xfrm>
        </p:spPr>
        <p:txBody>
          <a:bodyPr>
            <a:normAutofit/>
          </a:bodyPr>
          <a:lstStyle/>
          <a:p>
            <a:endParaRPr lang="en-US" b="1"/>
          </a:p>
          <a:p>
            <a:br>
              <a:rPr lang="en-US" b="1">
                <a:ea typeface="+mn-lt"/>
                <a:cs typeface="+mn-lt"/>
              </a:rPr>
            </a:br>
            <a:r>
              <a:rPr lang="en-US" sz="2000" b="1"/>
              <a:t>Alert</a:t>
            </a:r>
            <a:r>
              <a:rPr lang="en-US" sz="2000" b="1">
                <a:ea typeface="+mn-lt"/>
                <a:cs typeface="+mn-lt"/>
              </a:rPr>
              <a:t> Generation Logic:</a:t>
            </a:r>
            <a:r>
              <a:rPr lang="en-US" sz="2000">
                <a:ea typeface="+mn-lt"/>
                <a:cs typeface="+mn-lt"/>
              </a:rPr>
              <a:t> A function is created to generate alerts based on traffic anomalies and maintenance needs. If both high traffic anomalies and maintenance needs are detected, a critical issue alert is generated.</a:t>
            </a:r>
          </a:p>
          <a:p>
            <a:endParaRPr lang="en-US" sz="2000">
              <a:ea typeface="+mn-lt"/>
              <a:cs typeface="+mn-lt"/>
            </a:endParaRPr>
          </a:p>
          <a:p>
            <a:r>
              <a:rPr lang="en-US" sz="2000" b="1">
                <a:ea typeface="+mn-lt"/>
                <a:cs typeface="+mn-lt"/>
              </a:rPr>
              <a:t>Why:</a:t>
            </a:r>
            <a:r>
              <a:rPr lang="en-US" sz="2000">
                <a:ea typeface="+mn-lt"/>
                <a:cs typeface="+mn-lt"/>
              </a:rPr>
              <a:t> Alerts serve as actionable insights, helping IT teams prioritize responses to devices showing potential issues. These alerts ensure prompt action to reduce downtime and mitigate security risks.</a:t>
            </a:r>
            <a:endParaRPr lang="en-US" sz="2000"/>
          </a:p>
          <a:p>
            <a:endParaRPr lang="en-US"/>
          </a:p>
          <a:p>
            <a:endParaRPr lang="en-US"/>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9</a:t>
            </a:fld>
            <a:endParaRPr lang="en-US"/>
          </a:p>
        </p:txBody>
      </p:sp>
      <p:sp>
        <p:nvSpPr>
          <p:cNvPr id="5" name="Title 4">
            <a:extLst>
              <a:ext uri="{FF2B5EF4-FFF2-40B4-BE49-F238E27FC236}">
                <a16:creationId xmlns:a16="http://schemas.microsoft.com/office/drawing/2014/main" id="{12B1FBD0-22DC-024E-C814-214403DA2656}"/>
              </a:ext>
            </a:extLst>
          </p:cNvPr>
          <p:cNvSpPr>
            <a:spLocks noGrp="1"/>
          </p:cNvSpPr>
          <p:nvPr>
            <p:ph type="title"/>
          </p:nvPr>
        </p:nvSpPr>
        <p:spPr/>
        <p:txBody>
          <a:bodyPr/>
          <a:lstStyle/>
          <a:p>
            <a:r>
              <a:rPr lang="en-US" sz="2800">
                <a:cs typeface="Sabon Next LT"/>
              </a:rPr>
              <a:t>3</a:t>
            </a:r>
            <a:r>
              <a:rPr lang="en-US" sz="2800">
                <a:ea typeface="+mj-lt"/>
                <a:cs typeface="+mj-lt"/>
              </a:rPr>
              <a:t>. </a:t>
            </a:r>
            <a:r>
              <a:rPr lang="en-US" sz="2800" b="1">
                <a:ea typeface="+mj-lt"/>
                <a:cs typeface="+mj-lt"/>
              </a:rPr>
              <a:t>Generating Alerts</a:t>
            </a:r>
            <a:endParaRPr lang="en-US" sz="2800"/>
          </a:p>
        </p:txBody>
      </p:sp>
      <p:pic>
        <p:nvPicPr>
          <p:cNvPr id="6" name="Picture 5" descr="A screenshot of a computer program&#10;&#10;Description automatically generated">
            <a:extLst>
              <a:ext uri="{FF2B5EF4-FFF2-40B4-BE49-F238E27FC236}">
                <a16:creationId xmlns:a16="http://schemas.microsoft.com/office/drawing/2014/main" id="{21D3B89F-739A-C700-4BFC-D4BE7B5F8A0A}"/>
              </a:ext>
            </a:extLst>
          </p:cNvPr>
          <p:cNvPicPr>
            <a:picLocks noChangeAspect="1"/>
          </p:cNvPicPr>
          <p:nvPr/>
        </p:nvPicPr>
        <p:blipFill>
          <a:blip r:embed="rId2"/>
          <a:stretch>
            <a:fillRect/>
          </a:stretch>
        </p:blipFill>
        <p:spPr>
          <a:xfrm>
            <a:off x="703932" y="4393114"/>
            <a:ext cx="10810875" cy="2028825"/>
          </a:xfrm>
          <a:prstGeom prst="rect">
            <a:avLst/>
          </a:prstGeom>
        </p:spPr>
      </p:pic>
    </p:spTree>
    <p:extLst>
      <p:ext uri="{BB962C8B-B14F-4D97-AF65-F5344CB8AC3E}">
        <p14:creationId xmlns:p14="http://schemas.microsoft.com/office/powerpoint/2010/main" val="273041793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BEFF82A-2FA9-4126-8B42-749013CDACB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9A1E4C-8388-4821-B0C4-BDD29A5F03A7}">
  <ds:schemaRefs>
    <ds:schemaRef ds:uri="http://schemas.microsoft.com/sharepoint/v3/contenttype/forms"/>
  </ds:schemaRefs>
</ds:datastoreItem>
</file>

<file path=customXml/itemProps3.xml><?xml version="1.0" encoding="utf-8"?>
<ds:datastoreItem xmlns:ds="http://schemas.openxmlformats.org/officeDocument/2006/customXml" ds:itemID="{33A6A2B0-0AA5-4A3C-A463-A9815E212A8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_DappledVTI</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DappledVTI</vt:lpstr>
      <vt:lpstr>PREDICTING MAINTENANCE NEEDS AND TRAFFIC ANOMALIES IN NETWORK DEVICES USING MACHINE LEARNING </vt:lpstr>
      <vt:lpstr>CONTENTS</vt:lpstr>
      <vt:lpstr>Introduction</vt:lpstr>
      <vt:lpstr>PowerPoint Presentation</vt:lpstr>
      <vt:lpstr>METHODOLOGY</vt:lpstr>
      <vt:lpstr>IMPLEMENTATION</vt:lpstr>
      <vt:lpstr>PowerPoint Presentation</vt:lpstr>
      <vt:lpstr>PowerPoint Presentation</vt:lpstr>
      <vt:lpstr>3. Generating Alerts</vt:lpstr>
      <vt:lpstr>4. Model Training and Evaluation: Predicting Maintenance Needs</vt:lpstr>
      <vt:lpstr>Model Training and Evaluation: Detecting Critical Issues</vt:lpstr>
      <vt:lpstr>5. Generating Alerts for Critical Issues</vt:lpstr>
      <vt:lpstr>6. Insights and Results</vt:lpstr>
      <vt:lpstr>Results</vt:lpstr>
      <vt:lpstr>CONCLUSION</vt:lpstr>
      <vt:lpstr>FUTURE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66</cp:revision>
  <dcterms:created xsi:type="dcterms:W3CDTF">2024-11-16T02:38:53Z</dcterms:created>
  <dcterms:modified xsi:type="dcterms:W3CDTF">2024-11-19T13:40:05Z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