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6" r:id="rId5"/>
    <p:sldId id="264" r:id="rId6"/>
    <p:sldId id="260" r:id="rId7"/>
    <p:sldId id="261" r:id="rId8"/>
    <p:sldId id="265" r:id="rId9"/>
    <p:sldId id="262" r:id="rId10"/>
    <p:sldId id="267" r:id="rId11"/>
    <p:sldId id="268"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349A7-6BBD-5790-2065-BDCCE9EEED60}" v="4" dt="2023-12-16T16:14:33.681"/>
    <p1510:client id="{85AAB7AD-F0BA-8451-09C2-807FE3DF74FD}" v="146" dt="2023-12-16T11:14:02.808"/>
    <p1510:client id="{9D21B9D9-A041-4673-816B-A280348EF6E3}" v="283" dt="2023-12-16T16:12:38.400"/>
    <p1510:client id="{CD70E8FE-11D8-02F0-41EB-7DEF341ECF2A}" v="55" dt="2023-12-16T13:12:24.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072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535517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533523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899966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0DD4E-FCFB-34F5-FB93-44BFB47B56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1EC2A6-954B-7E2A-391E-F04746F620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2750EE-34A8-760A-FBEC-43C2B1E74AF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8F14974-96C2-8692-1221-3CDF132467B1}"/>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736247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713401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gadm21/Face-recognition-using-PCA-and-SVD" TargetMode="External"/><Relationship Id="rId3" Type="http://schemas.openxmlformats.org/officeDocument/2006/relationships/image" Target="../media/image1.png"/><Relationship Id="rId7" Type="http://schemas.openxmlformats.org/officeDocument/2006/relationships/hyperlink" Target="https://youtu.be/61NuFlK5VdU?si=khH2kzxI_AT5zPZb"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geeksforgeeks.org/ml-face-recognition-using-eigenfaces-pca-algorithm/" TargetMode="External"/><Relationship Id="rId5" Type="http://schemas.openxmlformats.org/officeDocument/2006/relationships/hyperlink" Target="https://machinelearningmastery.com/face-recognition-using-principal-component-analysis/" TargetMode="External"/><Relationship Id="rId4" Type="http://schemas.openxmlformats.org/officeDocument/2006/relationships/hyperlink" Target="https://www.researchgate.net/publication/318362885_Face_recognition_using_principal_component_analysis_metho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668185"/>
            <a:ext cx="7477601" cy="2499598"/>
          </a:xfrm>
          <a:prstGeom prst="rect">
            <a:avLst/>
          </a:prstGeom>
          <a:noFill/>
          <a:ln/>
        </p:spPr>
        <p:txBody>
          <a:bodyPr wrap="square" rtlCol="0" anchor="t"/>
          <a:lstStyle/>
          <a:p>
            <a:pPr marL="0" indent="0">
              <a:lnSpc>
                <a:spcPts val="6561"/>
              </a:lnSpc>
              <a:buNone/>
            </a:pPr>
            <a:r>
              <a:rPr lang="en-US" sz="5249" b="1">
                <a:solidFill>
                  <a:srgbClr val="396AF1"/>
                </a:solidFill>
                <a:latin typeface="Barlow" pitchFamily="34" charset="0"/>
                <a:ea typeface="Barlow" pitchFamily="34" charset="-122"/>
                <a:cs typeface="Barlow" pitchFamily="34" charset="-120"/>
              </a:rPr>
              <a:t>Facial Recognition: A Journey Through PCA and SVD</a:t>
            </a:r>
            <a:endParaRPr lang="en-US" sz="5249"/>
          </a:p>
        </p:txBody>
      </p:sp>
      <p:sp>
        <p:nvSpPr>
          <p:cNvPr id="6" name="Text 2"/>
          <p:cNvSpPr/>
          <p:nvPr/>
        </p:nvSpPr>
        <p:spPr>
          <a:xfrm>
            <a:off x="833199" y="4501039"/>
            <a:ext cx="7477601"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2" charset="0"/>
                <a:ea typeface="Montserrat" pitchFamily="34" charset="-122"/>
                <a:cs typeface="Montserrat" pitchFamily="34" charset="-120"/>
              </a:rPr>
              <a:t>In this presentation, we delve into the fascinating realm of facial recognition and explore the pivotal role played by Principal Component Analysis (PCA) and Singular Value Decomposition (SVD) in this groundbreaking technology.</a:t>
            </a:r>
            <a:endParaRPr lang="en-US" sz="1750" dirty="0">
              <a:latin typeface="Montserrat" pitchFamily="2" charset="0"/>
            </a:endParaRPr>
          </a:p>
        </p:txBody>
      </p:sp>
      <p:sp>
        <p:nvSpPr>
          <p:cNvPr id="9" name="Text 4"/>
          <p:cNvSpPr/>
          <p:nvPr/>
        </p:nvSpPr>
        <p:spPr>
          <a:xfrm>
            <a:off x="833199" y="6184342"/>
            <a:ext cx="4312920" cy="2057043"/>
          </a:xfrm>
          <a:prstGeom prst="rect">
            <a:avLst/>
          </a:prstGeom>
          <a:noFill/>
          <a:ln/>
        </p:spPr>
        <p:txBody>
          <a:bodyPr wrap="none" rtlCol="0" anchor="t"/>
          <a:lstStyle/>
          <a:p>
            <a:pPr marL="0" indent="0" algn="l">
              <a:lnSpc>
                <a:spcPts val="3062"/>
              </a:lnSpc>
              <a:buNone/>
            </a:pPr>
            <a:r>
              <a:rPr lang="en-US" sz="2187" dirty="0">
                <a:solidFill>
                  <a:srgbClr val="272525"/>
                </a:solidFill>
                <a:latin typeface="Montserrat" pitchFamily="34" charset="0"/>
                <a:ea typeface="Montserrat" pitchFamily="34" charset="-122"/>
                <a:cs typeface="Montserrat" pitchFamily="34" charset="-120"/>
              </a:rPr>
              <a:t>Jayan S - 23033</a:t>
            </a:r>
          </a:p>
          <a:p>
            <a:pPr marL="0" indent="0" algn="l">
              <a:lnSpc>
                <a:spcPts val="3062"/>
              </a:lnSpc>
              <a:buNone/>
            </a:pPr>
            <a:r>
              <a:rPr lang="en-US" sz="2187" dirty="0">
                <a:solidFill>
                  <a:srgbClr val="272525"/>
                </a:solidFill>
                <a:latin typeface="Montserrat" pitchFamily="34" charset="0"/>
                <a:ea typeface="Montserrat" pitchFamily="34" charset="-122"/>
                <a:cs typeface="Montserrat" pitchFamily="34" charset="-120"/>
              </a:rPr>
              <a:t>Jagan K S - 23034</a:t>
            </a:r>
          </a:p>
          <a:p>
            <a:pPr marL="0" indent="0" algn="l">
              <a:lnSpc>
                <a:spcPts val="3062"/>
              </a:lnSpc>
              <a:buNone/>
            </a:pPr>
            <a:r>
              <a:rPr lang="en-US" sz="2187" dirty="0">
                <a:solidFill>
                  <a:srgbClr val="272525"/>
                </a:solidFill>
                <a:latin typeface="Montserrat" pitchFamily="34" charset="0"/>
                <a:ea typeface="Montserrat" pitchFamily="34" charset="-122"/>
                <a:cs typeface="Montserrat" pitchFamily="34" charset="-120"/>
              </a:rPr>
              <a:t>Keerthivasan S V - 23037</a:t>
            </a:r>
          </a:p>
          <a:p>
            <a:pPr marL="0" indent="0" algn="l">
              <a:lnSpc>
                <a:spcPts val="3062"/>
              </a:lnSpc>
              <a:buNone/>
            </a:pPr>
            <a:r>
              <a:rPr lang="en-US" sz="2187" dirty="0">
                <a:solidFill>
                  <a:srgbClr val="272525"/>
                </a:solidFill>
                <a:latin typeface="Montserrat" pitchFamily="34" charset="0"/>
                <a:ea typeface="Montserrat" pitchFamily="34" charset="-122"/>
                <a:cs typeface="Montserrat" pitchFamily="34" charset="-120"/>
              </a:rPr>
              <a:t>Krish S - 23040</a:t>
            </a:r>
          </a:p>
          <a:p>
            <a:pPr marL="0" indent="0" algn="l">
              <a:lnSpc>
                <a:spcPts val="3062"/>
              </a:lnSpc>
              <a:buNone/>
            </a:pP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US"/>
          </a:p>
        </p:txBody>
      </p:sp>
      <p:sp>
        <p:nvSpPr>
          <p:cNvPr id="4" name="Text 1"/>
          <p:cNvSpPr/>
          <p:nvPr/>
        </p:nvSpPr>
        <p:spPr>
          <a:xfrm>
            <a:off x="515541" y="703117"/>
            <a:ext cx="5516880" cy="694373"/>
          </a:xfrm>
          <a:prstGeom prst="rect">
            <a:avLst/>
          </a:prstGeom>
          <a:noFill/>
          <a:ln/>
        </p:spPr>
        <p:txBody>
          <a:bodyPr wrap="none" rtlCol="0" anchor="t"/>
          <a:lstStyle/>
          <a:p>
            <a:pPr marL="0" indent="0">
              <a:lnSpc>
                <a:spcPts val="5468"/>
              </a:lnSpc>
              <a:buNone/>
            </a:pPr>
            <a:r>
              <a:rPr lang="en-US" sz="4374" b="1">
                <a:solidFill>
                  <a:srgbClr val="396AF1"/>
                </a:solidFill>
                <a:latin typeface="Barlow" pitchFamily="34" charset="0"/>
              </a:rPr>
              <a:t>Code – Preload File</a:t>
            </a:r>
            <a:endParaRPr lang="en-US" sz="4374"/>
          </a:p>
        </p:txBody>
      </p:sp>
      <p:sp>
        <p:nvSpPr>
          <p:cNvPr id="7" name="Text 4"/>
          <p:cNvSpPr/>
          <p:nvPr/>
        </p:nvSpPr>
        <p:spPr>
          <a:xfrm>
            <a:off x="515541" y="1856509"/>
            <a:ext cx="13699223" cy="5669974"/>
          </a:xfrm>
          <a:prstGeom prst="rect">
            <a:avLst/>
          </a:prstGeom>
          <a:noFill/>
          <a:ln/>
        </p:spPr>
        <p:txBody>
          <a:bodyPr wrap="square" rtlCol="0" anchor="t"/>
          <a:lstStyle/>
          <a:p>
            <a:pPr marL="0" indent="0">
              <a:buNone/>
            </a:pPr>
            <a:endParaRPr lang="en-US" sz="2400">
              <a:latin typeface="Montserrat" pitchFamily="2" charset="0"/>
            </a:endParaRPr>
          </a:p>
        </p:txBody>
      </p:sp>
      <p:pic>
        <p:nvPicPr>
          <p:cNvPr id="9" name="Picture 8">
            <a:extLst>
              <a:ext uri="{FF2B5EF4-FFF2-40B4-BE49-F238E27FC236}">
                <a16:creationId xmlns:a16="http://schemas.microsoft.com/office/drawing/2014/main" id="{B25F6C90-1B7B-6189-29A3-75D98868F919}"/>
              </a:ext>
            </a:extLst>
          </p:cNvPr>
          <p:cNvPicPr>
            <a:picLocks noChangeAspect="1"/>
          </p:cNvPicPr>
          <p:nvPr/>
        </p:nvPicPr>
        <p:blipFill>
          <a:blip r:embed="rId4"/>
          <a:stretch>
            <a:fillRect/>
          </a:stretch>
        </p:blipFill>
        <p:spPr>
          <a:xfrm>
            <a:off x="2392351" y="1476947"/>
            <a:ext cx="9845698" cy="6415125"/>
          </a:xfrm>
          <a:prstGeom prst="rect">
            <a:avLst/>
          </a:prstGeom>
        </p:spPr>
      </p:pic>
    </p:spTree>
    <p:extLst>
      <p:ext uri="{BB962C8B-B14F-4D97-AF65-F5344CB8AC3E}">
        <p14:creationId xmlns:p14="http://schemas.microsoft.com/office/powerpoint/2010/main" val="1049619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US"/>
          </a:p>
        </p:txBody>
      </p:sp>
      <p:sp>
        <p:nvSpPr>
          <p:cNvPr id="4" name="Text 1"/>
          <p:cNvSpPr/>
          <p:nvPr/>
        </p:nvSpPr>
        <p:spPr>
          <a:xfrm>
            <a:off x="515541" y="703117"/>
            <a:ext cx="5516880" cy="694373"/>
          </a:xfrm>
          <a:prstGeom prst="rect">
            <a:avLst/>
          </a:prstGeom>
          <a:noFill/>
          <a:ln/>
        </p:spPr>
        <p:txBody>
          <a:bodyPr wrap="none" rtlCol="0" anchor="t"/>
          <a:lstStyle/>
          <a:p>
            <a:pPr marL="0" indent="0">
              <a:lnSpc>
                <a:spcPts val="5468"/>
              </a:lnSpc>
              <a:buNone/>
            </a:pPr>
            <a:r>
              <a:rPr lang="en-US" sz="4374" b="1">
                <a:solidFill>
                  <a:srgbClr val="396AF1"/>
                </a:solidFill>
                <a:latin typeface="Barlow" pitchFamily="34" charset="0"/>
              </a:rPr>
              <a:t>Code – Recognition File</a:t>
            </a:r>
            <a:endParaRPr lang="en-US" sz="4374"/>
          </a:p>
        </p:txBody>
      </p:sp>
      <p:sp>
        <p:nvSpPr>
          <p:cNvPr id="7" name="Text 4"/>
          <p:cNvSpPr/>
          <p:nvPr/>
        </p:nvSpPr>
        <p:spPr>
          <a:xfrm>
            <a:off x="515541" y="1856509"/>
            <a:ext cx="13699223" cy="5669974"/>
          </a:xfrm>
          <a:prstGeom prst="rect">
            <a:avLst/>
          </a:prstGeom>
          <a:noFill/>
          <a:ln/>
        </p:spPr>
        <p:txBody>
          <a:bodyPr wrap="square" rtlCol="0" anchor="t"/>
          <a:lstStyle/>
          <a:p>
            <a:pPr marL="0" indent="0">
              <a:buNone/>
            </a:pPr>
            <a:endParaRPr lang="en-US" sz="2400">
              <a:latin typeface="Montserrat" pitchFamily="2" charset="0"/>
            </a:endParaRPr>
          </a:p>
        </p:txBody>
      </p:sp>
      <p:pic>
        <p:nvPicPr>
          <p:cNvPr id="8" name="Picture 7">
            <a:extLst>
              <a:ext uri="{FF2B5EF4-FFF2-40B4-BE49-F238E27FC236}">
                <a16:creationId xmlns:a16="http://schemas.microsoft.com/office/drawing/2014/main" id="{10250FC3-F721-6C70-3A6F-A51A9A6DF347}"/>
              </a:ext>
            </a:extLst>
          </p:cNvPr>
          <p:cNvPicPr>
            <a:picLocks noChangeAspect="1"/>
          </p:cNvPicPr>
          <p:nvPr/>
        </p:nvPicPr>
        <p:blipFill>
          <a:blip r:embed="rId4"/>
          <a:stretch>
            <a:fillRect/>
          </a:stretch>
        </p:blipFill>
        <p:spPr>
          <a:xfrm>
            <a:off x="1580841" y="1666728"/>
            <a:ext cx="11468718" cy="6201195"/>
          </a:xfrm>
          <a:prstGeom prst="rect">
            <a:avLst/>
          </a:prstGeom>
        </p:spPr>
      </p:pic>
    </p:spTree>
    <p:extLst>
      <p:ext uri="{BB962C8B-B14F-4D97-AF65-F5344CB8AC3E}">
        <p14:creationId xmlns:p14="http://schemas.microsoft.com/office/powerpoint/2010/main" val="104606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2769751"/>
          </a:xfrm>
          <a:prstGeom prst="rect">
            <a:avLst/>
          </a:prstGeom>
        </p:spPr>
      </p:pic>
      <p:sp>
        <p:nvSpPr>
          <p:cNvPr id="5" name="Text 1"/>
          <p:cNvSpPr/>
          <p:nvPr/>
        </p:nvSpPr>
        <p:spPr>
          <a:xfrm>
            <a:off x="1672062" y="3172079"/>
            <a:ext cx="8260080" cy="692467"/>
          </a:xfrm>
          <a:prstGeom prst="rect">
            <a:avLst/>
          </a:prstGeom>
          <a:noFill/>
          <a:ln/>
        </p:spPr>
        <p:txBody>
          <a:bodyPr wrap="none" rtlCol="0" anchor="t"/>
          <a:lstStyle/>
          <a:p>
            <a:pPr marL="0" indent="0">
              <a:lnSpc>
                <a:spcPts val="5452"/>
              </a:lnSpc>
              <a:buNone/>
            </a:pPr>
            <a:r>
              <a:rPr lang="en-US" sz="4362" b="1">
                <a:solidFill>
                  <a:srgbClr val="396AF1"/>
                </a:solidFill>
                <a:latin typeface="Barlow" pitchFamily="34" charset="0"/>
                <a:ea typeface="Barlow" pitchFamily="34" charset="-122"/>
                <a:cs typeface="Barlow" pitchFamily="34" charset="-120"/>
              </a:rPr>
              <a:t>Introduction</a:t>
            </a:r>
            <a:endParaRPr lang="en-US" sz="4362"/>
          </a:p>
        </p:txBody>
      </p:sp>
      <p:sp>
        <p:nvSpPr>
          <p:cNvPr id="9" name="Text 5"/>
          <p:cNvSpPr/>
          <p:nvPr/>
        </p:nvSpPr>
        <p:spPr>
          <a:xfrm>
            <a:off x="1775578" y="4158021"/>
            <a:ext cx="12245221" cy="3462098"/>
          </a:xfrm>
          <a:prstGeom prst="rect">
            <a:avLst/>
          </a:prstGeom>
          <a:noFill/>
          <a:ln/>
        </p:spPr>
        <p:txBody>
          <a:bodyPr wrap="square" rtlCol="0" anchor="t"/>
          <a:lstStyle/>
          <a:p>
            <a:pPr marL="0" indent="0">
              <a:lnSpc>
                <a:spcPts val="2792"/>
              </a:lnSpc>
              <a:buNone/>
            </a:pPr>
            <a:r>
              <a:rPr lang="en-US" sz="2800" b="0" i="0" u="none" strike="noStrike" dirty="0">
                <a:solidFill>
                  <a:srgbClr val="0D0D0D"/>
                </a:solidFill>
                <a:effectLst/>
                <a:latin typeface="Montserrat" pitchFamily="2" charset="0"/>
              </a:rPr>
              <a:t>Face recognition is a crucial application in computer vision and image processing with real-world applications such as security systems, authentication processes, and human-computer interaction. Principal Component Analysis (PCA) and Singular Value Decomposition (SVD) are mathematical techniques that offer powerful tools for dimensionality reduction and feature extraction. By employing these techniques, we aim to improve the recognition performance of facial recognition systems, making them more adaptive and resilient to variations in facial expressions, lighting conditions, and other environmental factors</a:t>
            </a:r>
            <a:r>
              <a:rPr lang="en-US" sz="2800" b="0" i="0" u="none" strike="noStrike" dirty="0">
                <a:solidFill>
                  <a:srgbClr val="414152"/>
                </a:solidFill>
                <a:effectLst/>
                <a:latin typeface="Montserrat" pitchFamily="2" charset="0"/>
              </a:rPr>
              <a:t>.</a:t>
            </a:r>
            <a:endParaRPr lang="en-US" sz="2400" dirty="0">
              <a:latin typeface="Montserrat"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US"/>
          </a:p>
        </p:txBody>
      </p:sp>
      <p:sp>
        <p:nvSpPr>
          <p:cNvPr id="4" name="Text 1"/>
          <p:cNvSpPr/>
          <p:nvPr/>
        </p:nvSpPr>
        <p:spPr>
          <a:xfrm>
            <a:off x="360218" y="613464"/>
            <a:ext cx="5234291" cy="694373"/>
          </a:xfrm>
          <a:prstGeom prst="rect">
            <a:avLst/>
          </a:prstGeom>
          <a:noFill/>
          <a:ln/>
        </p:spPr>
        <p:txBody>
          <a:bodyPr wrap="none" rtlCol="0" anchor="t"/>
          <a:lstStyle/>
          <a:p>
            <a:pPr marL="0" indent="0">
              <a:lnSpc>
                <a:spcPts val="5468"/>
              </a:lnSpc>
              <a:buNone/>
            </a:pPr>
            <a:r>
              <a:rPr lang="en-US" sz="4374" b="1">
                <a:solidFill>
                  <a:srgbClr val="396AF1"/>
                </a:solidFill>
                <a:latin typeface="Barlow" pitchFamily="34" charset="0"/>
                <a:ea typeface="Barlow" pitchFamily="34" charset="-122"/>
                <a:cs typeface="Barlow" pitchFamily="34" charset="-120"/>
              </a:rPr>
              <a:t>Objective</a:t>
            </a:r>
            <a:endParaRPr lang="en-US" sz="4374"/>
          </a:p>
        </p:txBody>
      </p:sp>
      <p:sp>
        <p:nvSpPr>
          <p:cNvPr id="6" name="Text 3"/>
          <p:cNvSpPr/>
          <p:nvPr/>
        </p:nvSpPr>
        <p:spPr>
          <a:xfrm>
            <a:off x="360218" y="1921301"/>
            <a:ext cx="13854546" cy="5385259"/>
          </a:xfrm>
          <a:prstGeom prst="rect">
            <a:avLst/>
          </a:prstGeom>
          <a:noFill/>
          <a:ln/>
        </p:spPr>
        <p:txBody>
          <a:bodyPr wrap="square" rtlCol="0" anchor="t"/>
          <a:lstStyle/>
          <a:p>
            <a:pPr algn="l" rtl="0" fontAlgn="base"/>
            <a:r>
              <a:rPr lang="en-US" sz="2800" b="0" i="0" u="none" strike="noStrike" dirty="0">
                <a:effectLst/>
                <a:latin typeface="Montserrat" pitchFamily="2" charset="0"/>
              </a:rPr>
              <a:t>The primary objective of this project is to implement and evaluate the effectiveness of face recognition using Principal Component Analysis (PCA) and Singular Value Decomposition (SVD). </a:t>
            </a:r>
          </a:p>
          <a:p>
            <a:pPr algn="l" rtl="0" fontAlgn="base"/>
            <a:r>
              <a:rPr lang="en-US" sz="2800" b="0" i="0" u="none" strike="noStrike" dirty="0">
                <a:effectLst/>
                <a:latin typeface="Montserrat" pitchFamily="2" charset="0"/>
              </a:rPr>
              <a:t>Specific goals include: </a:t>
            </a:r>
            <a:r>
              <a:rPr lang="en-US" sz="2800" b="0" i="0" dirty="0">
                <a:effectLst/>
                <a:latin typeface="Montserrat" pitchFamily="2" charset="0"/>
              </a:rPr>
              <a:t>​</a:t>
            </a:r>
          </a:p>
          <a:p>
            <a:pPr algn="l" rtl="0" fontAlgn="base"/>
            <a:endParaRPr lang="en-US" sz="2400" b="0" i="0" dirty="0">
              <a:solidFill>
                <a:srgbClr val="000000"/>
              </a:solidFill>
              <a:effectLst/>
              <a:latin typeface="Montserrat" pitchFamily="2" charset="0"/>
            </a:endParaRPr>
          </a:p>
          <a:p>
            <a:pPr algn="l" rtl="0" fontAlgn="base">
              <a:lnSpc>
                <a:spcPct val="200000"/>
              </a:lnSpc>
              <a:buFont typeface="+mj-lt"/>
              <a:buAutoNum type="arabicPeriod"/>
            </a:pPr>
            <a:r>
              <a:rPr lang="en-US" sz="2400" b="0" i="0" u="none" strike="noStrike" dirty="0">
                <a:solidFill>
                  <a:srgbClr val="000000"/>
                </a:solidFill>
                <a:effectLst/>
                <a:latin typeface="Montserrat" pitchFamily="2" charset="0"/>
              </a:rPr>
              <a:t> Understanding the theoretical foundations of PCA and SVD in the context of face recognition. </a:t>
            </a:r>
            <a:r>
              <a:rPr lang="en-US" sz="2400" b="0" i="0" dirty="0">
                <a:solidFill>
                  <a:srgbClr val="000000"/>
                </a:solidFill>
                <a:effectLst/>
                <a:latin typeface="Montserrat" pitchFamily="2" charset="0"/>
              </a:rPr>
              <a:t>​</a:t>
            </a:r>
          </a:p>
          <a:p>
            <a:pPr algn="l" rtl="0" fontAlgn="base">
              <a:lnSpc>
                <a:spcPct val="200000"/>
              </a:lnSpc>
              <a:buFont typeface="+mj-lt"/>
              <a:buAutoNum type="arabicPeriod" startAt="2"/>
            </a:pPr>
            <a:r>
              <a:rPr lang="en-US" sz="2400" b="0" i="0" u="none" strike="noStrike" dirty="0">
                <a:solidFill>
                  <a:srgbClr val="000000"/>
                </a:solidFill>
                <a:effectLst/>
                <a:latin typeface="Montserrat" pitchFamily="2" charset="0"/>
              </a:rPr>
              <a:t> Implementing a facial recognition system using these mathematical techniques. </a:t>
            </a:r>
            <a:r>
              <a:rPr lang="en-US" sz="2400" b="0" i="0" dirty="0">
                <a:solidFill>
                  <a:srgbClr val="000000"/>
                </a:solidFill>
                <a:effectLst/>
                <a:latin typeface="Montserrat" pitchFamily="2" charset="0"/>
              </a:rPr>
              <a:t>​</a:t>
            </a:r>
          </a:p>
          <a:p>
            <a:pPr algn="l" rtl="0" fontAlgn="base">
              <a:lnSpc>
                <a:spcPct val="200000"/>
              </a:lnSpc>
              <a:buFont typeface="+mj-lt"/>
              <a:buAutoNum type="arabicPeriod" startAt="3"/>
            </a:pPr>
            <a:r>
              <a:rPr lang="en-US" sz="2400" b="0" i="0" u="none" strike="noStrike" dirty="0">
                <a:solidFill>
                  <a:srgbClr val="000000"/>
                </a:solidFill>
                <a:effectLst/>
                <a:latin typeface="Montserrat" pitchFamily="2" charset="0"/>
              </a:rPr>
              <a:t> Evaluating the performance of the system in terms of accuracy, speed, and robustness. </a:t>
            </a:r>
            <a:r>
              <a:rPr lang="en-US" sz="2400" b="0" i="0" dirty="0">
                <a:solidFill>
                  <a:srgbClr val="000000"/>
                </a:solidFill>
                <a:effectLst/>
                <a:latin typeface="Montserrat" pitchFamily="2" charset="0"/>
              </a:rPr>
              <a:t>​</a:t>
            </a:r>
            <a:endParaRPr lang="en-US" sz="2400" dirty="0">
              <a:solidFill>
                <a:srgbClr val="000000"/>
              </a:solidFill>
              <a:latin typeface="Montserrat" pitchFamily="2" charset="0"/>
            </a:endParaRPr>
          </a:p>
          <a:p>
            <a:pPr algn="l" rtl="0" fontAlgn="base"/>
            <a:endParaRPr lang="en-US" sz="2400" b="0" i="0" dirty="0">
              <a:solidFill>
                <a:srgbClr val="000000"/>
              </a:solidFill>
              <a:effectLst/>
              <a:latin typeface="Montserrat"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US"/>
          </a:p>
        </p:txBody>
      </p:sp>
      <p:sp>
        <p:nvSpPr>
          <p:cNvPr id="4" name="Text 1"/>
          <p:cNvSpPr/>
          <p:nvPr/>
        </p:nvSpPr>
        <p:spPr>
          <a:xfrm>
            <a:off x="360218" y="613464"/>
            <a:ext cx="5234291"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rPr>
              <a:t>Scope</a:t>
            </a:r>
            <a:endParaRPr lang="en-US" sz="4374" dirty="0"/>
          </a:p>
        </p:txBody>
      </p:sp>
      <p:sp>
        <p:nvSpPr>
          <p:cNvPr id="6" name="Text 3"/>
          <p:cNvSpPr/>
          <p:nvPr/>
        </p:nvSpPr>
        <p:spPr>
          <a:xfrm>
            <a:off x="360218" y="1958858"/>
            <a:ext cx="12320955" cy="5619720"/>
          </a:xfrm>
          <a:prstGeom prst="rect">
            <a:avLst/>
          </a:prstGeom>
          <a:noFill/>
          <a:ln/>
        </p:spPr>
        <p:txBody>
          <a:bodyPr wrap="square" rtlCol="0" anchor="t"/>
          <a:lstStyle/>
          <a:p>
            <a:pPr marL="0" indent="0" algn="l">
              <a:lnSpc>
                <a:spcPts val="2799"/>
              </a:lnSpc>
              <a:buNone/>
            </a:pPr>
            <a:r>
              <a:rPr lang="en-US" sz="2400" b="0" i="0" u="none" strike="noStrike" dirty="0">
                <a:effectLst/>
                <a:latin typeface="Montserrat" pitchFamily="2" charset="0"/>
              </a:rPr>
              <a:t>This project delves into the mathematical heart of face recognition, leveraging the power of Principal Component Analysis (PCA) and Singular Value Decomposition (SVD) to extract key features and reduce data complexity. </a:t>
            </a:r>
          </a:p>
          <a:p>
            <a:pPr marL="0" indent="0" algn="l">
              <a:lnSpc>
                <a:spcPts val="2799"/>
              </a:lnSpc>
              <a:buNone/>
            </a:pPr>
            <a:endParaRPr lang="en-US" sz="2400" dirty="0">
              <a:latin typeface="Montserrat" pitchFamily="2" charset="0"/>
            </a:endParaRPr>
          </a:p>
          <a:p>
            <a:pPr marL="0" indent="0" algn="l">
              <a:lnSpc>
                <a:spcPts val="2799"/>
              </a:lnSpc>
              <a:buNone/>
            </a:pPr>
            <a:r>
              <a:rPr lang="en-US" sz="2400" b="0" i="0" u="none" strike="noStrike" dirty="0">
                <a:effectLst/>
                <a:latin typeface="Montserrat" pitchFamily="2" charset="0"/>
              </a:rPr>
              <a:t>PCA is used to reduce the dimensions of a matrix, by identifying and quantifying how much each dimension contributes to the result, allowing only th</a:t>
            </a:r>
            <a:r>
              <a:rPr lang="en-US" sz="2400" dirty="0">
                <a:latin typeface="Montserrat" pitchFamily="2" charset="0"/>
              </a:rPr>
              <a:t>e significant dimensions to be considered.</a:t>
            </a:r>
          </a:p>
          <a:p>
            <a:pPr marL="0" indent="0" algn="l">
              <a:lnSpc>
                <a:spcPts val="2799"/>
              </a:lnSpc>
              <a:buNone/>
            </a:pPr>
            <a:endParaRPr lang="en-US" sz="2400" b="0" i="0" u="none" strike="noStrike" dirty="0">
              <a:effectLst/>
              <a:latin typeface="Montserrat" pitchFamily="2" charset="0"/>
            </a:endParaRPr>
          </a:p>
          <a:p>
            <a:pPr marL="0" indent="0" algn="l">
              <a:lnSpc>
                <a:spcPts val="2799"/>
              </a:lnSpc>
              <a:buNone/>
            </a:pPr>
            <a:r>
              <a:rPr lang="en-US" sz="2400" dirty="0">
                <a:latin typeface="Montserrat" pitchFamily="2" charset="0"/>
              </a:rPr>
              <a:t>SVD is used to reduce the size of an image, through compression, improving processing speed and efficiency.</a:t>
            </a:r>
            <a:endParaRPr lang="en-US" sz="2400" b="0" i="0" u="none" strike="noStrike" dirty="0">
              <a:effectLst/>
              <a:latin typeface="Montserrat" pitchFamily="2" charset="0"/>
            </a:endParaRPr>
          </a:p>
          <a:p>
            <a:pPr marL="0" indent="0" algn="l">
              <a:lnSpc>
                <a:spcPts val="2799"/>
              </a:lnSpc>
              <a:buNone/>
            </a:pPr>
            <a:endParaRPr lang="en-US" sz="2400" dirty="0">
              <a:latin typeface="Montserrat" pitchFamily="2" charset="0"/>
            </a:endParaRPr>
          </a:p>
          <a:p>
            <a:pPr marL="0" indent="0" algn="l">
              <a:lnSpc>
                <a:spcPts val="2799"/>
              </a:lnSpc>
              <a:buNone/>
            </a:pPr>
            <a:r>
              <a:rPr lang="en-US" sz="2400" b="0" i="0" u="none" strike="noStrike" dirty="0">
                <a:effectLst/>
                <a:latin typeface="Montserrat" pitchFamily="2" charset="0"/>
              </a:rPr>
              <a:t>While the theoretical foundation is paramount, the project bridges the gap to practical implementation, translating these principles into functional code using appropriate programming languages and tools. In essence, it's a journey from mathematical elegance to real-world application.</a:t>
            </a:r>
            <a:endParaRPr lang="en-US" sz="2000" dirty="0">
              <a:latin typeface="Montserrat" pitchFamily="2" charset="0"/>
            </a:endParaRPr>
          </a:p>
        </p:txBody>
      </p:sp>
    </p:spTree>
    <p:extLst>
      <p:ext uri="{BB962C8B-B14F-4D97-AF65-F5344CB8AC3E}">
        <p14:creationId xmlns:p14="http://schemas.microsoft.com/office/powerpoint/2010/main" val="3861206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7834B-CB9B-B2F4-607B-05B14FEC9C9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B40FDB1-5FC9-7742-0BF4-00799328532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80711A8-B60A-8299-35BC-4509C0D4B7DF}"/>
              </a:ext>
            </a:extLst>
          </p:cNvPr>
          <p:cNvSpPr/>
          <p:nvPr/>
        </p:nvSpPr>
        <p:spPr>
          <a:xfrm>
            <a:off x="-193964" y="0"/>
            <a:ext cx="14630400" cy="8229600"/>
          </a:xfrm>
          <a:prstGeom prst="rect">
            <a:avLst/>
          </a:prstGeom>
          <a:solidFill>
            <a:srgbClr val="EEEFF5"/>
          </a:solidFill>
          <a:ln/>
        </p:spPr>
        <p:txBody>
          <a:bodyPr/>
          <a:lstStyle/>
          <a:p>
            <a:endParaRPr lang="en-US"/>
          </a:p>
        </p:txBody>
      </p:sp>
      <p:sp>
        <p:nvSpPr>
          <p:cNvPr id="5" name="Text 1">
            <a:extLst>
              <a:ext uri="{FF2B5EF4-FFF2-40B4-BE49-F238E27FC236}">
                <a16:creationId xmlns:a16="http://schemas.microsoft.com/office/drawing/2014/main" id="{96F9CC50-8FBF-C61A-441B-32E778F61D2B}"/>
              </a:ext>
            </a:extLst>
          </p:cNvPr>
          <p:cNvSpPr/>
          <p:nvPr/>
        </p:nvSpPr>
        <p:spPr>
          <a:xfrm>
            <a:off x="246603" y="712589"/>
            <a:ext cx="5030485" cy="694373"/>
          </a:xfrm>
          <a:prstGeom prst="rect">
            <a:avLst/>
          </a:prstGeom>
          <a:noFill/>
          <a:ln/>
        </p:spPr>
        <p:txBody>
          <a:bodyPr wrap="none" lIns="91440" tIns="45720" rIns="91440" bIns="45720" rtlCol="0" anchor="t"/>
          <a:lstStyle/>
          <a:p>
            <a:pPr>
              <a:lnSpc>
                <a:spcPts val="5468"/>
              </a:lnSpc>
            </a:pPr>
            <a:r>
              <a:rPr lang="en-US" sz="4350" b="1">
                <a:solidFill>
                  <a:srgbClr val="396AF1"/>
                </a:solidFill>
                <a:latin typeface="Barlow"/>
              </a:rPr>
              <a:t>Literature Review :</a:t>
            </a:r>
            <a:endParaRPr lang="en-US" sz="4350">
              <a:latin typeface="Barlow"/>
            </a:endParaRPr>
          </a:p>
        </p:txBody>
      </p:sp>
      <p:sp>
        <p:nvSpPr>
          <p:cNvPr id="6" name="Shape 2">
            <a:extLst>
              <a:ext uri="{FF2B5EF4-FFF2-40B4-BE49-F238E27FC236}">
                <a16:creationId xmlns:a16="http://schemas.microsoft.com/office/drawing/2014/main" id="{F741463A-5B49-3E86-C552-D0F3505D4772}"/>
              </a:ext>
            </a:extLst>
          </p:cNvPr>
          <p:cNvSpPr/>
          <p:nvPr/>
        </p:nvSpPr>
        <p:spPr>
          <a:xfrm>
            <a:off x="1116568" y="1740218"/>
            <a:ext cx="99893" cy="5776793"/>
          </a:xfrm>
          <a:prstGeom prst="roundRect">
            <a:avLst>
              <a:gd name="adj" fmla="val 133462"/>
            </a:avLst>
          </a:prstGeom>
          <a:solidFill>
            <a:srgbClr val="EEEFF5"/>
          </a:solidFill>
          <a:ln/>
        </p:spPr>
        <p:txBody>
          <a:bodyPr/>
          <a:lstStyle/>
          <a:p>
            <a:endParaRPr lang="en-US"/>
          </a:p>
        </p:txBody>
      </p:sp>
      <p:sp>
        <p:nvSpPr>
          <p:cNvPr id="7" name="Shape 3">
            <a:extLst>
              <a:ext uri="{FF2B5EF4-FFF2-40B4-BE49-F238E27FC236}">
                <a16:creationId xmlns:a16="http://schemas.microsoft.com/office/drawing/2014/main" id="{878FA69C-2A09-5A39-4099-C25BD69DD2F6}"/>
              </a:ext>
            </a:extLst>
          </p:cNvPr>
          <p:cNvSpPr/>
          <p:nvPr/>
        </p:nvSpPr>
        <p:spPr>
          <a:xfrm>
            <a:off x="1416427" y="2113776"/>
            <a:ext cx="777597" cy="99893"/>
          </a:xfrm>
          <a:prstGeom prst="roundRect">
            <a:avLst>
              <a:gd name="adj" fmla="val 133462"/>
            </a:avLst>
          </a:prstGeom>
          <a:solidFill>
            <a:srgbClr val="EEEFF5"/>
          </a:solidFill>
          <a:ln/>
        </p:spPr>
        <p:txBody>
          <a:bodyPr/>
          <a:lstStyle/>
          <a:p>
            <a:endParaRPr lang="en-US"/>
          </a:p>
        </p:txBody>
      </p:sp>
      <p:sp>
        <p:nvSpPr>
          <p:cNvPr id="11" name="Text 7">
            <a:extLst>
              <a:ext uri="{FF2B5EF4-FFF2-40B4-BE49-F238E27FC236}">
                <a16:creationId xmlns:a16="http://schemas.microsoft.com/office/drawing/2014/main" id="{A729841D-C77D-24AA-601B-FC3D8D11711A}"/>
              </a:ext>
            </a:extLst>
          </p:cNvPr>
          <p:cNvSpPr/>
          <p:nvPr/>
        </p:nvSpPr>
        <p:spPr>
          <a:xfrm>
            <a:off x="246603" y="2102246"/>
            <a:ext cx="13900445" cy="6069866"/>
          </a:xfrm>
          <a:prstGeom prst="rect">
            <a:avLst/>
          </a:prstGeom>
          <a:noFill/>
          <a:ln/>
        </p:spPr>
        <p:txBody>
          <a:bodyPr wrap="square" lIns="91440" tIns="45720" rIns="91440" bIns="45720" rtlCol="0" anchor="t"/>
          <a:lstStyle/>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Aptos" panose="020B0004020202020204" pitchFamily="34" charset="0"/>
              </a:rPr>
              <a:t>Research Paper explaining the theory behind using PCA for face recognition: </a:t>
            </a:r>
            <a:r>
              <a:rPr lang="en-US" sz="20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4"/>
              </a:rPr>
              <a:t>https://www.researchgate.net/publication/318362885_Face_recognition_using_principal_component_analysis_method</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Arial" panose="020B0604020202020204" pitchFamily="34" charset="0"/>
              </a:rPr>
              <a:t>Article explaining the origin of the implementation of PCA for face recognition:</a:t>
            </a:r>
          </a:p>
          <a:p>
            <a:pPr marL="0" marR="0">
              <a:lnSpc>
                <a:spcPct val="107000"/>
              </a:lnSpc>
              <a:spcBef>
                <a:spcPts val="0"/>
              </a:spcBef>
              <a:spcAft>
                <a:spcPts val="800"/>
              </a:spcAft>
            </a:pPr>
            <a:r>
              <a:rPr lang="en-US" sz="20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5"/>
              </a:rPr>
              <a:t>https://machinelearningmastery.com/face-recognition-using-principal-component-analysis/</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Arial" panose="020B0604020202020204" pitchFamily="34" charset="0"/>
              </a:rPr>
              <a:t>Article demonstrating each step of the process of face recognition using matrices:</a:t>
            </a:r>
          </a:p>
          <a:p>
            <a:pPr marL="0" marR="0">
              <a:lnSpc>
                <a:spcPct val="107000"/>
              </a:lnSpc>
              <a:spcBef>
                <a:spcPts val="0"/>
              </a:spcBef>
              <a:spcAft>
                <a:spcPts val="800"/>
              </a:spcAft>
            </a:pPr>
            <a:r>
              <a:rPr lang="en-US" sz="20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6"/>
              </a:rPr>
              <a:t>https://www.geeksforgeeks.org/ml-face-recognition-using-eigenfaces-pca-algorithm/</a:t>
            </a:r>
            <a:endParaRPr lang="en-US" sz="20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20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rPr>
              <a:t>YouTube video demonstrating each step of the process of face recognition using matrices with examples:</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20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7"/>
              </a:rPr>
              <a:t>https://youtu.be/61NuFlK5VdU?si=khH2kzxI_AT5zPZb</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Arial" panose="020B0604020202020204" pitchFamily="34" charset="0"/>
              </a:rPr>
              <a:t>GitHub repository containing python code for face recognition, albeit using the webcam of a computer for real time application:</a:t>
            </a:r>
          </a:p>
          <a:p>
            <a:pPr marL="0" marR="0">
              <a:lnSpc>
                <a:spcPct val="107000"/>
              </a:lnSpc>
              <a:spcBef>
                <a:spcPts val="0"/>
              </a:spcBef>
              <a:spcAft>
                <a:spcPts val="800"/>
              </a:spcAft>
            </a:pPr>
            <a:r>
              <a:rPr lang="en-US" sz="2000" u="sng" kern="100" dirty="0">
                <a:solidFill>
                  <a:srgbClr val="467886"/>
                </a:solidFill>
                <a:effectLst/>
                <a:latin typeface="Aptos" panose="020B0004020202020204" pitchFamily="34" charset="0"/>
                <a:ea typeface="Aptos" panose="020B0004020202020204" pitchFamily="34" charset="0"/>
                <a:cs typeface="Aptos" panose="020B0004020202020204" pitchFamily="34" charset="0"/>
                <a:hlinkClick r:id="rId8"/>
              </a:rPr>
              <a:t>GitHub - gadm21/Face-recognition-using-PCA-and-SVD: In this project, facial recognition algorithm is implemented with python using PCA and SVD dimensionality reduction tools.</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2000" kern="100" dirty="0">
                <a:latin typeface="Aptos" panose="020B0004020202020204" pitchFamily="34" charset="0"/>
                <a:cs typeface="Arial" panose="020B0604020202020204" pitchFamily="34" charset="0"/>
              </a:rPr>
              <a:t>AI such as ChatGPT, Bard, and Bing for researching required libraries and their documentation</a:t>
            </a:r>
          </a:p>
          <a:p>
            <a:pPr marL="0" marR="0">
              <a:lnSpc>
                <a:spcPct val="107000"/>
              </a:lnSpc>
              <a:spcBef>
                <a:spcPts val="0"/>
              </a:spcBef>
              <a:spcAft>
                <a:spcPts val="800"/>
              </a:spcAft>
            </a:pPr>
            <a:endParaRPr lang="en-US" sz="20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11277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934760"/>
            <a:ext cx="7962900" cy="694373"/>
          </a:xfrm>
          <a:prstGeom prst="rect">
            <a:avLst/>
          </a:prstGeom>
          <a:noFill/>
          <a:ln/>
        </p:spPr>
        <p:txBody>
          <a:bodyPr wrap="none" rtlCol="0" anchor="t"/>
          <a:lstStyle/>
          <a:p>
            <a:pPr marL="0" indent="0">
              <a:lnSpc>
                <a:spcPts val="5468"/>
              </a:lnSpc>
              <a:buNone/>
            </a:pPr>
            <a:r>
              <a:rPr lang="en-US" sz="4374" b="1">
                <a:solidFill>
                  <a:srgbClr val="396AF1"/>
                </a:solidFill>
                <a:latin typeface="Barlow" pitchFamily="34" charset="0"/>
                <a:ea typeface="Barlow" pitchFamily="34" charset="-122"/>
                <a:cs typeface="Barlow" pitchFamily="34" charset="-120"/>
              </a:rPr>
              <a:t>Methodology</a:t>
            </a:r>
            <a:endParaRPr lang="en-US" sz="4374"/>
          </a:p>
        </p:txBody>
      </p:sp>
      <p:sp>
        <p:nvSpPr>
          <p:cNvPr id="8" name="Text 3"/>
          <p:cNvSpPr/>
          <p:nvPr/>
        </p:nvSpPr>
        <p:spPr>
          <a:xfrm>
            <a:off x="4490799" y="1852246"/>
            <a:ext cx="9306402" cy="5355204"/>
          </a:xfrm>
          <a:prstGeom prst="rect">
            <a:avLst/>
          </a:prstGeom>
          <a:noFill/>
          <a:ln/>
        </p:spPr>
        <p:txBody>
          <a:bodyPr wrap="square" rtlCol="0" anchor="t"/>
          <a:lstStyle/>
          <a:p>
            <a:pPr algn="l" rtl="0" fontAlgn="base">
              <a:lnSpc>
                <a:spcPct val="150000"/>
              </a:lnSpc>
              <a:buFont typeface="+mj-lt"/>
              <a:buAutoNum type="arabicPeriod"/>
            </a:pPr>
            <a:r>
              <a:rPr lang="en-US" sz="2000" b="1" i="0" u="none" strike="noStrike" dirty="0">
                <a:effectLst/>
                <a:latin typeface="Montserrat" pitchFamily="2" charset="0"/>
              </a:rPr>
              <a:t> Data Collection:</a:t>
            </a:r>
            <a:r>
              <a:rPr lang="en-US" sz="2000" b="0" i="0" u="none" strike="noStrike" dirty="0">
                <a:effectLst/>
                <a:latin typeface="Montserrat" pitchFamily="2" charset="0"/>
              </a:rPr>
              <a:t> Gather a mix of different face pictures with various expressions, lighting, and poses for a strong facial recognition system.</a:t>
            </a:r>
            <a:r>
              <a:rPr lang="en-US" sz="2000" b="0" i="0" dirty="0">
                <a:effectLst/>
                <a:latin typeface="Montserrat" pitchFamily="2" charset="0"/>
              </a:rPr>
              <a:t>​</a:t>
            </a:r>
          </a:p>
          <a:p>
            <a:pPr algn="l" rtl="0" fontAlgn="base">
              <a:lnSpc>
                <a:spcPct val="150000"/>
              </a:lnSpc>
              <a:buFont typeface="+mj-lt"/>
              <a:buAutoNum type="arabicPeriod"/>
            </a:pPr>
            <a:r>
              <a:rPr lang="en-US" sz="2000" b="1" i="0" u="none" strike="noStrike" dirty="0">
                <a:effectLst/>
                <a:latin typeface="Montserrat" pitchFamily="2" charset="0"/>
              </a:rPr>
              <a:t> Preprocessing:</a:t>
            </a:r>
            <a:r>
              <a:rPr lang="en-US" sz="2000" b="0" i="0" u="none" strike="noStrike" dirty="0">
                <a:effectLst/>
                <a:latin typeface="Montserrat" pitchFamily="2" charset="0"/>
              </a:rPr>
              <a:t> Make the pictures better by adjusting their size, brightness, and turning them into black and white.</a:t>
            </a:r>
            <a:r>
              <a:rPr lang="en-US" sz="2000" b="0" i="0" dirty="0">
                <a:effectLst/>
                <a:latin typeface="Montserrat" pitchFamily="2" charset="0"/>
              </a:rPr>
              <a:t>​</a:t>
            </a:r>
          </a:p>
          <a:p>
            <a:pPr algn="l" rtl="0" fontAlgn="base">
              <a:lnSpc>
                <a:spcPct val="150000"/>
              </a:lnSpc>
              <a:buFont typeface="+mj-lt"/>
              <a:buAutoNum type="arabicPeriod"/>
            </a:pPr>
            <a:r>
              <a:rPr lang="en-US" sz="2000" b="1" i="0" u="none" strike="noStrike" dirty="0">
                <a:effectLst/>
                <a:latin typeface="Montserrat" pitchFamily="2" charset="0"/>
              </a:rPr>
              <a:t> Feature Extraction:</a:t>
            </a:r>
            <a:r>
              <a:rPr lang="en-US" sz="2000" b="0" i="0" u="none" strike="noStrike" dirty="0">
                <a:effectLst/>
                <a:latin typeface="Montserrat" pitchFamily="2" charset="0"/>
              </a:rPr>
              <a:t> Use PCA and SVD to pick out important information from the pictures, making it easier for the computer to recognize faces.</a:t>
            </a:r>
            <a:r>
              <a:rPr lang="en-US" sz="2000" b="0" i="0" dirty="0">
                <a:effectLst/>
                <a:latin typeface="Montserrat" pitchFamily="2" charset="0"/>
              </a:rPr>
              <a:t>​</a:t>
            </a:r>
          </a:p>
          <a:p>
            <a:pPr algn="l" rtl="0" fontAlgn="base">
              <a:lnSpc>
                <a:spcPct val="150000"/>
              </a:lnSpc>
              <a:buFont typeface="+mj-lt"/>
              <a:buAutoNum type="arabicPeriod"/>
            </a:pPr>
            <a:r>
              <a:rPr lang="en-US" sz="2000" b="1" i="0" u="none" strike="noStrike" dirty="0">
                <a:effectLst/>
                <a:latin typeface="Montserrat" pitchFamily="2" charset="0"/>
              </a:rPr>
              <a:t> Feature Comparison:</a:t>
            </a:r>
            <a:r>
              <a:rPr lang="en-US" sz="2000" b="0" i="0" u="none" strike="noStrike" dirty="0">
                <a:effectLst/>
                <a:latin typeface="Montserrat" pitchFamily="2" charset="0"/>
              </a:rPr>
              <a:t> Look at the features we found and compare them to features from other face pictures. See how different they are.</a:t>
            </a:r>
            <a:r>
              <a:rPr lang="en-US" sz="2000" b="0" i="0" dirty="0">
                <a:effectLst/>
                <a:latin typeface="Montserrat" pitchFamily="2" charset="0"/>
              </a:rPr>
              <a:t>​</a:t>
            </a:r>
          </a:p>
          <a:p>
            <a:pPr algn="l" rtl="0" fontAlgn="base">
              <a:lnSpc>
                <a:spcPct val="150000"/>
              </a:lnSpc>
              <a:buFont typeface="+mj-lt"/>
              <a:buAutoNum type="arabicPeriod"/>
            </a:pPr>
            <a:r>
              <a:rPr lang="en-US" sz="2000" b="1" i="0" u="none" strike="noStrike" dirty="0">
                <a:effectLst/>
                <a:latin typeface="Montserrat" pitchFamily="2" charset="0"/>
              </a:rPr>
              <a:t> Identification:</a:t>
            </a:r>
            <a:r>
              <a:rPr lang="en-US" sz="2000" b="0" i="0" u="none" strike="noStrike" dirty="0">
                <a:effectLst/>
                <a:latin typeface="Montserrat" pitchFamily="2" charset="0"/>
              </a:rPr>
              <a:t>: Identify the identity of the individual in the facial image by evaluating the obtained feature difference and selecting an identity if the difference is below the threshold value.</a:t>
            </a:r>
            <a:r>
              <a:rPr lang="en-IN" sz="2000" b="0" i="0" dirty="0">
                <a:effectLst/>
                <a:latin typeface="Montserrat" pitchFamily="2" charset="0"/>
              </a:rPr>
              <a:t>​</a:t>
            </a:r>
            <a:br>
              <a:rPr lang="en-IN" sz="2000" b="0" i="0" dirty="0">
                <a:effectLst/>
                <a:latin typeface="Montserrat" pitchFamily="2" charset="0"/>
              </a:rPr>
            </a:br>
            <a:r>
              <a:rPr lang="en-IN" sz="2000" b="0" i="0" dirty="0">
                <a:effectLst/>
                <a:latin typeface="Montserrat" pitchFamily="2" charset="0"/>
              </a:rPr>
              <a:t>​</a:t>
            </a:r>
          </a:p>
          <a:p>
            <a:pPr marL="0" indent="0" algn="l">
              <a:lnSpc>
                <a:spcPct val="150000"/>
              </a:lnSpc>
              <a:buNone/>
            </a:pPr>
            <a:r>
              <a:rPr lang="en-US" sz="2000" dirty="0">
                <a:latin typeface="Montserrat" pitchFamily="2" charset="0"/>
                <a:ea typeface="Montserrat" pitchFamily="34" charset="-122"/>
                <a:cs typeface="Montserrat" pitchFamily="34" charset="-120"/>
              </a:rPr>
              <a:t>.</a:t>
            </a:r>
            <a:endParaRPr lang="en-US" sz="2000" dirty="0">
              <a:latin typeface="Montserrat"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586596" y="737166"/>
            <a:ext cx="5196840" cy="694373"/>
          </a:xfrm>
          <a:prstGeom prst="rect">
            <a:avLst/>
          </a:prstGeom>
          <a:noFill/>
          <a:ln/>
        </p:spPr>
        <p:txBody>
          <a:bodyPr wrap="none" rtlCol="0" anchor="t"/>
          <a:lstStyle/>
          <a:p>
            <a:pPr marL="0" indent="0">
              <a:lnSpc>
                <a:spcPts val="5468"/>
              </a:lnSpc>
              <a:buNone/>
            </a:pPr>
            <a:r>
              <a:rPr lang="en-US" sz="4374" b="1">
                <a:solidFill>
                  <a:srgbClr val="396AF1"/>
                </a:solidFill>
                <a:latin typeface="Barlow" pitchFamily="34" charset="0"/>
                <a:ea typeface="Barlow" pitchFamily="34" charset="-122"/>
                <a:cs typeface="Barlow" pitchFamily="34" charset="-120"/>
              </a:rPr>
              <a:t>Implementation</a:t>
            </a:r>
            <a:endParaRPr lang="en-US" sz="4374"/>
          </a:p>
        </p:txBody>
      </p:sp>
      <p:sp>
        <p:nvSpPr>
          <p:cNvPr id="7" name="Text 2"/>
          <p:cNvSpPr/>
          <p:nvPr/>
        </p:nvSpPr>
        <p:spPr>
          <a:xfrm>
            <a:off x="586596" y="2071517"/>
            <a:ext cx="12649200" cy="6158083"/>
          </a:xfrm>
          <a:prstGeom prst="rect">
            <a:avLst/>
          </a:prstGeom>
          <a:noFill/>
          <a:ln/>
        </p:spPr>
        <p:txBody>
          <a:bodyPr wrap="none" lIns="91440" tIns="45720" rIns="91440" bIns="45720" rtlCol="0" anchor="t"/>
          <a:lstStyle/>
          <a:p>
            <a:pPr>
              <a:lnSpc>
                <a:spcPts val="2799"/>
              </a:lnSpc>
            </a:pPr>
            <a:r>
              <a:rPr lang="en-US" sz="2000" b="0" i="0" u="none" strike="noStrike" dirty="0">
                <a:effectLst/>
                <a:latin typeface="Montserrat" pitchFamily="2" charset="0"/>
              </a:rPr>
              <a:t>The implementation phase involves translating the theoretical concepts into a functional face </a:t>
            </a:r>
          </a:p>
          <a:p>
            <a:pPr>
              <a:lnSpc>
                <a:spcPts val="2799"/>
              </a:lnSpc>
            </a:pPr>
            <a:r>
              <a:rPr lang="en-US" sz="2000" b="0" i="0" u="none" strike="noStrike" dirty="0">
                <a:effectLst/>
                <a:latin typeface="Montserrat" pitchFamily="2" charset="0"/>
              </a:rPr>
              <a:t>recognition system.</a:t>
            </a:r>
            <a:r>
              <a:rPr lang="en-US" sz="2000" dirty="0">
                <a:latin typeface="Montserrat" pitchFamily="2" charset="0"/>
              </a:rPr>
              <a:t> </a:t>
            </a:r>
          </a:p>
          <a:p>
            <a:pPr>
              <a:lnSpc>
                <a:spcPts val="2799"/>
              </a:lnSpc>
            </a:pPr>
            <a:r>
              <a:rPr lang="en-US" sz="2000" b="0" i="0" u="none" strike="noStrike" dirty="0">
                <a:effectLst/>
                <a:latin typeface="Montserrat" pitchFamily="2" charset="0"/>
              </a:rPr>
              <a:t>Key steps in the implementation process include: </a:t>
            </a:r>
            <a:r>
              <a:rPr lang="en-US" sz="2000" b="0" i="0" dirty="0">
                <a:effectLst/>
                <a:latin typeface="Montserrat" pitchFamily="2" charset="0"/>
              </a:rPr>
              <a:t>​</a:t>
            </a:r>
            <a:br>
              <a:rPr lang="en-US" sz="2000" b="0" i="0" dirty="0">
                <a:effectLst/>
                <a:latin typeface="Montserrat" pitchFamily="2" charset="0"/>
              </a:rPr>
            </a:br>
            <a:r>
              <a:rPr lang="en-US" sz="2000" b="0" i="0" dirty="0">
                <a:effectLst/>
                <a:latin typeface="Montserrat" pitchFamily="2" charset="0"/>
              </a:rPr>
              <a:t>​</a:t>
            </a:r>
            <a:br>
              <a:rPr lang="en-US" sz="2000" b="0" i="0" dirty="0">
                <a:effectLst/>
                <a:latin typeface="Montserrat" pitchFamily="2" charset="0"/>
              </a:rPr>
            </a:br>
            <a:r>
              <a:rPr lang="en-US" sz="2000" b="1" i="0" u="none" strike="noStrike" dirty="0">
                <a:effectLst/>
                <a:latin typeface="Montserrat" pitchFamily="2" charset="0"/>
              </a:rPr>
              <a:t>Coding: </a:t>
            </a:r>
            <a:r>
              <a:rPr lang="en-US" sz="2000" b="0" i="0" u="none" strike="noStrike" dirty="0">
                <a:effectLst/>
                <a:latin typeface="Montserrat" pitchFamily="2" charset="0"/>
              </a:rPr>
              <a:t>Implement PCA and SVD algorithms using a programming language such as Python, </a:t>
            </a:r>
          </a:p>
          <a:p>
            <a:pPr>
              <a:lnSpc>
                <a:spcPts val="2799"/>
              </a:lnSpc>
            </a:pPr>
            <a:r>
              <a:rPr lang="en-US" sz="2000" b="0" i="0" u="none" strike="noStrike" dirty="0">
                <a:effectLst/>
                <a:latin typeface="Montserrat" pitchFamily="2" charset="0"/>
              </a:rPr>
              <a:t>leveraging libraries like NumPy and</a:t>
            </a:r>
            <a:r>
              <a:rPr lang="en-US" sz="2000" dirty="0">
                <a:latin typeface="Montserrat" pitchFamily="2" charset="0"/>
              </a:rPr>
              <a:t> </a:t>
            </a:r>
            <a:r>
              <a:rPr lang="en-US" sz="2000" b="0" i="0" u="none" strike="noStrike" dirty="0">
                <a:effectLst/>
                <a:latin typeface="Montserrat" pitchFamily="2" charset="0"/>
              </a:rPr>
              <a:t>scikit-learn for efficient computation.</a:t>
            </a:r>
            <a:r>
              <a:rPr lang="en-US" sz="2000" b="0" i="0" dirty="0">
                <a:effectLst/>
                <a:latin typeface="Montserrat" pitchFamily="2" charset="0"/>
              </a:rPr>
              <a:t>​</a:t>
            </a:r>
            <a:br>
              <a:rPr lang="en-US" sz="2000" b="0" i="0" dirty="0">
                <a:effectLst/>
                <a:latin typeface="Montserrat" pitchFamily="2" charset="0"/>
              </a:rPr>
            </a:br>
            <a:r>
              <a:rPr lang="en-US" sz="2000" b="0" i="0" u="none" strike="noStrike" dirty="0">
                <a:effectLst/>
                <a:latin typeface="Montserrat" pitchFamily="2" charset="0"/>
              </a:rPr>
              <a:t> </a:t>
            </a:r>
            <a:r>
              <a:rPr lang="en-US" sz="2000" b="0" i="0" dirty="0">
                <a:effectLst/>
                <a:latin typeface="Montserrat" pitchFamily="2" charset="0"/>
              </a:rPr>
              <a:t>​</a:t>
            </a:r>
            <a:br>
              <a:rPr lang="en-US" sz="2000" b="0" i="0" dirty="0">
                <a:effectLst/>
                <a:latin typeface="Montserrat" pitchFamily="2" charset="0"/>
              </a:rPr>
            </a:br>
            <a:r>
              <a:rPr lang="en-US" sz="2000" b="1" i="0" u="none" strike="noStrike" dirty="0">
                <a:effectLst/>
                <a:latin typeface="Montserrat" pitchFamily="2" charset="0"/>
              </a:rPr>
              <a:t>Integration: </a:t>
            </a:r>
            <a:r>
              <a:rPr lang="en-US" sz="2000" b="0" i="0" u="none" strike="noStrike" dirty="0">
                <a:effectLst/>
                <a:latin typeface="Montserrat" pitchFamily="2" charset="0"/>
              </a:rPr>
              <a:t>Integrate the implemented algorithms into a cohesive face recognition system, </a:t>
            </a:r>
          </a:p>
          <a:p>
            <a:pPr>
              <a:lnSpc>
                <a:spcPts val="2799"/>
              </a:lnSpc>
            </a:pPr>
            <a:r>
              <a:rPr lang="en-US" sz="2000" b="0" i="0" u="none" strike="noStrike" dirty="0">
                <a:effectLst/>
                <a:latin typeface="Montserrat" pitchFamily="2" charset="0"/>
              </a:rPr>
              <a:t>incorporating necessary modules for data </a:t>
            </a:r>
            <a:r>
              <a:rPr lang="en-US" sz="2000" dirty="0">
                <a:latin typeface="Montserrat" pitchFamily="2" charset="0"/>
              </a:rPr>
              <a:t>input and </a:t>
            </a:r>
            <a:r>
              <a:rPr lang="en-US" sz="2000" b="0" i="0" u="none" strike="noStrike" dirty="0">
                <a:effectLst/>
                <a:latin typeface="Montserrat" pitchFamily="2" charset="0"/>
              </a:rPr>
              <a:t>pre-processing. </a:t>
            </a:r>
            <a:r>
              <a:rPr lang="en-US" sz="2000" b="0" i="0" dirty="0">
                <a:effectLst/>
                <a:latin typeface="Montserrat" pitchFamily="2" charset="0"/>
              </a:rPr>
              <a:t>​</a:t>
            </a:r>
            <a:br>
              <a:rPr lang="en-US" sz="2000" b="0" i="0" dirty="0">
                <a:effectLst/>
                <a:latin typeface="Montserrat" pitchFamily="2" charset="0"/>
              </a:rPr>
            </a:br>
            <a:r>
              <a:rPr lang="en-US" sz="2000" b="0" i="0" dirty="0">
                <a:effectLst/>
                <a:latin typeface="Montserrat" pitchFamily="2" charset="0"/>
              </a:rPr>
              <a:t>​</a:t>
            </a:r>
            <a:br>
              <a:rPr lang="en-US" sz="2000" b="0" i="0" dirty="0">
                <a:effectLst/>
                <a:latin typeface="Montserrat" pitchFamily="2" charset="0"/>
              </a:rPr>
            </a:br>
            <a:r>
              <a:rPr lang="en-US" sz="2000" b="1" i="0" u="none" strike="noStrike" dirty="0">
                <a:effectLst/>
                <a:latin typeface="Montserrat" pitchFamily="2" charset="0"/>
              </a:rPr>
              <a:t>Testing and Debugging: </a:t>
            </a:r>
            <a:r>
              <a:rPr lang="en-US" sz="2000" b="0" i="0" u="none" strike="noStrike" dirty="0">
                <a:effectLst/>
                <a:latin typeface="Montserrat" pitchFamily="2" charset="0"/>
              </a:rPr>
              <a:t>Rigorously test the system on different subsets of the dataset, identifying </a:t>
            </a:r>
          </a:p>
          <a:p>
            <a:pPr>
              <a:lnSpc>
                <a:spcPts val="2799"/>
              </a:lnSpc>
            </a:pPr>
            <a:r>
              <a:rPr lang="en-US" sz="2000" b="0" i="0" u="none" strike="noStrike" dirty="0">
                <a:effectLst/>
                <a:latin typeface="Montserrat" pitchFamily="2" charset="0"/>
              </a:rPr>
              <a:t>and resolving any issues related to</a:t>
            </a:r>
            <a:r>
              <a:rPr lang="en-US" sz="2000" dirty="0">
                <a:latin typeface="Montserrat" pitchFamily="2" charset="0"/>
              </a:rPr>
              <a:t> </a:t>
            </a:r>
            <a:r>
              <a:rPr lang="en-US" sz="2000" b="0" i="0" u="none" strike="noStrike" dirty="0">
                <a:effectLst/>
                <a:latin typeface="Montserrat" pitchFamily="2" charset="0"/>
              </a:rPr>
              <a:t>accuracy, speed, or robustness. </a:t>
            </a:r>
            <a:r>
              <a:rPr lang="en-US" sz="2000" b="0" i="0" dirty="0">
                <a:effectLst/>
                <a:latin typeface="Montserrat" pitchFamily="2" charset="0"/>
              </a:rPr>
              <a:t>​</a:t>
            </a:r>
            <a:br>
              <a:rPr lang="en-US" sz="2000" b="0" i="0" dirty="0">
                <a:effectLst/>
                <a:latin typeface="Montserrat" pitchFamily="2" charset="0"/>
              </a:rPr>
            </a:br>
            <a:r>
              <a:rPr lang="en-US" sz="2000" b="0" i="0" dirty="0">
                <a:effectLst/>
                <a:latin typeface="Montserrat" pitchFamily="2" charset="0"/>
              </a:rPr>
              <a:t>​</a:t>
            </a:r>
            <a:br>
              <a:rPr lang="en-US" sz="2000" b="0" i="0" dirty="0">
                <a:effectLst/>
                <a:latin typeface="Montserrat" pitchFamily="2" charset="0"/>
              </a:rPr>
            </a:br>
            <a:r>
              <a:rPr lang="en-US" sz="2000" b="1" i="0" u="none" strike="noStrike" dirty="0">
                <a:effectLst/>
                <a:latin typeface="Montserrat" pitchFamily="2" charset="0"/>
              </a:rPr>
              <a:t>Optimization: </a:t>
            </a:r>
            <a:r>
              <a:rPr lang="en-US" sz="2000" b="0" i="0" u="none" strike="noStrike" dirty="0">
                <a:effectLst/>
                <a:latin typeface="Montserrat" pitchFamily="2" charset="0"/>
              </a:rPr>
              <a:t>Fine-tune the system parameters and algorithms to optimize its performance, </a:t>
            </a:r>
          </a:p>
          <a:p>
            <a:pPr>
              <a:lnSpc>
                <a:spcPts val="2799"/>
              </a:lnSpc>
            </a:pPr>
            <a:r>
              <a:rPr lang="en-US" sz="2000" b="0" i="0" u="none" strike="noStrike" dirty="0">
                <a:effectLst/>
                <a:latin typeface="Montserrat" pitchFamily="2" charset="0"/>
              </a:rPr>
              <a:t>ensuring a balance between accuracy</a:t>
            </a:r>
            <a:r>
              <a:rPr lang="en-US" sz="2000" dirty="0">
                <a:latin typeface="Montserrat" pitchFamily="2" charset="0"/>
              </a:rPr>
              <a:t> </a:t>
            </a:r>
            <a:r>
              <a:rPr lang="en-US" sz="2000" b="0" i="0" u="none" strike="noStrike" dirty="0">
                <a:effectLst/>
                <a:latin typeface="Montserrat" pitchFamily="2" charset="0"/>
              </a:rPr>
              <a:t>and computational efficiency. </a:t>
            </a:r>
          </a:p>
          <a:p>
            <a:pPr>
              <a:lnSpc>
                <a:spcPts val="2799"/>
              </a:lnSpc>
            </a:pPr>
            <a:endParaRPr lang="en-US" sz="2000" dirty="0">
              <a:latin typeface="Montserrat" pitchFamily="2" charset="0"/>
            </a:endParaRPr>
          </a:p>
          <a:p>
            <a:pPr>
              <a:lnSpc>
                <a:spcPts val="2799"/>
              </a:lnSpc>
            </a:pPr>
            <a:endParaRPr lang="en-US" sz="2000" dirty="0">
              <a:latin typeface="Montserrat"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07034" y="-5530"/>
            <a:ext cx="14630400" cy="8229600"/>
          </a:xfrm>
          <a:prstGeom prst="rect">
            <a:avLst/>
          </a:prstGeom>
          <a:solidFill>
            <a:srgbClr val="EEEFF5"/>
          </a:solidFill>
          <a:ln/>
        </p:spPr>
        <p:txBody>
          <a:bodyPr/>
          <a:lstStyle/>
          <a:p>
            <a:endParaRPr lang="en-US" sz="2000"/>
          </a:p>
        </p:txBody>
      </p:sp>
      <p:sp>
        <p:nvSpPr>
          <p:cNvPr id="5" name="Text 1"/>
          <p:cNvSpPr/>
          <p:nvPr/>
        </p:nvSpPr>
        <p:spPr>
          <a:xfrm>
            <a:off x="586596" y="737166"/>
            <a:ext cx="5196840" cy="694373"/>
          </a:xfrm>
          <a:prstGeom prst="rect">
            <a:avLst/>
          </a:prstGeom>
          <a:noFill/>
          <a:ln/>
        </p:spPr>
        <p:txBody>
          <a:bodyPr wrap="none" rtlCol="0" anchor="t"/>
          <a:lstStyle/>
          <a:p>
            <a:pPr marL="0" indent="0">
              <a:lnSpc>
                <a:spcPts val="5468"/>
              </a:lnSpc>
              <a:buNone/>
            </a:pPr>
            <a:r>
              <a:rPr lang="en-US" sz="4400" b="1">
                <a:solidFill>
                  <a:srgbClr val="396AF1"/>
                </a:solidFill>
                <a:latin typeface="Barlow" pitchFamily="34" charset="0"/>
                <a:ea typeface="Barlow" pitchFamily="34" charset="-122"/>
                <a:cs typeface="Barlow" pitchFamily="34" charset="-120"/>
              </a:rPr>
              <a:t>Project Progress</a:t>
            </a:r>
          </a:p>
        </p:txBody>
      </p:sp>
      <p:sp>
        <p:nvSpPr>
          <p:cNvPr id="7" name="Text 2"/>
          <p:cNvSpPr/>
          <p:nvPr/>
        </p:nvSpPr>
        <p:spPr>
          <a:xfrm>
            <a:off x="744636" y="2168705"/>
            <a:ext cx="12813324" cy="5795774"/>
          </a:xfrm>
          <a:prstGeom prst="rect">
            <a:avLst/>
          </a:prstGeom>
          <a:noFill/>
          <a:ln/>
        </p:spPr>
        <p:txBody>
          <a:bodyPr wrap="none" lIns="91440" tIns="45720" rIns="91440" bIns="45720" rtlCol="0" anchor="t"/>
          <a:lstStyle/>
          <a:p>
            <a:pPr marL="0" marR="0">
              <a:lnSpc>
                <a:spcPct val="150000"/>
              </a:lnSpc>
              <a:spcBef>
                <a:spcPts val="1800"/>
              </a:spcBef>
              <a:spcAft>
                <a:spcPts val="400"/>
              </a:spcAft>
            </a:pPr>
            <a:r>
              <a:rPr lang="en-US" sz="2400" b="1" kern="100" dirty="0">
                <a:solidFill>
                  <a:srgbClr val="0F4761"/>
                </a:solidFill>
                <a:effectLst/>
                <a:latin typeface="Montserrat" pitchFamily="2" charset="0"/>
                <a:ea typeface="Yu Gothic Light"/>
                <a:cs typeface="Times New Roman"/>
              </a:rPr>
              <a:t> </a:t>
            </a:r>
            <a:r>
              <a:rPr lang="en-US" sz="2400" kern="100" dirty="0">
                <a:effectLst/>
                <a:latin typeface="Montserrat" pitchFamily="2" charset="0"/>
                <a:ea typeface="Aptos" panose="020B0004020202020204" pitchFamily="34" charset="0"/>
                <a:cs typeface="Arial"/>
              </a:rPr>
              <a:t>The milestones of the project include:</a:t>
            </a:r>
          </a:p>
          <a:p>
            <a:pPr marL="342900" marR="0" lvl="0" indent="-342900">
              <a:lnSpc>
                <a:spcPct val="150000"/>
              </a:lnSpc>
              <a:spcBef>
                <a:spcPts val="0"/>
              </a:spcBef>
              <a:spcAft>
                <a:spcPts val="0"/>
              </a:spcAft>
              <a:buFont typeface="Symbol" panose="05050102010706020507" pitchFamily="18" charset="2"/>
              <a:buChar char=""/>
            </a:pPr>
            <a:r>
              <a:rPr lang="en-US" sz="2400" kern="100" dirty="0">
                <a:effectLst/>
                <a:latin typeface="Montserrat" pitchFamily="2" charset="0"/>
                <a:ea typeface="Aptos" panose="020B0004020202020204" pitchFamily="34" charset="0"/>
                <a:cs typeface="Arial"/>
              </a:rPr>
              <a:t>Dataset Acquisition</a:t>
            </a:r>
          </a:p>
          <a:p>
            <a:pPr marL="342900" marR="0" lvl="0" indent="-342900">
              <a:lnSpc>
                <a:spcPct val="150000"/>
              </a:lnSpc>
              <a:spcBef>
                <a:spcPts val="0"/>
              </a:spcBef>
              <a:spcAft>
                <a:spcPts val="0"/>
              </a:spcAft>
              <a:buFont typeface="Symbol" panose="05050102010706020507" pitchFamily="18" charset="2"/>
              <a:buChar char=""/>
            </a:pPr>
            <a:r>
              <a:rPr lang="en-US" sz="2400" kern="100" dirty="0">
                <a:effectLst/>
                <a:latin typeface="Montserrat" pitchFamily="2" charset="0"/>
                <a:ea typeface="Aptos" panose="020B0004020202020204" pitchFamily="34" charset="0"/>
                <a:cs typeface="Arial"/>
              </a:rPr>
              <a:t>Data Preprocessing</a:t>
            </a:r>
          </a:p>
          <a:p>
            <a:pPr marL="342900" marR="0" lvl="0" indent="-342900">
              <a:lnSpc>
                <a:spcPct val="150000"/>
              </a:lnSpc>
              <a:spcBef>
                <a:spcPts val="0"/>
              </a:spcBef>
              <a:spcAft>
                <a:spcPts val="0"/>
              </a:spcAft>
              <a:buFont typeface="Symbol" panose="05050102010706020507" pitchFamily="18" charset="2"/>
              <a:buChar char=""/>
            </a:pPr>
            <a:r>
              <a:rPr lang="en-US" sz="2400" kern="100" dirty="0">
                <a:effectLst/>
                <a:latin typeface="Montserrat" pitchFamily="2" charset="0"/>
                <a:ea typeface="Aptos" panose="020B0004020202020204" pitchFamily="34" charset="0"/>
                <a:cs typeface="Arial"/>
              </a:rPr>
              <a:t>Implementation of PCA and SVD</a:t>
            </a:r>
          </a:p>
          <a:p>
            <a:pPr marL="342900" marR="0" lvl="0" indent="-342900">
              <a:lnSpc>
                <a:spcPct val="150000"/>
              </a:lnSpc>
              <a:spcBef>
                <a:spcPts val="0"/>
              </a:spcBef>
              <a:spcAft>
                <a:spcPts val="0"/>
              </a:spcAft>
              <a:buFont typeface="Symbol" panose="05050102010706020507" pitchFamily="18" charset="2"/>
              <a:buChar char=""/>
            </a:pPr>
            <a:r>
              <a:rPr lang="en-US" sz="2400" kern="100" dirty="0">
                <a:effectLst/>
                <a:latin typeface="Montserrat" pitchFamily="2" charset="0"/>
                <a:ea typeface="Aptos" panose="020B0004020202020204" pitchFamily="34" charset="0"/>
                <a:cs typeface="Arial"/>
              </a:rPr>
              <a:t>Feature Extraction</a:t>
            </a:r>
          </a:p>
          <a:p>
            <a:pPr marL="342900" marR="0" lvl="0" indent="-342900">
              <a:lnSpc>
                <a:spcPct val="150000"/>
              </a:lnSpc>
              <a:spcBef>
                <a:spcPts val="0"/>
              </a:spcBef>
              <a:spcAft>
                <a:spcPts val="0"/>
              </a:spcAft>
              <a:buFont typeface="Symbol" panose="05050102010706020507" pitchFamily="18" charset="2"/>
              <a:buChar char=""/>
            </a:pPr>
            <a:r>
              <a:rPr lang="en-US" sz="2400" kern="100" dirty="0">
                <a:effectLst/>
                <a:latin typeface="Montserrat" pitchFamily="2" charset="0"/>
                <a:ea typeface="Aptos" panose="020B0004020202020204" pitchFamily="34" charset="0"/>
                <a:cs typeface="Arial"/>
              </a:rPr>
              <a:t>Debugging</a:t>
            </a:r>
          </a:p>
          <a:p>
            <a:pPr marL="342900" marR="0" lvl="0" indent="-342900">
              <a:lnSpc>
                <a:spcPct val="150000"/>
              </a:lnSpc>
              <a:spcBef>
                <a:spcPts val="0"/>
              </a:spcBef>
              <a:spcAft>
                <a:spcPts val="0"/>
              </a:spcAft>
              <a:buFont typeface="Symbol" panose="05050102010706020507" pitchFamily="18" charset="2"/>
              <a:buChar char=""/>
            </a:pPr>
            <a:r>
              <a:rPr lang="en-US" sz="2400" kern="100" dirty="0">
                <a:effectLst/>
                <a:latin typeface="Montserrat" pitchFamily="2" charset="0"/>
                <a:ea typeface="Aptos" panose="020B0004020202020204" pitchFamily="34" charset="0"/>
                <a:cs typeface="Arial"/>
              </a:rPr>
              <a:t>Testing and Evaluation</a:t>
            </a:r>
          </a:p>
          <a:p>
            <a:pPr marL="342900" marR="0" lvl="0" indent="-342900">
              <a:lnSpc>
                <a:spcPct val="150000"/>
              </a:lnSpc>
              <a:spcBef>
                <a:spcPts val="0"/>
              </a:spcBef>
              <a:spcAft>
                <a:spcPts val="800"/>
              </a:spcAft>
              <a:buFont typeface="Symbol" panose="05050102010706020507" pitchFamily="18" charset="2"/>
              <a:buChar char=""/>
            </a:pPr>
            <a:r>
              <a:rPr lang="en-US" sz="2400" kern="100" dirty="0">
                <a:effectLst/>
                <a:latin typeface="Montserrat" pitchFamily="2" charset="0"/>
                <a:ea typeface="Aptos" panose="020B0004020202020204" pitchFamily="34" charset="0"/>
                <a:cs typeface="Arial"/>
              </a:rPr>
              <a:t>Optimization</a:t>
            </a:r>
          </a:p>
          <a:p>
            <a:pPr marL="0" marR="0">
              <a:lnSpc>
                <a:spcPct val="150000"/>
              </a:lnSpc>
              <a:spcBef>
                <a:spcPts val="0"/>
              </a:spcBef>
              <a:spcAft>
                <a:spcPts val="800"/>
              </a:spcAft>
            </a:pPr>
            <a:r>
              <a:rPr lang="en-US" sz="2400" kern="100" dirty="0">
                <a:effectLst/>
                <a:latin typeface="Montserrat" pitchFamily="2" charset="0"/>
                <a:ea typeface="Aptos" panose="020B0004020202020204" pitchFamily="34" charset="0"/>
                <a:cs typeface="Arial"/>
              </a:rPr>
              <a:t>The only task yet to be completed is the optimization of the program itself</a:t>
            </a:r>
          </a:p>
        </p:txBody>
      </p:sp>
    </p:spTree>
    <p:extLst>
      <p:ext uri="{BB962C8B-B14F-4D97-AF65-F5344CB8AC3E}">
        <p14:creationId xmlns:p14="http://schemas.microsoft.com/office/powerpoint/2010/main" val="2492308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US"/>
          </a:p>
        </p:txBody>
      </p:sp>
      <p:sp>
        <p:nvSpPr>
          <p:cNvPr id="4" name="Text 1"/>
          <p:cNvSpPr/>
          <p:nvPr/>
        </p:nvSpPr>
        <p:spPr>
          <a:xfrm>
            <a:off x="515541" y="703117"/>
            <a:ext cx="5516880" cy="694373"/>
          </a:xfrm>
          <a:prstGeom prst="rect">
            <a:avLst/>
          </a:prstGeom>
          <a:noFill/>
          <a:ln/>
        </p:spPr>
        <p:txBody>
          <a:bodyPr wrap="none" rtlCol="0" anchor="t"/>
          <a:lstStyle/>
          <a:p>
            <a:pPr marL="0" indent="0">
              <a:lnSpc>
                <a:spcPts val="5468"/>
              </a:lnSpc>
              <a:buNone/>
            </a:pPr>
            <a:r>
              <a:rPr lang="en-US" sz="4374" b="1">
                <a:solidFill>
                  <a:srgbClr val="396AF1"/>
                </a:solidFill>
                <a:latin typeface="Barlow" pitchFamily="34" charset="0"/>
              </a:rPr>
              <a:t>Contributions </a:t>
            </a:r>
            <a:endParaRPr lang="en-US" sz="4374"/>
          </a:p>
        </p:txBody>
      </p:sp>
      <p:sp>
        <p:nvSpPr>
          <p:cNvPr id="7" name="Text 4"/>
          <p:cNvSpPr/>
          <p:nvPr/>
        </p:nvSpPr>
        <p:spPr>
          <a:xfrm>
            <a:off x="515541" y="1856509"/>
            <a:ext cx="13699223" cy="5669974"/>
          </a:xfrm>
          <a:prstGeom prst="rect">
            <a:avLst/>
          </a:prstGeom>
          <a:noFill/>
          <a:ln/>
        </p:spPr>
        <p:txBody>
          <a:bodyPr wrap="square" rtlCol="0" anchor="t"/>
          <a:lstStyle/>
          <a:p>
            <a:pPr marL="0" indent="0">
              <a:buNone/>
            </a:pPr>
            <a:r>
              <a:rPr lang="en-US" sz="2800" b="0" i="0" u="none" strike="noStrike" dirty="0">
                <a:solidFill>
                  <a:srgbClr val="000000"/>
                </a:solidFill>
                <a:effectLst/>
                <a:latin typeface="Montserrat" pitchFamily="2" charset="0"/>
              </a:rPr>
              <a:t>JAYAN S (23033): - Researching prerequisite topics and methods of implementation. Contributed to coding part of taking coefficients of eigenvectors and compilation into matrix. </a:t>
            </a:r>
            <a:r>
              <a:rPr lang="en-US" sz="2800" b="0" i="0" dirty="0">
                <a:solidFill>
                  <a:srgbClr val="000000"/>
                </a:solidFill>
                <a:effectLst/>
                <a:latin typeface="Montserrat" pitchFamily="2" charset="0"/>
              </a:rPr>
              <a:t>​</a:t>
            </a:r>
          </a:p>
          <a:p>
            <a:pPr marL="0" indent="0">
              <a:buNone/>
            </a:pPr>
            <a:br>
              <a:rPr lang="en-US" sz="2800" b="0" i="0" dirty="0">
                <a:solidFill>
                  <a:srgbClr val="000000"/>
                </a:solidFill>
                <a:effectLst/>
                <a:latin typeface="Montserrat" pitchFamily="2" charset="0"/>
              </a:rPr>
            </a:br>
            <a:r>
              <a:rPr lang="en-US" sz="2800" b="0" i="0" u="none" strike="noStrike" dirty="0">
                <a:solidFill>
                  <a:srgbClr val="000000"/>
                </a:solidFill>
                <a:effectLst/>
                <a:latin typeface="Montserrat" pitchFamily="2" charset="0"/>
              </a:rPr>
              <a:t>JAGAN K S (23034): - Helped in coding part of representing training image as linear combination of top 150 eigen vectors. </a:t>
            </a:r>
            <a:r>
              <a:rPr lang="en-US" sz="2800" b="0" i="0" dirty="0">
                <a:solidFill>
                  <a:srgbClr val="000000"/>
                </a:solidFill>
                <a:effectLst/>
                <a:latin typeface="Montserrat" pitchFamily="2" charset="0"/>
              </a:rPr>
              <a:t>​</a:t>
            </a:r>
          </a:p>
          <a:p>
            <a:pPr marL="0" indent="0">
              <a:buNone/>
            </a:pPr>
            <a:br>
              <a:rPr lang="en-US" sz="2800" b="0" i="0" dirty="0">
                <a:solidFill>
                  <a:srgbClr val="000000"/>
                </a:solidFill>
                <a:effectLst/>
                <a:latin typeface="Montserrat" pitchFamily="2" charset="0"/>
              </a:rPr>
            </a:br>
            <a:r>
              <a:rPr lang="en-US" sz="2800" b="0" i="0" u="none" strike="noStrike" dirty="0">
                <a:solidFill>
                  <a:srgbClr val="000000"/>
                </a:solidFill>
                <a:effectLst/>
                <a:latin typeface="Montserrat" pitchFamily="2" charset="0"/>
              </a:rPr>
              <a:t>KEERTHIVASAN S V (23037): - Collaborated in researching in parts of the project and contributed to coding part of finding the average face vectors of images and compilation of matrix. </a:t>
            </a:r>
            <a:r>
              <a:rPr lang="en-US" sz="2800" b="0" i="0" dirty="0">
                <a:solidFill>
                  <a:srgbClr val="000000"/>
                </a:solidFill>
                <a:effectLst/>
                <a:latin typeface="Montserrat" pitchFamily="2" charset="0"/>
              </a:rPr>
              <a:t>​</a:t>
            </a:r>
          </a:p>
          <a:p>
            <a:pPr marL="0" indent="0">
              <a:buNone/>
            </a:pPr>
            <a:br>
              <a:rPr lang="en-US" sz="2800" b="0" i="0" dirty="0">
                <a:solidFill>
                  <a:srgbClr val="000000"/>
                </a:solidFill>
                <a:effectLst/>
                <a:latin typeface="Montserrat" pitchFamily="2" charset="0"/>
              </a:rPr>
            </a:br>
            <a:r>
              <a:rPr lang="en-US" sz="2800" b="0" i="0" u="none" strike="noStrike" dirty="0">
                <a:solidFill>
                  <a:srgbClr val="000000"/>
                </a:solidFill>
                <a:effectLst/>
                <a:latin typeface="Montserrat" pitchFamily="2" charset="0"/>
              </a:rPr>
              <a:t>KRISH S (23040): - Helped in the coding part of the project by contributing to reducing dimensions of matrix and finding the covariance matrix. </a:t>
            </a:r>
            <a:endParaRPr lang="en-US" sz="2400" dirty="0">
              <a:latin typeface="Montserrat"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997</Words>
  <Application>Microsoft Office PowerPoint</Application>
  <PresentationFormat>Custom</PresentationFormat>
  <Paragraphs>73</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Jayan Subramanian-[CB.SC.U4AIE23033]</cp:lastModifiedBy>
  <cp:revision>6</cp:revision>
  <dcterms:created xsi:type="dcterms:W3CDTF">2023-12-16T09:49:31Z</dcterms:created>
  <dcterms:modified xsi:type="dcterms:W3CDTF">2023-12-16T16:14:52Z</dcterms:modified>
</cp:coreProperties>
</file>