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92" r:id="rId5"/>
    <p:sldId id="276" r:id="rId6"/>
    <p:sldId id="277" r:id="rId7"/>
    <p:sldId id="294" r:id="rId8"/>
    <p:sldId id="309" r:id="rId9"/>
    <p:sldId id="296" r:id="rId10"/>
    <p:sldId id="297" r:id="rId11"/>
    <p:sldId id="298" r:id="rId12"/>
    <p:sldId id="299" r:id="rId13"/>
    <p:sldId id="301" r:id="rId14"/>
    <p:sldId id="306" r:id="rId15"/>
    <p:sldId id="307" r:id="rId16"/>
    <p:sldId id="302" r:id="rId17"/>
    <p:sldId id="311" r:id="rId18"/>
    <p:sldId id="312" r:id="rId19"/>
    <p:sldId id="310" r:id="rId20"/>
    <p:sldId id="304" r:id="rId21"/>
    <p:sldId id="308" r:id="rId22"/>
    <p:sldId id="303" r:id="rId23"/>
    <p:sldId id="305" r:id="rId24"/>
    <p:sldId id="2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351BC-686B-BC99-C5AC-A9BB754978FC}" v="118" dt="2024-11-13T20:20:42.827"/>
    <p1510:client id="{572BC597-7388-6DD4-A520-F3198F390115}" v="140" dt="2024-11-14T04:16:38.543"/>
    <p1510:client id="{622F528B-1C2E-039E-C093-5DF9870BEE4B}" v="14" dt="2024-11-14T04:06:13.425"/>
    <p1510:client id="{68E1B909-9504-E96A-7C5D-3E622A573226}" v="1157" dt="2024-11-13T21:28:38.366"/>
    <p1510:client id="{806FF0C8-38AF-F9DC-FB79-29BC7DA0A34E}" v="16" dt="2024-11-14T03:17:47.506"/>
    <p1510:client id="{8EC5D309-E808-F98A-D799-ED12C7A7889A}" v="495" dt="2024-11-14T03:42:53.582"/>
    <p1510:client id="{F5918407-ED31-CE77-B031-822A031C3F18}" v="170" dt="2024-11-14T04:04:23.85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536"/>
        <p:guide pos="31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11/13/2024</a:t>
            </a:fld>
            <a:endParaRPr lang="en-US"/>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11/13/2024</a:t>
            </a:fld>
            <a:endParaRPr lang="en-US"/>
          </a:p>
        </p:txBody>
      </p:sp>
      <p:sp>
        <p:nvSpPr>
          <p:cNvPr id="12" name="Notes Placeholder 11">
            <a:extLst>
              <a:ext uri="{FF2B5EF4-FFF2-40B4-BE49-F238E27FC236}">
                <a16:creationId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a:p>
        </p:txBody>
      </p:sp>
    </p:spTree>
    <p:extLst>
      <p:ext uri="{BB962C8B-B14F-4D97-AF65-F5344CB8AC3E}">
        <p14:creationId xmlns:p14="http://schemas.microsoft.com/office/powerpoint/2010/main" val="201479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a:p>
        </p:txBody>
      </p:sp>
    </p:spTree>
    <p:extLst>
      <p:ext uri="{BB962C8B-B14F-4D97-AF65-F5344CB8AC3E}">
        <p14:creationId xmlns:p14="http://schemas.microsoft.com/office/powerpoint/2010/main" val="133793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a:p>
        </p:txBody>
      </p:sp>
    </p:spTree>
    <p:extLst>
      <p:ext uri="{BB962C8B-B14F-4D97-AF65-F5344CB8AC3E}">
        <p14:creationId xmlns:p14="http://schemas.microsoft.com/office/powerpoint/2010/main" val="1537744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a:p>
        </p:txBody>
      </p:sp>
    </p:spTree>
    <p:extLst>
      <p:ext uri="{BB962C8B-B14F-4D97-AF65-F5344CB8AC3E}">
        <p14:creationId xmlns:p14="http://schemas.microsoft.com/office/powerpoint/2010/main" val="229600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a:p>
        </p:txBody>
      </p:sp>
    </p:spTree>
    <p:extLst>
      <p:ext uri="{BB962C8B-B14F-4D97-AF65-F5344CB8AC3E}">
        <p14:creationId xmlns:p14="http://schemas.microsoft.com/office/powerpoint/2010/main" val="2418535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a:p>
        </p:txBody>
      </p:sp>
    </p:spTree>
    <p:extLst>
      <p:ext uri="{BB962C8B-B14F-4D97-AF65-F5344CB8AC3E}">
        <p14:creationId xmlns:p14="http://schemas.microsoft.com/office/powerpoint/2010/main" val="317829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a:p>
        </p:txBody>
      </p:sp>
    </p:spTree>
    <p:extLst>
      <p:ext uri="{BB962C8B-B14F-4D97-AF65-F5344CB8AC3E}">
        <p14:creationId xmlns:p14="http://schemas.microsoft.com/office/powerpoint/2010/main" val="698631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21</a:t>
            </a:fld>
            <a:endParaRPr lang="en-US" altLang="zh-CN" noProof="0"/>
          </a:p>
        </p:txBody>
      </p:sp>
    </p:spTree>
    <p:extLst>
      <p:ext uri="{BB962C8B-B14F-4D97-AF65-F5344CB8AC3E}">
        <p14:creationId xmlns:p14="http://schemas.microsoft.com/office/powerpoint/2010/main" val="14392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a:t>Click to edit Master title style</a:t>
            </a:r>
            <a:endParaRPr lang="zh-CN" altLang="en-US"/>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a:t>Click to edit Master title style</a:t>
            </a:r>
            <a:endParaRPr lang="zh-CN" altLang="en-US"/>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a:t>Click to edit Master title style</a:t>
            </a:r>
            <a:endParaRPr lang="zh-CN" altLang="en-US"/>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a:t>Click to edit Master title style</a:t>
            </a:r>
            <a:endParaRPr lang="zh-CN" altLang="en-US"/>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a:t>Click to edit Master title style</a:t>
            </a:r>
            <a:endParaRPr lang="zh-CN" altLang="en-US"/>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a:t>Click to edit</a:t>
            </a:r>
            <a:r>
              <a:rPr lang="zh-CN" altLang="en-US"/>
              <a:t> </a:t>
            </a:r>
            <a:r>
              <a:rPr lang="en-US" altLang="zh-CN"/>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a:t>Click to edit </a:t>
            </a:r>
            <a:r>
              <a:rPr lang="zh-CN" altLang="en-US"/>
              <a:t> </a:t>
            </a:r>
            <a:r>
              <a:rPr lang="en-US" altLang="zh-CN"/>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a:t>Click to edit </a:t>
            </a:r>
            <a:r>
              <a:rPr lang="en-US" altLang="zh-CN"/>
              <a:t>Text</a:t>
            </a:r>
            <a:r>
              <a:rPr lang="zh-CN" altLang="en-US"/>
              <a:t> </a:t>
            </a:r>
            <a:r>
              <a:rPr lang="en-US"/>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445673" y="1132562"/>
            <a:ext cx="7439883" cy="2057441"/>
          </a:xfrm>
        </p:spPr>
        <p:txBody>
          <a:bodyPr/>
          <a:lstStyle/>
          <a:p>
            <a:r>
              <a:rPr lang="en-US" altLang="zh-CN"/>
              <a:t>Remote Sensing And Machine Learning Techniques to Assess to Quantify and Predict Natural Disasters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5126610" cy="760288"/>
          </a:xfrm>
        </p:spPr>
        <p:txBody>
          <a:bodyPr vert="horz" lIns="91440" tIns="45720" rIns="91440" bIns="45720" rtlCol="0" anchor="t">
            <a:noAutofit/>
          </a:bodyPr>
          <a:lstStyle/>
          <a:p>
            <a:r>
              <a:rPr lang="en-US" dirty="0"/>
              <a:t>GROUP 4</a:t>
            </a:r>
          </a:p>
          <a:p>
            <a:r>
              <a:rPr lang="en-US" dirty="0"/>
              <a:t>V. Divya Madhuri                CB.SC.U4AIE23024</a:t>
            </a:r>
          </a:p>
          <a:p>
            <a:r>
              <a:rPr lang="en-US" dirty="0"/>
              <a:t>Keerthivasan S V                CB.SC.U4AIE23037 </a:t>
            </a:r>
          </a:p>
          <a:p>
            <a:r>
              <a:rPr lang="en-US" dirty="0" err="1">
                <a:ea typeface="+mn-lt"/>
                <a:cs typeface="+mn-lt"/>
              </a:rPr>
              <a:t>Mopuru</a:t>
            </a:r>
            <a:r>
              <a:rPr lang="en-US" dirty="0">
                <a:ea typeface="+mn-lt"/>
                <a:cs typeface="+mn-lt"/>
              </a:rPr>
              <a:t> Sai Bavesh Reddy </a:t>
            </a:r>
            <a:r>
              <a:rPr lang="en-US" dirty="0"/>
              <a:t>  CB.SC.U4AIE23044</a:t>
            </a:r>
          </a:p>
          <a:p>
            <a:r>
              <a:rPr lang="en-US" dirty="0"/>
              <a:t>V. Bhavya Kruthi                  CB.SC.U4AIE23073      </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6348752" y="377513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9AF9-36E8-C901-D282-84C398BA7929}"/>
              </a:ext>
            </a:extLst>
          </p:cNvPr>
          <p:cNvSpPr>
            <a:spLocks noGrp="1"/>
          </p:cNvSpPr>
          <p:nvPr>
            <p:ph type="title"/>
          </p:nvPr>
        </p:nvSpPr>
        <p:spPr>
          <a:xfrm>
            <a:off x="2544316" y="2508"/>
            <a:ext cx="10515600" cy="1115434"/>
          </a:xfrm>
        </p:spPr>
        <p:txBody>
          <a:bodyPr/>
          <a:lstStyle/>
          <a:p>
            <a:r>
              <a:rPr lang="en-US" sz="4000" dirty="0">
                <a:solidFill>
                  <a:schemeClr val="tx1"/>
                </a:solidFill>
              </a:rPr>
              <a:t>ENHANCING ADRA IMAGE</a:t>
            </a:r>
          </a:p>
        </p:txBody>
      </p:sp>
      <p:sp>
        <p:nvSpPr>
          <p:cNvPr id="4" name="Footer Placeholder 3">
            <a:extLst>
              <a:ext uri="{FF2B5EF4-FFF2-40B4-BE49-F238E27FC236}">
                <a16:creationId xmlns:a16="http://schemas.microsoft.com/office/drawing/2014/main" id="{FDC7BC07-1E67-814C-A765-4C7BFA10FBD8}"/>
              </a:ext>
            </a:extLst>
          </p:cNvPr>
          <p:cNvSpPr>
            <a:spLocks noGrp="1"/>
          </p:cNvSpPr>
          <p:nvPr>
            <p:ph type="ftr" sz="quarter" idx="28"/>
          </p:nvPr>
        </p:nvSpPr>
        <p:spPr/>
        <p:txBody>
          <a:bodyPr/>
          <a:lstStyle/>
          <a:p>
            <a:r>
              <a:rPr lang="en-US" dirty="0"/>
              <a:t>TEAM 4 - FAI</a:t>
            </a:r>
            <a:endParaRPr lang="en-US" dirty="0">
              <a:solidFill>
                <a:srgbClr val="000000"/>
              </a:solidFill>
            </a:endParaRPr>
          </a:p>
        </p:txBody>
      </p:sp>
      <p:sp>
        <p:nvSpPr>
          <p:cNvPr id="5" name="Slide Number Placeholder 4">
            <a:extLst>
              <a:ext uri="{FF2B5EF4-FFF2-40B4-BE49-F238E27FC236}">
                <a16:creationId xmlns:a16="http://schemas.microsoft.com/office/drawing/2014/main" id="{89B2CBA9-8E13-4967-164A-EF41DF25BF0B}"/>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a:p>
        </p:txBody>
      </p:sp>
      <p:sp>
        <p:nvSpPr>
          <p:cNvPr id="7" name="TextBox 6">
            <a:extLst>
              <a:ext uri="{FF2B5EF4-FFF2-40B4-BE49-F238E27FC236}">
                <a16:creationId xmlns:a16="http://schemas.microsoft.com/office/drawing/2014/main" id="{23105F78-0646-D526-F40E-E91D85A7D802}"/>
              </a:ext>
            </a:extLst>
          </p:cNvPr>
          <p:cNvSpPr txBox="1"/>
          <p:nvPr/>
        </p:nvSpPr>
        <p:spPr>
          <a:xfrm>
            <a:off x="232078" y="578809"/>
            <a:ext cx="11192892"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Calibri"/>
              <a:cs typeface="Calibri"/>
            </a:endParaRPr>
          </a:p>
          <a:p>
            <a:r>
              <a:rPr lang="en-US" sz="2000" b="1">
                <a:latin typeface="Calibri"/>
                <a:cs typeface="Calibri"/>
              </a:rPr>
              <a:t>Alternative 1: HSV Luminance Replacement</a:t>
            </a:r>
            <a:endParaRPr lang="en-US" sz="2000">
              <a:latin typeface="Calibri"/>
              <a:cs typeface="Calibri"/>
            </a:endParaRPr>
          </a:p>
          <a:p>
            <a:endParaRPr lang="en-US" sz="2000" b="1">
              <a:latin typeface="Calibri"/>
              <a:ea typeface="+mn-lt"/>
              <a:cs typeface="Calibri"/>
            </a:endParaRPr>
          </a:p>
          <a:p>
            <a:pPr>
              <a:buFont typeface="Arial"/>
              <a:buChar char="•"/>
            </a:pPr>
            <a:r>
              <a:rPr lang="en-US" b="1">
                <a:latin typeface="Calibri"/>
                <a:ea typeface="+mn-lt"/>
                <a:cs typeface="+mn-lt"/>
              </a:rPr>
              <a:t>Convert RGB to HSV:</a:t>
            </a:r>
            <a:endParaRPr lang="en-US">
              <a:latin typeface="Calibri"/>
              <a:cs typeface="Calibri"/>
            </a:endParaRPr>
          </a:p>
          <a:p>
            <a:pPr lvl="1">
              <a:buFont typeface="Arial"/>
              <a:buChar char="•"/>
            </a:pPr>
            <a:r>
              <a:rPr lang="en-US">
                <a:latin typeface="Calibri"/>
                <a:ea typeface="+mn-lt"/>
                <a:cs typeface="+mn-lt"/>
              </a:rPr>
              <a:t>Convert the RGB image to the HSV (Hue, Saturation, Value) color space. The HSV color space separates color information (Hue and Saturation) from brightness (Value or Luminance), making it easy to adjust brightness without affecting color.</a:t>
            </a:r>
            <a:endParaRPr lang="en-US">
              <a:latin typeface="Calibri"/>
              <a:cs typeface="Calibri"/>
            </a:endParaRPr>
          </a:p>
          <a:p>
            <a:pPr lvl="1">
              <a:buFont typeface="Arial"/>
              <a:buChar char="•"/>
            </a:pPr>
            <a:r>
              <a:rPr lang="en-US" b="1">
                <a:latin typeface="Calibri"/>
                <a:ea typeface="+mn-lt"/>
                <a:cs typeface="+mn-lt"/>
              </a:rPr>
              <a:t>Formula for HSV Conversion:</a:t>
            </a:r>
            <a:endParaRPr lang="en-US">
              <a:latin typeface="Calibri"/>
              <a:cs typeface="Calibri"/>
            </a:endParaRPr>
          </a:p>
          <a:p>
            <a:pPr lvl="2">
              <a:buFont typeface="Arial"/>
              <a:buChar char="•"/>
            </a:pPr>
            <a:r>
              <a:rPr lang="en-US">
                <a:latin typeface="Calibri"/>
                <a:ea typeface="+mn-lt"/>
                <a:cs typeface="+mn-lt"/>
              </a:rPr>
              <a:t>The formula and conversion involve calculating hue, saturation, and value based on the RGB values.</a:t>
            </a:r>
            <a:endParaRPr lang="en-US">
              <a:latin typeface="Calibri"/>
              <a:cs typeface="Calibri"/>
            </a:endParaRPr>
          </a:p>
          <a:p>
            <a:pPr>
              <a:buFont typeface="Arial"/>
              <a:buChar char="•"/>
            </a:pPr>
            <a:r>
              <a:rPr lang="en-US" b="1">
                <a:latin typeface="Calibri"/>
                <a:ea typeface="+mn-lt"/>
                <a:cs typeface="+mn-lt"/>
              </a:rPr>
              <a:t>Resize Panchromatic Band:</a:t>
            </a:r>
            <a:endParaRPr lang="en-US">
              <a:latin typeface="Calibri"/>
              <a:cs typeface="Calibri"/>
            </a:endParaRPr>
          </a:p>
          <a:p>
            <a:pPr lvl="1">
              <a:buFont typeface="Arial"/>
              <a:buChar char="•"/>
            </a:pPr>
            <a:r>
              <a:rPr lang="en-US">
                <a:latin typeface="Calibri"/>
                <a:ea typeface="+mn-lt"/>
                <a:cs typeface="+mn-lt"/>
              </a:rPr>
              <a:t>Resize the panchromatic band to match the dimensions of the RGB image to ensure compatibility when replacing the luminance channel.</a:t>
            </a:r>
            <a:endParaRPr lang="en-US">
              <a:latin typeface="Calibri"/>
              <a:cs typeface="Calibri"/>
            </a:endParaRPr>
          </a:p>
          <a:p>
            <a:pPr>
              <a:buFont typeface="Arial"/>
              <a:buChar char="•"/>
            </a:pPr>
            <a:r>
              <a:rPr lang="en-US" b="1">
                <a:latin typeface="Calibri"/>
                <a:ea typeface="+mn-lt"/>
                <a:cs typeface="+mn-lt"/>
              </a:rPr>
              <a:t>Replace Luminance with Panchromatic Band:</a:t>
            </a:r>
            <a:endParaRPr lang="en-US">
              <a:latin typeface="Calibri"/>
              <a:cs typeface="Calibri"/>
            </a:endParaRPr>
          </a:p>
          <a:p>
            <a:pPr lvl="1">
              <a:buFont typeface="Arial"/>
              <a:buChar char="•"/>
            </a:pPr>
            <a:r>
              <a:rPr lang="en-US">
                <a:latin typeface="Calibri"/>
                <a:ea typeface="+mn-lt"/>
                <a:cs typeface="+mn-lt"/>
              </a:rPr>
              <a:t>Substitute the Value (V) channel in the HSV image with the high-resolution panchromatic band. This allows us to bring in more detailed brightness information without altering the RGB image's color content.</a:t>
            </a:r>
            <a:endParaRPr lang="en-US">
              <a:latin typeface="Calibri"/>
              <a:cs typeface="Calibri"/>
            </a:endParaRPr>
          </a:p>
          <a:p>
            <a:pPr>
              <a:buFont typeface="Arial"/>
              <a:buChar char="•"/>
            </a:pPr>
            <a:r>
              <a:rPr lang="en-US" b="1">
                <a:latin typeface="Calibri"/>
                <a:ea typeface="+mn-lt"/>
                <a:cs typeface="+mn-lt"/>
              </a:rPr>
              <a:t>Convert HSV back to RGB:</a:t>
            </a:r>
            <a:endParaRPr lang="en-US">
              <a:latin typeface="Calibri"/>
              <a:cs typeface="Calibri"/>
            </a:endParaRPr>
          </a:p>
          <a:p>
            <a:pPr lvl="1">
              <a:buFont typeface="Arial"/>
              <a:buChar char="•"/>
            </a:pPr>
            <a:r>
              <a:rPr lang="en-US">
                <a:latin typeface="Calibri"/>
                <a:ea typeface="+mn-lt"/>
                <a:cs typeface="+mn-lt"/>
              </a:rPr>
              <a:t>Convert the modified HSV image back to RGB. The result is a higher-resolution color image where the details from the panchromatic band enhance the brightness while retaining the color of the original RGB image.</a:t>
            </a:r>
            <a:endParaRPr lang="en-US">
              <a:latin typeface="Calibri"/>
              <a:cs typeface="Calibri"/>
            </a:endParaRPr>
          </a:p>
          <a:p>
            <a:pPr marL="342900" indent="-342900">
              <a:buAutoNum type="arabicPeriod"/>
            </a:pPr>
            <a:endParaRPr lang="en-US">
              <a:latin typeface="Abadi"/>
              <a:cs typeface="Calibri"/>
            </a:endParaRPr>
          </a:p>
          <a:p>
            <a:pPr marL="285750" indent="-285750">
              <a:buAutoNum type="arabicPeriod"/>
            </a:pPr>
            <a:endParaRPr lang="en-US">
              <a:latin typeface="Calibri"/>
              <a:cs typeface="Calibri"/>
            </a:endParaRPr>
          </a:p>
          <a:p>
            <a:endParaRPr lang="en-US"/>
          </a:p>
          <a:p>
            <a:endParaRPr lang="en-US" b="1"/>
          </a:p>
        </p:txBody>
      </p:sp>
    </p:spTree>
    <p:extLst>
      <p:ext uri="{BB962C8B-B14F-4D97-AF65-F5344CB8AC3E}">
        <p14:creationId xmlns:p14="http://schemas.microsoft.com/office/powerpoint/2010/main" val="92965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BB652F6-2249-BE2A-B954-0CA205B16256}"/>
              </a:ext>
            </a:extLst>
          </p:cNvPr>
          <p:cNvSpPr>
            <a:spLocks noGrp="1"/>
          </p:cNvSpPr>
          <p:nvPr>
            <p:ph type="ftr" sz="quarter" idx="28"/>
          </p:nvPr>
        </p:nvSpPr>
        <p:spPr/>
        <p:txBody>
          <a:bodyPr/>
          <a:lstStyle/>
          <a:p>
            <a:r>
              <a:rPr lang="en-US" dirty="0"/>
              <a:t>TEAM 4 - FAI</a:t>
            </a:r>
            <a:endParaRPr lang="en-US" dirty="0">
              <a:solidFill>
                <a:srgbClr val="000000"/>
              </a:solidFill>
            </a:endParaRPr>
          </a:p>
        </p:txBody>
      </p:sp>
      <p:sp>
        <p:nvSpPr>
          <p:cNvPr id="5" name="Slide Number Placeholder 4">
            <a:extLst>
              <a:ext uri="{FF2B5EF4-FFF2-40B4-BE49-F238E27FC236}">
                <a16:creationId xmlns:a16="http://schemas.microsoft.com/office/drawing/2014/main" id="{6C2F12D5-6B2F-55E9-FCC3-A4FEB6A8A76D}"/>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a:p>
        </p:txBody>
      </p:sp>
      <p:sp>
        <p:nvSpPr>
          <p:cNvPr id="7" name="TextBox 6">
            <a:extLst>
              <a:ext uri="{FF2B5EF4-FFF2-40B4-BE49-F238E27FC236}">
                <a16:creationId xmlns:a16="http://schemas.microsoft.com/office/drawing/2014/main" id="{EB2CFAB1-C02E-B4DA-CC8B-C54E8276B143}"/>
              </a:ext>
            </a:extLst>
          </p:cNvPr>
          <p:cNvSpPr txBox="1"/>
          <p:nvPr/>
        </p:nvSpPr>
        <p:spPr>
          <a:xfrm>
            <a:off x="437740" y="119418"/>
            <a:ext cx="11217875" cy="587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Calibri"/>
                <a:cs typeface="Calibri"/>
              </a:rPr>
              <a:t>Alternative 2: Wavelet Transform of the Panchromatic Image</a:t>
            </a:r>
          </a:p>
          <a:p>
            <a:endParaRPr lang="en-US" sz="2800" b="1">
              <a:latin typeface="Calibri"/>
              <a:cs typeface="Calibri"/>
            </a:endParaRPr>
          </a:p>
          <a:p>
            <a:pPr marL="228600" indent="-228600">
              <a:buFont typeface=""/>
              <a:buAutoNum type="arabicPeriod"/>
            </a:pPr>
            <a:r>
              <a:rPr lang="en-US" sz="2000" b="1">
                <a:latin typeface="Calibri"/>
                <a:cs typeface="Calibri"/>
              </a:rPr>
              <a:t>Set Up Bands:</a:t>
            </a:r>
          </a:p>
          <a:p>
            <a:pPr marL="228600" lvl="1" indent="-228600">
              <a:buFont typeface="Arial"/>
              <a:buChar char="•"/>
            </a:pPr>
            <a:r>
              <a:rPr lang="en-US" sz="2000">
                <a:latin typeface="Calibri"/>
                <a:cs typeface="Calibri"/>
              </a:rPr>
              <a:t>Identify the bands for Red, Green, and Blue (R, G, B) from the grayscale images, representing the initial colors to be processed.</a:t>
            </a:r>
          </a:p>
          <a:p>
            <a:pPr marL="0" lvl="1"/>
            <a:endParaRPr lang="en-US" sz="2000">
              <a:latin typeface="Calibri"/>
              <a:cs typeface="Calibri"/>
            </a:endParaRPr>
          </a:p>
          <a:p>
            <a:pPr marL="228600" indent="-228600">
              <a:buFont typeface=""/>
              <a:buAutoNum type="arabicPeriod"/>
            </a:pPr>
            <a:r>
              <a:rPr lang="en-US" sz="2000" b="1">
                <a:latin typeface="Calibri"/>
                <a:cs typeface="Calibri"/>
              </a:rPr>
              <a:t>Resize Panchromatic Band:</a:t>
            </a:r>
          </a:p>
          <a:p>
            <a:pPr marL="228600" lvl="1" indent="-228600">
              <a:buFont typeface="Arial"/>
              <a:buChar char="•"/>
            </a:pPr>
            <a:r>
              <a:rPr lang="en-US" sz="2000">
                <a:latin typeface="Calibri"/>
                <a:cs typeface="Calibri"/>
              </a:rPr>
              <a:t>Resize the panchromatic band to match the dimensions of the other RGB bands for compatibility with wavelet decomposition.</a:t>
            </a:r>
          </a:p>
          <a:p>
            <a:pPr marL="228600" lvl="1" indent="-228600">
              <a:buFont typeface="Arial"/>
              <a:buChar char="•"/>
            </a:pPr>
            <a:endParaRPr lang="en-US" sz="2000">
              <a:latin typeface="Calibri"/>
              <a:cs typeface="Calibri"/>
            </a:endParaRPr>
          </a:p>
          <a:p>
            <a:pPr marL="228600" indent="-228600">
              <a:buFont typeface=""/>
              <a:buAutoNum type="arabicPeriod"/>
            </a:pPr>
            <a:r>
              <a:rPr lang="en-US" sz="2000" b="1">
                <a:latin typeface="Calibri"/>
                <a:cs typeface="Calibri"/>
              </a:rPr>
              <a:t>Apply Wavelet Transform:</a:t>
            </a:r>
          </a:p>
          <a:p>
            <a:pPr marL="0" lvl="1"/>
            <a:r>
              <a:rPr lang="en-US" sz="2000">
                <a:latin typeface="Calibri"/>
                <a:cs typeface="Calibri"/>
              </a:rPr>
              <a:t>Perform a 2D Discrete Wavelet Transform (DWT) on both the panchromatic image and each color band (R, G, B) using the biorthogonal wavelet ('bior3.7').</a:t>
            </a:r>
          </a:p>
          <a:p>
            <a:pPr marL="0" lvl="1"/>
            <a:endParaRPr lang="en-US" sz="2000">
              <a:latin typeface="Calibri"/>
              <a:cs typeface="Calibri"/>
            </a:endParaRPr>
          </a:p>
          <a:p>
            <a:pPr marL="228600" lvl="1" indent="-228600">
              <a:buFont typeface="Arial"/>
              <a:buChar char="•"/>
            </a:pPr>
            <a:r>
              <a:rPr lang="en-US" sz="2000" b="1">
                <a:latin typeface="Calibri"/>
                <a:cs typeface="Calibri"/>
              </a:rPr>
              <a:t>Formula for Wavelet Decomposition:   </a:t>
            </a:r>
            <a:r>
              <a:rPr lang="en-US" sz="2000">
                <a:latin typeface="Calibri"/>
                <a:cs typeface="Calibri"/>
              </a:rPr>
              <a:t>DWT(image)=(LL,(HL,LH,HH))</a:t>
            </a:r>
          </a:p>
          <a:p>
            <a:pPr marL="228600" lvl="1" indent="-228600">
              <a:buFont typeface="Arial"/>
              <a:buChar char="•"/>
            </a:pPr>
            <a:endParaRPr lang="en-US" sz="2000">
              <a:latin typeface="Calibri"/>
              <a:cs typeface="Calibri"/>
            </a:endParaRPr>
          </a:p>
          <a:p>
            <a:pPr marL="0" lvl="2"/>
            <a:r>
              <a:rPr lang="en-US" sz="2000">
                <a:latin typeface="Calibri"/>
                <a:cs typeface="Calibri"/>
              </a:rPr>
              <a:t>Here, LL is the low-frequency approximation component, while HL, LH, and HH are high-frequency components that capture different directional details.</a:t>
            </a:r>
            <a:endParaRPr lang="en-US" sz="2000" b="1">
              <a:latin typeface="Calibri"/>
              <a:cs typeface="Calibri"/>
            </a:endParaRPr>
          </a:p>
        </p:txBody>
      </p:sp>
    </p:spTree>
    <p:extLst>
      <p:ext uri="{BB962C8B-B14F-4D97-AF65-F5344CB8AC3E}">
        <p14:creationId xmlns:p14="http://schemas.microsoft.com/office/powerpoint/2010/main" val="349127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B45DE66-B839-DC4F-2577-18E091FD334D}"/>
              </a:ext>
            </a:extLst>
          </p:cNvPr>
          <p:cNvSpPr>
            <a:spLocks noGrp="1"/>
          </p:cNvSpPr>
          <p:nvPr>
            <p:ph type="ftr" sz="quarter" idx="28"/>
          </p:nvPr>
        </p:nvSpPr>
        <p:spPr/>
        <p:txBody>
          <a:bodyPr/>
          <a:lstStyle/>
          <a:p>
            <a:r>
              <a:rPr lang="en-US" dirty="0"/>
              <a:t>TEAM 4 - FAI</a:t>
            </a:r>
            <a:endParaRPr lang="en-US" dirty="0">
              <a:solidFill>
                <a:srgbClr val="000000"/>
              </a:solidFill>
            </a:endParaRPr>
          </a:p>
        </p:txBody>
      </p:sp>
      <p:sp>
        <p:nvSpPr>
          <p:cNvPr id="5" name="Slide Number Placeholder 4">
            <a:extLst>
              <a:ext uri="{FF2B5EF4-FFF2-40B4-BE49-F238E27FC236}">
                <a16:creationId xmlns:a16="http://schemas.microsoft.com/office/drawing/2014/main" id="{7C0AA506-F0FA-F7ED-2ED6-274266DF029B}"/>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a:p>
        </p:txBody>
      </p:sp>
      <p:sp>
        <p:nvSpPr>
          <p:cNvPr id="7" name="TextBox 6">
            <a:extLst>
              <a:ext uri="{FF2B5EF4-FFF2-40B4-BE49-F238E27FC236}">
                <a16:creationId xmlns:a16="http://schemas.microsoft.com/office/drawing/2014/main" id="{158F87C1-9D17-2B70-8F73-BFE672B30415}"/>
              </a:ext>
            </a:extLst>
          </p:cNvPr>
          <p:cNvSpPr txBox="1"/>
          <p:nvPr/>
        </p:nvSpPr>
        <p:spPr>
          <a:xfrm>
            <a:off x="478928" y="531310"/>
            <a:ext cx="1069271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a:latin typeface="Calibri"/>
              <a:cs typeface="Calibri"/>
            </a:endParaRPr>
          </a:p>
          <a:p>
            <a:r>
              <a:rPr lang="en-US" sz="2000" b="1">
                <a:latin typeface="Calibri"/>
                <a:cs typeface="Calibri"/>
              </a:rPr>
              <a:t>4. Replace Low-Frequency Coefficients:</a:t>
            </a:r>
          </a:p>
          <a:p>
            <a:pPr marL="228600" lvl="1" indent="-228600">
              <a:buFont typeface="Arial"/>
              <a:buChar char="•"/>
            </a:pPr>
            <a:r>
              <a:rPr lang="en-US" sz="2000">
                <a:latin typeface="Calibri"/>
                <a:cs typeface="Calibri"/>
              </a:rPr>
              <a:t>Substitute the low-frequency approximation coefficients (LL) of the color bands (R, G, B) with those from the panchromatic band. This step infuses the RGB channels with higher detail from the panchromatic image.</a:t>
            </a:r>
          </a:p>
          <a:p>
            <a:pPr marL="0" lvl="1"/>
            <a:endParaRPr lang="en-US" sz="2000">
              <a:latin typeface="Calibri"/>
              <a:cs typeface="Calibri"/>
            </a:endParaRPr>
          </a:p>
          <a:p>
            <a:r>
              <a:rPr lang="en-US" sz="2000" b="1">
                <a:latin typeface="Calibri"/>
                <a:cs typeface="Calibri"/>
              </a:rPr>
              <a:t>5. Reconstruct Image with Inverse DWT:</a:t>
            </a:r>
          </a:p>
          <a:p>
            <a:pPr marL="228600" lvl="1" indent="-228600">
              <a:buFont typeface="Arial"/>
              <a:buChar char="•"/>
            </a:pPr>
            <a:r>
              <a:rPr lang="en-US" sz="2000">
                <a:latin typeface="Calibri"/>
                <a:cs typeface="Calibri"/>
              </a:rPr>
              <a:t>Perform the Inverse Discrete Wavelet Transform (IDWT) to reconstruct each modified color band (R, G, B) with the enhanced details from the panchromatic band.</a:t>
            </a:r>
          </a:p>
          <a:p>
            <a:pPr marL="0" lvl="1"/>
            <a:endParaRPr lang="en-US" sz="2000">
              <a:latin typeface="Calibri"/>
              <a:cs typeface="Calibri"/>
            </a:endParaRPr>
          </a:p>
          <a:p>
            <a:r>
              <a:rPr lang="en-US" sz="2000" b="1">
                <a:latin typeface="Calibri"/>
                <a:cs typeface="Calibri"/>
              </a:rPr>
              <a:t>6. Merge Reconstructed Bands:</a:t>
            </a:r>
          </a:p>
          <a:p>
            <a:pPr marL="228600" lvl="1" indent="-228600">
              <a:buFont typeface="Arial"/>
              <a:buChar char="•"/>
            </a:pPr>
            <a:r>
              <a:rPr lang="en-US" sz="2000">
                <a:latin typeface="Calibri"/>
                <a:cs typeface="Calibri"/>
              </a:rPr>
              <a:t>Combine the three reconstructed bands (R, G, B) into a single high-resolution RGB image using cv2.merge.</a:t>
            </a:r>
          </a:p>
          <a:p>
            <a:pPr marL="0" lvl="1"/>
            <a:endParaRPr lang="en-US" sz="2000">
              <a:latin typeface="Calibri"/>
              <a:cs typeface="Calibri"/>
            </a:endParaRPr>
          </a:p>
          <a:p>
            <a:r>
              <a:rPr lang="en-US" sz="2000" b="1">
                <a:latin typeface="Calibri"/>
                <a:cs typeface="Calibri"/>
              </a:rPr>
              <a:t>7. Visualize the Result:</a:t>
            </a:r>
          </a:p>
          <a:p>
            <a:pPr marL="285750" lvl="1" indent="-285750">
              <a:buFont typeface="Arial"/>
              <a:buChar char="•"/>
            </a:pPr>
            <a:r>
              <a:rPr lang="en-US" sz="2000">
                <a:latin typeface="Calibri"/>
                <a:cs typeface="Calibri"/>
              </a:rPr>
              <a:t>Display the original RGB image and the enhanced image side-by-side for comparison.</a:t>
            </a:r>
            <a:endParaRPr lang="en-US" sz="2000" b="1">
              <a:latin typeface="Calibri"/>
              <a:cs typeface="Calibri"/>
            </a:endParaRPr>
          </a:p>
        </p:txBody>
      </p:sp>
    </p:spTree>
    <p:extLst>
      <p:ext uri="{BB962C8B-B14F-4D97-AF65-F5344CB8AC3E}">
        <p14:creationId xmlns:p14="http://schemas.microsoft.com/office/powerpoint/2010/main" val="79841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37B366F-9EE3-C0D6-91F7-4F49627D6193}"/>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a:p>
        </p:txBody>
      </p:sp>
      <p:sp>
        <p:nvSpPr>
          <p:cNvPr id="9" name="TextBox 8">
            <a:extLst>
              <a:ext uri="{FF2B5EF4-FFF2-40B4-BE49-F238E27FC236}">
                <a16:creationId xmlns:a16="http://schemas.microsoft.com/office/drawing/2014/main" id="{A1FE4E07-F606-9813-DED1-05CADFD329D6}"/>
              </a:ext>
            </a:extLst>
          </p:cNvPr>
          <p:cNvSpPr txBox="1"/>
          <p:nvPr/>
        </p:nvSpPr>
        <p:spPr>
          <a:xfrm>
            <a:off x="746658" y="1128553"/>
            <a:ext cx="10692714"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1. Data Loading, Cleaning, </a:t>
            </a:r>
            <a:r>
              <a:rPr lang="en-US" sz="2000" b="1" err="1"/>
              <a:t>feature,label</a:t>
            </a:r>
            <a:r>
              <a:rPr lang="en-US" sz="2000" b="1"/>
              <a:t> </a:t>
            </a:r>
            <a:r>
              <a:rPr lang="en-US" sz="2000" b="1" err="1"/>
              <a:t>seperation</a:t>
            </a:r>
            <a:r>
              <a:rPr lang="en-US" sz="2000" b="1"/>
              <a:t> and EDA plots</a:t>
            </a:r>
            <a:endParaRPr lang="en-US" sz="2000" err="1"/>
          </a:p>
          <a:p>
            <a:pPr marL="457200" indent="-457200">
              <a:buFont typeface="Arial"/>
              <a:buChar char="•"/>
            </a:pPr>
            <a:r>
              <a:rPr lang="en-US" sz="2000" b="1">
                <a:ea typeface="+mn-lt"/>
                <a:cs typeface="+mn-lt"/>
              </a:rPr>
              <a:t>Check for Missing Values</a:t>
            </a:r>
            <a:r>
              <a:rPr lang="en-US" sz="2000">
                <a:ea typeface="+mn-lt"/>
                <a:cs typeface="+mn-lt"/>
              </a:rPr>
              <a:t>: Use </a:t>
            </a:r>
            <a:r>
              <a:rPr lang="en-US" sz="2000">
                <a:latin typeface="Consolas"/>
                <a:cs typeface="Calibri"/>
              </a:rPr>
              <a:t>apply()</a:t>
            </a:r>
            <a:r>
              <a:rPr lang="en-US" sz="2000">
                <a:ea typeface="+mn-lt"/>
                <a:cs typeface="+mn-lt"/>
              </a:rPr>
              <a:t> to identify any empty columns.</a:t>
            </a:r>
            <a:endParaRPr lang="en-US"/>
          </a:p>
          <a:p>
            <a:pPr marL="457200" indent="-457200">
              <a:buFont typeface="Arial"/>
              <a:buChar char="•"/>
            </a:pPr>
            <a:r>
              <a:rPr lang="en-US" sz="2000" b="1">
                <a:ea typeface="+mn-lt"/>
                <a:cs typeface="+mn-lt"/>
              </a:rPr>
              <a:t>Convert Labels</a:t>
            </a:r>
            <a:r>
              <a:rPr lang="en-US" sz="2000">
                <a:ea typeface="+mn-lt"/>
                <a:cs typeface="+mn-lt"/>
              </a:rPr>
              <a:t>: Replace values in the </a:t>
            </a:r>
            <a:r>
              <a:rPr lang="en-US" sz="2000">
                <a:latin typeface="Consolas"/>
                <a:cs typeface="Calibri"/>
              </a:rPr>
              <a:t>FLOODS</a:t>
            </a:r>
            <a:r>
              <a:rPr lang="en-US" sz="2000">
                <a:ea typeface="+mn-lt"/>
                <a:cs typeface="+mn-lt"/>
              </a:rPr>
              <a:t> column from </a:t>
            </a:r>
            <a:r>
              <a:rPr lang="en-US" sz="2000">
                <a:latin typeface="Consolas"/>
                <a:cs typeface="Calibri"/>
              </a:rPr>
              <a:t>YES/NO</a:t>
            </a:r>
            <a:r>
              <a:rPr lang="en-US" sz="2000">
                <a:ea typeface="+mn-lt"/>
                <a:cs typeface="+mn-lt"/>
              </a:rPr>
              <a:t> to </a:t>
            </a:r>
            <a:r>
              <a:rPr lang="en-US" sz="2000">
                <a:latin typeface="Consolas"/>
                <a:cs typeface="Calibri"/>
              </a:rPr>
              <a:t>1/0</a:t>
            </a:r>
            <a:r>
              <a:rPr lang="en-US" sz="2000">
                <a:ea typeface="+mn-lt"/>
                <a:cs typeface="+mn-lt"/>
              </a:rPr>
              <a:t> for numerical analysis.</a:t>
            </a:r>
            <a:endParaRPr lang="en-US"/>
          </a:p>
          <a:p>
            <a:pPr marL="457200" indent="-457200">
              <a:buFont typeface="Arial"/>
              <a:buChar char="•"/>
            </a:pPr>
            <a:r>
              <a:rPr lang="en-US" sz="2000" b="1">
                <a:ea typeface="+mn-lt"/>
                <a:cs typeface="+mn-lt"/>
              </a:rPr>
              <a:t>Separate Features (x)</a:t>
            </a:r>
            <a:r>
              <a:rPr lang="en-US" sz="2000">
                <a:ea typeface="+mn-lt"/>
                <a:cs typeface="+mn-lt"/>
              </a:rPr>
              <a:t>: Select predictor columns (columns 1 to 13).</a:t>
            </a:r>
            <a:endParaRPr lang="en-US"/>
          </a:p>
          <a:p>
            <a:pPr marL="457200" indent="-457200">
              <a:buFont typeface="Arial"/>
              <a:buChar char="•"/>
            </a:pPr>
            <a:r>
              <a:rPr lang="en-US" sz="2000" b="1">
                <a:ea typeface="+mn-lt"/>
                <a:cs typeface="+mn-lt"/>
              </a:rPr>
              <a:t>Separate Target (y)</a:t>
            </a:r>
            <a:r>
              <a:rPr lang="en-US" sz="2000">
                <a:ea typeface="+mn-lt"/>
                <a:cs typeface="+mn-lt"/>
              </a:rPr>
              <a:t>: Select the </a:t>
            </a:r>
            <a:r>
              <a:rPr lang="en-US" sz="2000">
                <a:latin typeface="Consolas"/>
                <a:cs typeface="Calibri"/>
              </a:rPr>
              <a:t>FLOODS</a:t>
            </a:r>
            <a:r>
              <a:rPr lang="en-US" sz="2000">
                <a:ea typeface="+mn-lt"/>
                <a:cs typeface="+mn-lt"/>
              </a:rPr>
              <a:t> column as the target variable.</a:t>
            </a:r>
            <a:endParaRPr lang="en-US"/>
          </a:p>
          <a:p>
            <a:endParaRPr lang="en-US" sz="2000">
              <a:latin typeface="Abadi"/>
              <a:cs typeface="Calibri"/>
            </a:endParaRPr>
          </a:p>
          <a:p>
            <a:r>
              <a:rPr lang="en-US" sz="2000" b="1">
                <a:latin typeface="Calibri"/>
                <a:cs typeface="Calibri"/>
              </a:rPr>
              <a:t>2. </a:t>
            </a:r>
            <a:r>
              <a:rPr lang="en-US" b="1"/>
              <a:t>Feature Scaling</a:t>
            </a:r>
            <a:endParaRPr lang="en-US" sz="2000" b="1">
              <a:latin typeface="Calibri"/>
              <a:cs typeface="Calibri"/>
            </a:endParaRPr>
          </a:p>
          <a:p>
            <a:pPr marL="285750" indent="-285750">
              <a:buFont typeface="Arial"/>
              <a:buChar char="•"/>
            </a:pPr>
            <a:r>
              <a:rPr lang="en-US" sz="2000" b="1">
                <a:ea typeface="+mn-lt"/>
                <a:cs typeface="+mn-lt"/>
              </a:rPr>
              <a:t>Scale Data</a:t>
            </a:r>
            <a:r>
              <a:rPr lang="en-US" sz="2000">
                <a:ea typeface="+mn-lt"/>
                <a:cs typeface="+mn-lt"/>
              </a:rPr>
              <a:t>: Normalize features between 0 and 1 using </a:t>
            </a:r>
            <a:r>
              <a:rPr lang="en-US" sz="2000" err="1">
                <a:latin typeface="Consolas"/>
                <a:cs typeface="Calibri"/>
              </a:rPr>
              <a:t>MinMaxScaler</a:t>
            </a:r>
            <a:r>
              <a:rPr lang="en-US" sz="2000">
                <a:ea typeface="+mn-lt"/>
                <a:cs typeface="+mn-lt"/>
              </a:rPr>
              <a:t> for uniform distribution across model inputs.</a:t>
            </a:r>
            <a:endParaRPr lang="en-US"/>
          </a:p>
          <a:p>
            <a:r>
              <a:rPr lang="en-US"/>
              <a:t>3. </a:t>
            </a:r>
            <a:r>
              <a:rPr lang="en-US" b="1"/>
              <a:t>Train-Test Split</a:t>
            </a:r>
            <a:endParaRPr lang="en-US"/>
          </a:p>
          <a:p>
            <a:pPr marL="285750" indent="-285750">
              <a:buFont typeface="Arial"/>
              <a:buChar char="•"/>
            </a:pPr>
            <a:r>
              <a:rPr lang="en-US" sz="2000" b="1">
                <a:ea typeface="+mn-lt"/>
                <a:cs typeface="+mn-lt"/>
              </a:rPr>
              <a:t>Split Dataset</a:t>
            </a:r>
            <a:r>
              <a:rPr lang="en-US" sz="2000">
                <a:ea typeface="+mn-lt"/>
                <a:cs typeface="+mn-lt"/>
              </a:rPr>
              <a:t>: Divide data into training and testing sets (80% train, 20% test) to validate model performance.</a:t>
            </a:r>
            <a:endParaRPr lang="en-US"/>
          </a:p>
          <a:p>
            <a:r>
              <a:rPr lang="en-US"/>
              <a:t>4. </a:t>
            </a:r>
            <a:r>
              <a:rPr lang="en-US" b="1"/>
              <a:t>K-Nearest Neighbors (KNN) Classification</a:t>
            </a:r>
            <a:endParaRPr lang="en-US"/>
          </a:p>
          <a:p>
            <a:pPr marL="285750" indent="-285750">
              <a:buFont typeface="Arial"/>
              <a:buChar char="•"/>
            </a:pPr>
            <a:r>
              <a:rPr lang="en-US" sz="2000" b="1">
                <a:ea typeface="+mn-lt"/>
                <a:cs typeface="+mn-lt"/>
              </a:rPr>
              <a:t>Train KNN Model</a:t>
            </a:r>
            <a:r>
              <a:rPr lang="en-US" sz="2000">
                <a:ea typeface="+mn-lt"/>
                <a:cs typeface="+mn-lt"/>
              </a:rPr>
              <a:t>: Use </a:t>
            </a:r>
            <a:r>
              <a:rPr lang="en-US" sz="2000" err="1">
                <a:latin typeface="Consolas"/>
                <a:cs typeface="Calibri"/>
              </a:rPr>
              <a:t>KNeighborsClassifier</a:t>
            </a:r>
            <a:r>
              <a:rPr lang="en-US" sz="2000">
                <a:ea typeface="+mn-lt"/>
                <a:cs typeface="+mn-lt"/>
              </a:rPr>
              <a:t> to train on </a:t>
            </a:r>
            <a:r>
              <a:rPr lang="en-US" sz="2000" err="1">
                <a:latin typeface="Consolas"/>
                <a:cs typeface="Calibri"/>
              </a:rPr>
              <a:t>x_train</a:t>
            </a:r>
            <a:r>
              <a:rPr lang="en-US" sz="2000">
                <a:ea typeface="+mn-lt"/>
                <a:cs typeface="+mn-lt"/>
              </a:rPr>
              <a:t> and </a:t>
            </a:r>
            <a:r>
              <a:rPr lang="en-US" sz="2000" err="1">
                <a:latin typeface="Consolas"/>
                <a:cs typeface="Calibri"/>
              </a:rPr>
              <a:t>y_train</a:t>
            </a:r>
            <a:r>
              <a:rPr lang="en-US" sz="2000">
                <a:ea typeface="+mn-lt"/>
                <a:cs typeface="+mn-lt"/>
              </a:rPr>
              <a:t>.</a:t>
            </a:r>
            <a:endParaRPr lang="en-US"/>
          </a:p>
          <a:p>
            <a:pPr marL="285750" indent="-285750">
              <a:buFont typeface="Arial"/>
              <a:buChar char="•"/>
            </a:pPr>
            <a:r>
              <a:rPr lang="en-US" sz="2000" b="1">
                <a:ea typeface="+mn-lt"/>
                <a:cs typeface="+mn-lt"/>
              </a:rPr>
              <a:t>Prediction and Evaluation</a:t>
            </a:r>
            <a:r>
              <a:rPr lang="en-US" sz="2000">
                <a:ea typeface="+mn-lt"/>
                <a:cs typeface="+mn-lt"/>
              </a:rPr>
              <a:t>: Predict flood chances, compare with actual values, and evaluate accuracy using </a:t>
            </a:r>
            <a:r>
              <a:rPr lang="en-US" sz="2000" err="1">
                <a:latin typeface="Consolas"/>
                <a:cs typeface="Calibri"/>
              </a:rPr>
              <a:t>cross_val_score</a:t>
            </a:r>
            <a:r>
              <a:rPr lang="en-US" sz="2000">
                <a:ea typeface="+mn-lt"/>
                <a:cs typeface="+mn-lt"/>
              </a:rPr>
              <a:t>.</a:t>
            </a:r>
            <a:endParaRPr lang="en-US"/>
          </a:p>
          <a:p>
            <a:endParaRPr lang="en-US"/>
          </a:p>
        </p:txBody>
      </p:sp>
      <p:sp>
        <p:nvSpPr>
          <p:cNvPr id="11" name="Title 1">
            <a:extLst>
              <a:ext uri="{FF2B5EF4-FFF2-40B4-BE49-F238E27FC236}">
                <a16:creationId xmlns:a16="http://schemas.microsoft.com/office/drawing/2014/main" id="{B5F6D756-9D64-CA90-8EB7-EA12780D9F91}"/>
              </a:ext>
            </a:extLst>
          </p:cNvPr>
          <p:cNvSpPr>
            <a:spLocks noGrp="1"/>
          </p:cNvSpPr>
          <p:nvPr>
            <p:ph type="title"/>
          </p:nvPr>
        </p:nvSpPr>
        <p:spPr>
          <a:xfrm>
            <a:off x="2122127" y="2508"/>
            <a:ext cx="10515600" cy="1115434"/>
          </a:xfrm>
        </p:spPr>
        <p:txBody>
          <a:bodyPr/>
          <a:lstStyle/>
          <a:p>
            <a:r>
              <a:rPr lang="en-US" sz="4000"/>
              <a:t>FLOOD PREDICTION MODEL</a:t>
            </a:r>
          </a:p>
        </p:txBody>
      </p:sp>
      <p:sp>
        <p:nvSpPr>
          <p:cNvPr id="3" name="Footer Placeholder 3">
            <a:extLst>
              <a:ext uri="{FF2B5EF4-FFF2-40B4-BE49-F238E27FC236}">
                <a16:creationId xmlns:a16="http://schemas.microsoft.com/office/drawing/2014/main" id="{04B1BFB4-BDCB-1DF0-4502-5CC15E7C1A8A}"/>
              </a:ext>
            </a:extLst>
          </p:cNvPr>
          <p:cNvSpPr>
            <a:spLocks noGrp="1"/>
          </p:cNvSpPr>
          <p:nvPr>
            <p:ph type="ftr" sz="quarter" idx="28"/>
          </p:nvPr>
        </p:nvSpPr>
        <p:spPr>
          <a:xfrm>
            <a:off x="484632" y="6217920"/>
            <a:ext cx="4114800" cy="365125"/>
          </a:xfrm>
        </p:spPr>
        <p:txBody>
          <a:bodyPr/>
          <a:lstStyle/>
          <a:p>
            <a:r>
              <a:rPr lang="en-US" dirty="0"/>
              <a:t>TEAM 4 - FAI</a:t>
            </a:r>
            <a:endParaRPr lang="en-US" dirty="0">
              <a:solidFill>
                <a:srgbClr val="000000"/>
              </a:solidFill>
            </a:endParaRPr>
          </a:p>
        </p:txBody>
      </p:sp>
    </p:spTree>
    <p:extLst>
      <p:ext uri="{BB962C8B-B14F-4D97-AF65-F5344CB8AC3E}">
        <p14:creationId xmlns:p14="http://schemas.microsoft.com/office/powerpoint/2010/main" val="179591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2EDC0B-E7E6-01F7-695B-075311F2630C}"/>
              </a:ext>
            </a:extLst>
          </p:cNvPr>
          <p:cNvSpPr>
            <a:spLocks noGrp="1"/>
          </p:cNvSpPr>
          <p:nvPr>
            <p:ph type="ftr" sz="quarter" idx="28"/>
          </p:nvPr>
        </p:nvSpPr>
        <p:spPr/>
        <p:txBody>
          <a:bodyPr/>
          <a:lstStyle/>
          <a:p>
            <a:r>
              <a:rPr lang="en-US" dirty="0"/>
              <a:t>TEAM 4 - FAI</a:t>
            </a:r>
            <a:endParaRPr lang="en-US" dirty="0">
              <a:solidFill>
                <a:srgbClr val="000000"/>
              </a:solidFill>
            </a:endParaRPr>
          </a:p>
          <a:p>
            <a:endParaRPr lang="en-US" dirty="0"/>
          </a:p>
        </p:txBody>
      </p:sp>
      <p:sp>
        <p:nvSpPr>
          <p:cNvPr id="5" name="Slide Number Placeholder 4">
            <a:extLst>
              <a:ext uri="{FF2B5EF4-FFF2-40B4-BE49-F238E27FC236}">
                <a16:creationId xmlns:a16="http://schemas.microsoft.com/office/drawing/2014/main" id="{0C82869B-0382-9EAF-EA1D-633FDC57A26F}"/>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a:p>
        </p:txBody>
      </p:sp>
      <p:sp>
        <p:nvSpPr>
          <p:cNvPr id="6" name="TextBox 5">
            <a:extLst>
              <a:ext uri="{FF2B5EF4-FFF2-40B4-BE49-F238E27FC236}">
                <a16:creationId xmlns:a16="http://schemas.microsoft.com/office/drawing/2014/main" id="{07BBC2D5-BED0-52B8-ECA6-CCA1EADA314A}"/>
              </a:ext>
            </a:extLst>
          </p:cNvPr>
          <p:cNvSpPr txBox="1"/>
          <p:nvPr/>
        </p:nvSpPr>
        <p:spPr>
          <a:xfrm>
            <a:off x="1677000" y="180889"/>
            <a:ext cx="9746544"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微软雅黑"/>
                <a:cs typeface="Segoe UI"/>
              </a:rPr>
              <a:t>5. </a:t>
            </a:r>
            <a:r>
              <a:rPr lang="en-US" sz="2000" b="1">
                <a:latin typeface="Calibri"/>
                <a:ea typeface="微软雅黑"/>
                <a:cs typeface="Segoe UI"/>
              </a:rPr>
              <a:t>Logistic Regression</a:t>
            </a:r>
            <a:r>
              <a:rPr lang="en-US" sz="2000">
                <a:latin typeface="Calibri"/>
                <a:ea typeface="微软雅黑"/>
                <a:cs typeface="Segoe UI"/>
              </a:rPr>
              <a:t>​</a:t>
            </a:r>
          </a:p>
          <a:p>
            <a:pPr marL="285750" indent="-285750">
              <a:buFont typeface="Arial,Sans-Serif"/>
              <a:buChar char="•"/>
            </a:pPr>
            <a:r>
              <a:rPr lang="en-US" sz="2400" b="1">
                <a:latin typeface="Calibri"/>
                <a:ea typeface="微软雅黑"/>
                <a:cs typeface="Arial"/>
              </a:rPr>
              <a:t>Standardize Data</a:t>
            </a:r>
            <a:r>
              <a:rPr lang="en-US" sz="2400">
                <a:latin typeface="Calibri"/>
                <a:ea typeface="微软雅黑"/>
                <a:cs typeface="Arial"/>
              </a:rPr>
              <a:t>: Rescale training and testing data using </a:t>
            </a:r>
            <a:r>
              <a:rPr lang="en-US" sz="2400" err="1">
                <a:latin typeface="Calibri"/>
                <a:ea typeface="微软雅黑"/>
                <a:cs typeface="Arial"/>
              </a:rPr>
              <a:t>MinMaxScaler</a:t>
            </a:r>
            <a:r>
              <a:rPr lang="en-US" sz="2400">
                <a:latin typeface="Calibri"/>
                <a:ea typeface="微软雅黑"/>
                <a:cs typeface="Arial"/>
              </a:rPr>
              <a:t>.​</a:t>
            </a:r>
          </a:p>
          <a:p>
            <a:pPr marL="285750" indent="-285750">
              <a:buFont typeface="Arial,Sans-Serif"/>
              <a:buChar char="•"/>
            </a:pPr>
            <a:r>
              <a:rPr lang="en-US" sz="2400" b="1">
                <a:latin typeface="Calibri"/>
                <a:ea typeface="微软雅黑"/>
                <a:cs typeface="Arial"/>
              </a:rPr>
              <a:t>Train and Evaluate</a:t>
            </a:r>
            <a:r>
              <a:rPr lang="en-US" sz="2400">
                <a:latin typeface="Calibri"/>
                <a:ea typeface="微软雅黑"/>
                <a:cs typeface="Arial"/>
              </a:rPr>
              <a:t>: Train </a:t>
            </a:r>
            <a:r>
              <a:rPr lang="en-US" sz="2400" err="1">
                <a:latin typeface="Calibri"/>
                <a:ea typeface="微软雅黑"/>
                <a:cs typeface="Arial"/>
              </a:rPr>
              <a:t>LogisticRegression</a:t>
            </a:r>
            <a:r>
              <a:rPr lang="en-US" sz="2400">
                <a:latin typeface="Calibri"/>
                <a:ea typeface="微软雅黑"/>
                <a:cs typeface="Arial"/>
              </a:rPr>
              <a:t>, predict flood chances, and evaluate with metrics (</a:t>
            </a:r>
            <a:r>
              <a:rPr lang="en-US" sz="2400" err="1">
                <a:latin typeface="Calibri"/>
                <a:ea typeface="微软雅黑"/>
                <a:cs typeface="Arial"/>
              </a:rPr>
              <a:t>accuracy_score</a:t>
            </a:r>
            <a:r>
              <a:rPr lang="en-US" sz="2400">
                <a:latin typeface="Calibri"/>
                <a:ea typeface="微软雅黑"/>
                <a:cs typeface="Arial"/>
              </a:rPr>
              <a:t>, </a:t>
            </a:r>
            <a:r>
              <a:rPr lang="en-US" sz="2400" err="1">
                <a:latin typeface="Calibri"/>
                <a:ea typeface="微软雅黑"/>
                <a:cs typeface="Arial"/>
              </a:rPr>
              <a:t>recall_score</a:t>
            </a:r>
            <a:r>
              <a:rPr lang="en-US" sz="2400">
                <a:latin typeface="Calibri"/>
                <a:ea typeface="微软雅黑"/>
                <a:cs typeface="Arial"/>
              </a:rPr>
              <a:t>, </a:t>
            </a:r>
            <a:r>
              <a:rPr lang="en-US" sz="2400" err="1">
                <a:latin typeface="Calibri"/>
                <a:ea typeface="微软雅黑"/>
                <a:cs typeface="Arial"/>
              </a:rPr>
              <a:t>roc_auc_score</a:t>
            </a:r>
            <a:r>
              <a:rPr lang="en-US" sz="2400">
                <a:latin typeface="Calibri"/>
                <a:ea typeface="微软雅黑"/>
                <a:cs typeface="Arial"/>
              </a:rPr>
              <a:t>).​</a:t>
            </a:r>
          </a:p>
          <a:p>
            <a:r>
              <a:rPr lang="en-US" sz="2000">
                <a:latin typeface="Calibri"/>
                <a:ea typeface="微软雅黑"/>
                <a:cs typeface="Segoe UI"/>
              </a:rPr>
              <a:t>6. </a:t>
            </a:r>
            <a:r>
              <a:rPr lang="en-US" sz="2000" b="1">
                <a:latin typeface="Calibri"/>
                <a:ea typeface="微软雅黑"/>
                <a:cs typeface="Segoe UI"/>
              </a:rPr>
              <a:t>Decision Tree Classifier</a:t>
            </a:r>
            <a:r>
              <a:rPr lang="en-US" sz="2000">
                <a:latin typeface="Calibri"/>
                <a:ea typeface="微软雅黑"/>
                <a:cs typeface="Segoe UI"/>
              </a:rPr>
              <a:t>​</a:t>
            </a:r>
          </a:p>
          <a:p>
            <a:pPr marL="285750" indent="-285750">
              <a:buFont typeface="Arial,Sans-Serif"/>
              <a:buChar char="•"/>
            </a:pPr>
            <a:r>
              <a:rPr lang="en-US" sz="2400" b="1">
                <a:latin typeface="Calibri"/>
                <a:ea typeface="微软雅黑"/>
                <a:cs typeface="Arial"/>
              </a:rPr>
              <a:t>Train Model</a:t>
            </a:r>
            <a:r>
              <a:rPr lang="en-US" sz="2400">
                <a:latin typeface="Calibri"/>
                <a:ea typeface="微软雅黑"/>
                <a:cs typeface="Arial"/>
              </a:rPr>
              <a:t>: Train </a:t>
            </a:r>
            <a:r>
              <a:rPr lang="en-US" sz="2400" err="1">
                <a:latin typeface="Calibri"/>
                <a:ea typeface="微软雅黑"/>
                <a:cs typeface="Arial"/>
              </a:rPr>
              <a:t>DecisionTreeClassifier</a:t>
            </a:r>
            <a:r>
              <a:rPr lang="en-US" sz="2400">
                <a:latin typeface="Calibri"/>
                <a:ea typeface="微软雅黑"/>
                <a:cs typeface="Arial"/>
              </a:rPr>
              <a:t> on training data.​</a:t>
            </a:r>
          </a:p>
          <a:p>
            <a:pPr marL="285750" indent="-285750">
              <a:buFont typeface="Arial,Sans-Serif"/>
              <a:buChar char="•"/>
            </a:pPr>
            <a:r>
              <a:rPr lang="en-US" sz="2400" b="1">
                <a:latin typeface="Calibri"/>
                <a:ea typeface="微软雅黑"/>
                <a:cs typeface="Arial"/>
              </a:rPr>
              <a:t>Predict and Evaluate</a:t>
            </a:r>
            <a:r>
              <a:rPr lang="en-US" sz="2400">
                <a:latin typeface="Calibri"/>
                <a:ea typeface="微软雅黑"/>
                <a:cs typeface="Arial"/>
              </a:rPr>
              <a:t>: Make predictions, compare with actual flood values, and evaluate with standard metrics.​</a:t>
            </a:r>
          </a:p>
          <a:p>
            <a:r>
              <a:rPr lang="en-US" sz="2000">
                <a:latin typeface="Calibri"/>
                <a:ea typeface="微软雅黑"/>
                <a:cs typeface="Segoe UI"/>
              </a:rPr>
              <a:t>7. </a:t>
            </a:r>
            <a:r>
              <a:rPr lang="en-US" sz="2000" b="1">
                <a:latin typeface="Calibri"/>
                <a:ea typeface="微软雅黑"/>
                <a:cs typeface="Segoe UI"/>
              </a:rPr>
              <a:t>Random Forest Classifier</a:t>
            </a:r>
            <a:r>
              <a:rPr lang="en-US" sz="2000">
                <a:latin typeface="Calibri"/>
                <a:ea typeface="微软雅黑"/>
                <a:cs typeface="Segoe UI"/>
              </a:rPr>
              <a:t>​</a:t>
            </a:r>
          </a:p>
          <a:p>
            <a:pPr marL="285750" indent="-285750">
              <a:buFont typeface="Arial,Sans-Serif"/>
              <a:buChar char="•"/>
            </a:pPr>
            <a:r>
              <a:rPr lang="en-US" sz="2400" b="1">
                <a:latin typeface="Calibri"/>
                <a:ea typeface="微软雅黑"/>
                <a:cs typeface="Arial"/>
              </a:rPr>
              <a:t>Train Random Forest Model</a:t>
            </a:r>
            <a:r>
              <a:rPr lang="en-US" sz="2400">
                <a:latin typeface="Calibri"/>
                <a:ea typeface="微软雅黑"/>
                <a:cs typeface="Arial"/>
              </a:rPr>
              <a:t>: Use </a:t>
            </a:r>
            <a:r>
              <a:rPr lang="en-US" sz="2400" err="1">
                <a:latin typeface="Calibri"/>
                <a:ea typeface="微软雅黑"/>
                <a:cs typeface="Arial"/>
              </a:rPr>
              <a:t>RandomForestClassifier</a:t>
            </a:r>
            <a:r>
              <a:rPr lang="en-US" sz="2400">
                <a:latin typeface="Calibri"/>
                <a:ea typeface="微软雅黑"/>
                <a:cs typeface="Arial"/>
              </a:rPr>
              <a:t> to train with a max depth of 3.​</a:t>
            </a:r>
          </a:p>
          <a:p>
            <a:pPr marL="285750" indent="-285750">
              <a:buFont typeface="Arial,Sans-Serif"/>
              <a:buChar char="•"/>
            </a:pPr>
            <a:r>
              <a:rPr lang="en-US" sz="2400" b="1">
                <a:latin typeface="Calibri"/>
                <a:ea typeface="微软雅黑"/>
                <a:cs typeface="Arial"/>
              </a:rPr>
              <a:t>Evaluation</a:t>
            </a:r>
            <a:r>
              <a:rPr lang="en-US" sz="2400">
                <a:latin typeface="Calibri"/>
                <a:ea typeface="微软雅黑"/>
                <a:cs typeface="Arial"/>
              </a:rPr>
              <a:t>: Use </a:t>
            </a:r>
            <a:r>
              <a:rPr lang="en-US" sz="2400" err="1">
                <a:latin typeface="Calibri"/>
                <a:ea typeface="微软雅黑"/>
                <a:cs typeface="Arial"/>
              </a:rPr>
              <a:t>cross_val_score</a:t>
            </a:r>
            <a:r>
              <a:rPr lang="en-US" sz="2400">
                <a:latin typeface="Calibri"/>
                <a:ea typeface="微软雅黑"/>
                <a:cs typeface="Arial"/>
              </a:rPr>
              <a:t> for accuracy and compare predictions against actual data.​</a:t>
            </a:r>
          </a:p>
          <a:p>
            <a:r>
              <a:rPr lang="en-US" sz="2000">
                <a:latin typeface="Calibri"/>
                <a:ea typeface="微软雅黑"/>
                <a:cs typeface="Segoe UI"/>
              </a:rPr>
              <a:t>8. </a:t>
            </a:r>
            <a:r>
              <a:rPr lang="en-US" sz="2000" b="1">
                <a:latin typeface="Calibri"/>
                <a:ea typeface="微软雅黑"/>
                <a:cs typeface="Segoe UI"/>
              </a:rPr>
              <a:t>Ensemble Learning</a:t>
            </a:r>
            <a:r>
              <a:rPr lang="en-US" sz="2000">
                <a:latin typeface="Calibri"/>
                <a:ea typeface="微软雅黑"/>
                <a:cs typeface="Segoe UI"/>
              </a:rPr>
              <a:t>​</a:t>
            </a:r>
          </a:p>
          <a:p>
            <a:pPr marL="285750" indent="-285750">
              <a:buFont typeface="Arial,Sans-Serif"/>
              <a:buChar char="•"/>
            </a:pPr>
            <a:r>
              <a:rPr lang="en-US" sz="2400" b="1">
                <a:latin typeface="Calibri"/>
                <a:ea typeface="微软雅黑"/>
                <a:cs typeface="Arial"/>
              </a:rPr>
              <a:t>Voting Classifier Setup</a:t>
            </a:r>
            <a:r>
              <a:rPr lang="en-US" sz="2400">
                <a:latin typeface="Calibri"/>
                <a:ea typeface="微软雅黑"/>
                <a:cs typeface="Arial"/>
              </a:rPr>
              <a:t>: Combine </a:t>
            </a:r>
            <a:r>
              <a:rPr lang="en-US" sz="2400" err="1">
                <a:latin typeface="Calibri"/>
                <a:ea typeface="微软雅黑"/>
                <a:cs typeface="Arial"/>
              </a:rPr>
              <a:t>LogisticRegression</a:t>
            </a:r>
            <a:r>
              <a:rPr lang="en-US" sz="2400">
                <a:latin typeface="Calibri"/>
                <a:ea typeface="微软雅黑"/>
                <a:cs typeface="Arial"/>
              </a:rPr>
              <a:t>, </a:t>
            </a:r>
            <a:r>
              <a:rPr lang="en-US" sz="2400" err="1">
                <a:latin typeface="Calibri"/>
                <a:ea typeface="微软雅黑"/>
                <a:cs typeface="Arial"/>
              </a:rPr>
              <a:t>RandomForestClassifier</a:t>
            </a:r>
            <a:r>
              <a:rPr lang="en-US" sz="2400">
                <a:latin typeface="Calibri"/>
                <a:ea typeface="微软雅黑"/>
                <a:cs typeface="Arial"/>
              </a:rPr>
              <a:t>, and </a:t>
            </a:r>
            <a:r>
              <a:rPr lang="en-US" sz="2400" err="1">
                <a:latin typeface="Calibri"/>
                <a:ea typeface="微软雅黑"/>
                <a:cs typeface="Arial"/>
              </a:rPr>
              <a:t>KNeighborsClassifier</a:t>
            </a:r>
            <a:r>
              <a:rPr lang="en-US" sz="2400">
                <a:latin typeface="Calibri"/>
                <a:ea typeface="微软雅黑"/>
                <a:cs typeface="Arial"/>
              </a:rPr>
              <a:t> in a </a:t>
            </a:r>
            <a:r>
              <a:rPr lang="en-US" sz="2400" err="1">
                <a:latin typeface="Calibri"/>
                <a:ea typeface="微软雅黑"/>
                <a:cs typeface="Arial"/>
              </a:rPr>
              <a:t>VotingClassifier</a:t>
            </a:r>
            <a:r>
              <a:rPr lang="en-US" sz="2400">
                <a:latin typeface="Calibri"/>
                <a:ea typeface="微软雅黑"/>
                <a:cs typeface="Arial"/>
              </a:rPr>
              <a:t>.​</a:t>
            </a:r>
          </a:p>
          <a:p>
            <a:pPr marL="285750" indent="-285750">
              <a:buFont typeface="Arial,Sans-Serif"/>
              <a:buChar char="•"/>
            </a:pPr>
            <a:r>
              <a:rPr lang="en-US" sz="2400" b="1">
                <a:latin typeface="Calibri"/>
                <a:ea typeface="微软雅黑"/>
                <a:cs typeface="Arial"/>
              </a:rPr>
              <a:t>Prediction and Evaluation</a:t>
            </a:r>
            <a:r>
              <a:rPr lang="en-US" sz="2400">
                <a:latin typeface="Calibri"/>
                <a:ea typeface="微软雅黑"/>
                <a:cs typeface="Arial"/>
              </a:rPr>
              <a:t>: Predict flood chances, compare individual classifiers' accuracy, and evaluate ensemble performance.​</a:t>
            </a:r>
            <a:endParaRPr lang="en-US" sz="2400">
              <a:latin typeface="Calibri"/>
              <a:ea typeface="微软雅黑"/>
              <a:cs typeface="Segoe UI"/>
            </a:endParaRPr>
          </a:p>
        </p:txBody>
      </p:sp>
    </p:spTree>
    <p:extLst>
      <p:ext uri="{BB962C8B-B14F-4D97-AF65-F5344CB8AC3E}">
        <p14:creationId xmlns:p14="http://schemas.microsoft.com/office/powerpoint/2010/main" val="2539790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877A-6E2B-D56C-0343-F6DD0B68D89A}"/>
              </a:ext>
            </a:extLst>
          </p:cNvPr>
          <p:cNvSpPr>
            <a:spLocks noGrp="1"/>
          </p:cNvSpPr>
          <p:nvPr>
            <p:ph type="title"/>
          </p:nvPr>
        </p:nvSpPr>
        <p:spPr/>
        <p:txBody>
          <a:bodyPr/>
          <a:lstStyle/>
          <a:p>
            <a:r>
              <a:rPr lang="en-US"/>
              <a:t>FIRE PREDICTION MODEL </a:t>
            </a:r>
          </a:p>
        </p:txBody>
      </p:sp>
      <p:sp>
        <p:nvSpPr>
          <p:cNvPr id="4" name="Footer Placeholder 3">
            <a:extLst>
              <a:ext uri="{FF2B5EF4-FFF2-40B4-BE49-F238E27FC236}">
                <a16:creationId xmlns:a16="http://schemas.microsoft.com/office/drawing/2014/main" id="{A3A14038-E255-9803-97EF-E280AD571EF2}"/>
              </a:ext>
            </a:extLst>
          </p:cNvPr>
          <p:cNvSpPr>
            <a:spLocks noGrp="1"/>
          </p:cNvSpPr>
          <p:nvPr>
            <p:ph type="ftr" sz="quarter" idx="28"/>
          </p:nvPr>
        </p:nvSpPr>
        <p:spPr/>
        <p:txBody>
          <a:bodyPr/>
          <a:lstStyle/>
          <a:p>
            <a:r>
              <a:rPr lang="en-US" dirty="0"/>
              <a:t>TEAM 4 - FAI</a:t>
            </a:r>
            <a:endParaRPr lang="en-US" dirty="0">
              <a:solidFill>
                <a:srgbClr val="000000"/>
              </a:solidFill>
            </a:endParaRPr>
          </a:p>
        </p:txBody>
      </p:sp>
      <p:sp>
        <p:nvSpPr>
          <p:cNvPr id="5" name="Slide Number Placeholder 4">
            <a:extLst>
              <a:ext uri="{FF2B5EF4-FFF2-40B4-BE49-F238E27FC236}">
                <a16:creationId xmlns:a16="http://schemas.microsoft.com/office/drawing/2014/main" id="{85D7D815-7EDE-E23B-ECA7-AAFDFE0C9BF2}"/>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a:p>
        </p:txBody>
      </p:sp>
      <p:sp>
        <p:nvSpPr>
          <p:cNvPr id="7" name="TextBox 6">
            <a:extLst>
              <a:ext uri="{FF2B5EF4-FFF2-40B4-BE49-F238E27FC236}">
                <a16:creationId xmlns:a16="http://schemas.microsoft.com/office/drawing/2014/main" id="{5F9046C9-EE39-E890-90E2-22A8D58F6793}"/>
              </a:ext>
            </a:extLst>
          </p:cNvPr>
          <p:cNvSpPr txBox="1"/>
          <p:nvPr/>
        </p:nvSpPr>
        <p:spPr>
          <a:xfrm>
            <a:off x="689979" y="1626731"/>
            <a:ext cx="1097074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a:ea typeface="+mn-lt"/>
                <a:cs typeface="+mn-lt"/>
              </a:rPr>
              <a:t>Setup</a:t>
            </a:r>
            <a:r>
              <a:rPr lang="en-US" sz="2000">
                <a:ea typeface="+mn-lt"/>
                <a:cs typeface="+mn-lt"/>
              </a:rPr>
              <a:t>: Import necessary libraries (</a:t>
            </a:r>
            <a:r>
              <a:rPr lang="en-US" sz="2000" err="1">
                <a:latin typeface="Consolas"/>
                <a:ea typeface="微软雅黑"/>
                <a:cs typeface="Segoe UI"/>
              </a:rPr>
              <a:t>numpy</a:t>
            </a:r>
            <a:r>
              <a:rPr lang="en-US" sz="2000">
                <a:ea typeface="+mn-lt"/>
                <a:cs typeface="+mn-lt"/>
              </a:rPr>
              <a:t>, </a:t>
            </a:r>
            <a:r>
              <a:rPr lang="en-US" sz="2000">
                <a:latin typeface="Consolas"/>
                <a:ea typeface="微软雅黑"/>
                <a:cs typeface="Segoe UI"/>
              </a:rPr>
              <a:t>pandas</a:t>
            </a:r>
            <a:r>
              <a:rPr lang="en-US" sz="2000">
                <a:ea typeface="+mn-lt"/>
                <a:cs typeface="+mn-lt"/>
              </a:rPr>
              <a:t>, </a:t>
            </a:r>
            <a:r>
              <a:rPr lang="en-US" sz="2000">
                <a:latin typeface="Consolas"/>
                <a:ea typeface="微软雅黑"/>
                <a:cs typeface="Segoe UI"/>
              </a:rPr>
              <a:t>matplotlib</a:t>
            </a:r>
            <a:r>
              <a:rPr lang="en-US" sz="2000">
                <a:ea typeface="+mn-lt"/>
                <a:cs typeface="+mn-lt"/>
              </a:rPr>
              <a:t>, </a:t>
            </a:r>
            <a:r>
              <a:rPr lang="en-US" sz="2000">
                <a:latin typeface="Consolas"/>
                <a:ea typeface="微软雅黑"/>
                <a:cs typeface="Segoe UI"/>
              </a:rPr>
              <a:t>seaborn</a:t>
            </a:r>
            <a:r>
              <a:rPr lang="en-US" sz="2000">
                <a:ea typeface="+mn-lt"/>
                <a:cs typeface="+mn-lt"/>
              </a:rPr>
              <a:t>) and load the dataset.</a:t>
            </a:r>
            <a:endParaRPr lang="en-US"/>
          </a:p>
          <a:p>
            <a:pPr marL="285750" indent="-285750">
              <a:buFont typeface="Arial"/>
              <a:buChar char="•"/>
            </a:pPr>
            <a:r>
              <a:rPr lang="en-US" sz="2000" b="1">
                <a:ea typeface="+mn-lt"/>
                <a:cs typeface="+mn-lt"/>
              </a:rPr>
              <a:t>Data Cleaning</a:t>
            </a:r>
            <a:r>
              <a:rPr lang="en-US" sz="2000">
                <a:ea typeface="+mn-lt"/>
                <a:cs typeface="+mn-lt"/>
              </a:rPr>
              <a:t>: Convert Portuguese month names to English.</a:t>
            </a:r>
            <a:endParaRPr lang="en-US"/>
          </a:p>
          <a:p>
            <a:pPr marL="285750" indent="-285750">
              <a:buFont typeface="Arial"/>
              <a:buChar char="•"/>
            </a:pPr>
            <a:r>
              <a:rPr lang="en-US" sz="2000" b="1">
                <a:ea typeface="+mn-lt"/>
                <a:cs typeface="+mn-lt"/>
              </a:rPr>
              <a:t>Initial Analysis</a:t>
            </a:r>
            <a:r>
              <a:rPr lang="en-US" sz="2000">
                <a:ea typeface="+mn-lt"/>
                <a:cs typeface="+mn-lt"/>
              </a:rPr>
              <a:t>: Examine basic statistics of the 'number' column, noting high variability in fire counts.</a:t>
            </a:r>
            <a:endParaRPr lang="en-US"/>
          </a:p>
          <a:p>
            <a:pPr marL="285750" indent="-285750">
              <a:buFont typeface="Arial"/>
              <a:buChar char="•"/>
            </a:pPr>
            <a:r>
              <a:rPr lang="en-US" sz="2000" b="1">
                <a:ea typeface="+mn-lt"/>
                <a:cs typeface="+mn-lt"/>
              </a:rPr>
              <a:t>Max Fire Analysis</a:t>
            </a:r>
            <a:r>
              <a:rPr lang="en-US" sz="2000">
                <a:ea typeface="+mn-lt"/>
                <a:cs typeface="+mn-lt"/>
              </a:rPr>
              <a:t>: Identify the highest fire count, including the month, year, and state.</a:t>
            </a:r>
            <a:endParaRPr lang="en-US"/>
          </a:p>
          <a:p>
            <a:pPr marL="285750" indent="-285750">
              <a:buFont typeface="Arial"/>
              <a:buChar char="•"/>
            </a:pPr>
            <a:r>
              <a:rPr lang="en-US" sz="2000" b="1">
                <a:ea typeface="+mn-lt"/>
                <a:cs typeface="+mn-lt"/>
              </a:rPr>
              <a:t>Monthly Analysis</a:t>
            </a:r>
            <a:r>
              <a:rPr lang="en-US" sz="2000">
                <a:ea typeface="+mn-lt"/>
                <a:cs typeface="+mn-lt"/>
              </a:rPr>
              <a:t>: Group data by month, calculate total fires, and identify peak fire months based on mean and standard deviation.</a:t>
            </a:r>
            <a:endParaRPr lang="en-US"/>
          </a:p>
          <a:p>
            <a:pPr marL="285750" indent="-285750">
              <a:buFont typeface="Arial"/>
              <a:buChar char="•"/>
            </a:pPr>
            <a:r>
              <a:rPr lang="en-US" sz="2000" b="1">
                <a:ea typeface="+mn-lt"/>
                <a:cs typeface="+mn-lt"/>
              </a:rPr>
              <a:t>State and Yearly Analysis</a:t>
            </a:r>
            <a:r>
              <a:rPr lang="en-US" sz="2000">
                <a:ea typeface="+mn-lt"/>
                <a:cs typeface="+mn-lt"/>
              </a:rPr>
              <a:t>: Summarize fire counts by state and year, identifying peak states and years with visualizations.</a:t>
            </a:r>
            <a:endParaRPr lang="en-US"/>
          </a:p>
          <a:p>
            <a:pPr marL="285750" indent="-285750">
              <a:buFont typeface="Arial"/>
              <a:buChar char="•"/>
            </a:pPr>
            <a:r>
              <a:rPr lang="en-US" sz="2000" b="1">
                <a:ea typeface="+mn-lt"/>
                <a:cs typeface="+mn-lt"/>
              </a:rPr>
              <a:t>Prediction Modeling</a:t>
            </a:r>
            <a:r>
              <a:rPr lang="en-US" sz="2000">
                <a:ea typeface="+mn-lt"/>
                <a:cs typeface="+mn-lt"/>
              </a:rPr>
              <a:t>:</a:t>
            </a:r>
            <a:endParaRPr lang="en-US"/>
          </a:p>
          <a:p>
            <a:pPr marL="285750" indent="-285750">
              <a:buFont typeface="Arial"/>
              <a:buChar char="•"/>
            </a:pPr>
            <a:r>
              <a:rPr lang="en-US" sz="2000" b="1">
                <a:ea typeface="+mn-lt"/>
                <a:cs typeface="+mn-lt"/>
              </a:rPr>
              <a:t>Third-degree Polynomial</a:t>
            </a:r>
            <a:r>
              <a:rPr lang="en-US" sz="2000">
                <a:ea typeface="+mn-lt"/>
                <a:cs typeface="+mn-lt"/>
              </a:rPr>
              <a:t>: Fit a cubic model to predict future fires (2019-2023).</a:t>
            </a:r>
            <a:endParaRPr lang="en-US"/>
          </a:p>
          <a:p>
            <a:pPr marL="285750" indent="-285750">
              <a:buFont typeface="Arial"/>
              <a:buChar char="•"/>
            </a:pPr>
            <a:r>
              <a:rPr lang="en-US" sz="2000" b="1">
                <a:ea typeface="+mn-lt"/>
                <a:cs typeface="+mn-lt"/>
              </a:rPr>
              <a:t>Linear Model (Post-2006 Data)</a:t>
            </a:r>
            <a:r>
              <a:rPr lang="en-US" sz="2000">
                <a:ea typeface="+mn-lt"/>
                <a:cs typeface="+mn-lt"/>
              </a:rPr>
              <a:t>: Fit a simpler linear model for a refined, less aggressive prediction for future fires</a:t>
            </a:r>
            <a:endParaRPr lang="en-US"/>
          </a:p>
          <a:p>
            <a:endParaRPr lang="en-US" sz="2000">
              <a:latin typeface="Calibri"/>
              <a:ea typeface="微软雅黑"/>
              <a:cs typeface="Segoe UI"/>
            </a:endParaRPr>
          </a:p>
        </p:txBody>
      </p:sp>
    </p:spTree>
    <p:extLst>
      <p:ext uri="{BB962C8B-B14F-4D97-AF65-F5344CB8AC3E}">
        <p14:creationId xmlns:p14="http://schemas.microsoft.com/office/powerpoint/2010/main" val="224132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281466" y="1156007"/>
            <a:ext cx="5550766" cy="5569857"/>
          </a:xfrm>
        </p:spPr>
        <p:txBody>
          <a:bodyPr/>
          <a:lstStyle/>
          <a:p>
            <a:endParaRPr lang="en-US" sz="2800"/>
          </a:p>
          <a:p>
            <a:pPr marL="285750" indent="-285750">
              <a:buFont typeface="Arial"/>
              <a:buChar char="•"/>
            </a:pPr>
            <a:r>
              <a:rPr lang="en-US" sz="2800">
                <a:ea typeface="+mj-lt"/>
                <a:cs typeface="+mj-lt"/>
              </a:rPr>
              <a:t>Flood-Prone Areas</a:t>
            </a:r>
            <a:r>
              <a:rPr lang="en-US" sz="2800" b="0">
                <a:ea typeface="+mj-lt"/>
                <a:cs typeface="+mj-lt"/>
              </a:rPr>
              <a:t>: Visualize the predicted flood regions in </a:t>
            </a:r>
            <a:r>
              <a:rPr lang="en-US" sz="2800">
                <a:ea typeface="+mj-lt"/>
                <a:cs typeface="+mj-lt"/>
              </a:rPr>
              <a:t>Texas</a:t>
            </a:r>
            <a:r>
              <a:rPr lang="en-US" sz="2800" b="0">
                <a:ea typeface="+mj-lt"/>
                <a:cs typeface="+mj-lt"/>
              </a:rPr>
              <a:t> based on </a:t>
            </a:r>
            <a:r>
              <a:rPr lang="en-US" sz="2800">
                <a:ea typeface="+mj-lt"/>
                <a:cs typeface="+mj-lt"/>
              </a:rPr>
              <a:t>NDWI</a:t>
            </a:r>
            <a:r>
              <a:rPr lang="en-US" sz="2800" b="0">
                <a:ea typeface="+mj-lt"/>
                <a:cs typeface="+mj-lt"/>
              </a:rPr>
              <a:t> and model outputs.</a:t>
            </a:r>
            <a:br>
              <a:rPr lang="en-US" sz="2800" b="0">
                <a:ea typeface="+mj-lt"/>
                <a:cs typeface="+mj-lt"/>
              </a:rPr>
            </a:br>
            <a:endParaRPr lang="en-US" sz="2800"/>
          </a:p>
          <a:p>
            <a:pPr marL="285750" indent="-285750">
              <a:buFont typeface="Arial"/>
              <a:buChar char="•"/>
            </a:pPr>
            <a:r>
              <a:rPr lang="en-US" sz="2800">
                <a:ea typeface="+mj-lt"/>
                <a:cs typeface="+mj-lt"/>
              </a:rPr>
              <a:t>Map Visualization</a:t>
            </a:r>
            <a:r>
              <a:rPr lang="en-US" sz="2800" b="0">
                <a:ea typeface="+mj-lt"/>
                <a:cs typeface="+mj-lt"/>
              </a:rPr>
              <a:t>: Display the </a:t>
            </a:r>
            <a:r>
              <a:rPr lang="en-US" sz="2800">
                <a:ea typeface="+mj-lt"/>
                <a:cs typeface="+mj-lt"/>
              </a:rPr>
              <a:t>predicted flood zones</a:t>
            </a:r>
            <a:r>
              <a:rPr lang="en-US" sz="2800" b="0">
                <a:ea typeface="+mj-lt"/>
                <a:cs typeface="+mj-lt"/>
              </a:rPr>
              <a:t> and compare them with actual flood occurrences.</a:t>
            </a:r>
            <a:br>
              <a:rPr lang="en-US" sz="2800" b="0">
                <a:ea typeface="+mj-lt"/>
                <a:cs typeface="+mj-lt"/>
              </a:rPr>
            </a:br>
            <a:endParaRPr lang="en-US" sz="2800"/>
          </a:p>
          <a:p>
            <a:pPr marL="285750" indent="-285750">
              <a:buFont typeface="Arial"/>
              <a:buChar char="•"/>
            </a:pPr>
            <a:r>
              <a:rPr lang="en-US" sz="2800">
                <a:ea typeface="+mj-lt"/>
                <a:cs typeface="+mj-lt"/>
              </a:rPr>
              <a:t>Model Performance</a:t>
            </a:r>
            <a:r>
              <a:rPr lang="en-US" sz="2800" b="0">
                <a:ea typeface="+mj-lt"/>
                <a:cs typeface="+mj-lt"/>
              </a:rPr>
              <a:t>: </a:t>
            </a:r>
            <a:r>
              <a:rPr lang="en-US" sz="2800">
                <a:ea typeface="+mj-lt"/>
                <a:cs typeface="+mj-lt"/>
              </a:rPr>
              <a:t>accuracy</a:t>
            </a:r>
            <a:r>
              <a:rPr lang="en-US" sz="2800" b="0">
                <a:ea typeface="+mj-lt"/>
                <a:cs typeface="+mj-lt"/>
              </a:rPr>
              <a:t> </a:t>
            </a:r>
            <a:br>
              <a:rPr lang="en-US" sz="2800" b="0">
                <a:ea typeface="+mj-lt"/>
                <a:cs typeface="+mj-lt"/>
              </a:rPr>
            </a:br>
            <a:r>
              <a:rPr lang="en-US" sz="2800" b="0"/>
              <a:t>Logistic Regression: 91.6%</a:t>
            </a:r>
            <a:br>
              <a:rPr lang="en-US" sz="2800" b="0"/>
            </a:br>
            <a:r>
              <a:rPr lang="en-US" sz="2800" b="0"/>
              <a:t>KNN: 83.3%</a:t>
            </a:r>
            <a:br>
              <a:rPr lang="en-US" sz="2800" b="0"/>
            </a:br>
            <a:r>
              <a:rPr lang="en-US" sz="2800" b="0"/>
              <a:t>Decision Tree:75%</a:t>
            </a:r>
            <a:br>
              <a:rPr lang="en-US" sz="2800" b="0"/>
            </a:br>
            <a:r>
              <a:rPr lang="en-US" sz="2800" b="0"/>
              <a:t>Random Tree:91.6%</a:t>
            </a:r>
            <a:br>
              <a:rPr lang="en-US" sz="2800" b="0"/>
            </a:br>
            <a:r>
              <a:rPr lang="en-US" sz="2800" b="0"/>
              <a:t>Ensemble:91.6%</a:t>
            </a:r>
            <a:br>
              <a:rPr lang="en-US" sz="3000" b="0"/>
            </a:br>
            <a:endParaRPr lang="en-US" sz="3000" b="0"/>
          </a:p>
          <a:p>
            <a:endParaRPr lang="en-US"/>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980110" y="2870103"/>
            <a:ext cx="2377435" cy="1070829"/>
          </a:xfrm>
        </p:spPr>
        <p:txBody>
          <a:bodyPr vert="horz" lIns="91440" tIns="45720" rIns="91440" bIns="45720" rtlCol="0" anchor="t">
            <a:noAutofit/>
          </a:bodyPr>
          <a:lstStyle/>
          <a:p>
            <a:pPr>
              <a:lnSpc>
                <a:spcPct val="112999"/>
              </a:lnSpc>
            </a:pPr>
            <a:endParaRPr lang="en-US" sz="3200" b="0"/>
          </a:p>
          <a:p>
            <a:endParaRPr lang="en-US"/>
          </a:p>
        </p:txBody>
      </p:sp>
      <p:sp>
        <p:nvSpPr>
          <p:cNvPr id="2" name="TextBox 1">
            <a:extLst>
              <a:ext uri="{FF2B5EF4-FFF2-40B4-BE49-F238E27FC236}">
                <a16:creationId xmlns:a16="http://schemas.microsoft.com/office/drawing/2014/main" id="{F5AFEAE4-45AB-C57C-A294-2DC77237572A}"/>
              </a:ext>
            </a:extLst>
          </p:cNvPr>
          <p:cNvSpPr txBox="1"/>
          <p:nvPr/>
        </p:nvSpPr>
        <p:spPr>
          <a:xfrm>
            <a:off x="1983874" y="2465137"/>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0F253E"/>
                </a:solidFill>
                <a:latin typeface="Posterama Text Black"/>
              </a:rPr>
              <a:t>Flood Prediction Results</a:t>
            </a:r>
            <a:endParaRPr lang="en-US" sz="4000"/>
          </a:p>
        </p:txBody>
      </p:sp>
      <p:sp>
        <p:nvSpPr>
          <p:cNvPr id="6" name="Footer Placeholder 3">
            <a:extLst>
              <a:ext uri="{FF2B5EF4-FFF2-40B4-BE49-F238E27FC236}">
                <a16:creationId xmlns:a16="http://schemas.microsoft.com/office/drawing/2014/main" id="{DD3E3808-DEB7-622F-34B4-639786EC6B3D}"/>
              </a:ext>
            </a:extLst>
          </p:cNvPr>
          <p:cNvSpPr txBox="1">
            <a:spLocks/>
          </p:cNvSpPr>
          <p:nvPr/>
        </p:nvSpPr>
        <p:spPr>
          <a:xfrm>
            <a:off x="484632" y="6217920"/>
            <a:ext cx="4114800" cy="365125"/>
          </a:xfrm>
          <a:prstGeom prst="rect">
            <a:avLst/>
          </a:prstGeom>
        </p:spPr>
        <p:txBody>
          <a:bodyPr vert="horz" lIns="91440" tIns="45720" rIns="91440" bIns="45720" rtlCol="0" anchor="t">
            <a:noAutofit/>
          </a:bodyPr>
          <a:lstStyle>
            <a:lvl1pPr marL="0" indent="0" algn="ctr" defTabSz="914400" rtl="0" eaLnBrk="1" latinLnBrk="0" hangingPunct="1">
              <a:lnSpc>
                <a:spcPct val="113000"/>
              </a:lnSpc>
              <a:spcBef>
                <a:spcPts val="1000"/>
              </a:spcBef>
              <a:buFont typeface="Arial" panose="020B0604020202020204" pitchFamily="34" charset="0"/>
              <a:buNone/>
              <a:defRPr sz="1800" b="1" kern="1200" cap="all" baseline="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dirty="0">
                <a:solidFill>
                  <a:schemeClr val="tx1"/>
                </a:solidFill>
              </a:rPr>
              <a:t>TEAM 4 - FAI</a:t>
            </a:r>
          </a:p>
        </p:txBody>
      </p:sp>
    </p:spTree>
    <p:extLst>
      <p:ext uri="{BB962C8B-B14F-4D97-AF65-F5344CB8AC3E}">
        <p14:creationId xmlns:p14="http://schemas.microsoft.com/office/powerpoint/2010/main" val="15762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9A83C6D-7720-C161-BC1F-1C49403DD7AD}"/>
              </a:ext>
            </a:extLst>
          </p:cNvPr>
          <p:cNvSpPr>
            <a:spLocks noGrp="1"/>
          </p:cNvSpPr>
          <p:nvPr>
            <p:ph type="ftr" sz="quarter" idx="28"/>
          </p:nvPr>
        </p:nvSpPr>
        <p:spPr>
          <a:xfrm>
            <a:off x="278517" y="6217920"/>
            <a:ext cx="4114800" cy="365125"/>
          </a:xfrm>
        </p:spPr>
        <p:txBody>
          <a:bodyPr/>
          <a:lstStyle/>
          <a:p>
            <a:r>
              <a:rPr lang="en-US" dirty="0"/>
              <a:t>TEAM 4 - FAI</a:t>
            </a:r>
            <a:endParaRPr lang="en-US" dirty="0">
              <a:solidFill>
                <a:srgbClr val="000000"/>
              </a:solidFill>
            </a:endParaRPr>
          </a:p>
          <a:p>
            <a:endParaRPr lang="en-US" dirty="0"/>
          </a:p>
        </p:txBody>
      </p:sp>
      <p:sp>
        <p:nvSpPr>
          <p:cNvPr id="5" name="Slide Number Placeholder 4">
            <a:extLst>
              <a:ext uri="{FF2B5EF4-FFF2-40B4-BE49-F238E27FC236}">
                <a16:creationId xmlns:a16="http://schemas.microsoft.com/office/drawing/2014/main" id="{986F53FA-BB5D-87CD-3398-AFD5B3EF5B23}"/>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a:p>
        </p:txBody>
      </p:sp>
      <p:pic>
        <p:nvPicPr>
          <p:cNvPr id="6" name="Picture 5">
            <a:extLst>
              <a:ext uri="{FF2B5EF4-FFF2-40B4-BE49-F238E27FC236}">
                <a16:creationId xmlns:a16="http://schemas.microsoft.com/office/drawing/2014/main" id="{48F44AB6-20AF-F232-6601-C340045D712D}"/>
              </a:ext>
            </a:extLst>
          </p:cNvPr>
          <p:cNvPicPr>
            <a:picLocks noChangeAspect="1"/>
          </p:cNvPicPr>
          <p:nvPr/>
        </p:nvPicPr>
        <p:blipFill>
          <a:blip r:embed="rId2"/>
          <a:stretch>
            <a:fillRect/>
          </a:stretch>
        </p:blipFill>
        <p:spPr>
          <a:xfrm>
            <a:off x="1408915" y="4931"/>
            <a:ext cx="8445516" cy="6642283"/>
          </a:xfrm>
          <a:prstGeom prst="rect">
            <a:avLst/>
          </a:prstGeom>
        </p:spPr>
      </p:pic>
    </p:spTree>
    <p:extLst>
      <p:ext uri="{BB962C8B-B14F-4D97-AF65-F5344CB8AC3E}">
        <p14:creationId xmlns:p14="http://schemas.microsoft.com/office/powerpoint/2010/main" val="21507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935142" y="853526"/>
            <a:ext cx="5751292" cy="5770383"/>
          </a:xfrm>
        </p:spPr>
        <p:txBody>
          <a:bodyPr/>
          <a:lstStyle/>
          <a:p>
            <a:endParaRPr lang="en-US" sz="3000"/>
          </a:p>
          <a:p>
            <a:pPr>
              <a:buFont typeface="Arial"/>
              <a:buChar char="•"/>
            </a:pPr>
            <a:r>
              <a:rPr lang="en-US" sz="3000">
                <a:ea typeface="+mj-lt"/>
                <a:cs typeface="+mj-lt"/>
              </a:rPr>
              <a:t>Fire-Affected Areas</a:t>
            </a:r>
            <a:r>
              <a:rPr lang="en-US" sz="3000" b="0">
                <a:ea typeface="+mj-lt"/>
                <a:cs typeface="+mj-lt"/>
              </a:rPr>
              <a:t>: Show the </a:t>
            </a:r>
            <a:r>
              <a:rPr lang="en-US" sz="3000">
                <a:ea typeface="+mj-lt"/>
                <a:cs typeface="+mj-lt"/>
              </a:rPr>
              <a:t>fire-affected regions</a:t>
            </a:r>
            <a:r>
              <a:rPr lang="en-US" sz="3000" b="0">
                <a:ea typeface="+mj-lt"/>
                <a:cs typeface="+mj-lt"/>
              </a:rPr>
              <a:t> in </a:t>
            </a:r>
            <a:r>
              <a:rPr lang="en-US" sz="3000">
                <a:ea typeface="+mj-lt"/>
                <a:cs typeface="+mj-lt"/>
              </a:rPr>
              <a:t>Arizona</a:t>
            </a:r>
            <a:r>
              <a:rPr lang="en-US" sz="3000" b="0">
                <a:ea typeface="+mj-lt"/>
                <a:cs typeface="+mj-lt"/>
              </a:rPr>
              <a:t> identified using </a:t>
            </a:r>
            <a:r>
              <a:rPr lang="en-US" sz="3000">
                <a:ea typeface="+mj-lt"/>
                <a:cs typeface="+mj-lt"/>
              </a:rPr>
              <a:t>NDVI</a:t>
            </a:r>
            <a:r>
              <a:rPr lang="en-US" sz="3000" b="0">
                <a:ea typeface="+mj-lt"/>
                <a:cs typeface="+mj-lt"/>
              </a:rPr>
              <a:t> and </a:t>
            </a:r>
            <a:r>
              <a:rPr lang="en-US" sz="3000">
                <a:ea typeface="+mj-lt"/>
                <a:cs typeface="+mj-lt"/>
              </a:rPr>
              <a:t>HSV-enhanced maps</a:t>
            </a:r>
            <a:r>
              <a:rPr lang="en-US" sz="3000" b="0">
                <a:ea typeface="+mj-lt"/>
                <a:cs typeface="+mj-lt"/>
              </a:rPr>
              <a:t>.</a:t>
            </a:r>
            <a:br>
              <a:rPr lang="en-US" sz="3000" b="0">
                <a:ea typeface="+mj-lt"/>
                <a:cs typeface="+mj-lt"/>
              </a:rPr>
            </a:br>
            <a:endParaRPr lang="en-US" sz="3000"/>
          </a:p>
          <a:p>
            <a:pPr>
              <a:buFont typeface="Arial"/>
              <a:buChar char="•"/>
            </a:pPr>
            <a:r>
              <a:rPr lang="en-US" sz="3000">
                <a:ea typeface="+mj-lt"/>
                <a:cs typeface="+mj-lt"/>
              </a:rPr>
              <a:t>Map Visualization</a:t>
            </a:r>
            <a:r>
              <a:rPr lang="en-US" sz="3000" b="0">
                <a:ea typeface="+mj-lt"/>
                <a:cs typeface="+mj-lt"/>
              </a:rPr>
              <a:t>: Display the </a:t>
            </a:r>
            <a:r>
              <a:rPr lang="en-US" sz="3000">
                <a:ea typeface="+mj-lt"/>
                <a:cs typeface="+mj-lt"/>
              </a:rPr>
              <a:t>fire zones</a:t>
            </a:r>
            <a:r>
              <a:rPr lang="en-US" sz="3000" b="0">
                <a:ea typeface="+mj-lt"/>
                <a:cs typeface="+mj-lt"/>
              </a:rPr>
              <a:t> predicted using the model and compare with actual fire data.</a:t>
            </a:r>
            <a:br>
              <a:rPr lang="en-US" sz="3000"/>
            </a:br>
            <a:endParaRPr lang="en-US" sz="3000"/>
          </a:p>
          <a:p>
            <a:pPr marL="285750" indent="-285750">
              <a:buFont typeface="Arial"/>
              <a:buChar char="•"/>
            </a:pPr>
            <a:endParaRPr lang="en-US" sz="3200">
              <a:ea typeface="+mj-lt"/>
              <a:cs typeface="+mj-lt"/>
            </a:endParaRPr>
          </a:p>
          <a:p>
            <a:endParaRPr lang="en-US"/>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980110" y="2870103"/>
            <a:ext cx="2377435" cy="1070829"/>
          </a:xfrm>
        </p:spPr>
        <p:txBody>
          <a:bodyPr vert="horz" lIns="91440" tIns="45720" rIns="91440" bIns="45720" rtlCol="0" anchor="t">
            <a:noAutofit/>
          </a:bodyPr>
          <a:lstStyle/>
          <a:p>
            <a:pPr>
              <a:lnSpc>
                <a:spcPct val="112999"/>
              </a:lnSpc>
            </a:pPr>
            <a:endParaRPr lang="en-US" sz="3200" b="0"/>
          </a:p>
          <a:p>
            <a:endParaRPr lang="en-US"/>
          </a:p>
        </p:txBody>
      </p:sp>
      <p:sp>
        <p:nvSpPr>
          <p:cNvPr id="2" name="TextBox 1">
            <a:extLst>
              <a:ext uri="{FF2B5EF4-FFF2-40B4-BE49-F238E27FC236}">
                <a16:creationId xmlns:a16="http://schemas.microsoft.com/office/drawing/2014/main" id="{F5AFEAE4-45AB-C57C-A294-2DC77237572A}"/>
              </a:ext>
            </a:extLst>
          </p:cNvPr>
          <p:cNvSpPr txBox="1"/>
          <p:nvPr/>
        </p:nvSpPr>
        <p:spPr>
          <a:xfrm>
            <a:off x="1983874" y="2465137"/>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0F253E"/>
                </a:solidFill>
                <a:latin typeface="Posterama Text Black"/>
              </a:rPr>
              <a:t>Fire Prediction Results</a:t>
            </a:r>
            <a:endParaRPr lang="en-US" sz="4000"/>
          </a:p>
        </p:txBody>
      </p:sp>
      <p:sp>
        <p:nvSpPr>
          <p:cNvPr id="4" name="Footer Placeholder 3">
            <a:extLst>
              <a:ext uri="{FF2B5EF4-FFF2-40B4-BE49-F238E27FC236}">
                <a16:creationId xmlns:a16="http://schemas.microsoft.com/office/drawing/2014/main" id="{13BDFA47-651A-225F-6BB8-1D5098077564}"/>
              </a:ext>
            </a:extLst>
          </p:cNvPr>
          <p:cNvSpPr txBox="1">
            <a:spLocks/>
          </p:cNvSpPr>
          <p:nvPr/>
        </p:nvSpPr>
        <p:spPr>
          <a:xfrm>
            <a:off x="484632" y="6217920"/>
            <a:ext cx="4114800" cy="365125"/>
          </a:xfrm>
          <a:prstGeom prst="rect">
            <a:avLst/>
          </a:prstGeom>
        </p:spPr>
        <p:txBody>
          <a:bodyPr vert="horz" lIns="91440" tIns="45720" rIns="91440" bIns="45720" rtlCol="0" anchor="t">
            <a:noAutofit/>
          </a:bodyPr>
          <a:lstStyle>
            <a:lvl1pPr marL="0" indent="0" algn="ctr" defTabSz="914400" rtl="0" eaLnBrk="1" latinLnBrk="0" hangingPunct="1">
              <a:lnSpc>
                <a:spcPct val="113000"/>
              </a:lnSpc>
              <a:spcBef>
                <a:spcPts val="1000"/>
              </a:spcBef>
              <a:buFont typeface="Arial" panose="020B0604020202020204" pitchFamily="34" charset="0"/>
              <a:buNone/>
              <a:defRPr sz="1800" b="1" kern="1200" cap="all" baseline="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dirty="0">
                <a:solidFill>
                  <a:schemeClr val="tx1"/>
                </a:solidFill>
              </a:rPr>
              <a:t>TEAM 4 - FAI</a:t>
            </a:r>
            <a:endParaRPr lang="en-US" sz="1400" b="0">
              <a:solidFill>
                <a:schemeClr val="tx1"/>
              </a:solidFill>
            </a:endParaRPr>
          </a:p>
        </p:txBody>
      </p:sp>
    </p:spTree>
    <p:extLst>
      <p:ext uri="{BB962C8B-B14F-4D97-AF65-F5344CB8AC3E}">
        <p14:creationId xmlns:p14="http://schemas.microsoft.com/office/powerpoint/2010/main" val="392858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947213D-8D79-8505-04FB-3F47F0F33E69}"/>
              </a:ext>
            </a:extLst>
          </p:cNvPr>
          <p:cNvSpPr>
            <a:spLocks noGrp="1"/>
          </p:cNvSpPr>
          <p:nvPr>
            <p:ph type="sldNum" sz="quarter" idx="29"/>
          </p:nvPr>
        </p:nvSpPr>
        <p:spPr/>
        <p:txBody>
          <a:bodyPr/>
          <a:lstStyle/>
          <a:p>
            <a:fld id="{47FEACEE-25B4-4A2D-B147-27296E36371D}" type="slidenum">
              <a:rPr lang="en-US" altLang="zh-CN" smtClean="0"/>
              <a:pPr/>
              <a:t>19</a:t>
            </a:fld>
            <a:endParaRPr lang="en-US" altLang="zh-CN"/>
          </a:p>
        </p:txBody>
      </p:sp>
      <p:pic>
        <p:nvPicPr>
          <p:cNvPr id="6" name="Picture 5" descr="A graph with a line&#10;&#10;Description automatically generated">
            <a:extLst>
              <a:ext uri="{FF2B5EF4-FFF2-40B4-BE49-F238E27FC236}">
                <a16:creationId xmlns:a16="http://schemas.microsoft.com/office/drawing/2014/main" id="{8478B310-E48E-7874-197F-3FB3CFA5E3A3}"/>
              </a:ext>
            </a:extLst>
          </p:cNvPr>
          <p:cNvPicPr>
            <a:picLocks noChangeAspect="1"/>
          </p:cNvPicPr>
          <p:nvPr/>
        </p:nvPicPr>
        <p:blipFill>
          <a:blip r:embed="rId2"/>
          <a:stretch>
            <a:fillRect/>
          </a:stretch>
        </p:blipFill>
        <p:spPr>
          <a:xfrm>
            <a:off x="114324" y="1181352"/>
            <a:ext cx="6476072" cy="3580915"/>
          </a:xfrm>
          <a:prstGeom prst="rect">
            <a:avLst/>
          </a:prstGeom>
        </p:spPr>
      </p:pic>
      <p:pic>
        <p:nvPicPr>
          <p:cNvPr id="7" name="Picture 6" descr="A graph with blue lines and orange lines&#10;&#10;Description automatically generated">
            <a:extLst>
              <a:ext uri="{FF2B5EF4-FFF2-40B4-BE49-F238E27FC236}">
                <a16:creationId xmlns:a16="http://schemas.microsoft.com/office/drawing/2014/main" id="{5D0F4337-A731-82A5-25A0-4E56BE42E3A8}"/>
              </a:ext>
            </a:extLst>
          </p:cNvPr>
          <p:cNvPicPr>
            <a:picLocks noChangeAspect="1"/>
          </p:cNvPicPr>
          <p:nvPr/>
        </p:nvPicPr>
        <p:blipFill>
          <a:blip r:embed="rId3"/>
          <a:stretch>
            <a:fillRect/>
          </a:stretch>
        </p:blipFill>
        <p:spPr>
          <a:xfrm>
            <a:off x="6661022" y="1323473"/>
            <a:ext cx="5527429" cy="3302000"/>
          </a:xfrm>
          <a:prstGeom prst="rect">
            <a:avLst/>
          </a:prstGeom>
        </p:spPr>
      </p:pic>
      <p:sp>
        <p:nvSpPr>
          <p:cNvPr id="3" name="Footer Placeholder 3">
            <a:extLst>
              <a:ext uri="{FF2B5EF4-FFF2-40B4-BE49-F238E27FC236}">
                <a16:creationId xmlns:a16="http://schemas.microsoft.com/office/drawing/2014/main" id="{E2EB61A5-C8F5-8355-152A-B39BBB7F1F7F}"/>
              </a:ext>
            </a:extLst>
          </p:cNvPr>
          <p:cNvSpPr txBox="1">
            <a:spLocks/>
          </p:cNvSpPr>
          <p:nvPr/>
        </p:nvSpPr>
        <p:spPr>
          <a:xfrm>
            <a:off x="637032" y="6370320"/>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TEAM 4 - FAI</a:t>
            </a:r>
            <a:endParaRPr lang="en-US" dirty="0">
              <a:solidFill>
                <a:srgbClr val="000000"/>
              </a:solidFill>
            </a:endParaRPr>
          </a:p>
        </p:txBody>
      </p:sp>
    </p:spTree>
    <p:extLst>
      <p:ext uri="{BB962C8B-B14F-4D97-AF65-F5344CB8AC3E}">
        <p14:creationId xmlns:p14="http://schemas.microsoft.com/office/powerpoint/2010/main" val="126848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837721" y="113451"/>
            <a:ext cx="5117162" cy="1325563"/>
          </a:xfrm>
        </p:spPr>
        <p:txBody>
          <a:bodyPr/>
          <a:lstStyle/>
          <a:p>
            <a:r>
              <a:rPr lang="en-US" altLang="zh-CN"/>
              <a:t>Introduction</a:t>
            </a:r>
            <a:endParaRPr lang="en-US"/>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912986" y="1440899"/>
            <a:ext cx="9526943" cy="4510617"/>
          </a:xfrm>
        </p:spPr>
        <p:txBody>
          <a:bodyPr vert="horz" lIns="91440" tIns="45720" rIns="91440" bIns="45720" rtlCol="0" anchor="t">
            <a:noAutofit/>
          </a:bodyPr>
          <a:lstStyle/>
          <a:p>
            <a:r>
              <a:rPr lang="en-US" dirty="0"/>
              <a:t> </a:t>
            </a:r>
            <a:endParaRPr lang="en-US" sz="2000" b="1" dirty="0"/>
          </a:p>
          <a:p>
            <a:pPr marL="285750" indent="-285750">
              <a:buChar char="•"/>
            </a:pPr>
            <a:r>
              <a:rPr lang="en-US" sz="2000" b="1" dirty="0">
                <a:ea typeface="+mn-lt"/>
                <a:cs typeface="+mn-lt"/>
              </a:rPr>
              <a:t>Overview of Natural Disasters</a:t>
            </a:r>
            <a:r>
              <a:rPr lang="en-US" sz="2000" dirty="0">
                <a:ea typeface="+mn-lt"/>
                <a:cs typeface="+mn-lt"/>
              </a:rPr>
              <a:t>:</a:t>
            </a:r>
            <a:endParaRPr lang="en-US" sz="2000" dirty="0"/>
          </a:p>
          <a:p>
            <a:pPr marL="971550" lvl="1" indent="-285750"/>
            <a:r>
              <a:rPr lang="en-US" sz="2000" dirty="0">
                <a:ea typeface="+mn-lt"/>
                <a:cs typeface="+mn-lt"/>
              </a:rPr>
              <a:t>Floods and wildfires are increasingly affecting regions like Texas (flooding) and Arizona (wildfires).</a:t>
            </a:r>
            <a:endParaRPr lang="en-US" sz="2000" dirty="0"/>
          </a:p>
          <a:p>
            <a:pPr marL="971550" lvl="1" indent="-285750"/>
            <a:r>
              <a:rPr lang="en-US" sz="2000" dirty="0">
                <a:ea typeface="+mn-lt"/>
                <a:cs typeface="+mn-lt"/>
              </a:rPr>
              <a:t>These disasters cause significant damage to lives, property, and ecosystems.</a:t>
            </a:r>
            <a:endParaRPr lang="en-US" sz="2000" dirty="0"/>
          </a:p>
          <a:p>
            <a:pPr marL="971550" lvl="1" indent="-285750"/>
            <a:r>
              <a:rPr lang="en-US" sz="2000" dirty="0">
                <a:ea typeface="+mn-lt"/>
                <a:cs typeface="+mn-lt"/>
              </a:rPr>
              <a:t>Early detection and prediction are essential for disaster management and mitigation.</a:t>
            </a:r>
            <a:endParaRPr lang="en-US" sz="2000" dirty="0"/>
          </a:p>
          <a:p>
            <a:pPr marL="285750" indent="-285750">
              <a:buChar char="•"/>
            </a:pPr>
            <a:r>
              <a:rPr lang="en-US" sz="2000" b="1" dirty="0">
                <a:ea typeface="+mn-lt"/>
                <a:cs typeface="+mn-lt"/>
              </a:rPr>
              <a:t>Importance</a:t>
            </a:r>
            <a:r>
              <a:rPr lang="en-US" sz="2000" dirty="0">
                <a:ea typeface="+mn-lt"/>
                <a:cs typeface="+mn-lt"/>
              </a:rPr>
              <a:t>:</a:t>
            </a:r>
            <a:endParaRPr lang="en-US" sz="2000" dirty="0"/>
          </a:p>
          <a:p>
            <a:pPr marL="971550" lvl="1" indent="-285750"/>
            <a:r>
              <a:rPr lang="en-US" sz="2000" dirty="0">
                <a:ea typeface="+mn-lt"/>
                <a:cs typeface="+mn-lt"/>
              </a:rPr>
              <a:t>This project aims to integrate </a:t>
            </a:r>
            <a:r>
              <a:rPr lang="en-US" sz="2000" b="1" dirty="0">
                <a:ea typeface="+mn-lt"/>
                <a:cs typeface="+mn-lt"/>
              </a:rPr>
              <a:t>image enhancement techniques</a:t>
            </a:r>
            <a:r>
              <a:rPr lang="en-US" sz="2000" dirty="0">
                <a:ea typeface="+mn-lt"/>
                <a:cs typeface="+mn-lt"/>
              </a:rPr>
              <a:t> and </a:t>
            </a:r>
            <a:r>
              <a:rPr lang="en-US" sz="2000" b="1" dirty="0">
                <a:ea typeface="+mn-lt"/>
                <a:cs typeface="+mn-lt"/>
              </a:rPr>
              <a:t>prediction models</a:t>
            </a:r>
            <a:r>
              <a:rPr lang="en-US" sz="2000" dirty="0">
                <a:ea typeface="+mn-lt"/>
                <a:cs typeface="+mn-lt"/>
              </a:rPr>
              <a:t> to better predict and manage these disasters.</a:t>
            </a:r>
            <a:endParaRPr lang="en-US" sz="2000" dirty="0"/>
          </a:p>
          <a:p>
            <a:pPr marL="971550" lvl="1" indent="-285750"/>
            <a:r>
              <a:rPr lang="en-US" sz="2000" dirty="0">
                <a:ea typeface="+mn-lt"/>
                <a:cs typeface="+mn-lt"/>
              </a:rPr>
              <a:t>By using </a:t>
            </a:r>
            <a:r>
              <a:rPr lang="en-US" sz="2000" b="1" dirty="0">
                <a:ea typeface="+mn-lt"/>
                <a:cs typeface="+mn-lt"/>
              </a:rPr>
              <a:t>satellite imagery</a:t>
            </a:r>
            <a:r>
              <a:rPr lang="en-US" sz="2000" dirty="0">
                <a:ea typeface="+mn-lt"/>
                <a:cs typeface="+mn-lt"/>
              </a:rPr>
              <a:t> and </a:t>
            </a:r>
            <a:r>
              <a:rPr lang="en-US" sz="2000" b="1" dirty="0">
                <a:ea typeface="+mn-lt"/>
                <a:cs typeface="+mn-lt"/>
              </a:rPr>
              <a:t>machine learning models</a:t>
            </a:r>
            <a:r>
              <a:rPr lang="en-US" sz="2000" dirty="0">
                <a:ea typeface="+mn-lt"/>
                <a:cs typeface="+mn-lt"/>
              </a:rPr>
              <a:t>, we can improve early warning systems and reduce disaster impact.</a:t>
            </a:r>
            <a:endParaRPr lang="en-US" sz="2000" dirty="0"/>
          </a:p>
          <a:p>
            <a:endParaRPr lang="en-US"/>
          </a:p>
          <a:p>
            <a:endParaRPr lang="en-US"/>
          </a:p>
          <a:p>
            <a:r>
              <a:rPr lang="en-US" sz="1200" dirty="0"/>
              <a:t>TEAM 4 - FAI</a:t>
            </a:r>
            <a:endParaRPr lang="en-US" sz="1200" dirty="0">
              <a:solidFill>
                <a:srgbClr val="000000"/>
              </a:solidFill>
            </a:endParaRPr>
          </a:p>
          <a:p>
            <a:endParaRPr lang="en-US"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a:p>
        </p:txBody>
      </p:sp>
    </p:spTree>
    <p:extLst>
      <p:ext uri="{BB962C8B-B14F-4D97-AF65-F5344CB8AC3E}">
        <p14:creationId xmlns:p14="http://schemas.microsoft.com/office/powerpoint/2010/main" val="77554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390552" y="1294722"/>
            <a:ext cx="7071490" cy="5111221"/>
          </a:xfrm>
        </p:spPr>
        <p:txBody>
          <a:bodyPr/>
          <a:lstStyle/>
          <a:p>
            <a:endParaRPr lang="en-US"/>
          </a:p>
          <a:p>
            <a:pPr>
              <a:buFont typeface="Arial"/>
              <a:buChar char="•"/>
            </a:pPr>
            <a:r>
              <a:rPr lang="en-US">
                <a:ea typeface="+mn-lt"/>
                <a:cs typeface="+mn-lt"/>
              </a:rPr>
              <a:t>Summary</a:t>
            </a:r>
            <a:r>
              <a:rPr lang="en-US" b="0">
                <a:ea typeface="+mn-lt"/>
                <a:cs typeface="+mn-lt"/>
              </a:rPr>
              <a:t>:</a:t>
            </a:r>
            <a:endParaRPr lang="en-US"/>
          </a:p>
          <a:p>
            <a:pPr lvl="1">
              <a:buFont typeface="Arial"/>
              <a:buChar char="•"/>
            </a:pPr>
            <a:r>
              <a:rPr lang="en-US">
                <a:latin typeface="+mn-lt"/>
                <a:ea typeface="+mn-lt"/>
                <a:cs typeface="+mn-lt"/>
              </a:rPr>
              <a:t>The project combines image enhancement techniques and machine learning models to predict floods and fires.</a:t>
            </a:r>
            <a:endParaRPr lang="en-US"/>
          </a:p>
          <a:p>
            <a:pPr lvl="1">
              <a:buFont typeface="Arial"/>
              <a:buChar char="•"/>
            </a:pPr>
            <a:r>
              <a:rPr lang="en-US">
                <a:latin typeface="+mn-lt"/>
                <a:ea typeface="+mn-lt"/>
                <a:cs typeface="+mn-lt"/>
              </a:rPr>
              <a:t>These methods improve disaster management, helping authorities take proactive actions.</a:t>
            </a:r>
            <a:br>
              <a:rPr lang="en-US">
                <a:latin typeface="+mn-lt"/>
                <a:ea typeface="+mn-lt"/>
                <a:cs typeface="+mn-lt"/>
              </a:rPr>
            </a:br>
            <a:endParaRPr lang="en-US"/>
          </a:p>
          <a:p>
            <a:pPr>
              <a:buFont typeface="Arial"/>
              <a:buChar char="•"/>
            </a:pPr>
            <a:r>
              <a:rPr lang="en-US">
                <a:ea typeface="+mn-lt"/>
                <a:cs typeface="+mn-lt"/>
              </a:rPr>
              <a:t>Impact</a:t>
            </a:r>
            <a:r>
              <a:rPr lang="en-US" b="0">
                <a:ea typeface="+mn-lt"/>
                <a:cs typeface="+mn-lt"/>
              </a:rPr>
              <a:t>:</a:t>
            </a:r>
            <a:endParaRPr lang="en-US"/>
          </a:p>
          <a:p>
            <a:pPr lvl="1">
              <a:buFont typeface="Arial"/>
              <a:buChar char="•"/>
            </a:pPr>
            <a:r>
              <a:rPr lang="en-US">
                <a:latin typeface="+mn-lt"/>
                <a:ea typeface="+mn-lt"/>
                <a:cs typeface="+mn-lt"/>
              </a:rPr>
              <a:t>Real-time predictions of floods and fires can guide disaster relief efforts and reduce damage.</a:t>
            </a:r>
            <a:br>
              <a:rPr lang="en-US">
                <a:latin typeface="+mn-lt"/>
                <a:ea typeface="+mn-lt"/>
                <a:cs typeface="+mn-lt"/>
              </a:rPr>
            </a:br>
            <a:endParaRPr lang="en-US"/>
          </a:p>
          <a:p>
            <a:pPr>
              <a:buFont typeface="Arial"/>
              <a:buChar char="•"/>
            </a:pPr>
            <a:r>
              <a:rPr lang="en-US">
                <a:ea typeface="+mn-lt"/>
                <a:cs typeface="+mn-lt"/>
              </a:rPr>
              <a:t>Next Steps</a:t>
            </a:r>
            <a:r>
              <a:rPr lang="en-US" b="0">
                <a:ea typeface="+mn-lt"/>
                <a:cs typeface="+mn-lt"/>
              </a:rPr>
              <a:t>:</a:t>
            </a:r>
            <a:endParaRPr lang="en-US"/>
          </a:p>
          <a:p>
            <a:pPr lvl="1">
              <a:buFont typeface="Arial"/>
              <a:buChar char="•"/>
            </a:pPr>
            <a:r>
              <a:rPr lang="en-US">
                <a:latin typeface="+mn-lt"/>
                <a:ea typeface="+mn-lt"/>
                <a:cs typeface="+mn-lt"/>
              </a:rPr>
              <a:t>Expand the geographic scope of the prediction models.</a:t>
            </a:r>
            <a:endParaRPr lang="en-US"/>
          </a:p>
          <a:p>
            <a:pPr lvl="1">
              <a:buFont typeface="Arial"/>
              <a:buChar char="•"/>
            </a:pPr>
            <a:r>
              <a:rPr lang="en-US">
                <a:latin typeface="+mn-lt"/>
                <a:ea typeface="+mn-lt"/>
                <a:cs typeface="+mn-lt"/>
              </a:rPr>
              <a:t>Improve real-time monitoring and response mechanisms.</a:t>
            </a:r>
            <a:endParaRPr lang="en-US"/>
          </a:p>
          <a:p>
            <a:pPr marL="285750" indent="-285750">
              <a:buFont typeface="Arial"/>
              <a:buChar char="•"/>
            </a:pPr>
            <a:endParaRPr lang="en-US"/>
          </a:p>
          <a:p>
            <a:pPr lvl="1"/>
            <a:endParaRPr lang="en-US">
              <a:solidFill>
                <a:srgbClr val="000000"/>
              </a:solidFill>
              <a:latin typeface="Abadi"/>
            </a:endParaRPr>
          </a:p>
          <a:p>
            <a:endParaRPr lang="en-US"/>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dirty="0"/>
              <a:t>TEAM 4 - FAI</a:t>
            </a:r>
            <a:endParaRPr lang="en-US" dirty="0">
              <a:solidFill>
                <a:srgbClr val="000000"/>
              </a:solidFill>
            </a:endParaRP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20</a:t>
            </a:fld>
            <a:endParaRPr lang="en-US" altLang="zh-CN" noProof="0"/>
          </a:p>
        </p:txBody>
      </p:sp>
      <p:sp>
        <p:nvSpPr>
          <p:cNvPr id="2" name="TextBox 1">
            <a:extLst>
              <a:ext uri="{FF2B5EF4-FFF2-40B4-BE49-F238E27FC236}">
                <a16:creationId xmlns:a16="http://schemas.microsoft.com/office/drawing/2014/main" id="{70DDFC58-0491-0673-AA4A-56A975288A71}"/>
              </a:ext>
            </a:extLst>
          </p:cNvPr>
          <p:cNvSpPr txBox="1"/>
          <p:nvPr/>
        </p:nvSpPr>
        <p:spPr>
          <a:xfrm>
            <a:off x="1552743" y="2910227"/>
            <a:ext cx="29838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F253E"/>
                </a:solidFill>
                <a:latin typeface="Posterama Text Black"/>
              </a:rPr>
              <a:t>CONCLUSION</a:t>
            </a:r>
          </a:p>
        </p:txBody>
      </p:sp>
    </p:spTree>
    <p:extLst>
      <p:ext uri="{BB962C8B-B14F-4D97-AF65-F5344CB8AC3E}">
        <p14:creationId xmlns:p14="http://schemas.microsoft.com/office/powerpoint/2010/main" val="4103030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5415643" y="3141615"/>
            <a:ext cx="3034145" cy="1879791"/>
          </a:xfrm>
        </p:spPr>
        <p:txBody>
          <a:bodyPr/>
          <a:lstStyle/>
          <a:p>
            <a:endParaRPr lang="en-US"/>
          </a:p>
          <a:p>
            <a:pPr lvl="0"/>
            <a:endParaRPr lang="en-US"/>
          </a:p>
        </p:txBody>
      </p:sp>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921774" y="505947"/>
            <a:ext cx="5550766" cy="5569857"/>
          </a:xfrm>
        </p:spPr>
        <p:txBody>
          <a:bodyPr/>
          <a:lstStyle/>
          <a:p>
            <a:endParaRPr lang="en-US"/>
          </a:p>
          <a:p>
            <a:pPr marL="285750" indent="-285750">
              <a:buFont typeface="Arial"/>
              <a:buChar char="•"/>
            </a:pPr>
            <a:r>
              <a:rPr lang="en-US" sz="3200">
                <a:ea typeface="+mj-lt"/>
                <a:cs typeface="+mj-lt"/>
              </a:rPr>
              <a:t>Primary Goal</a:t>
            </a:r>
            <a:r>
              <a:rPr lang="en-US" sz="3200" b="0">
                <a:ea typeface="+mj-lt"/>
                <a:cs typeface="+mj-lt"/>
              </a:rPr>
              <a:t>:</a:t>
            </a:r>
            <a:endParaRPr lang="en-US" sz="3200"/>
          </a:p>
          <a:p>
            <a:pPr marL="285750" lvl="1" indent="-285750">
              <a:buFont typeface="Arial"/>
              <a:buChar char="•"/>
            </a:pPr>
            <a:r>
              <a:rPr lang="en-US">
                <a:latin typeface="+mj-lt"/>
                <a:ea typeface="+mj-lt"/>
                <a:cs typeface="+mj-lt"/>
              </a:rPr>
              <a:t>Enhance satellite images for flood and fire detection.</a:t>
            </a:r>
            <a:endParaRPr lang="en-US"/>
          </a:p>
          <a:p>
            <a:pPr marL="285750" lvl="1" indent="-285750">
              <a:buFont typeface="Arial"/>
              <a:buChar char="•"/>
            </a:pPr>
            <a:r>
              <a:rPr lang="en-US">
                <a:latin typeface="+mj-lt"/>
                <a:ea typeface="+mj-lt"/>
                <a:cs typeface="+mj-lt"/>
              </a:rPr>
              <a:t>Develop predictive models for flood and fire management.</a:t>
            </a:r>
            <a:br>
              <a:rPr lang="en-US">
                <a:latin typeface="+mj-lt"/>
                <a:ea typeface="+mj-lt"/>
                <a:cs typeface="+mj-lt"/>
              </a:rPr>
            </a:br>
            <a:br>
              <a:rPr lang="en-US">
                <a:latin typeface="+mj-lt"/>
                <a:ea typeface="+mj-lt"/>
                <a:cs typeface="+mj-lt"/>
              </a:rPr>
            </a:br>
            <a:endParaRPr lang="en-US">
              <a:latin typeface="Posterama Text Black"/>
            </a:endParaRPr>
          </a:p>
          <a:p>
            <a:pPr marL="285750" indent="-285750">
              <a:buFont typeface="Arial"/>
              <a:buChar char="•"/>
            </a:pPr>
            <a:r>
              <a:rPr lang="en-US" sz="3200">
                <a:ea typeface="+mj-lt"/>
                <a:cs typeface="+mj-lt"/>
              </a:rPr>
              <a:t>Specific Aims</a:t>
            </a:r>
            <a:r>
              <a:rPr lang="en-US" sz="3200" b="0">
                <a:ea typeface="+mj-lt"/>
                <a:cs typeface="+mj-lt"/>
              </a:rPr>
              <a:t>:</a:t>
            </a:r>
            <a:endParaRPr lang="en-US" sz="3200"/>
          </a:p>
          <a:p>
            <a:pPr marL="285750" lvl="1" indent="-285750">
              <a:buFont typeface="Arial"/>
              <a:buChar char="•"/>
            </a:pPr>
            <a:r>
              <a:rPr lang="en-US">
                <a:latin typeface="+mj-lt"/>
                <a:ea typeface="+mj-lt"/>
                <a:cs typeface="+mj-lt"/>
              </a:rPr>
              <a:t>Flood prediction using Normalized Difference Water Index (NDWI), historical data, and machine learning.</a:t>
            </a:r>
            <a:endParaRPr lang="en-US"/>
          </a:p>
          <a:p>
            <a:pPr marL="285750" lvl="1" indent="-285750">
              <a:buFont typeface="Arial"/>
              <a:buChar char="•"/>
            </a:pPr>
            <a:r>
              <a:rPr lang="en-US">
                <a:latin typeface="+mj-lt"/>
                <a:ea typeface="+mj-lt"/>
                <a:cs typeface="+mj-lt"/>
              </a:rPr>
              <a:t>Fire detection using Normalized Difference Vegetation Index (NDVI), Wavelet Transforms, and HSV enhancements.</a:t>
            </a:r>
            <a:endParaRPr lang="en-US"/>
          </a:p>
          <a:p>
            <a:pPr marL="285750" lvl="1" indent="-285750">
              <a:buFont typeface="Arial"/>
              <a:buChar char="•"/>
            </a:pPr>
            <a:r>
              <a:rPr lang="en-US">
                <a:latin typeface="+mj-lt"/>
                <a:ea typeface="+mj-lt"/>
                <a:cs typeface="+mj-lt"/>
              </a:rPr>
              <a:t>Enhance image quality to detect flood and fire-affected areas effectively.</a:t>
            </a:r>
            <a:endParaRPr lang="en-US"/>
          </a:p>
          <a:p>
            <a:endParaRPr lang="en-US"/>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980110" y="2870103"/>
            <a:ext cx="2377435" cy="1070829"/>
          </a:xfrm>
        </p:spPr>
        <p:txBody>
          <a:bodyPr vert="horz" lIns="91440" tIns="45720" rIns="91440" bIns="45720" rtlCol="0" anchor="t">
            <a:noAutofit/>
          </a:bodyPr>
          <a:lstStyle/>
          <a:p>
            <a:pPr>
              <a:lnSpc>
                <a:spcPct val="112999"/>
              </a:lnSpc>
            </a:pPr>
            <a:r>
              <a:rPr lang="en-US" sz="3200" b="0">
                <a:ea typeface="+mn-lt"/>
                <a:cs typeface="+mn-lt"/>
              </a:rPr>
              <a:t>Project Objective</a:t>
            </a:r>
            <a:endParaRPr lang="en-US" sz="3200"/>
          </a:p>
          <a:p>
            <a:endParaRPr lang="en-US"/>
          </a:p>
        </p:txBody>
      </p:sp>
      <p:sp>
        <p:nvSpPr>
          <p:cNvPr id="2" name="TextBox 1">
            <a:extLst>
              <a:ext uri="{FF2B5EF4-FFF2-40B4-BE49-F238E27FC236}">
                <a16:creationId xmlns:a16="http://schemas.microsoft.com/office/drawing/2014/main" id="{FFEC1BFF-7B2C-98BC-0C4A-12622E90D09C}"/>
              </a:ext>
            </a:extLst>
          </p:cNvPr>
          <p:cNvSpPr txBox="1"/>
          <p:nvPr/>
        </p:nvSpPr>
        <p:spPr>
          <a:xfrm>
            <a:off x="608239" y="627561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0F253E"/>
                </a:solidFill>
                <a:latin typeface="Abadi"/>
              </a:rPr>
              <a:t>TEAM 4 - FAI</a:t>
            </a:r>
            <a:r>
              <a:rPr lang="en-US" sz="1200">
                <a:latin typeface="Abadi"/>
                <a:ea typeface="微软雅黑"/>
                <a:cs typeface="Posterama" panose="020B0504020200020000" pitchFamily="34" charset="0"/>
              </a:rPr>
              <a:t>​</a:t>
            </a:r>
            <a:endParaRPr lang="en-US"/>
          </a:p>
        </p:txBody>
      </p:sp>
    </p:spTree>
    <p:extLst>
      <p:ext uri="{BB962C8B-B14F-4D97-AF65-F5344CB8AC3E}">
        <p14:creationId xmlns:p14="http://schemas.microsoft.com/office/powerpoint/2010/main" val="24780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123184" y="1348196"/>
            <a:ext cx="7071490" cy="4750274"/>
          </a:xfrm>
        </p:spPr>
        <p:txBody>
          <a:bodyPr/>
          <a:lstStyle/>
          <a:p>
            <a:endParaRPr lang="en-US"/>
          </a:p>
          <a:p>
            <a:pPr marL="285750" indent="-285750">
              <a:buFont typeface="Arial"/>
              <a:buChar char="•"/>
            </a:pPr>
            <a:r>
              <a:rPr lang="en-US" dirty="0">
                <a:ea typeface="+mn-lt"/>
                <a:cs typeface="+mn-lt"/>
              </a:rPr>
              <a:t>Flood Estimation Dataset (Texas)</a:t>
            </a:r>
            <a:r>
              <a:rPr lang="en-US" b="0" dirty="0">
                <a:ea typeface="+mn-lt"/>
                <a:cs typeface="+mn-lt"/>
              </a:rPr>
              <a:t>:</a:t>
            </a:r>
            <a:endParaRPr lang="en-US" dirty="0"/>
          </a:p>
          <a:p>
            <a:pPr marL="285750" lvl="1" indent="-285750">
              <a:buFont typeface="Arial"/>
              <a:buChar char="•"/>
            </a:pPr>
            <a:r>
              <a:rPr lang="en-US" dirty="0">
                <a:latin typeface="+mn-lt"/>
                <a:ea typeface="+mn-lt"/>
                <a:cs typeface="+mn-lt"/>
              </a:rPr>
              <a:t>Landsat imagery with Near-Infrared (NIR) and Mid-Infrared (MIR) bands.</a:t>
            </a:r>
            <a:endParaRPr lang="en-US" dirty="0"/>
          </a:p>
          <a:p>
            <a:pPr marL="285750" lvl="1" indent="-285750">
              <a:buFont typeface="Arial"/>
              <a:buChar char="•"/>
            </a:pPr>
            <a:r>
              <a:rPr lang="en-US" dirty="0">
                <a:latin typeface="+mn-lt"/>
                <a:ea typeface="+mn-lt"/>
                <a:cs typeface="+mn-lt"/>
              </a:rPr>
              <a:t>Geographical data including elevation and rainfall.</a:t>
            </a:r>
            <a:endParaRPr lang="en-US" dirty="0"/>
          </a:p>
          <a:p>
            <a:pPr marL="285750" lvl="1" indent="-285750">
              <a:buFont typeface="Arial"/>
              <a:buChar char="•"/>
            </a:pPr>
            <a:r>
              <a:rPr lang="en-US" dirty="0">
                <a:latin typeface="+mn-lt"/>
                <a:ea typeface="+mn-lt"/>
                <a:cs typeface="+mn-lt"/>
              </a:rPr>
              <a:t>Historical flood records and data on past flood events.</a:t>
            </a:r>
            <a:br>
              <a:rPr lang="en-US" dirty="0">
                <a:latin typeface="+mn-lt"/>
                <a:ea typeface="+mn-lt"/>
                <a:cs typeface="+mn-lt"/>
              </a:rPr>
            </a:br>
            <a:endParaRPr lang="en-US" dirty="0"/>
          </a:p>
          <a:p>
            <a:pPr marL="285750" indent="-285750">
              <a:buFont typeface="Arial"/>
              <a:buChar char="•"/>
            </a:pPr>
            <a:r>
              <a:rPr lang="en-US" dirty="0">
                <a:ea typeface="+mn-lt"/>
                <a:cs typeface="+mn-lt"/>
              </a:rPr>
              <a:t>Fire Detection Dataset (Arizona)</a:t>
            </a:r>
            <a:r>
              <a:rPr lang="en-US" b="0" dirty="0">
                <a:ea typeface="+mn-lt"/>
                <a:cs typeface="+mn-lt"/>
              </a:rPr>
              <a:t>:</a:t>
            </a:r>
            <a:endParaRPr lang="en-US" dirty="0"/>
          </a:p>
          <a:p>
            <a:pPr marL="285750" lvl="1" indent="-285750">
              <a:buFont typeface="Arial"/>
              <a:buChar char="•"/>
            </a:pPr>
            <a:r>
              <a:rPr lang="en-US" dirty="0">
                <a:latin typeface="+mn-lt"/>
                <a:ea typeface="+mn-lt"/>
                <a:cs typeface="+mn-lt"/>
              </a:rPr>
              <a:t>Landsat imagery with spectral bands used to detect fire-prone vegetation.</a:t>
            </a:r>
            <a:endParaRPr lang="en-US" dirty="0"/>
          </a:p>
          <a:p>
            <a:pPr marL="285750" lvl="1" indent="-285750">
              <a:buFont typeface="Arial"/>
              <a:buChar char="•"/>
            </a:pPr>
            <a:r>
              <a:rPr lang="en-US" dirty="0">
                <a:latin typeface="+mn-lt"/>
                <a:ea typeface="+mn-lt"/>
                <a:cs typeface="+mn-lt"/>
              </a:rPr>
              <a:t>NDVI (vegetation health) and NMDI (Normalized Multi-Band Drought Index) for assessing fire risk.</a:t>
            </a:r>
            <a:endParaRPr lang="en-US" dirty="0"/>
          </a:p>
          <a:p>
            <a:pPr marL="285750" lvl="1" indent="-285750">
              <a:buFont typeface="Arial"/>
              <a:buChar char="•"/>
            </a:pPr>
            <a:r>
              <a:rPr lang="en-US" dirty="0">
                <a:latin typeface="+mn-lt"/>
                <a:ea typeface="+mn-lt"/>
                <a:cs typeface="+mn-lt"/>
              </a:rPr>
              <a:t>Weather conditions such as temperature and humidity.</a:t>
            </a:r>
            <a:br>
              <a:rPr lang="en-US" dirty="0">
                <a:latin typeface="+mn-lt"/>
                <a:ea typeface="+mn-lt"/>
                <a:cs typeface="+mn-lt"/>
              </a:rPr>
            </a:br>
            <a:endParaRPr lang="en-US" dirty="0"/>
          </a:p>
          <a:p>
            <a:pPr marL="285750" indent="-285750">
              <a:buFont typeface="Arial"/>
              <a:buChar char="•"/>
            </a:pPr>
            <a:r>
              <a:rPr lang="en-US" dirty="0">
                <a:ea typeface="+mn-lt"/>
                <a:cs typeface="+mn-lt"/>
              </a:rPr>
              <a:t>Data Frequency</a:t>
            </a:r>
            <a:r>
              <a:rPr lang="en-US" b="0" dirty="0">
                <a:ea typeface="+mn-lt"/>
                <a:cs typeface="+mn-lt"/>
              </a:rPr>
              <a:t>:</a:t>
            </a:r>
            <a:r>
              <a:rPr lang="en-US" sz="2000" b="0" dirty="0">
                <a:ea typeface="+mn-lt"/>
                <a:cs typeface="+mn-lt"/>
              </a:rPr>
              <a:t> Satellite images are collected on a monthly basis, with historical data from past floods and fires.</a:t>
            </a:r>
            <a:endParaRPr lang="en-US" sz="2000" dirty="0"/>
          </a:p>
          <a:p>
            <a:endParaRPr lang="en-US"/>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dirty="0"/>
              <a:t>TEAM 4 - FAI</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4</a:t>
            </a:fld>
            <a:endParaRPr lang="en-US" altLang="zh-CN" noProof="0"/>
          </a:p>
        </p:txBody>
      </p:sp>
      <p:sp>
        <p:nvSpPr>
          <p:cNvPr id="2" name="TextBox 1">
            <a:extLst>
              <a:ext uri="{FF2B5EF4-FFF2-40B4-BE49-F238E27FC236}">
                <a16:creationId xmlns:a16="http://schemas.microsoft.com/office/drawing/2014/main" id="{70DDFC58-0491-0673-AA4A-56A975288A71}"/>
              </a:ext>
            </a:extLst>
          </p:cNvPr>
          <p:cNvSpPr txBox="1"/>
          <p:nvPr/>
        </p:nvSpPr>
        <p:spPr>
          <a:xfrm>
            <a:off x="1485900" y="2348753"/>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F253E"/>
                </a:solidFill>
                <a:latin typeface="Posterama Text Black"/>
              </a:rPr>
              <a:t>DATASET OVERVIEW</a:t>
            </a:r>
          </a:p>
        </p:txBody>
      </p:sp>
    </p:spTree>
    <p:extLst>
      <p:ext uri="{BB962C8B-B14F-4D97-AF65-F5344CB8AC3E}">
        <p14:creationId xmlns:p14="http://schemas.microsoft.com/office/powerpoint/2010/main" val="3295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5420-703A-FCAB-122F-5C1E61AF5AAD}"/>
              </a:ext>
            </a:extLst>
          </p:cNvPr>
          <p:cNvSpPr>
            <a:spLocks noGrp="1"/>
          </p:cNvSpPr>
          <p:nvPr>
            <p:ph type="title"/>
          </p:nvPr>
        </p:nvSpPr>
        <p:spPr>
          <a:xfrm>
            <a:off x="1302520" y="138137"/>
            <a:ext cx="10889796" cy="1418998"/>
          </a:xfrm>
        </p:spPr>
        <p:txBody>
          <a:bodyPr/>
          <a:lstStyle/>
          <a:p>
            <a:r>
              <a:rPr lang="en-US" sz="4000"/>
              <a:t>ESTIMATE FLOOD AREAS IN TEXAS</a:t>
            </a:r>
          </a:p>
        </p:txBody>
      </p:sp>
      <p:sp>
        <p:nvSpPr>
          <p:cNvPr id="4" name="Footer Placeholder 3">
            <a:extLst>
              <a:ext uri="{FF2B5EF4-FFF2-40B4-BE49-F238E27FC236}">
                <a16:creationId xmlns:a16="http://schemas.microsoft.com/office/drawing/2014/main" id="{E837E2F8-754E-24B3-7EEA-1362A2C82285}"/>
              </a:ext>
            </a:extLst>
          </p:cNvPr>
          <p:cNvSpPr>
            <a:spLocks noGrp="1"/>
          </p:cNvSpPr>
          <p:nvPr>
            <p:ph type="ftr" sz="quarter" idx="28"/>
          </p:nvPr>
        </p:nvSpPr>
        <p:spPr/>
        <p:txBody>
          <a:bodyPr/>
          <a:lstStyle/>
          <a:p>
            <a:r>
              <a:rPr lang="en-US" dirty="0"/>
              <a:t>TEAM 4 - FAI</a:t>
            </a:r>
            <a:endParaRPr lang="en-US" dirty="0">
              <a:solidFill>
                <a:srgbClr val="000000"/>
              </a:solidFill>
            </a:endParaRPr>
          </a:p>
        </p:txBody>
      </p:sp>
      <p:sp>
        <p:nvSpPr>
          <p:cNvPr id="5" name="Slide Number Placeholder 4">
            <a:extLst>
              <a:ext uri="{FF2B5EF4-FFF2-40B4-BE49-F238E27FC236}">
                <a16:creationId xmlns:a16="http://schemas.microsoft.com/office/drawing/2014/main" id="{B37ED1BE-3F73-BB99-1620-FD1EFF8BB82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a:p>
        </p:txBody>
      </p:sp>
      <p:sp>
        <p:nvSpPr>
          <p:cNvPr id="6" name="TextBox 5">
            <a:extLst>
              <a:ext uri="{FF2B5EF4-FFF2-40B4-BE49-F238E27FC236}">
                <a16:creationId xmlns:a16="http://schemas.microsoft.com/office/drawing/2014/main" id="{306EF88E-B207-6D54-DAC6-E0B787C19790}"/>
              </a:ext>
            </a:extLst>
          </p:cNvPr>
          <p:cNvSpPr txBox="1"/>
          <p:nvPr/>
        </p:nvSpPr>
        <p:spPr>
          <a:xfrm>
            <a:off x="751838" y="964536"/>
            <a:ext cx="11042820" cy="58939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1900" b="1">
                <a:latin typeface="Calibri"/>
                <a:ea typeface="+mn-lt"/>
                <a:cs typeface="+mn-lt"/>
              </a:rPr>
              <a:t>Loading and Preprocessing</a:t>
            </a:r>
            <a:r>
              <a:rPr lang="en-US" sz="1900">
                <a:latin typeface="Calibri"/>
                <a:ea typeface="+mn-lt"/>
                <a:cs typeface="+mn-lt"/>
              </a:rPr>
              <a:t>:</a:t>
            </a:r>
            <a:endParaRPr lang="en-US" sz="1900">
              <a:latin typeface="Calibri"/>
              <a:cs typeface="Calibri"/>
            </a:endParaRPr>
          </a:p>
          <a:p>
            <a:r>
              <a:rPr lang="en-US" sz="1900" b="1">
                <a:latin typeface="Calibri"/>
                <a:ea typeface="+mn-lt"/>
                <a:cs typeface="+mn-lt"/>
              </a:rPr>
              <a:t>    Align Bands</a:t>
            </a:r>
            <a:r>
              <a:rPr lang="en-US" sz="1900">
                <a:latin typeface="Calibri"/>
                <a:ea typeface="+mn-lt"/>
                <a:cs typeface="+mn-lt"/>
              </a:rPr>
              <a:t>: Manually align the bands for August and September since they are not pre-aligned.        </a:t>
            </a:r>
          </a:p>
          <a:p>
            <a:r>
              <a:rPr lang="en-US" sz="1900" b="1">
                <a:latin typeface="Calibri"/>
                <a:ea typeface="+mn-lt"/>
                <a:cs typeface="+mn-lt"/>
              </a:rPr>
              <a:t>    Remove Black Bands</a:t>
            </a:r>
            <a:r>
              <a:rPr lang="en-US" sz="1900">
                <a:latin typeface="Calibri"/>
                <a:ea typeface="+mn-lt"/>
                <a:cs typeface="+mn-lt"/>
              </a:rPr>
              <a:t>: Remove sensor fault lines (black bands) using a mask and inpainting to clean images.</a:t>
            </a:r>
            <a:endParaRPr lang="en-US" sz="1900">
              <a:latin typeface="Calibri"/>
              <a:cs typeface="Calibri"/>
            </a:endParaRPr>
          </a:p>
          <a:p>
            <a:pPr marL="285750" indent="-285750">
              <a:buFont typeface="Arial"/>
              <a:buChar char="•"/>
            </a:pPr>
            <a:r>
              <a:rPr lang="en-US" sz="1900" b="1">
                <a:latin typeface="Calibri"/>
                <a:ea typeface="+mn-lt"/>
                <a:cs typeface="+mn-lt"/>
              </a:rPr>
              <a:t>Band Combination for Visualization</a:t>
            </a:r>
            <a:r>
              <a:rPr lang="en-US" sz="1900">
                <a:latin typeface="Calibri"/>
                <a:ea typeface="+mn-lt"/>
                <a:cs typeface="+mn-lt"/>
              </a:rPr>
              <a:t>: Combine </a:t>
            </a:r>
            <a:r>
              <a:rPr lang="en-US" sz="1900" b="1">
                <a:latin typeface="Calibri"/>
                <a:ea typeface="+mn-lt"/>
                <a:cs typeface="+mn-lt"/>
              </a:rPr>
              <a:t>Bands 1-3</a:t>
            </a:r>
            <a:r>
              <a:rPr lang="en-US" sz="1900">
                <a:latin typeface="Calibri"/>
                <a:ea typeface="+mn-lt"/>
                <a:cs typeface="+mn-lt"/>
              </a:rPr>
              <a:t> to create RGB images for visual comparison between August and September.</a:t>
            </a:r>
            <a:endParaRPr lang="en-US" sz="1900">
              <a:latin typeface="Calibri"/>
              <a:cs typeface="Calibri"/>
            </a:endParaRPr>
          </a:p>
          <a:p>
            <a:pPr marL="285750" indent="-285750">
              <a:buFont typeface="Arial"/>
              <a:buChar char="•"/>
            </a:pPr>
            <a:r>
              <a:rPr lang="en-US" sz="1900" b="1">
                <a:latin typeface="Calibri"/>
                <a:ea typeface="+mn-lt"/>
                <a:cs typeface="+mn-lt"/>
              </a:rPr>
              <a:t>Manual Pixel Shift for Alignment</a:t>
            </a:r>
            <a:r>
              <a:rPr lang="en-US" sz="1900">
                <a:latin typeface="Calibri"/>
                <a:ea typeface="+mn-lt"/>
                <a:cs typeface="+mn-lt"/>
              </a:rPr>
              <a:t>: Apply manual pixel shifting on August bands to match with September’s for accurate comparison.</a:t>
            </a:r>
            <a:endParaRPr lang="en-US" sz="1900">
              <a:latin typeface="Calibri"/>
              <a:cs typeface="Calibri"/>
            </a:endParaRPr>
          </a:p>
          <a:p>
            <a:pPr marL="285750" indent="-285750">
              <a:buFont typeface="Arial"/>
              <a:buChar char="•"/>
            </a:pPr>
            <a:r>
              <a:rPr lang="en-US" sz="1900" b="1">
                <a:latin typeface="Calibri"/>
                <a:ea typeface="+mn-lt"/>
                <a:cs typeface="+mn-lt"/>
              </a:rPr>
              <a:t>Thresholding and Mask Creation</a:t>
            </a:r>
            <a:r>
              <a:rPr lang="en-US" sz="1900">
                <a:latin typeface="Calibri"/>
                <a:ea typeface="+mn-lt"/>
                <a:cs typeface="+mn-lt"/>
              </a:rPr>
              <a:t>: Create a mask using </a:t>
            </a:r>
            <a:r>
              <a:rPr lang="en-US" sz="1900" b="1">
                <a:latin typeface="Calibri"/>
                <a:ea typeface="+mn-lt"/>
                <a:cs typeface="+mn-lt"/>
              </a:rPr>
              <a:t>thresholding</a:t>
            </a:r>
            <a:r>
              <a:rPr lang="en-US" sz="1900">
                <a:latin typeface="Calibri"/>
                <a:ea typeface="+mn-lt"/>
                <a:cs typeface="+mn-lt"/>
              </a:rPr>
              <a:t> to highlight areas affected by sensor faults.</a:t>
            </a:r>
            <a:endParaRPr lang="en-US" sz="1900">
              <a:latin typeface="Calibri"/>
              <a:cs typeface="Calibri"/>
            </a:endParaRPr>
          </a:p>
          <a:p>
            <a:pPr marL="228600" indent="-228600">
              <a:buFont typeface="Arial"/>
              <a:buChar char="•"/>
            </a:pPr>
            <a:r>
              <a:rPr lang="en-US" sz="1900" b="1">
                <a:latin typeface="Calibri"/>
                <a:cs typeface="Calibri"/>
              </a:rPr>
              <a:t>Inpainting Process</a:t>
            </a:r>
            <a:r>
              <a:rPr lang="en-US" sz="1900">
                <a:latin typeface="Calibri"/>
                <a:cs typeface="Calibri"/>
              </a:rPr>
              <a:t>: Use different </a:t>
            </a:r>
            <a:r>
              <a:rPr lang="en-US" sz="1900" b="1">
                <a:latin typeface="Calibri"/>
                <a:cs typeface="Calibri"/>
              </a:rPr>
              <a:t>inpainting algorithms</a:t>
            </a:r>
            <a:r>
              <a:rPr lang="en-US" sz="1900">
                <a:latin typeface="Calibri"/>
                <a:cs typeface="Calibri"/>
              </a:rPr>
              <a:t> (e.g., Fast Marching Method) to reconstruct areas masked due to sensor faults.</a:t>
            </a:r>
          </a:p>
          <a:p>
            <a:pPr marL="228600" indent="-228600">
              <a:buFont typeface="Arial"/>
              <a:buChar char="•"/>
            </a:pPr>
            <a:r>
              <a:rPr lang="en-US" sz="1900" b="1">
                <a:latin typeface="Calibri"/>
                <a:cs typeface="Calibri"/>
              </a:rPr>
              <a:t>NDWI Calculation for Flood Detection</a:t>
            </a:r>
            <a:r>
              <a:rPr lang="en-US" sz="1900">
                <a:latin typeface="Calibri"/>
                <a:cs typeface="Calibri"/>
              </a:rPr>
              <a:t>: </a:t>
            </a:r>
          </a:p>
          <a:p>
            <a:pPr marL="285750" indent="-285750">
              <a:buFont typeface="Arial"/>
              <a:buChar char="•"/>
            </a:pPr>
            <a:r>
              <a:rPr lang="en-US" sz="1900">
                <a:latin typeface="Calibri"/>
                <a:cs typeface="Calibri"/>
              </a:rPr>
              <a:t>Calculate </a:t>
            </a:r>
            <a:r>
              <a:rPr lang="en-US" sz="1900" b="1">
                <a:latin typeface="Calibri"/>
                <a:cs typeface="Calibri"/>
              </a:rPr>
              <a:t>NDWI (Normalized Difference Water Index)</a:t>
            </a:r>
            <a:r>
              <a:rPr lang="en-US" sz="1900">
                <a:latin typeface="Calibri"/>
                <a:cs typeface="Calibri"/>
              </a:rPr>
              <a:t> to identify flooded areas based on water pixel values.</a:t>
            </a:r>
          </a:p>
          <a:p>
            <a:pPr marL="285750" lvl="1" indent="-285750">
              <a:buFont typeface="Arial"/>
              <a:buChar char="•"/>
            </a:pPr>
            <a:r>
              <a:rPr lang="en-US" sz="1900">
                <a:latin typeface="Calibri"/>
                <a:cs typeface="Calibri"/>
              </a:rPr>
              <a:t>Threshold NDWI results to isolate flooded water pixels.</a:t>
            </a:r>
          </a:p>
          <a:p>
            <a:pPr marL="228600" indent="-228600">
              <a:buFont typeface="Arial"/>
              <a:buChar char="•"/>
            </a:pPr>
            <a:r>
              <a:rPr lang="en-US" sz="1900" b="1">
                <a:latin typeface="Calibri"/>
                <a:cs typeface="Calibri"/>
              </a:rPr>
              <a:t>Flooded Area Calculation</a:t>
            </a:r>
            <a:r>
              <a:rPr lang="en-US" sz="1900">
                <a:latin typeface="Calibri"/>
                <a:cs typeface="Calibri"/>
              </a:rPr>
              <a:t>:</a:t>
            </a:r>
          </a:p>
          <a:p>
            <a:pPr marL="285750" lvl="1" indent="-285750">
              <a:buFont typeface="Arial"/>
              <a:buChar char="•"/>
            </a:pPr>
            <a:r>
              <a:rPr lang="en-US" sz="1900">
                <a:latin typeface="Calibri"/>
                <a:cs typeface="Calibri"/>
              </a:rPr>
              <a:t>Convert identified water pixels to area using </a:t>
            </a:r>
            <a:r>
              <a:rPr lang="en-US" sz="1900" b="1">
                <a:latin typeface="Calibri"/>
                <a:cs typeface="Calibri"/>
              </a:rPr>
              <a:t>satellite resolution (30m x 30m per pixel)</a:t>
            </a:r>
            <a:r>
              <a:rPr lang="en-US" sz="1900">
                <a:latin typeface="Calibri"/>
                <a:cs typeface="Calibri"/>
              </a:rPr>
              <a:t>.</a:t>
            </a:r>
          </a:p>
          <a:p>
            <a:pPr marL="285750" lvl="1" indent="-285750">
              <a:buFont typeface="Arial"/>
              <a:buChar char="•"/>
            </a:pPr>
            <a:r>
              <a:rPr lang="en-US" sz="1900">
                <a:latin typeface="Calibri"/>
                <a:cs typeface="Calibri"/>
              </a:rPr>
              <a:t>Calculate total flooded area in km² based on pixel count and pixel size.</a:t>
            </a:r>
            <a:endParaRPr lang="en-US" sz="1900"/>
          </a:p>
          <a:p>
            <a:endParaRPr lang="en-US"/>
          </a:p>
          <a:p>
            <a:pPr marL="285750" indent="-285750">
              <a:buFont typeface="Arial"/>
              <a:buChar char="•"/>
            </a:pPr>
            <a:endParaRPr lang="en-US"/>
          </a:p>
          <a:p>
            <a:endParaRPr lang="en-US"/>
          </a:p>
        </p:txBody>
      </p:sp>
    </p:spTree>
    <p:extLst>
      <p:ext uri="{BB962C8B-B14F-4D97-AF65-F5344CB8AC3E}">
        <p14:creationId xmlns:p14="http://schemas.microsoft.com/office/powerpoint/2010/main" val="177199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3798-59F4-B834-363B-02F569515693}"/>
              </a:ext>
            </a:extLst>
          </p:cNvPr>
          <p:cNvSpPr>
            <a:spLocks noGrp="1"/>
          </p:cNvSpPr>
          <p:nvPr>
            <p:ph type="title"/>
          </p:nvPr>
        </p:nvSpPr>
        <p:spPr>
          <a:xfrm>
            <a:off x="852872" y="-924"/>
            <a:ext cx="11343860" cy="1115434"/>
          </a:xfrm>
        </p:spPr>
        <p:txBody>
          <a:bodyPr/>
          <a:lstStyle/>
          <a:p>
            <a:r>
              <a:rPr lang="en-US" sz="4000"/>
              <a:t>DETECTING FIRE HOTSPOTS IN ARIZONA </a:t>
            </a:r>
          </a:p>
        </p:txBody>
      </p:sp>
      <p:sp>
        <p:nvSpPr>
          <p:cNvPr id="5" name="Slide Number Placeholder 4">
            <a:extLst>
              <a:ext uri="{FF2B5EF4-FFF2-40B4-BE49-F238E27FC236}">
                <a16:creationId xmlns:a16="http://schemas.microsoft.com/office/drawing/2014/main" id="{AC7455BB-888C-374A-9973-929C47D45D36}"/>
              </a:ext>
            </a:extLst>
          </p:cNvPr>
          <p:cNvSpPr>
            <a:spLocks noGrp="1"/>
          </p:cNvSpPr>
          <p:nvPr>
            <p:ph type="sldNum" sz="quarter" idx="29"/>
          </p:nvPr>
        </p:nvSpPr>
        <p:spPr/>
        <p:txBody>
          <a:bodyPr/>
          <a:lstStyle/>
          <a:p>
            <a:fld id="{47FEACEE-25B4-4A2D-B147-27296E36371D}" type="slidenum">
              <a:rPr lang="en-US" altLang="zh-CN" smtClean="0"/>
              <a:pPr/>
              <a:t>6</a:t>
            </a:fld>
            <a:endParaRPr lang="en-US" altLang="zh-CN"/>
          </a:p>
        </p:txBody>
      </p:sp>
      <p:sp>
        <p:nvSpPr>
          <p:cNvPr id="7" name="TextBox 6">
            <a:extLst>
              <a:ext uri="{FF2B5EF4-FFF2-40B4-BE49-F238E27FC236}">
                <a16:creationId xmlns:a16="http://schemas.microsoft.com/office/drawing/2014/main" id="{3C146751-3608-2C30-DCFD-1FB9B0BCB538}"/>
              </a:ext>
            </a:extLst>
          </p:cNvPr>
          <p:cNvSpPr txBox="1"/>
          <p:nvPr/>
        </p:nvSpPr>
        <p:spPr>
          <a:xfrm>
            <a:off x="364059" y="1100964"/>
            <a:ext cx="1132984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微软雅黑"/>
                <a:cs typeface="Posterama"/>
              </a:rPr>
              <a:t>Processing</a:t>
            </a:r>
            <a:r>
              <a:rPr lang="en-US">
                <a:latin typeface="Calibri"/>
                <a:ea typeface="+mn-lt"/>
                <a:cs typeface="+mn-lt"/>
              </a:rPr>
              <a:t> of different spectral bands to generate a false-color image and calculate vegetation indices such as NDVI and NMDI to identify areas affected by fire.</a:t>
            </a:r>
            <a:br>
              <a:rPr lang="en-US">
                <a:latin typeface="Calibri"/>
                <a:ea typeface="+mn-lt"/>
                <a:cs typeface="+mn-lt"/>
              </a:rPr>
            </a:br>
            <a:br>
              <a:rPr lang="en-US">
                <a:latin typeface="Calibri"/>
                <a:ea typeface="+mn-lt"/>
                <a:cs typeface="+mn-lt"/>
              </a:rPr>
            </a:br>
            <a:r>
              <a:rPr lang="en-US">
                <a:latin typeface="Calibri"/>
                <a:ea typeface="+mn-lt"/>
                <a:cs typeface="+mn-lt"/>
              </a:rPr>
              <a:t>1. </a:t>
            </a:r>
            <a:r>
              <a:rPr lang="en-US" b="1">
                <a:latin typeface="Calibri"/>
                <a:ea typeface="+mn-lt"/>
                <a:cs typeface="+mn-lt"/>
              </a:rPr>
              <a:t>Loading Bands (Satellite Data)</a:t>
            </a:r>
            <a:br>
              <a:rPr lang="en-US" b="1">
                <a:latin typeface="Calibri"/>
                <a:ea typeface="+mn-lt"/>
                <a:cs typeface="+mn-lt"/>
              </a:rPr>
            </a:br>
            <a:br>
              <a:rPr lang="en-US" b="1">
                <a:latin typeface="Calibri"/>
                <a:ea typeface="+mn-lt"/>
                <a:cs typeface="+mn-lt"/>
              </a:rPr>
            </a:br>
            <a:r>
              <a:rPr lang="en-US">
                <a:latin typeface="Calibri"/>
                <a:ea typeface="+mn-lt"/>
                <a:cs typeface="+mn-lt"/>
              </a:rPr>
              <a:t>2. </a:t>
            </a:r>
            <a:r>
              <a:rPr lang="en-US" b="1">
                <a:latin typeface="Calibri"/>
                <a:ea typeface="+mn-lt"/>
                <a:cs typeface="+mn-lt"/>
              </a:rPr>
              <a:t>Creating a False-Color Image</a:t>
            </a:r>
            <a:br>
              <a:rPr lang="en-US" b="1">
                <a:latin typeface="Calibri"/>
                <a:ea typeface="+mn-lt"/>
                <a:cs typeface="+mn-lt"/>
              </a:rPr>
            </a:br>
            <a:br>
              <a:rPr lang="en-US" b="1">
                <a:latin typeface="Calibri"/>
                <a:ea typeface="+mn-lt"/>
                <a:cs typeface="+mn-lt"/>
              </a:rPr>
            </a:br>
            <a:r>
              <a:rPr lang="en-US">
                <a:latin typeface="Calibri"/>
                <a:ea typeface="+mn-lt"/>
                <a:cs typeface="+mn-lt"/>
              </a:rPr>
              <a:t>The false-color image allows the visualization of fire hotspots (e.g., burned areas often appear in specific colors).</a:t>
            </a:r>
            <a:br>
              <a:rPr lang="en-US">
                <a:latin typeface="Calibri"/>
                <a:ea typeface="+mn-lt"/>
                <a:cs typeface="+mn-lt"/>
              </a:rPr>
            </a:br>
            <a:br>
              <a:rPr lang="en-US">
                <a:latin typeface="Calibri"/>
                <a:ea typeface="+mn-lt"/>
                <a:cs typeface="+mn-lt"/>
              </a:rPr>
            </a:br>
            <a:r>
              <a:rPr lang="en-US">
                <a:latin typeface="Calibri"/>
                <a:ea typeface="+mn-lt"/>
                <a:cs typeface="+mn-lt"/>
              </a:rPr>
              <a:t>A false-color image is generated by combining different bands to visually highlight fire-affected areas.</a:t>
            </a:r>
            <a:endParaRPr lang="en-US">
              <a:latin typeface="Calibri"/>
              <a:cs typeface="Calibri"/>
            </a:endParaRPr>
          </a:p>
          <a:p>
            <a:r>
              <a:rPr lang="en-US" b="1">
                <a:latin typeface="Calibri"/>
                <a:ea typeface="+mn-lt"/>
                <a:cs typeface="+mn-lt"/>
              </a:rPr>
              <a:t>Bands Used</a:t>
            </a:r>
            <a:r>
              <a:rPr lang="en-US">
                <a:latin typeface="Calibri"/>
                <a:ea typeface="+mn-lt"/>
                <a:cs typeface="+mn-lt"/>
              </a:rPr>
              <a:t>: The code uses:</a:t>
            </a:r>
            <a:endParaRPr lang="en-US">
              <a:latin typeface="Calibri"/>
              <a:cs typeface="Calibri"/>
            </a:endParaRPr>
          </a:p>
          <a:p>
            <a:pPr marL="285750" indent="-285750">
              <a:buFont typeface="Arial"/>
              <a:buChar char="•"/>
            </a:pPr>
            <a:r>
              <a:rPr lang="en-US">
                <a:latin typeface="Calibri"/>
                <a:ea typeface="+mn-lt"/>
                <a:cs typeface="+mn-lt"/>
              </a:rPr>
              <a:t>Band 7 (NIR - Near Infrared) for the red channel.</a:t>
            </a:r>
            <a:endParaRPr lang="en-US">
              <a:latin typeface="Calibri"/>
              <a:cs typeface="Calibri"/>
            </a:endParaRPr>
          </a:p>
          <a:p>
            <a:pPr marL="285750" indent="-285750">
              <a:buFont typeface="Arial"/>
              <a:buChar char="•"/>
            </a:pPr>
            <a:r>
              <a:rPr lang="en-US">
                <a:latin typeface="Calibri"/>
                <a:ea typeface="+mn-lt"/>
                <a:cs typeface="+mn-lt"/>
              </a:rPr>
              <a:t>Band 5 (MIR - Mid Infrared) for the green channel.</a:t>
            </a:r>
            <a:endParaRPr lang="en-US">
              <a:latin typeface="Calibri"/>
              <a:cs typeface="Calibri"/>
            </a:endParaRPr>
          </a:p>
          <a:p>
            <a:pPr marL="285750" indent="-285750">
              <a:buFont typeface="Arial"/>
              <a:buChar char="•"/>
            </a:pPr>
            <a:r>
              <a:rPr lang="en-US">
                <a:latin typeface="Calibri"/>
                <a:ea typeface="+mn-lt"/>
                <a:cs typeface="+mn-lt"/>
              </a:rPr>
              <a:t>Band 4 (Red) for the blue channel.</a:t>
            </a:r>
            <a:endParaRPr lang="en-US">
              <a:latin typeface="Calibri"/>
              <a:cs typeface="Calibri"/>
            </a:endParaRPr>
          </a:p>
          <a:p>
            <a:r>
              <a:rPr lang="en-US">
                <a:latin typeface="Calibri"/>
                <a:ea typeface="+mn-lt"/>
                <a:cs typeface="+mn-lt"/>
              </a:rPr>
              <a:t>The </a:t>
            </a:r>
            <a:r>
              <a:rPr lang="en-US" b="1">
                <a:latin typeface="Calibri"/>
                <a:ea typeface="+mn-lt"/>
                <a:cs typeface="+mn-lt"/>
              </a:rPr>
              <a:t>cv2.merge</a:t>
            </a:r>
            <a:r>
              <a:rPr lang="en-US">
                <a:latin typeface="Calibri"/>
                <a:ea typeface="+mn-lt"/>
                <a:cs typeface="+mn-lt"/>
              </a:rPr>
              <a:t> function is used to combine these bands into a 3-channel RGB image, resulting in a false-color image.</a:t>
            </a:r>
            <a:endParaRPr lang="en-US">
              <a:latin typeface="Abadi"/>
            </a:endParaRPr>
          </a:p>
          <a:p>
            <a:br>
              <a:rPr lang="en-US">
                <a:ea typeface="+mn-lt"/>
                <a:cs typeface="+mn-lt"/>
              </a:rPr>
            </a:br>
            <a:endParaRPr lang="en-US" sz="1800">
              <a:ea typeface="+mn-lt"/>
              <a:cs typeface="+mn-lt"/>
            </a:endParaRPr>
          </a:p>
        </p:txBody>
      </p:sp>
    </p:spTree>
    <p:extLst>
      <p:ext uri="{BB962C8B-B14F-4D97-AF65-F5344CB8AC3E}">
        <p14:creationId xmlns:p14="http://schemas.microsoft.com/office/powerpoint/2010/main" val="110047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088BEA9-E38B-98CE-A9AA-F55273155B0A}"/>
              </a:ext>
            </a:extLst>
          </p:cNvPr>
          <p:cNvSpPr>
            <a:spLocks noGrp="1"/>
          </p:cNvSpPr>
          <p:nvPr>
            <p:ph type="ftr" sz="quarter" idx="28"/>
          </p:nvPr>
        </p:nvSpPr>
        <p:spPr/>
        <p:txBody>
          <a:bodyPr/>
          <a:lstStyle/>
          <a:p>
            <a:r>
              <a:rPr lang="en-US" dirty="0"/>
              <a:t>TEAM 4 - FAI</a:t>
            </a:r>
            <a:endParaRPr lang="en-US" dirty="0">
              <a:solidFill>
                <a:srgbClr val="000000"/>
              </a:solidFill>
            </a:endParaRPr>
          </a:p>
        </p:txBody>
      </p:sp>
      <p:sp>
        <p:nvSpPr>
          <p:cNvPr id="5" name="Slide Number Placeholder 4">
            <a:extLst>
              <a:ext uri="{FF2B5EF4-FFF2-40B4-BE49-F238E27FC236}">
                <a16:creationId xmlns:a16="http://schemas.microsoft.com/office/drawing/2014/main" id="{3B8BE53C-6D58-667C-A009-FD85DCAEE00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a:p>
        </p:txBody>
      </p:sp>
      <p:sp>
        <p:nvSpPr>
          <p:cNvPr id="6" name="TextBox 5">
            <a:extLst>
              <a:ext uri="{FF2B5EF4-FFF2-40B4-BE49-F238E27FC236}">
                <a16:creationId xmlns:a16="http://schemas.microsoft.com/office/drawing/2014/main" id="{511642BB-184D-8FE9-FCA6-886B9FA1F4BE}"/>
              </a:ext>
            </a:extLst>
          </p:cNvPr>
          <p:cNvSpPr txBox="1"/>
          <p:nvPr/>
        </p:nvSpPr>
        <p:spPr>
          <a:xfrm>
            <a:off x="483613" y="462448"/>
            <a:ext cx="1171723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Calibri"/>
                <a:cs typeface="Calibri"/>
              </a:rPr>
              <a:t>3. Alternative Method 1: NDVI Calculation</a:t>
            </a:r>
            <a:endParaRPr lang="en-US" sz="3200">
              <a:latin typeface="Calibri"/>
              <a:cs typeface="Calibri"/>
            </a:endParaRPr>
          </a:p>
          <a:p>
            <a:endParaRPr lang="en-US" sz="2400" b="1">
              <a:latin typeface="Calibri"/>
              <a:ea typeface="+mn-lt"/>
              <a:cs typeface="+mn-lt"/>
            </a:endParaRPr>
          </a:p>
          <a:p>
            <a:pPr marL="285750" indent="-285750">
              <a:buFont typeface="Arial"/>
              <a:buChar char="•"/>
            </a:pPr>
            <a:r>
              <a:rPr lang="en-US" sz="2000" b="1">
                <a:latin typeface="Calibri"/>
                <a:ea typeface="+mn-lt"/>
                <a:cs typeface="+mn-lt"/>
              </a:rPr>
              <a:t>NDVI (Normalized Difference Vegetation Index)</a:t>
            </a:r>
            <a:r>
              <a:rPr lang="en-US" sz="2000">
                <a:latin typeface="Calibri"/>
                <a:ea typeface="+mn-lt"/>
                <a:cs typeface="+mn-lt"/>
              </a:rPr>
              <a:t> is used to measure vegetation health by comparing the reflectance in the NIR and RED bands.</a:t>
            </a:r>
          </a:p>
          <a:p>
            <a:pPr marL="742950" lvl="1" indent="-285750">
              <a:buFont typeface="Arial"/>
              <a:buChar char="•"/>
            </a:pPr>
            <a:r>
              <a:rPr lang="en-US" sz="2000">
                <a:latin typeface="Calibri"/>
                <a:ea typeface="+mn-lt"/>
                <a:cs typeface="+mn-lt"/>
              </a:rPr>
              <a:t>Formula: </a:t>
            </a:r>
            <a:endParaRPr lang="en-US" sz="2000">
              <a:latin typeface="Calibri"/>
              <a:ea typeface="Cambria"/>
              <a:cs typeface="Calibri"/>
            </a:endParaRPr>
          </a:p>
          <a:p>
            <a:pPr marL="742950" lvl="1" indent="-285750">
              <a:buFont typeface="Arial"/>
              <a:buChar char="•"/>
            </a:pPr>
            <a:endParaRPr lang="en-US" sz="2000">
              <a:latin typeface="Calibri"/>
              <a:ea typeface="+mn-lt"/>
              <a:cs typeface="+mn-lt"/>
            </a:endParaRPr>
          </a:p>
          <a:p>
            <a:pPr marL="742950" lvl="1" indent="-285750">
              <a:buFont typeface="Arial"/>
              <a:buChar char="•"/>
            </a:pPr>
            <a:endParaRPr lang="en-US" sz="2000">
              <a:latin typeface="Calibri"/>
              <a:ea typeface="+mn-lt"/>
              <a:cs typeface="+mn-lt"/>
            </a:endParaRPr>
          </a:p>
          <a:p>
            <a:pPr marL="742950" lvl="1" indent="-285750">
              <a:buFont typeface="Arial"/>
              <a:buChar char="•"/>
            </a:pPr>
            <a:endParaRPr lang="en-US" sz="2000">
              <a:latin typeface="Calibri"/>
              <a:ea typeface="+mn-lt"/>
              <a:cs typeface="+mn-lt"/>
            </a:endParaRPr>
          </a:p>
          <a:p>
            <a:pPr marL="742950" lvl="1" indent="-285750">
              <a:buFont typeface="Arial"/>
              <a:buChar char="•"/>
            </a:pPr>
            <a:r>
              <a:rPr lang="en-US" sz="2000" b="1">
                <a:latin typeface="Calibri"/>
                <a:ea typeface="+mn-lt"/>
                <a:cs typeface="+mn-lt"/>
              </a:rPr>
              <a:t>Steps</a:t>
            </a:r>
            <a:r>
              <a:rPr lang="en-US" sz="2000">
                <a:latin typeface="Calibri"/>
                <a:ea typeface="+mn-lt"/>
                <a:cs typeface="+mn-lt"/>
              </a:rPr>
              <a:t>:</a:t>
            </a:r>
            <a:endParaRPr lang="en-US" sz="2000">
              <a:latin typeface="Calibri"/>
              <a:ea typeface="Cambria"/>
              <a:cs typeface="Calibri"/>
            </a:endParaRPr>
          </a:p>
          <a:p>
            <a:pPr marL="1200150" lvl="2" indent="-285750">
              <a:buFont typeface="Arial"/>
              <a:buChar char="•"/>
            </a:pPr>
            <a:r>
              <a:rPr lang="en-US" sz="2000">
                <a:latin typeface="Calibri"/>
                <a:ea typeface="+mn-lt"/>
                <a:cs typeface="+mn-lt"/>
              </a:rPr>
              <a:t>Convert </a:t>
            </a:r>
            <a:r>
              <a:rPr lang="en-US" sz="2000">
                <a:latin typeface="Calibri"/>
                <a:ea typeface="微软雅黑"/>
                <a:cs typeface="Posterama"/>
              </a:rPr>
              <a:t>RED</a:t>
            </a:r>
            <a:r>
              <a:rPr lang="en-US" sz="2000">
                <a:latin typeface="Calibri"/>
                <a:ea typeface="+mn-lt"/>
                <a:cs typeface="+mn-lt"/>
              </a:rPr>
              <a:t> (Band 3) and </a:t>
            </a:r>
            <a:r>
              <a:rPr lang="en-US" sz="2000">
                <a:latin typeface="Calibri"/>
                <a:ea typeface="微软雅黑"/>
                <a:cs typeface="Posterama"/>
              </a:rPr>
              <a:t>NIR</a:t>
            </a:r>
            <a:r>
              <a:rPr lang="en-US" sz="2000">
                <a:latin typeface="Calibri"/>
                <a:ea typeface="+mn-lt"/>
                <a:cs typeface="+mn-lt"/>
              </a:rPr>
              <a:t> (Band 4) to </a:t>
            </a:r>
            <a:r>
              <a:rPr lang="en-US" sz="2000">
                <a:latin typeface="Calibri"/>
                <a:ea typeface="微软雅黑"/>
                <a:cs typeface="Posterama"/>
              </a:rPr>
              <a:t>float32</a:t>
            </a:r>
            <a:r>
              <a:rPr lang="en-US" sz="2000">
                <a:latin typeface="Calibri"/>
                <a:ea typeface="+mn-lt"/>
                <a:cs typeface="+mn-lt"/>
              </a:rPr>
              <a:t> for accurate calculations.</a:t>
            </a:r>
            <a:endParaRPr lang="en-US" sz="2000">
              <a:latin typeface="Calibri"/>
              <a:ea typeface="Cambria"/>
              <a:cs typeface="Calibri"/>
            </a:endParaRPr>
          </a:p>
          <a:p>
            <a:pPr marL="1200150" lvl="2" indent="-285750">
              <a:buFont typeface="Arial"/>
              <a:buChar char="•"/>
            </a:pPr>
            <a:r>
              <a:rPr lang="en-US" sz="2000">
                <a:latin typeface="Calibri"/>
                <a:ea typeface="+mn-lt"/>
                <a:cs typeface="+mn-lt"/>
              </a:rPr>
              <a:t>Calculate NDVI using the formula.</a:t>
            </a:r>
            <a:endParaRPr lang="en-US" sz="2000">
              <a:latin typeface="Calibri"/>
              <a:ea typeface="Cambria"/>
              <a:cs typeface="Calibri"/>
            </a:endParaRPr>
          </a:p>
          <a:p>
            <a:pPr marL="1200150" lvl="2" indent="-285750">
              <a:buFont typeface="Arial"/>
              <a:buChar char="•"/>
            </a:pPr>
            <a:r>
              <a:rPr lang="en-US" sz="2000">
                <a:latin typeface="Calibri"/>
                <a:ea typeface="+mn-lt"/>
                <a:cs typeface="+mn-lt"/>
              </a:rPr>
              <a:t>Handle </a:t>
            </a:r>
            <a:r>
              <a:rPr lang="en-US" sz="2000" err="1">
                <a:latin typeface="Calibri"/>
                <a:ea typeface="+mn-lt"/>
                <a:cs typeface="+mn-lt"/>
              </a:rPr>
              <a:t>NaN</a:t>
            </a:r>
            <a:r>
              <a:rPr lang="en-US" sz="2000">
                <a:latin typeface="Calibri"/>
                <a:ea typeface="+mn-lt"/>
                <a:cs typeface="+mn-lt"/>
              </a:rPr>
              <a:t> values by setting them to 0.</a:t>
            </a:r>
            <a:endParaRPr lang="en-US" sz="2000">
              <a:latin typeface="Calibri"/>
              <a:ea typeface="Cambria"/>
              <a:cs typeface="Calibri"/>
            </a:endParaRPr>
          </a:p>
          <a:p>
            <a:pPr marL="1200150" lvl="2" indent="-285750">
              <a:buFont typeface="Arial"/>
              <a:buChar char="•"/>
            </a:pPr>
            <a:r>
              <a:rPr lang="en-US" sz="2000">
                <a:latin typeface="Calibri"/>
                <a:ea typeface="+mn-lt"/>
                <a:cs typeface="+mn-lt"/>
              </a:rPr>
              <a:t>Normalize the NDVI between 0 and 255 using </a:t>
            </a:r>
            <a:r>
              <a:rPr lang="en-US" sz="2000">
                <a:latin typeface="Calibri"/>
                <a:ea typeface="微软雅黑"/>
                <a:cs typeface="Posterama"/>
              </a:rPr>
              <a:t>cv2.normalize</a:t>
            </a:r>
            <a:r>
              <a:rPr lang="en-US" sz="2000">
                <a:latin typeface="Calibri"/>
                <a:ea typeface="+mn-lt"/>
                <a:cs typeface="+mn-lt"/>
              </a:rPr>
              <a:t>.</a:t>
            </a:r>
            <a:endParaRPr lang="en-US" sz="2000">
              <a:latin typeface="Calibri"/>
              <a:ea typeface="Cambria"/>
              <a:cs typeface="Calibri"/>
            </a:endParaRPr>
          </a:p>
          <a:p>
            <a:pPr marL="1200150" lvl="2" indent="-285750">
              <a:buFont typeface="Arial"/>
              <a:buChar char="•"/>
            </a:pPr>
            <a:r>
              <a:rPr lang="en-US" sz="2000">
                <a:latin typeface="Calibri"/>
                <a:ea typeface="+mn-lt"/>
                <a:cs typeface="+mn-lt"/>
              </a:rPr>
              <a:t>Convert NDVI back to </a:t>
            </a:r>
            <a:r>
              <a:rPr lang="en-US" sz="2000">
                <a:latin typeface="Calibri"/>
                <a:ea typeface="微软雅黑"/>
                <a:cs typeface="Posterama"/>
              </a:rPr>
              <a:t>uint8</a:t>
            </a:r>
            <a:r>
              <a:rPr lang="en-US" sz="2000">
                <a:latin typeface="Calibri"/>
                <a:ea typeface="+mn-lt"/>
                <a:cs typeface="+mn-lt"/>
              </a:rPr>
              <a:t> for display.</a:t>
            </a:r>
            <a:endParaRPr lang="en-US" sz="2000">
              <a:latin typeface="Calibri"/>
              <a:ea typeface="Cambria"/>
              <a:cs typeface="Calibri"/>
            </a:endParaRPr>
          </a:p>
          <a:p>
            <a:pPr marL="285750" indent="-285750">
              <a:buFont typeface="Arial"/>
              <a:buChar char="•"/>
            </a:pPr>
            <a:r>
              <a:rPr lang="en-US" sz="2000" b="1">
                <a:latin typeface="Calibri"/>
                <a:ea typeface="+mn-lt"/>
                <a:cs typeface="+mn-lt"/>
              </a:rPr>
              <a:t>Mask Creation</a:t>
            </a:r>
            <a:r>
              <a:rPr lang="en-US" sz="2000">
                <a:latin typeface="Calibri"/>
                <a:ea typeface="+mn-lt"/>
                <a:cs typeface="+mn-lt"/>
              </a:rPr>
              <a:t>: The </a:t>
            </a:r>
            <a:r>
              <a:rPr lang="en-US" sz="2000" err="1">
                <a:latin typeface="Calibri"/>
                <a:ea typeface="微软雅黑"/>
                <a:cs typeface="Posterama"/>
              </a:rPr>
              <a:t>calculate_mask</a:t>
            </a:r>
            <a:r>
              <a:rPr lang="en-US" sz="2000">
                <a:latin typeface="Calibri"/>
                <a:ea typeface="+mn-lt"/>
                <a:cs typeface="+mn-lt"/>
              </a:rPr>
              <a:t> function creates a binary mask for areas affected by fire based on NDVI values. A threshold of 0.30 is used to define affected areas.</a:t>
            </a:r>
            <a:endParaRPr lang="en-US" sz="2000">
              <a:latin typeface="Calibri"/>
              <a:ea typeface="Cambria"/>
              <a:cs typeface="Calibri"/>
            </a:endParaRPr>
          </a:p>
          <a:p>
            <a:pPr marL="0" indent="0" algn="l">
              <a:lnSpc>
                <a:spcPct val="100000"/>
              </a:lnSpc>
              <a:spcBef>
                <a:spcPts val="0"/>
              </a:spcBef>
              <a:buFontTx/>
              <a:buNone/>
            </a:pPr>
            <a:endParaRPr lang="en-US" sz="2400">
              <a:latin typeface="Calibri"/>
              <a:ea typeface="微软雅黑"/>
              <a:cs typeface="Posterama"/>
            </a:endParaRPr>
          </a:p>
        </p:txBody>
      </p:sp>
      <p:sp>
        <p:nvSpPr>
          <p:cNvPr id="2" name="TextBox 1">
            <a:extLst>
              <a:ext uri="{FF2B5EF4-FFF2-40B4-BE49-F238E27FC236}">
                <a16:creationId xmlns:a16="http://schemas.microsoft.com/office/drawing/2014/main" id="{831BEE3B-F55E-6B57-93BE-515720B1698E}"/>
              </a:ext>
            </a:extLst>
          </p:cNvPr>
          <p:cNvSpPr txBox="1"/>
          <p:nvPr/>
        </p:nvSpPr>
        <p:spPr>
          <a:xfrm>
            <a:off x="4087318" y="2213547"/>
            <a:ext cx="31804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b="1"/>
              <a:t>   NDVI = NIR – Red / NIR + Red</a:t>
            </a:r>
          </a:p>
        </p:txBody>
      </p:sp>
    </p:spTree>
    <p:extLst>
      <p:ext uri="{BB962C8B-B14F-4D97-AF65-F5344CB8AC3E}">
        <p14:creationId xmlns:p14="http://schemas.microsoft.com/office/powerpoint/2010/main" val="153588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FC6FE1F-A103-492E-1F94-B34A332CFEEC}"/>
              </a:ext>
            </a:extLst>
          </p:cNvPr>
          <p:cNvSpPr>
            <a:spLocks noGrp="1"/>
          </p:cNvSpPr>
          <p:nvPr>
            <p:ph type="ftr" sz="quarter" idx="28"/>
          </p:nvPr>
        </p:nvSpPr>
        <p:spPr/>
        <p:txBody>
          <a:bodyPr/>
          <a:lstStyle/>
          <a:p>
            <a:r>
              <a:rPr lang="en-US" dirty="0"/>
              <a:t>TEAM 4 - FAI</a:t>
            </a:r>
            <a:endParaRPr lang="en-US" dirty="0">
              <a:solidFill>
                <a:srgbClr val="000000"/>
              </a:solidFill>
            </a:endParaRPr>
          </a:p>
        </p:txBody>
      </p:sp>
      <p:sp>
        <p:nvSpPr>
          <p:cNvPr id="5" name="Slide Number Placeholder 4">
            <a:extLst>
              <a:ext uri="{FF2B5EF4-FFF2-40B4-BE49-F238E27FC236}">
                <a16:creationId xmlns:a16="http://schemas.microsoft.com/office/drawing/2014/main" id="{BE02A098-E4E0-CED5-8CC9-528146AF5DE7}"/>
              </a:ext>
            </a:extLst>
          </p:cNvPr>
          <p:cNvSpPr>
            <a:spLocks noGrp="1"/>
          </p:cNvSpPr>
          <p:nvPr>
            <p:ph type="sldNum" sz="quarter" idx="29"/>
          </p:nvPr>
        </p:nvSpPr>
        <p:spPr/>
        <p:txBody>
          <a:bodyPr/>
          <a:lstStyle/>
          <a:p>
            <a:fld id="{47FEACEE-25B4-4A2D-B147-27296E36371D}" type="slidenum">
              <a:rPr lang="en-US" altLang="zh-CN" smtClean="0"/>
              <a:pPr/>
              <a:t>8</a:t>
            </a:fld>
            <a:endParaRPr lang="en-US" altLang="zh-CN"/>
          </a:p>
        </p:txBody>
      </p:sp>
      <p:sp>
        <p:nvSpPr>
          <p:cNvPr id="7" name="TextBox 6">
            <a:extLst>
              <a:ext uri="{FF2B5EF4-FFF2-40B4-BE49-F238E27FC236}">
                <a16:creationId xmlns:a16="http://schemas.microsoft.com/office/drawing/2014/main" id="{2FE23F03-A439-CE8E-97DD-A48495700E89}"/>
              </a:ext>
            </a:extLst>
          </p:cNvPr>
          <p:cNvSpPr txBox="1"/>
          <p:nvPr/>
        </p:nvSpPr>
        <p:spPr>
          <a:xfrm>
            <a:off x="483613" y="287394"/>
            <a:ext cx="11717237"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a:cs typeface="Calibri"/>
              </a:rPr>
              <a:t>4. Alternative Method 2: Using the False-Color Image</a:t>
            </a:r>
            <a:br>
              <a:rPr lang="en-US" b="1">
                <a:latin typeface="Calibri"/>
              </a:rPr>
            </a:br>
            <a:endParaRPr lang="en-US">
              <a:latin typeface="Calibri"/>
              <a:cs typeface="Calibri"/>
            </a:endParaRPr>
          </a:p>
          <a:p>
            <a:pPr marL="285750" indent="-285750">
              <a:buFont typeface="Arial"/>
              <a:buChar char="•"/>
            </a:pPr>
            <a:r>
              <a:rPr lang="en-US" b="1">
                <a:latin typeface="Calibri"/>
                <a:ea typeface="+mn-lt"/>
                <a:cs typeface="+mn-lt"/>
              </a:rPr>
              <a:t>HSV Color Space</a:t>
            </a:r>
            <a:r>
              <a:rPr lang="en-US">
                <a:latin typeface="Calibri"/>
                <a:ea typeface="+mn-lt"/>
                <a:cs typeface="+mn-lt"/>
              </a:rPr>
              <a:t>: The false-color image is converted to HSV for easier detection of specific color ranges (e.g., red, yellow, orange).</a:t>
            </a:r>
            <a:endParaRPr lang="en-US">
              <a:latin typeface="Calibri"/>
              <a:cs typeface="Calibri"/>
            </a:endParaRPr>
          </a:p>
          <a:p>
            <a:pPr marL="285750" indent="-285750">
              <a:buFont typeface="Arial"/>
              <a:buChar char="•"/>
            </a:pPr>
            <a:r>
              <a:rPr lang="en-US" b="1">
                <a:latin typeface="Calibri"/>
                <a:ea typeface="+mn-lt"/>
                <a:cs typeface="+mn-lt"/>
              </a:rPr>
              <a:t>Color Masking</a:t>
            </a:r>
            <a:r>
              <a:rPr lang="en-US">
                <a:latin typeface="Calibri"/>
                <a:ea typeface="+mn-lt"/>
                <a:cs typeface="+mn-lt"/>
              </a:rPr>
              <a:t>: The code uses </a:t>
            </a:r>
            <a:r>
              <a:rPr lang="en-US">
                <a:latin typeface="Calibri"/>
                <a:cs typeface="Calibri"/>
              </a:rPr>
              <a:t>cv2.inRange</a:t>
            </a:r>
            <a:r>
              <a:rPr lang="en-US">
                <a:latin typeface="Calibri"/>
                <a:ea typeface="+mn-lt"/>
                <a:cs typeface="+mn-lt"/>
              </a:rPr>
              <a:t> to create masks for specific color ranges:</a:t>
            </a:r>
            <a:endParaRPr lang="en-US">
              <a:latin typeface="Calibri"/>
              <a:cs typeface="Calibri"/>
            </a:endParaRPr>
          </a:p>
          <a:p>
            <a:pPr marL="742950" lvl="1" indent="-285750">
              <a:buFont typeface="Arial"/>
              <a:buChar char="•"/>
            </a:pPr>
            <a:r>
              <a:rPr lang="en-US" b="1">
                <a:latin typeface="Calibri"/>
                <a:ea typeface="+mn-lt"/>
                <a:cs typeface="+mn-lt"/>
              </a:rPr>
              <a:t>Red Range</a:t>
            </a:r>
            <a:r>
              <a:rPr lang="en-US">
                <a:latin typeface="Calibri"/>
                <a:ea typeface="+mn-lt"/>
                <a:cs typeface="+mn-lt"/>
              </a:rPr>
              <a:t>: Identifies areas with fire.</a:t>
            </a:r>
            <a:endParaRPr lang="en-US">
              <a:latin typeface="Calibri"/>
              <a:cs typeface="Calibri"/>
            </a:endParaRPr>
          </a:p>
          <a:p>
            <a:pPr marL="742950" lvl="1" indent="-285750">
              <a:buFont typeface="Arial"/>
              <a:buChar char="•"/>
            </a:pPr>
            <a:r>
              <a:rPr lang="en-US" b="1">
                <a:latin typeface="Calibri"/>
                <a:ea typeface="+mn-lt"/>
                <a:cs typeface="+mn-lt"/>
              </a:rPr>
              <a:t>Yellow and Orange Ranges</a:t>
            </a:r>
            <a:r>
              <a:rPr lang="en-US">
                <a:latin typeface="Calibri"/>
                <a:ea typeface="+mn-lt"/>
                <a:cs typeface="+mn-lt"/>
              </a:rPr>
              <a:t>: Identifies potential hotspots.</a:t>
            </a:r>
            <a:endParaRPr lang="en-US">
              <a:latin typeface="Calibri"/>
              <a:cs typeface="Calibri"/>
            </a:endParaRPr>
          </a:p>
          <a:p>
            <a:pPr marL="285750" indent="-285750">
              <a:buFont typeface="Arial"/>
              <a:buChar char="•"/>
            </a:pPr>
            <a:r>
              <a:rPr lang="en-US" b="1">
                <a:latin typeface="Calibri"/>
                <a:ea typeface="+mn-lt"/>
                <a:cs typeface="+mn-lt"/>
              </a:rPr>
              <a:t>Masks Combination</a:t>
            </a:r>
            <a:r>
              <a:rPr lang="en-US">
                <a:latin typeface="Calibri"/>
                <a:ea typeface="+mn-lt"/>
                <a:cs typeface="+mn-lt"/>
              </a:rPr>
              <a:t>: Masks are combined using the </a:t>
            </a:r>
            <a:r>
              <a:rPr lang="en-US">
                <a:latin typeface="Calibri"/>
                <a:cs typeface="Calibri"/>
              </a:rPr>
              <a:t>cv2.bitwise_or</a:t>
            </a:r>
            <a:r>
              <a:rPr lang="en-US">
                <a:latin typeface="Calibri"/>
                <a:ea typeface="+mn-lt"/>
                <a:cs typeface="+mn-lt"/>
              </a:rPr>
              <a:t> operation to identify areas affected by fire and hotspots.</a:t>
            </a:r>
            <a:endParaRPr lang="en-US">
              <a:latin typeface="Calibri"/>
              <a:cs typeface="Calibri"/>
            </a:endParaRPr>
          </a:p>
          <a:p>
            <a:pPr marL="285750" indent="-285750">
              <a:buFont typeface="Arial"/>
              <a:buChar char="•"/>
            </a:pPr>
            <a:r>
              <a:rPr lang="en-US" b="1">
                <a:latin typeface="Calibri"/>
                <a:ea typeface="+mn-lt"/>
                <a:cs typeface="+mn-lt"/>
              </a:rPr>
              <a:t>Results</a:t>
            </a:r>
            <a:r>
              <a:rPr lang="en-US">
                <a:latin typeface="Calibri"/>
                <a:ea typeface="+mn-lt"/>
                <a:cs typeface="+mn-lt"/>
              </a:rPr>
              <a:t>: The affected areas and fire hotspots are visualized, showing better results than the NDVI-based method for detecting fire locations.</a:t>
            </a:r>
          </a:p>
          <a:p>
            <a:endParaRPr lang="en-US">
              <a:latin typeface="Calibri"/>
              <a:cs typeface="Calibri"/>
            </a:endParaRPr>
          </a:p>
          <a:p>
            <a:r>
              <a:rPr lang="en-US">
                <a:latin typeface="Calibri"/>
                <a:cs typeface="Calibri"/>
              </a:rPr>
              <a:t>5. </a:t>
            </a:r>
            <a:r>
              <a:rPr lang="en-US" b="1">
                <a:latin typeface="Calibri"/>
                <a:cs typeface="Calibri"/>
              </a:rPr>
              <a:t>Fire Area Calculation</a:t>
            </a:r>
            <a:endParaRPr lang="en-US">
              <a:latin typeface="Calibri"/>
              <a:cs typeface="Calibri"/>
            </a:endParaRPr>
          </a:p>
          <a:p>
            <a:pPr marL="285750" indent="-285750">
              <a:buFont typeface="Arial"/>
              <a:buChar char="•"/>
            </a:pPr>
            <a:r>
              <a:rPr lang="en-US">
                <a:latin typeface="Calibri"/>
                <a:ea typeface="+mn-lt"/>
                <a:cs typeface="+mn-lt"/>
              </a:rPr>
              <a:t>The number of affected pixels (those with values of 255 in the mask) is counted using </a:t>
            </a:r>
            <a:r>
              <a:rPr lang="en-US" err="1">
                <a:latin typeface="Calibri"/>
                <a:ea typeface="微软雅黑"/>
                <a:cs typeface="Posterama"/>
              </a:rPr>
              <a:t>np.sum</a:t>
            </a:r>
            <a:r>
              <a:rPr lang="en-US">
                <a:latin typeface="Calibri"/>
                <a:ea typeface="+mn-lt"/>
                <a:cs typeface="+mn-lt"/>
              </a:rPr>
              <a:t>.</a:t>
            </a:r>
            <a:endParaRPr lang="en-US">
              <a:latin typeface="Calibri"/>
              <a:cs typeface="Calibri"/>
            </a:endParaRPr>
          </a:p>
          <a:p>
            <a:pPr marL="285750" indent="-285750">
              <a:buFont typeface="Arial"/>
              <a:buChar char="•"/>
            </a:pPr>
            <a:r>
              <a:rPr lang="en-US">
                <a:latin typeface="Calibri"/>
                <a:ea typeface="+mn-lt"/>
                <a:cs typeface="+mn-lt"/>
              </a:rPr>
              <a:t>This count is then converted into a real-world area (km²) using the function </a:t>
            </a:r>
            <a:r>
              <a:rPr lang="en-US" err="1">
                <a:latin typeface="Calibri"/>
                <a:ea typeface="微软雅黑"/>
                <a:cs typeface="Posterama"/>
              </a:rPr>
              <a:t>calculate_km_affected</a:t>
            </a:r>
            <a:r>
              <a:rPr lang="en-US">
                <a:latin typeface="Calibri"/>
                <a:ea typeface="+mn-lt"/>
                <a:cs typeface="+mn-lt"/>
              </a:rPr>
              <a:t>. This is where a formula is used, but it’s abstract in the provided code.</a:t>
            </a:r>
            <a:endParaRPr lang="en-US">
              <a:latin typeface="Calibri"/>
              <a:cs typeface="Calibri"/>
            </a:endParaRPr>
          </a:p>
          <a:p>
            <a:endParaRPr lang="en-US">
              <a:latin typeface="Abadi"/>
              <a:ea typeface="微软雅黑"/>
              <a:cs typeface="Posterama"/>
            </a:endParaRPr>
          </a:p>
          <a:p>
            <a:r>
              <a:rPr lang="en-US" sz="2400" b="1">
                <a:latin typeface="Calibri"/>
                <a:ea typeface="微软雅黑"/>
                <a:cs typeface="Calibri"/>
              </a:rPr>
              <a:t>6. NMDI Calculation</a:t>
            </a:r>
            <a:endParaRPr lang="en-US" sz="2400">
              <a:latin typeface="Calibri"/>
              <a:ea typeface="微软雅黑"/>
              <a:cs typeface="Calibri"/>
            </a:endParaRPr>
          </a:p>
          <a:p>
            <a:pPr marL="285750" indent="-285750">
              <a:buFont typeface="Arial,Sans-Serif"/>
              <a:buChar char="•"/>
            </a:pPr>
            <a:r>
              <a:rPr lang="en-US" b="1">
                <a:latin typeface="Calibri"/>
                <a:ea typeface="微软雅黑"/>
                <a:cs typeface="Calibri"/>
              </a:rPr>
              <a:t>NMDI (Normalized Multi-Band Drought Index)</a:t>
            </a:r>
            <a:r>
              <a:rPr lang="en-US">
                <a:latin typeface="Calibri"/>
                <a:ea typeface="微软雅黑"/>
                <a:cs typeface="Calibri"/>
              </a:rPr>
              <a:t> is introduced as an alternative to NDVI for detecting fire-affected areas using additional bands.</a:t>
            </a:r>
          </a:p>
          <a:p>
            <a:endParaRPr lang="en-US">
              <a:latin typeface="Posterama"/>
              <a:ea typeface="微软雅黑"/>
              <a:cs typeface="Posterama"/>
            </a:endParaRPr>
          </a:p>
        </p:txBody>
      </p:sp>
    </p:spTree>
    <p:extLst>
      <p:ext uri="{BB962C8B-B14F-4D97-AF65-F5344CB8AC3E}">
        <p14:creationId xmlns:p14="http://schemas.microsoft.com/office/powerpoint/2010/main" val="1879836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27BAFC5-6293-79D6-A136-2BE857F0A92A}"/>
              </a:ext>
            </a:extLst>
          </p:cNvPr>
          <p:cNvSpPr>
            <a:spLocks noGrp="1"/>
          </p:cNvSpPr>
          <p:nvPr>
            <p:ph type="ftr" sz="quarter" idx="28"/>
          </p:nvPr>
        </p:nvSpPr>
        <p:spPr/>
        <p:txBody>
          <a:bodyPr/>
          <a:lstStyle/>
          <a:p>
            <a:r>
              <a:rPr lang="en-US" dirty="0"/>
              <a:t>TEAM 4 - FAI</a:t>
            </a:r>
            <a:endParaRPr lang="en-US" dirty="0">
              <a:solidFill>
                <a:srgbClr val="000000"/>
              </a:solidFill>
            </a:endParaRPr>
          </a:p>
        </p:txBody>
      </p:sp>
      <p:sp>
        <p:nvSpPr>
          <p:cNvPr id="5" name="Slide Number Placeholder 4">
            <a:extLst>
              <a:ext uri="{FF2B5EF4-FFF2-40B4-BE49-F238E27FC236}">
                <a16:creationId xmlns:a16="http://schemas.microsoft.com/office/drawing/2014/main" id="{D9EB8E86-2F6D-C098-791A-B78D5E2CFA94}"/>
              </a:ext>
            </a:extLst>
          </p:cNvPr>
          <p:cNvSpPr>
            <a:spLocks noGrp="1"/>
          </p:cNvSpPr>
          <p:nvPr>
            <p:ph type="sldNum" sz="quarter" idx="29"/>
          </p:nvPr>
        </p:nvSpPr>
        <p:spPr/>
        <p:txBody>
          <a:bodyPr/>
          <a:lstStyle/>
          <a:p>
            <a:fld id="{47FEACEE-25B4-4A2D-B147-27296E36371D}" type="slidenum">
              <a:rPr lang="en-US" altLang="zh-CN" smtClean="0"/>
              <a:pPr/>
              <a:t>9</a:t>
            </a:fld>
            <a:endParaRPr lang="en-US" altLang="zh-CN"/>
          </a:p>
        </p:txBody>
      </p:sp>
      <p:sp>
        <p:nvSpPr>
          <p:cNvPr id="6" name="TextBox 5">
            <a:extLst>
              <a:ext uri="{FF2B5EF4-FFF2-40B4-BE49-F238E27FC236}">
                <a16:creationId xmlns:a16="http://schemas.microsoft.com/office/drawing/2014/main" id="{163BCBEC-90D7-4EA4-BDC0-8EF54E1FC872}"/>
              </a:ext>
            </a:extLst>
          </p:cNvPr>
          <p:cNvSpPr txBox="1"/>
          <p:nvPr/>
        </p:nvSpPr>
        <p:spPr>
          <a:xfrm>
            <a:off x="481914" y="203886"/>
            <a:ext cx="11217875"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a:ea typeface="+mn-lt"/>
                <a:cs typeface="+mn-lt"/>
              </a:rPr>
              <a:t>Formula for NMDI: </a:t>
            </a:r>
            <a:endParaRPr lang="en-US"/>
          </a:p>
          <a:p>
            <a:pPr marL="285750" indent="-285750">
              <a:buFont typeface="Arial"/>
              <a:buChar char="•"/>
            </a:pPr>
            <a:endParaRPr lang="en-US">
              <a:latin typeface="Calibri"/>
              <a:ea typeface="+mn-lt"/>
              <a:cs typeface="+mn-lt"/>
            </a:endParaRPr>
          </a:p>
          <a:p>
            <a:pPr marL="285750" indent="-285750">
              <a:buFont typeface="Arial"/>
              <a:buChar char="•"/>
            </a:pPr>
            <a:endParaRPr lang="en-US">
              <a:latin typeface="Calibri"/>
              <a:ea typeface="+mn-lt"/>
              <a:cs typeface="+mn-lt"/>
            </a:endParaRPr>
          </a:p>
          <a:p>
            <a:pPr marL="285750" indent="-285750">
              <a:buFont typeface="Arial"/>
              <a:buChar char="•"/>
            </a:pPr>
            <a:endParaRPr lang="en-US">
              <a:latin typeface="Calibri"/>
              <a:ea typeface="+mn-lt"/>
              <a:cs typeface="+mn-lt"/>
            </a:endParaRPr>
          </a:p>
          <a:p>
            <a:pPr marL="285750" indent="-285750">
              <a:buFont typeface="Arial"/>
              <a:buChar char="•"/>
            </a:pPr>
            <a:r>
              <a:rPr lang="en-US">
                <a:latin typeface="Calibri"/>
                <a:ea typeface="+mn-lt"/>
                <a:cs typeface="+mn-lt"/>
              </a:rPr>
              <a:t>Where:</a:t>
            </a:r>
            <a:endParaRPr lang="en-US">
              <a:latin typeface="Calibri"/>
              <a:cs typeface="Calibri"/>
            </a:endParaRPr>
          </a:p>
          <a:p>
            <a:pPr marL="1200150" lvl="2" indent="-285750">
              <a:buFont typeface="Arial"/>
              <a:buChar char="•"/>
            </a:pPr>
            <a:r>
              <a:rPr lang="en-US" b="1">
                <a:latin typeface="Calibri"/>
                <a:ea typeface="+mn-lt"/>
                <a:cs typeface="+mn-lt"/>
              </a:rPr>
              <a:t>NIR</a:t>
            </a:r>
            <a:r>
              <a:rPr lang="en-US">
                <a:latin typeface="Calibri"/>
                <a:ea typeface="+mn-lt"/>
                <a:cs typeface="+mn-lt"/>
              </a:rPr>
              <a:t> corresponds to the Near-Infrared band (Band 4).</a:t>
            </a:r>
            <a:endParaRPr lang="en-US">
              <a:latin typeface="Calibri"/>
              <a:cs typeface="Calibri"/>
            </a:endParaRPr>
          </a:p>
          <a:p>
            <a:pPr marL="1200150" lvl="2" indent="-285750">
              <a:buFont typeface="Arial"/>
              <a:buChar char="•"/>
            </a:pPr>
            <a:r>
              <a:rPr lang="en-US" b="1">
                <a:latin typeface="Calibri"/>
                <a:ea typeface="+mn-lt"/>
                <a:cs typeface="+mn-lt"/>
              </a:rPr>
              <a:t>MIR1</a:t>
            </a:r>
            <a:r>
              <a:rPr lang="en-US">
                <a:latin typeface="Calibri"/>
                <a:ea typeface="+mn-lt"/>
                <a:cs typeface="+mn-lt"/>
              </a:rPr>
              <a:t> and </a:t>
            </a:r>
            <a:r>
              <a:rPr lang="en-US" b="1">
                <a:latin typeface="Calibri"/>
                <a:ea typeface="+mn-lt"/>
                <a:cs typeface="+mn-lt"/>
              </a:rPr>
              <a:t>MIR2</a:t>
            </a:r>
            <a:r>
              <a:rPr lang="en-US">
                <a:latin typeface="Calibri"/>
                <a:ea typeface="+mn-lt"/>
                <a:cs typeface="+mn-lt"/>
              </a:rPr>
              <a:t> are two different Mid-Infrared bands (Bands 5 and 7).</a:t>
            </a:r>
            <a:endParaRPr lang="en-US">
              <a:latin typeface="Calibri"/>
              <a:cs typeface="Calibri"/>
            </a:endParaRPr>
          </a:p>
          <a:p>
            <a:pPr marL="285750" indent="-285750">
              <a:buFont typeface="Arial"/>
              <a:buChar char="•"/>
            </a:pPr>
            <a:r>
              <a:rPr lang="en-US" b="1">
                <a:latin typeface="Calibri"/>
                <a:ea typeface="+mn-lt"/>
                <a:cs typeface="+mn-lt"/>
              </a:rPr>
              <a:t>Steps</a:t>
            </a:r>
            <a:r>
              <a:rPr lang="en-US">
                <a:latin typeface="Calibri"/>
                <a:ea typeface="+mn-lt"/>
                <a:cs typeface="+mn-lt"/>
              </a:rPr>
              <a:t>:</a:t>
            </a:r>
            <a:endParaRPr lang="en-US">
              <a:latin typeface="Calibri"/>
              <a:cs typeface="Calibri"/>
            </a:endParaRPr>
          </a:p>
          <a:p>
            <a:pPr marL="742950" lvl="1" indent="-285750">
              <a:buFont typeface="Arial"/>
              <a:buChar char="•"/>
            </a:pPr>
            <a:r>
              <a:rPr lang="en-US">
                <a:latin typeface="Calibri"/>
                <a:ea typeface="+mn-lt"/>
                <a:cs typeface="+mn-lt"/>
              </a:rPr>
              <a:t>Convert NIR, MIR1, and MIR2 bands to </a:t>
            </a:r>
            <a:r>
              <a:rPr lang="en-US">
                <a:latin typeface="Calibri"/>
                <a:cs typeface="Calibri"/>
              </a:rPr>
              <a:t>float32</a:t>
            </a:r>
            <a:r>
              <a:rPr lang="en-US">
                <a:latin typeface="Calibri"/>
                <a:ea typeface="+mn-lt"/>
                <a:cs typeface="+mn-lt"/>
              </a:rPr>
              <a:t>.</a:t>
            </a:r>
            <a:endParaRPr lang="en-US">
              <a:latin typeface="Calibri"/>
              <a:cs typeface="Calibri"/>
            </a:endParaRPr>
          </a:p>
          <a:p>
            <a:pPr marL="742950" lvl="1" indent="-285750">
              <a:buFont typeface="Arial"/>
              <a:buChar char="•"/>
            </a:pPr>
            <a:r>
              <a:rPr lang="en-US">
                <a:latin typeface="Calibri"/>
                <a:ea typeface="+mn-lt"/>
                <a:cs typeface="+mn-lt"/>
              </a:rPr>
              <a:t>Calculate NMDI using the formula.</a:t>
            </a:r>
            <a:endParaRPr lang="en-US">
              <a:latin typeface="Calibri"/>
              <a:cs typeface="Calibri"/>
            </a:endParaRPr>
          </a:p>
          <a:p>
            <a:pPr marL="742950" lvl="1" indent="-285750">
              <a:buFont typeface="Arial"/>
              <a:buChar char="•"/>
            </a:pPr>
            <a:r>
              <a:rPr lang="en-US">
                <a:latin typeface="Calibri"/>
                <a:ea typeface="+mn-lt"/>
                <a:cs typeface="+mn-lt"/>
              </a:rPr>
              <a:t>Handle </a:t>
            </a:r>
            <a:r>
              <a:rPr lang="en-US" err="1">
                <a:latin typeface="Calibri"/>
                <a:ea typeface="+mn-lt"/>
                <a:cs typeface="+mn-lt"/>
              </a:rPr>
              <a:t>NaN</a:t>
            </a:r>
            <a:r>
              <a:rPr lang="en-US">
                <a:latin typeface="Calibri"/>
                <a:ea typeface="+mn-lt"/>
                <a:cs typeface="+mn-lt"/>
              </a:rPr>
              <a:t> and infinite values by setting them to -1.</a:t>
            </a:r>
            <a:endParaRPr lang="en-US">
              <a:latin typeface="Calibri"/>
            </a:endParaRPr>
          </a:p>
          <a:p>
            <a:pPr marL="742950" lvl="1" indent="-285750">
              <a:buFont typeface="Arial,Sans-Serif"/>
              <a:buChar char="•"/>
            </a:pPr>
            <a:r>
              <a:rPr lang="en-US">
                <a:latin typeface="Calibri"/>
                <a:cs typeface="Calibri"/>
              </a:rPr>
              <a:t>Normalize NMDI between 0 and 1 using cv2.normalize.</a:t>
            </a:r>
          </a:p>
          <a:p>
            <a:pPr marL="742950" lvl="1" indent="-285750">
              <a:buFont typeface="Arial,Sans-Serif"/>
              <a:buChar char="•"/>
            </a:pPr>
            <a:r>
              <a:rPr lang="en-US">
                <a:latin typeface="Calibri"/>
                <a:cs typeface="Calibri"/>
              </a:rPr>
              <a:t>Create masks for vegetation and soil based on NMDI values, where lower values indicate fire-affected vegetation.</a:t>
            </a:r>
          </a:p>
          <a:p>
            <a:pPr marL="285750" indent="-285750">
              <a:buFont typeface="Arial,Sans-Serif"/>
              <a:buChar char="•"/>
            </a:pPr>
            <a:r>
              <a:rPr lang="en-US" b="1">
                <a:latin typeface="Calibri"/>
                <a:cs typeface="Calibri"/>
              </a:rPr>
              <a:t>Percentile Calculation</a:t>
            </a:r>
            <a:r>
              <a:rPr lang="en-US">
                <a:latin typeface="Calibri"/>
                <a:cs typeface="Calibri"/>
              </a:rPr>
              <a:t>: Percentiles (e.g., 40th percentile for NDVI) are used to differentiate between soil and vegetation.</a:t>
            </a:r>
          </a:p>
          <a:p>
            <a:endParaRPr lang="en-US">
              <a:latin typeface="Calibri"/>
              <a:cs typeface="Calibri"/>
            </a:endParaRPr>
          </a:p>
          <a:p>
            <a:r>
              <a:rPr lang="en-US">
                <a:latin typeface="Calibri"/>
                <a:cs typeface="Calibri"/>
              </a:rPr>
              <a:t>7. </a:t>
            </a:r>
            <a:r>
              <a:rPr lang="en-US" b="1">
                <a:latin typeface="Calibri"/>
                <a:cs typeface="Calibri"/>
              </a:rPr>
              <a:t>Fire Detection with NMDI</a:t>
            </a:r>
            <a:endParaRPr lang="en-US">
              <a:latin typeface="Calibri"/>
              <a:cs typeface="Calibri"/>
            </a:endParaRPr>
          </a:p>
          <a:p>
            <a:pPr marL="285750" indent="-285750">
              <a:buFont typeface="Arial,Sans-Serif"/>
              <a:buChar char="•"/>
            </a:pPr>
            <a:r>
              <a:rPr lang="en-US">
                <a:latin typeface="Calibri"/>
                <a:cs typeface="Calibri"/>
              </a:rPr>
              <a:t>A mask is created for areas with low NMDI values, indicating fire-affected vegetation.</a:t>
            </a:r>
          </a:p>
          <a:p>
            <a:pPr marL="285750" indent="-285750">
              <a:buFont typeface="Arial,Sans-Serif"/>
              <a:buChar char="•"/>
            </a:pPr>
            <a:r>
              <a:rPr lang="en-US">
                <a:latin typeface="Calibri"/>
                <a:cs typeface="Calibri"/>
              </a:rPr>
              <a:t>The results are visualized to show the NMDI-based detection of fire-affected areas, compared to the NDVI and false-color methods.</a:t>
            </a:r>
            <a:endParaRPr lang="en-US"/>
          </a:p>
          <a:p>
            <a:pPr marL="742950" lvl="1" indent="-285750">
              <a:buFont typeface="Arial"/>
              <a:buChar char="•"/>
            </a:pPr>
            <a:endParaRPr lang="en-US">
              <a:latin typeface="Abadi"/>
              <a:cs typeface="Calibri"/>
            </a:endParaRPr>
          </a:p>
        </p:txBody>
      </p:sp>
      <p:pic>
        <p:nvPicPr>
          <p:cNvPr id="7" name="Picture 6">
            <a:extLst>
              <a:ext uri="{FF2B5EF4-FFF2-40B4-BE49-F238E27FC236}">
                <a16:creationId xmlns:a16="http://schemas.microsoft.com/office/drawing/2014/main" id="{B15FE13C-7466-8C6A-1123-9E3136BABDA6}"/>
              </a:ext>
            </a:extLst>
          </p:cNvPr>
          <p:cNvPicPr>
            <a:picLocks noChangeAspect="1"/>
          </p:cNvPicPr>
          <p:nvPr/>
        </p:nvPicPr>
        <p:blipFill>
          <a:blip r:embed="rId2"/>
          <a:stretch>
            <a:fillRect/>
          </a:stretch>
        </p:blipFill>
        <p:spPr>
          <a:xfrm>
            <a:off x="3528498" y="469814"/>
            <a:ext cx="3343275" cy="666750"/>
          </a:xfrm>
          <a:prstGeom prst="rect">
            <a:avLst/>
          </a:prstGeom>
        </p:spPr>
      </p:pic>
    </p:spTree>
    <p:extLst>
      <p:ext uri="{BB962C8B-B14F-4D97-AF65-F5344CB8AC3E}">
        <p14:creationId xmlns:p14="http://schemas.microsoft.com/office/powerpoint/2010/main" val="766937798"/>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2.xml><?xml version="1.0" encoding="utf-8"?>
<ds:datastoreItem xmlns:ds="http://schemas.openxmlformats.org/officeDocument/2006/customXml" ds:itemID="{C511997D-2559-4D54-8469-327570B1872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4AD51DF-C727-4608-B606-5D6C957D4C4D}">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Application>Microsoft Office PowerPoint</Application>
  <PresentationFormat>Widescreen</PresentationFormat>
  <Slides>21</Slides>
  <Notes>8</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Custom</vt:lpstr>
      <vt:lpstr>Remote Sensing And Machine Learning Techniques to Assess to Quantify and Predict Natural Disasters</vt:lpstr>
      <vt:lpstr>Introduction</vt:lpstr>
      <vt:lpstr> Primary Goal: Enhance satellite images for flood and fire detection. Develop predictive models for flood and fire management.   Specific Aims: Flood prediction using Normalized Difference Water Index (NDWI), historical data, and machine learning. Fire detection using Normalized Difference Vegetation Index (NDVI), Wavelet Transforms, and HSV enhancements. Enhance image quality to detect flood and fire-affected areas effectively. </vt:lpstr>
      <vt:lpstr> Flood Estimation Dataset (Texas): Landsat imagery with Near-Infrared (NIR) and Mid-Infrared (MIR) bands. Geographical data including elevation and rainfall. Historical flood records and data on past flood events.  Fire Detection Dataset (Arizona): Landsat imagery with spectral bands used to detect fire-prone vegetation. NDVI (vegetation health) and NMDI (Normalized Multi-Band Drought Index) for assessing fire risk. Weather conditions such as temperature and humidity.  Data Frequency: Satellite images are collected on a monthly basis, with historical data from past floods and fires. </vt:lpstr>
      <vt:lpstr>ESTIMATE FLOOD AREAS IN TEXAS</vt:lpstr>
      <vt:lpstr>DETECTING FIRE HOTSPOTS IN ARIZONA </vt:lpstr>
      <vt:lpstr>PowerPoint Presentation</vt:lpstr>
      <vt:lpstr>PowerPoint Presentation</vt:lpstr>
      <vt:lpstr>PowerPoint Presentation</vt:lpstr>
      <vt:lpstr>ENHANCING ADRA IMAGE</vt:lpstr>
      <vt:lpstr>PowerPoint Presentation</vt:lpstr>
      <vt:lpstr>PowerPoint Presentation</vt:lpstr>
      <vt:lpstr>FLOOD PREDICTION MODEL</vt:lpstr>
      <vt:lpstr>PowerPoint Presentation</vt:lpstr>
      <vt:lpstr>FIRE PREDICTION MODEL </vt:lpstr>
      <vt:lpstr> Flood-Prone Areas: Visualize the predicted flood regions in Texas based on NDWI and model outputs.  Map Visualization: Display the predicted flood zones and compare them with actual flood occurrences.  Model Performance: accuracy  Logistic Regression: 91.6% KNN: 83.3% Decision Tree:75% Random Tree:91.6% Ensemble:91.6%  </vt:lpstr>
      <vt:lpstr>PowerPoint Presentation</vt:lpstr>
      <vt:lpstr> Fire-Affected Areas: Show the fire-affected regions in Arizona identified using NDVI and HSV-enhanced maps.  Map Visualization: Display the fire zones predicted using the model and compare with actual fire data.   </vt:lpstr>
      <vt:lpstr>PowerPoint Presentation</vt:lpstr>
      <vt:lpstr> Summary: The project combines image enhancement techniques and machine learning models to predict floods and fires. These methods improve disaster management, helping authorities take proactive actions.  Impact: Real-time predictions of floods and fires can guide disaster relief efforts and reduce damage.  Next Steps: Expand the geographic scope of the prediction models. Improve real-time monitoring and response mechanisms.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144</cp:revision>
  <dcterms:created xsi:type="dcterms:W3CDTF">2024-11-13T20:08:17Z</dcterms:created>
  <dcterms:modified xsi:type="dcterms:W3CDTF">2024-11-14T04:16:58Z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