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94" r:id="rId2"/>
    <p:sldId id="295" r:id="rId3"/>
    <p:sldId id="296" r:id="rId4"/>
    <p:sldId id="287" r:id="rId5"/>
    <p:sldId id="288" r:id="rId6"/>
    <p:sldId id="289" r:id="rId7"/>
    <p:sldId id="290" r:id="rId8"/>
    <p:sldId id="291" r:id="rId9"/>
    <p:sldId id="292" r:id="rId10"/>
    <p:sldId id="293" r:id="rId11"/>
    <p:sldId id="256" r:id="rId12"/>
    <p:sldId id="257" r:id="rId13"/>
    <p:sldId id="258" r:id="rId14"/>
    <p:sldId id="286" r:id="rId15"/>
    <p:sldId id="259" r:id="rId16"/>
    <p:sldId id="260" r:id="rId17"/>
    <p:sldId id="261" r:id="rId18"/>
    <p:sldId id="263" r:id="rId19"/>
    <p:sldId id="264"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Lst>
  <p:sldSz cx="18288000" cy="10287000"/>
  <p:notesSz cx="6858000" cy="9144000"/>
  <p:embeddedFontLst>
    <p:embeddedFont>
      <p:font typeface="Bell MT" panose="02020503060305020303" pitchFamily="18" charset="0"/>
      <p:regular r:id="rId40"/>
      <p:bold r:id="rId41"/>
      <p:italic r:id="rId42"/>
    </p:embeddedFont>
    <p:embeddedFont>
      <p:font typeface="Cambria Math" panose="02040503050406030204" pitchFamily="18"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5309ab101eb499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3" d="100"/>
          <a:sy n="73" d="100"/>
        </p:scale>
        <p:origin x="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4T10:53:47.990" idx="1">
    <p:pos x="10896" y="428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08960"/>
            <a:ext cx="16306800" cy="2057400"/>
          </a:xfrm>
        </p:spPr>
        <p:txBody>
          <a:bodyPr>
            <a:noAutofit/>
          </a:bodyPr>
          <a:lstStyle/>
          <a:p>
            <a:r>
              <a:rPr lang="en-US" sz="6000" dirty="0">
                <a:latin typeface="Bell MT" panose="02020503060305020303" pitchFamily="18" charset="0"/>
              </a:rPr>
              <a:t>MFC – 2 Project Presentation</a:t>
            </a:r>
            <a:br>
              <a:rPr lang="en-US" sz="6000" dirty="0">
                <a:latin typeface="Bell MT" panose="02020503060305020303" pitchFamily="18" charset="0"/>
              </a:rPr>
            </a:br>
            <a:r>
              <a:rPr lang="en-US" sz="6000" dirty="0">
                <a:latin typeface="Bell MT" panose="02020503060305020303" pitchFamily="18" charset="0"/>
              </a:rPr>
              <a:t>  </a:t>
            </a:r>
            <a:br>
              <a:rPr lang="en-US" sz="6000" dirty="0">
                <a:latin typeface="Bell MT" panose="02020503060305020303" pitchFamily="18" charset="0"/>
              </a:rPr>
            </a:br>
            <a:r>
              <a:rPr lang="en-US" sz="6000" dirty="0">
                <a:latin typeface="Bell MT" panose="02020503060305020303" pitchFamily="18" charset="0"/>
              </a:rPr>
              <a:t>Graphs and Networks (LSTM, Logistic regression, GRU &amp; GCN)</a:t>
            </a:r>
            <a:endParaRPr lang="en-IN" sz="6000" dirty="0">
              <a:latin typeface="Bell MT" panose="02020503060305020303" pitchFamily="18" charset="0"/>
            </a:endParaRPr>
          </a:p>
        </p:txBody>
      </p:sp>
      <p:sp>
        <p:nvSpPr>
          <p:cNvPr id="3" name="Content Placeholder 2"/>
          <p:cNvSpPr>
            <a:spLocks noGrp="1"/>
          </p:cNvSpPr>
          <p:nvPr>
            <p:ph idx="1"/>
          </p:nvPr>
        </p:nvSpPr>
        <p:spPr>
          <a:xfrm>
            <a:off x="1562100" y="6819900"/>
            <a:ext cx="13639800" cy="4525963"/>
          </a:xfrm>
        </p:spPr>
        <p:txBody>
          <a:bodyPr>
            <a:normAutofit/>
          </a:bodyPr>
          <a:lstStyle/>
          <a:p>
            <a:pPr marL="0" indent="0">
              <a:buNone/>
            </a:pPr>
            <a:r>
              <a:rPr lang="en-IN" sz="2400" b="1" dirty="0">
                <a:latin typeface="Bell MT" panose="02020503060305020303" pitchFamily="18" charset="0"/>
              </a:rPr>
              <a:t>BARANIDHARAN SELVARAJ[CB.SC.U4AIE23015]</a:t>
            </a:r>
          </a:p>
          <a:p>
            <a:pPr marL="0" indent="0">
              <a:buNone/>
            </a:pPr>
            <a:r>
              <a:rPr lang="en-IN" sz="2400" b="1" dirty="0">
                <a:latin typeface="Bell MT" panose="02020503060305020303" pitchFamily="18" charset="0"/>
              </a:rPr>
              <a:t>KEERTHIVASAN S V[CB.SC.U4AIE23037]</a:t>
            </a:r>
            <a:br>
              <a:rPr lang="en-IN" sz="2400" b="1" dirty="0">
                <a:latin typeface="Bell MT" panose="02020503060305020303" pitchFamily="18" charset="0"/>
              </a:rPr>
            </a:br>
            <a:endParaRPr lang="en-IN" sz="2400" b="1" dirty="0">
              <a:latin typeface="Bell MT" panose="02020503060305020303" pitchFamily="18" charset="0"/>
            </a:endParaRPr>
          </a:p>
        </p:txBody>
      </p:sp>
      <p:sp>
        <p:nvSpPr>
          <p:cNvPr id="4" name="TextBox 3"/>
          <p:cNvSpPr txBox="1"/>
          <p:nvPr/>
        </p:nvSpPr>
        <p:spPr>
          <a:xfrm>
            <a:off x="8991600" y="6819900"/>
            <a:ext cx="8686800" cy="1200329"/>
          </a:xfrm>
          <a:prstGeom prst="rect">
            <a:avLst/>
          </a:prstGeom>
          <a:noFill/>
        </p:spPr>
        <p:txBody>
          <a:bodyPr wrap="square" rtlCol="0">
            <a:spAutoFit/>
          </a:bodyPr>
          <a:lstStyle/>
          <a:p>
            <a:r>
              <a:rPr lang="en-IN" sz="2400" b="1" dirty="0">
                <a:latin typeface="Bell MT" panose="02020503060305020303" pitchFamily="18" charset="0"/>
              </a:rPr>
              <a:t>MOPURU SAI BAVESH REDDY[CB.SC.U4AIE23044]</a:t>
            </a:r>
          </a:p>
          <a:p>
            <a:r>
              <a:rPr lang="en-IN" sz="2400" b="1" dirty="0">
                <a:latin typeface="Bell MT" panose="02020503060305020303" pitchFamily="18" charset="0"/>
              </a:rPr>
              <a:t>SUTHEKSHAN KARUPPUSAMI[CB.SC.U4AIE23067]</a:t>
            </a:r>
          </a:p>
          <a:p>
            <a:endParaRPr lang="en-IN" sz="2400" dirty="0">
              <a:latin typeface="Bell MT" panose="02020503060305020303" pitchFamily="18" charset="0"/>
            </a:endParaRPr>
          </a:p>
        </p:txBody>
      </p:sp>
      <p:sp>
        <p:nvSpPr>
          <p:cNvPr id="5" name="TextBox 4"/>
          <p:cNvSpPr txBox="1"/>
          <p:nvPr/>
        </p:nvSpPr>
        <p:spPr>
          <a:xfrm>
            <a:off x="1562100" y="5944013"/>
            <a:ext cx="4724400" cy="830997"/>
          </a:xfrm>
          <a:prstGeom prst="rect">
            <a:avLst/>
          </a:prstGeom>
          <a:noFill/>
        </p:spPr>
        <p:txBody>
          <a:bodyPr wrap="square" rtlCol="0">
            <a:spAutoFit/>
          </a:bodyPr>
          <a:lstStyle/>
          <a:p>
            <a:r>
              <a:rPr lang="en-US" sz="4800" dirty="0">
                <a:latin typeface="Bell MT" panose="02020503060305020303" pitchFamily="18" charset="0"/>
              </a:rPr>
              <a:t>Team-17</a:t>
            </a:r>
            <a:endParaRPr lang="en-IN" sz="4800" dirty="0">
              <a:latin typeface="Bell MT" panose="02020503060305020303" pitchFamily="18" charset="0"/>
            </a:endParaRPr>
          </a:p>
        </p:txBody>
      </p:sp>
    </p:spTree>
    <p:extLst>
      <p:ext uri="{BB962C8B-B14F-4D97-AF65-F5344CB8AC3E}">
        <p14:creationId xmlns:p14="http://schemas.microsoft.com/office/powerpoint/2010/main" val="351679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D5AC-77BD-D991-0918-4BCBEC3DF3DA}"/>
              </a:ext>
            </a:extLst>
          </p:cNvPr>
          <p:cNvSpPr>
            <a:spLocks noGrp="1"/>
          </p:cNvSpPr>
          <p:nvPr>
            <p:ph type="title"/>
          </p:nvPr>
        </p:nvSpPr>
        <p:spPr>
          <a:xfrm>
            <a:off x="457200" y="274638"/>
            <a:ext cx="17068800" cy="1143000"/>
          </a:xfrm>
        </p:spPr>
        <p:txBody>
          <a:bodyPr/>
          <a:lstStyle/>
          <a:p>
            <a:r>
              <a:rPr lang="en-IN" dirty="0">
                <a:latin typeface="Bell MT" panose="02020503060305020303" pitchFamily="18" charset="0"/>
              </a:rPr>
              <a:t>CONCLUSION</a:t>
            </a:r>
          </a:p>
        </p:txBody>
      </p:sp>
      <p:sp>
        <p:nvSpPr>
          <p:cNvPr id="4" name="TextBox 3">
            <a:extLst>
              <a:ext uri="{FF2B5EF4-FFF2-40B4-BE49-F238E27FC236}">
                <a16:creationId xmlns:a16="http://schemas.microsoft.com/office/drawing/2014/main" id="{79C0888F-E900-74C3-3B67-EBE8EA95EA51}"/>
              </a:ext>
            </a:extLst>
          </p:cNvPr>
          <p:cNvSpPr txBox="1"/>
          <p:nvPr/>
        </p:nvSpPr>
        <p:spPr>
          <a:xfrm>
            <a:off x="609600" y="3466594"/>
            <a:ext cx="17373600" cy="3046988"/>
          </a:xfrm>
          <a:prstGeom prst="rect">
            <a:avLst/>
          </a:prstGeom>
          <a:noFill/>
        </p:spPr>
        <p:txBody>
          <a:bodyPr wrap="square" rtlCol="0">
            <a:spAutoFit/>
          </a:bodyPr>
          <a:lstStyle/>
          <a:p>
            <a:r>
              <a:rPr lang="en-US" sz="3200" dirty="0">
                <a:latin typeface="Bell MT" panose="02020503060305020303" pitchFamily="18" charset="0"/>
              </a:rPr>
              <a:t>In conclusion, our project aimed at classifying ECG signals into normal and abnormal using LSTM networks has shown promising results. We used datasets from MIT-BH and processed them to achieve high accuracy rates in identifying heart conditions while minimizing errors. This demonstrates the potential of LSTM networks in accurately diagnosing heart rhythm problems. Going forward, we need to refine the model further to make it even more effective in improving patient care and medical practices.</a:t>
            </a:r>
            <a:endParaRPr lang="en-IN" sz="3200" dirty="0">
              <a:latin typeface="Bell MT" panose="02020503060305020303" pitchFamily="18" charset="0"/>
            </a:endParaRPr>
          </a:p>
        </p:txBody>
      </p:sp>
    </p:spTree>
    <p:extLst>
      <p:ext uri="{BB962C8B-B14F-4D97-AF65-F5344CB8AC3E}">
        <p14:creationId xmlns:p14="http://schemas.microsoft.com/office/powerpoint/2010/main" val="355421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943100"/>
            <a:ext cx="18288000" cy="4891019"/>
          </a:xfrm>
          <a:prstGeom prst="rect">
            <a:avLst/>
          </a:prstGeom>
        </p:spPr>
        <p:txBody>
          <a:bodyPr lIns="0" tIns="0" rIns="0" bIns="0" rtlCol="0" anchor="t">
            <a:spAutoFit/>
          </a:bodyPr>
          <a:lstStyle/>
          <a:p>
            <a:pPr algn="ctr">
              <a:lnSpc>
                <a:spcPts val="12880"/>
              </a:lnSpc>
            </a:pPr>
            <a:r>
              <a:rPr lang="en-US" sz="9200" dirty="0">
                <a:solidFill>
                  <a:srgbClr val="000000"/>
                </a:solidFill>
                <a:latin typeface="Bell MT" panose="02020503060305020303" pitchFamily="18" charset="0"/>
              </a:rPr>
              <a:t>MOLECULAR SOLUBILITY PREDICTION USING GRAPH NEUTRAL NETWORKS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7191" y="131727"/>
            <a:ext cx="4354612" cy="1067087"/>
          </a:xfrm>
          <a:prstGeom prst="rect">
            <a:avLst/>
          </a:prstGeom>
        </p:spPr>
        <p:txBody>
          <a:bodyPr lIns="0" tIns="0" rIns="0" bIns="0" rtlCol="0" anchor="t">
            <a:spAutoFit/>
          </a:bodyPr>
          <a:lstStyle/>
          <a:p>
            <a:pPr algn="ctr">
              <a:lnSpc>
                <a:spcPts val="8680"/>
              </a:lnSpc>
            </a:pPr>
            <a:r>
              <a:rPr lang="en-US" sz="6200" dirty="0">
                <a:solidFill>
                  <a:srgbClr val="000000"/>
                </a:solidFill>
                <a:latin typeface="Bell MT" panose="02020503060305020303" pitchFamily="18" charset="0"/>
              </a:rPr>
              <a:t>ABSTRACT:</a:t>
            </a:r>
          </a:p>
        </p:txBody>
      </p:sp>
      <p:sp>
        <p:nvSpPr>
          <p:cNvPr id="3" name="TextBox 3"/>
          <p:cNvSpPr txBox="1"/>
          <p:nvPr/>
        </p:nvSpPr>
        <p:spPr>
          <a:xfrm>
            <a:off x="457200" y="1578886"/>
            <a:ext cx="17145000" cy="7974555"/>
          </a:xfrm>
          <a:prstGeom prst="rect">
            <a:avLst/>
          </a:prstGeom>
        </p:spPr>
        <p:txBody>
          <a:bodyPr wrap="square" lIns="0" tIns="0" rIns="0" bIns="0" rtlCol="0" anchor="t">
            <a:spAutoFit/>
          </a:bodyPr>
          <a:lstStyle/>
          <a:p>
            <a:pPr>
              <a:lnSpc>
                <a:spcPts val="4759"/>
              </a:lnSpc>
            </a:pPr>
            <a:r>
              <a:rPr lang="en-US" sz="3399" dirty="0">
                <a:solidFill>
                  <a:srgbClr val="000000"/>
                </a:solidFill>
                <a:latin typeface="Bell MT" panose="02020503060305020303" pitchFamily="18" charset="0"/>
              </a:rPr>
              <a:t>Molecular Solubility Importance: Molecular solubility prediction plays a pivotal role in diverse domains such as drug discovery and material science. The ability to accurately predict solubility impacts crucial aspects like drug efficacy, formulation, and bioavailability.</a:t>
            </a:r>
            <a:br>
              <a:rPr lang="en-US" sz="3399" dirty="0">
                <a:solidFill>
                  <a:srgbClr val="000000"/>
                </a:solidFill>
                <a:latin typeface="Bell MT" panose="02020503060305020303" pitchFamily="18" charset="0"/>
              </a:rPr>
            </a:br>
            <a:endParaRPr lang="en-US" sz="3399" dirty="0">
              <a:solidFill>
                <a:srgbClr val="000000"/>
              </a:solidFill>
              <a:latin typeface="Bell MT" panose="02020503060305020303" pitchFamily="18" charset="0"/>
            </a:endParaRPr>
          </a:p>
          <a:p>
            <a:pPr algn="just">
              <a:lnSpc>
                <a:spcPts val="4759"/>
              </a:lnSpc>
            </a:pPr>
            <a:r>
              <a:rPr lang="en-US" sz="3399" dirty="0">
                <a:solidFill>
                  <a:srgbClr val="000000"/>
                </a:solidFill>
                <a:latin typeface="Bell MT" panose="02020503060305020303" pitchFamily="18" charset="0"/>
              </a:rPr>
              <a:t>Traditional vs. Machine Learning Methods: Traditional methods for solubility prediction often rely on empirical data and heuristic rules, which can be time-consuming and limited in scope. Machine learning, especially Graph Neural Networks (GNNs), offers a more data-driven and accurate approach.</a:t>
            </a:r>
          </a:p>
          <a:p>
            <a:pPr algn="just">
              <a:lnSpc>
                <a:spcPts val="4759"/>
              </a:lnSpc>
            </a:pPr>
            <a:endParaRPr lang="en-US" sz="3399" dirty="0">
              <a:solidFill>
                <a:srgbClr val="000000"/>
              </a:solidFill>
              <a:latin typeface="Bell MT" panose="02020503060305020303" pitchFamily="18" charset="0"/>
            </a:endParaRPr>
          </a:p>
          <a:p>
            <a:pPr algn="just">
              <a:lnSpc>
                <a:spcPts val="4759"/>
              </a:lnSpc>
            </a:pPr>
            <a:r>
              <a:rPr lang="en-US" sz="3399" dirty="0">
                <a:solidFill>
                  <a:srgbClr val="000000"/>
                </a:solidFill>
                <a:latin typeface="Bell MT" panose="02020503060305020303" pitchFamily="18" charset="0"/>
              </a:rPr>
              <a:t>GNNs for Enhanced Predictions: This paper explores the use of GNNs, which leverage the structural information inherent in molecular graphs, to predict solubility with greater accuracy and efficiency.</a:t>
            </a:r>
          </a:p>
          <a:p>
            <a:pPr algn="ct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92" y="141605"/>
            <a:ext cx="5363667" cy="1831399"/>
          </a:xfrm>
          <a:prstGeom prst="rect">
            <a:avLst/>
          </a:prstGeom>
        </p:spPr>
        <p:txBody>
          <a:bodyPr lIns="0" tIns="0" rIns="0" bIns="0" rtlCol="0" anchor="t">
            <a:spAutoFit/>
          </a:bodyPr>
          <a:lstStyle/>
          <a:p>
            <a:pPr algn="ctr">
              <a:lnSpc>
                <a:spcPts val="7279"/>
              </a:lnSpc>
            </a:pPr>
            <a:r>
              <a:rPr lang="en-US" sz="5199">
                <a:solidFill>
                  <a:srgbClr val="000000"/>
                </a:solidFill>
                <a:latin typeface="Bell MT" panose="02020503060305020303" pitchFamily="18" charset="0"/>
              </a:rPr>
              <a:t>INTRODUCTION:</a:t>
            </a:r>
          </a:p>
        </p:txBody>
      </p:sp>
      <p:sp>
        <p:nvSpPr>
          <p:cNvPr id="3" name="TextBox 3"/>
          <p:cNvSpPr txBox="1"/>
          <p:nvPr/>
        </p:nvSpPr>
        <p:spPr>
          <a:xfrm>
            <a:off x="0" y="1654421"/>
            <a:ext cx="18288000" cy="7974555"/>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Significance of Solubility: Solubility directly influences the behavior of molecules in different solvents, impacting their absorption, distribution, metabolism, and excretion (ADME). In the pharmaceutical industry, high solubility is vital for effective drug delivery, while in the chemical industry, it affects product formulation and reaction rates.</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Challenges with Traditional Methods: Traditional solubility prediction methods often rely on empirical formulas or quantitative structure-activity relationships (QSAR), which may not capture the complex relationships in molecular structures accurately.</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Role of Machine Learning: Machine learning, particularly GNNs, offers a data-driven approach to solubility prediction by effectively capturing the structural and relational information in molecular graphs.</a:t>
            </a:r>
          </a:p>
          <a:p>
            <a:pP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92" y="141605"/>
            <a:ext cx="6562908" cy="89524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Bell MT" panose="02020503060305020303" pitchFamily="18" charset="0"/>
              </a:rPr>
              <a:t>Dataset description:</a:t>
            </a:r>
          </a:p>
        </p:txBody>
      </p:sp>
      <p:sp>
        <p:nvSpPr>
          <p:cNvPr id="3" name="TextBox 3"/>
          <p:cNvSpPr txBox="1"/>
          <p:nvPr/>
        </p:nvSpPr>
        <p:spPr>
          <a:xfrm>
            <a:off x="152400" y="1036850"/>
            <a:ext cx="18288000" cy="10429330"/>
          </a:xfrm>
          <a:prstGeom prst="rect">
            <a:avLst/>
          </a:prstGeom>
        </p:spPr>
        <p:txBody>
          <a:bodyPr lIns="0" tIns="0" rIns="0" bIns="0" rtlCol="0" anchor="t">
            <a:spAutoFit/>
          </a:bodyPr>
          <a:lstStyle/>
          <a:p>
            <a:pPr>
              <a:lnSpc>
                <a:spcPts val="4759"/>
              </a:lnSpc>
            </a:pPr>
            <a:r>
              <a:rPr lang="en-US" sz="3200" dirty="0">
                <a:solidFill>
                  <a:srgbClr val="000000"/>
                </a:solidFill>
                <a:latin typeface="Bell MT" panose="02020503060305020303" pitchFamily="18" charset="0"/>
              </a:rPr>
              <a:t>DATA = </a:t>
            </a:r>
            <a:r>
              <a:rPr lang="en-US" sz="3200" dirty="0" err="1">
                <a:solidFill>
                  <a:srgbClr val="000000"/>
                </a:solidFill>
                <a:latin typeface="Bell MT" panose="02020503060305020303" pitchFamily="18" charset="0"/>
              </a:rPr>
              <a:t>MoleculeNet</a:t>
            </a:r>
            <a:r>
              <a:rPr lang="en-US" sz="3200" dirty="0">
                <a:solidFill>
                  <a:srgbClr val="000000"/>
                </a:solidFill>
                <a:latin typeface="Bell MT" panose="02020503060305020303" pitchFamily="18" charset="0"/>
              </a:rPr>
              <a:t>(root=".", name="ESOL"): This line loads the ESOL dataset from </a:t>
            </a:r>
            <a:r>
              <a:rPr lang="en-US" sz="3200" dirty="0" err="1">
                <a:solidFill>
                  <a:srgbClr val="000000"/>
                </a:solidFill>
                <a:latin typeface="Bell MT" panose="02020503060305020303" pitchFamily="18" charset="0"/>
              </a:rPr>
              <a:t>MoleculeNet</a:t>
            </a:r>
            <a:r>
              <a:rPr lang="en-US" sz="3200" dirty="0">
                <a:solidFill>
                  <a:srgbClr val="000000"/>
                </a:solidFill>
                <a:latin typeface="Bell MT" panose="02020503060305020303" pitchFamily="18" charset="0"/>
              </a:rPr>
              <a:t> and stores it in the variable DATA. The </a:t>
            </a:r>
            <a:r>
              <a:rPr lang="en-US" sz="3200" dirty="0" err="1">
                <a:solidFill>
                  <a:srgbClr val="000000"/>
                </a:solidFill>
                <a:latin typeface="Bell MT" panose="02020503060305020303" pitchFamily="18" charset="0"/>
              </a:rPr>
              <a:t>MoleculeNet</a:t>
            </a:r>
            <a:r>
              <a:rPr lang="en-US" sz="3200" dirty="0">
                <a:solidFill>
                  <a:srgbClr val="000000"/>
                </a:solidFill>
                <a:latin typeface="Bell MT" panose="02020503060305020303" pitchFamily="18" charset="0"/>
              </a:rPr>
              <a:t> dataset is a large-scale benchmark for molecular machine learning. It curates multiple public datasets, establishes metrics for evaluation, and offers high-quality open-source implementations of multiple previously proposed molecular featurization and learning algorithms.</a:t>
            </a:r>
            <a:br>
              <a:rPr lang="en-US" sz="3200" dirty="0">
                <a:solidFill>
                  <a:srgbClr val="000000"/>
                </a:solidFill>
                <a:latin typeface="Bell MT" panose="02020503060305020303" pitchFamily="18" charset="0"/>
              </a:rPr>
            </a:br>
            <a:br>
              <a:rPr lang="en-US" sz="3200" dirty="0">
                <a:solidFill>
                  <a:srgbClr val="000000"/>
                </a:solidFill>
                <a:latin typeface="Bell MT" panose="02020503060305020303" pitchFamily="18" charset="0"/>
              </a:rPr>
            </a:br>
            <a:r>
              <a:rPr lang="en-US" sz="3200" dirty="0">
                <a:solidFill>
                  <a:srgbClr val="000000"/>
                </a:solidFill>
                <a:latin typeface="Bell MT" panose="02020503060305020303" pitchFamily="18" charset="0"/>
              </a:rPr>
              <a:t>The ESOL dataset is a valuable resource for researchers in cheminformatics and drug discovery. It provides a standardized benchmark for evaluating the performance of machine learning models on the task of predicting solubility, which is a key property in drug design. Solubility affects a compound’s bioavailability, or how easily a drug can be absorbed into the body. Therefore, accurately predicting solubility can help in the early stages of drug discovery by identifying promising compounds for further development.</a:t>
            </a:r>
          </a:p>
          <a:p>
            <a:pPr>
              <a:lnSpc>
                <a:spcPts val="4759"/>
              </a:lnSpc>
            </a:pPr>
            <a:endParaRPr lang="en-US" sz="3200" dirty="0">
              <a:solidFill>
                <a:srgbClr val="000000"/>
              </a:solidFill>
              <a:latin typeface="Bell MT" panose="02020503060305020303" pitchFamily="18" charset="0"/>
            </a:endParaRPr>
          </a:p>
          <a:p>
            <a:pPr>
              <a:lnSpc>
                <a:spcPts val="4759"/>
              </a:lnSpc>
            </a:pPr>
            <a:r>
              <a:rPr lang="en-US" sz="3200" dirty="0">
                <a:solidFill>
                  <a:srgbClr val="000000"/>
                </a:solidFill>
                <a:latin typeface="Bell MT" panose="02020503060305020303" pitchFamily="18" charset="0"/>
              </a:rPr>
              <a:t>The ESOL dataset, specifically, is a small dataset consisting of water solubility data for 1128 compounds. The dataset has been used to train models that estimate solubility directly from chemical structures (as encoded in SMILES strings). It is made up of water solubility data (log solubility in mols per </a:t>
            </a:r>
            <a:r>
              <a:rPr lang="en-US" sz="3200" dirty="0" err="1">
                <a:solidFill>
                  <a:srgbClr val="000000"/>
                </a:solidFill>
                <a:latin typeface="Bell MT" panose="02020503060305020303" pitchFamily="18" charset="0"/>
              </a:rPr>
              <a:t>litre</a:t>
            </a:r>
            <a:r>
              <a:rPr lang="en-US" sz="3200" dirty="0">
                <a:solidFill>
                  <a:srgbClr val="000000"/>
                </a:solidFill>
                <a:latin typeface="Bell MT" panose="02020503060305020303" pitchFamily="18" charset="0"/>
              </a:rPr>
              <a:t>) for common organic small molecules.</a:t>
            </a:r>
            <a:br>
              <a:rPr lang="en-US" sz="3200" dirty="0">
                <a:solidFill>
                  <a:srgbClr val="000000"/>
                </a:solidFill>
                <a:latin typeface="Bell MT" panose="02020503060305020303" pitchFamily="18" charset="0"/>
              </a:rPr>
            </a:br>
            <a:br>
              <a:rPr lang="en-US" sz="3200" dirty="0">
                <a:solidFill>
                  <a:srgbClr val="000000"/>
                </a:solidFill>
                <a:latin typeface="Bell MT" panose="02020503060305020303" pitchFamily="18" charset="0"/>
              </a:rPr>
            </a:br>
            <a:endParaRPr lang="en-US" sz="32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96238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9612" y="141605"/>
            <a:ext cx="4269681" cy="887095"/>
          </a:xfrm>
          <a:prstGeom prst="rect">
            <a:avLst/>
          </a:prstGeom>
        </p:spPr>
        <p:txBody>
          <a:bodyPr lIns="0" tIns="0" rIns="0" bIns="0" rtlCol="0" anchor="t">
            <a:spAutoFit/>
          </a:bodyPr>
          <a:lstStyle/>
          <a:p>
            <a:pPr>
              <a:lnSpc>
                <a:spcPts val="7279"/>
              </a:lnSpc>
            </a:pPr>
            <a:r>
              <a:rPr lang="en-US" sz="5199">
                <a:solidFill>
                  <a:srgbClr val="000000"/>
                </a:solidFill>
                <a:latin typeface="Bell MT" panose="02020503060305020303" pitchFamily="18" charset="0"/>
              </a:rPr>
              <a:t>OBJECTIVES:</a:t>
            </a:r>
          </a:p>
        </p:txBody>
      </p:sp>
      <p:sp>
        <p:nvSpPr>
          <p:cNvPr id="3" name="TextBox 3"/>
          <p:cNvSpPr txBox="1"/>
          <p:nvPr/>
        </p:nvSpPr>
        <p:spPr>
          <a:xfrm>
            <a:off x="169612" y="962025"/>
            <a:ext cx="16800651" cy="3665683"/>
          </a:xfrm>
          <a:prstGeom prst="rect">
            <a:avLst/>
          </a:prstGeom>
        </p:spPr>
        <p:txBody>
          <a:bodyPr lIns="0" tIns="0" rIns="0" bIns="0" rtlCol="0" anchor="t">
            <a:spAutoFit/>
          </a:bodyPr>
          <a:lstStyle/>
          <a:p>
            <a:pPr>
              <a:lnSpc>
                <a:spcPts val="4759"/>
              </a:lnSpc>
            </a:pPr>
            <a:r>
              <a:rPr lang="en-US" sz="3399">
                <a:solidFill>
                  <a:srgbClr val="000000"/>
                </a:solidFill>
                <a:latin typeface="Bell MT" panose="02020503060305020303" pitchFamily="18" charset="0"/>
              </a:rPr>
              <a:t>Develop GNN-Based Model: The primary objective is to design and implement a GNN model specifically tailored for predicting molecular solubility.</a:t>
            </a:r>
          </a:p>
          <a:p>
            <a:pPr>
              <a:lnSpc>
                <a:spcPts val="4759"/>
              </a:lnSpc>
            </a:pPr>
            <a:r>
              <a:rPr lang="en-US" sz="3399">
                <a:solidFill>
                  <a:srgbClr val="000000"/>
                </a:solidFill>
                <a:latin typeface="Bell MT" panose="02020503060305020303" pitchFamily="18" charset="0"/>
              </a:rPr>
              <a:t>Analyze Interpretability and Generalizability: Understand how the GNN model makes predictions and assess its ability to generalize to new data, ensuring its applicability beyond training datasets.</a:t>
            </a:r>
          </a:p>
          <a:p>
            <a:pPr>
              <a:lnSpc>
                <a:spcPts val="4759"/>
              </a:lnSpc>
            </a:pPr>
            <a:endParaRPr lang="en-US" sz="3399">
              <a:solidFill>
                <a:srgbClr val="000000"/>
              </a:solidFill>
              <a:latin typeface="Bell MT" panose="02020503060305020303" pitchFamily="18" charset="0"/>
            </a:endParaRPr>
          </a:p>
        </p:txBody>
      </p:sp>
      <p:sp>
        <p:nvSpPr>
          <p:cNvPr id="4" name="TextBox 4"/>
          <p:cNvSpPr txBox="1"/>
          <p:nvPr/>
        </p:nvSpPr>
        <p:spPr>
          <a:xfrm>
            <a:off x="0" y="4447540"/>
            <a:ext cx="11916768" cy="887095"/>
          </a:xfrm>
          <a:prstGeom prst="rect">
            <a:avLst/>
          </a:prstGeom>
        </p:spPr>
        <p:txBody>
          <a:bodyPr lIns="0" tIns="0" rIns="0" bIns="0" rtlCol="0" anchor="t">
            <a:spAutoFit/>
          </a:bodyPr>
          <a:lstStyle/>
          <a:p>
            <a:pPr>
              <a:lnSpc>
                <a:spcPts val="7279"/>
              </a:lnSpc>
            </a:pPr>
            <a:r>
              <a:rPr lang="en-US" sz="5199" dirty="0">
                <a:solidFill>
                  <a:srgbClr val="000000"/>
                </a:solidFill>
                <a:latin typeface="Bell MT" panose="02020503060305020303" pitchFamily="18" charset="0"/>
              </a:rPr>
              <a:t>METHODOLOGY-DATA COLLECTION:</a:t>
            </a:r>
          </a:p>
        </p:txBody>
      </p:sp>
      <p:sp>
        <p:nvSpPr>
          <p:cNvPr id="5" name="TextBox 5"/>
          <p:cNvSpPr txBox="1"/>
          <p:nvPr/>
        </p:nvSpPr>
        <p:spPr>
          <a:xfrm>
            <a:off x="0" y="5918888"/>
            <a:ext cx="18288000" cy="4527201"/>
          </a:xfrm>
          <a:prstGeom prst="rect">
            <a:avLst/>
          </a:prstGeom>
        </p:spPr>
        <p:txBody>
          <a:bodyPr lIns="0" tIns="0" rIns="0" bIns="0" rtlCol="0" anchor="t">
            <a:spAutoFit/>
          </a:bodyPr>
          <a:lstStyle/>
          <a:p>
            <a:r>
              <a:rPr lang="en-US" sz="3399" dirty="0">
                <a:solidFill>
                  <a:srgbClr val="000000"/>
                </a:solidFill>
                <a:latin typeface="Bell MT" panose="02020503060305020303" pitchFamily="18" charset="0"/>
              </a:rPr>
              <a:t>Datasets Description: Data sourced from PubChem and </a:t>
            </a:r>
            <a:r>
              <a:rPr lang="en-US" sz="3399" dirty="0" err="1">
                <a:solidFill>
                  <a:srgbClr val="000000"/>
                </a:solidFill>
                <a:latin typeface="Bell MT" panose="02020503060305020303" pitchFamily="18" charset="0"/>
              </a:rPr>
              <a:t>ChEMBL</a:t>
            </a:r>
            <a:r>
              <a:rPr lang="en-US" sz="3399" dirty="0">
                <a:solidFill>
                  <a:srgbClr val="000000"/>
                </a:solidFill>
                <a:latin typeface="Bell MT" panose="02020503060305020303" pitchFamily="18" charset="0"/>
              </a:rPr>
              <a:t> databases, curated to include diverse molecular structures. We imported them using </a:t>
            </a:r>
            <a:br>
              <a:rPr lang="en-US" sz="3399" dirty="0">
                <a:solidFill>
                  <a:srgbClr val="000000"/>
                </a:solidFill>
                <a:latin typeface="Bell MT" panose="02020503060305020303" pitchFamily="18" charset="0"/>
              </a:rPr>
            </a:br>
            <a:r>
              <a:rPr lang="en-US" sz="2000" b="0" dirty="0">
                <a:solidFill>
                  <a:srgbClr val="82C6FF"/>
                </a:solidFill>
                <a:effectLst/>
                <a:highlight>
                  <a:srgbClr val="1E1E1E"/>
                </a:highlight>
                <a:latin typeface="Courier New" panose="02070309020205020404" pitchFamily="49" charset="0"/>
              </a:rPr>
              <a:t>!</a:t>
            </a:r>
            <a:r>
              <a:rPr lang="en-US" sz="2000" b="0" dirty="0">
                <a:solidFill>
                  <a:srgbClr val="D4D4D4"/>
                </a:solidFill>
                <a:effectLst/>
                <a:highlight>
                  <a:srgbClr val="1E1E1E"/>
                </a:highlight>
                <a:latin typeface="Courier New" panose="02070309020205020404" pitchFamily="49" charset="0"/>
              </a:rPr>
              <a:t>pip install torch</a:t>
            </a:r>
          </a:p>
          <a:p>
            <a:r>
              <a:rPr lang="en-US" sz="2000" b="0" dirty="0">
                <a:solidFill>
                  <a:srgbClr val="82C6FF"/>
                </a:solidFill>
                <a:effectLst/>
                <a:highlight>
                  <a:srgbClr val="1E1E1E"/>
                </a:highlight>
                <a:latin typeface="Courier New" panose="02070309020205020404" pitchFamily="49" charset="0"/>
              </a:rPr>
              <a:t>!</a:t>
            </a:r>
            <a:r>
              <a:rPr lang="en-US" sz="2000" b="0" dirty="0">
                <a:solidFill>
                  <a:srgbClr val="D4D4D4"/>
                </a:solidFill>
                <a:effectLst/>
                <a:highlight>
                  <a:srgbClr val="1E1E1E"/>
                </a:highlight>
                <a:latin typeface="Courier New" panose="02070309020205020404" pitchFamily="49" charset="0"/>
              </a:rPr>
              <a:t>pip install torch-geometric</a:t>
            </a:r>
          </a:p>
          <a:p>
            <a:r>
              <a:rPr lang="en-US" sz="2000" b="0" dirty="0">
                <a:solidFill>
                  <a:srgbClr val="82C6FF"/>
                </a:solidFill>
                <a:effectLst/>
                <a:highlight>
                  <a:srgbClr val="1E1E1E"/>
                </a:highlight>
                <a:latin typeface="Courier New" panose="02070309020205020404" pitchFamily="49" charset="0"/>
              </a:rPr>
              <a:t>!</a:t>
            </a:r>
            <a:r>
              <a:rPr lang="en-US" sz="2000" b="0" dirty="0">
                <a:solidFill>
                  <a:srgbClr val="D4D4D4"/>
                </a:solidFill>
                <a:effectLst/>
                <a:highlight>
                  <a:srgbClr val="1E1E1E"/>
                </a:highlight>
                <a:latin typeface="Courier New" panose="02070309020205020404" pitchFamily="49" charset="0"/>
              </a:rPr>
              <a:t>pip install </a:t>
            </a:r>
            <a:r>
              <a:rPr lang="en-US" sz="2000" b="0" dirty="0" err="1">
                <a:solidFill>
                  <a:srgbClr val="D4D4D4"/>
                </a:solidFill>
                <a:effectLst/>
                <a:highlight>
                  <a:srgbClr val="1E1E1E"/>
                </a:highlight>
                <a:latin typeface="Courier New" panose="02070309020205020404" pitchFamily="49" charset="0"/>
              </a:rPr>
              <a:t>rdkit</a:t>
            </a:r>
            <a:br>
              <a:rPr lang="en-US" sz="3200" dirty="0">
                <a:solidFill>
                  <a:srgbClr val="000000"/>
                </a:solidFill>
                <a:latin typeface="Bell MT" panose="02020503060305020303" pitchFamily="18" charset="0"/>
              </a:rPr>
            </a:br>
            <a:r>
              <a:rPr lang="en-IN" sz="2400" b="0" dirty="0">
                <a:solidFill>
                  <a:srgbClr val="C586C0"/>
                </a:solidFill>
                <a:effectLst/>
                <a:highlight>
                  <a:srgbClr val="1E1E1E"/>
                </a:highlight>
                <a:latin typeface="Courier New" panose="02070309020205020404" pitchFamily="49" charset="0"/>
              </a:rPr>
              <a:t>import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rdkit</a:t>
            </a:r>
            <a:endParaRPr lang="en-IN" sz="2400" b="0" dirty="0">
              <a:solidFill>
                <a:srgbClr val="D4D4D4"/>
              </a:solidFill>
              <a:effectLst/>
              <a:highlight>
                <a:srgbClr val="1E1E1E"/>
              </a:highlight>
              <a:latin typeface="Courier New" panose="02070309020205020404" pitchFamily="49" charset="0"/>
            </a:endParaRPr>
          </a:p>
          <a:p>
            <a:r>
              <a:rPr lang="en-IN" sz="2400" b="0" dirty="0">
                <a:solidFill>
                  <a:srgbClr val="C586C0"/>
                </a:solidFill>
                <a:effectLst/>
                <a:highlight>
                  <a:srgbClr val="1E1E1E"/>
                </a:highlight>
                <a:latin typeface="Courier New" panose="02070309020205020404" pitchFamily="49" charset="0"/>
              </a:rPr>
              <a:t>from</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torch_geometric.datasets</a:t>
            </a:r>
            <a:r>
              <a:rPr lang="en-IN" sz="2400" b="0" dirty="0">
                <a:solidFill>
                  <a:srgbClr val="D4D4D4"/>
                </a:solidFill>
                <a:effectLst/>
                <a:highlight>
                  <a:srgbClr val="1E1E1E"/>
                </a:highlight>
                <a:latin typeface="Courier New" panose="02070309020205020404" pitchFamily="49" charset="0"/>
              </a:rPr>
              <a:t> </a:t>
            </a:r>
            <a:r>
              <a:rPr lang="en-IN" sz="2400" b="0" dirty="0">
                <a:solidFill>
                  <a:srgbClr val="C586C0"/>
                </a:solidFill>
                <a:effectLst/>
                <a:highlight>
                  <a:srgbClr val="1E1E1E"/>
                </a:highlight>
                <a:latin typeface="Courier New" panose="02070309020205020404" pitchFamily="49" charset="0"/>
              </a:rPr>
              <a:t>import</a:t>
            </a:r>
            <a:r>
              <a:rPr lang="en-IN" sz="2400" b="0" dirty="0">
                <a:solidFill>
                  <a:srgbClr val="D4D4D4"/>
                </a:solidFill>
                <a:effectLst/>
                <a:highlight>
                  <a:srgbClr val="1E1E1E"/>
                </a:highlight>
                <a:latin typeface="Courier New" panose="02070309020205020404" pitchFamily="49" charset="0"/>
              </a:rPr>
              <a:t> </a:t>
            </a:r>
            <a:r>
              <a:rPr lang="en-IN" sz="2400" b="0" dirty="0" err="1">
                <a:solidFill>
                  <a:srgbClr val="D4D4D4"/>
                </a:solidFill>
                <a:effectLst/>
                <a:highlight>
                  <a:srgbClr val="1E1E1E"/>
                </a:highlight>
                <a:latin typeface="Courier New" panose="02070309020205020404" pitchFamily="49" charset="0"/>
              </a:rPr>
              <a:t>MoleculeNet</a:t>
            </a:r>
            <a:endParaRPr lang="en-US" sz="2400"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Data Preprocessing: Normalization of solubility values, handling missing data, and extracting molecular descriptors for model training.</a:t>
            </a:r>
          </a:p>
          <a:p>
            <a:pP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7022"/>
            <a:ext cx="15949415" cy="887095"/>
          </a:xfrm>
          <a:prstGeom prst="rect">
            <a:avLst/>
          </a:prstGeom>
        </p:spPr>
        <p:txBody>
          <a:bodyPr lIns="0" tIns="0" rIns="0" bIns="0" rtlCol="0" anchor="t">
            <a:spAutoFit/>
          </a:bodyPr>
          <a:lstStyle/>
          <a:p>
            <a:pPr>
              <a:lnSpc>
                <a:spcPts val="7279"/>
              </a:lnSpc>
            </a:pPr>
            <a:r>
              <a:rPr lang="en-US" sz="5199" dirty="0">
                <a:solidFill>
                  <a:srgbClr val="000000"/>
                </a:solidFill>
                <a:latin typeface="Bell MT" panose="02020503060305020303" pitchFamily="18" charset="0"/>
              </a:rPr>
              <a:t>METHODOLOGY-MOLECULAR REPRESENTATION:</a:t>
            </a:r>
          </a:p>
        </p:txBody>
      </p:sp>
      <p:sp>
        <p:nvSpPr>
          <p:cNvPr id="3" name="TextBox 3"/>
          <p:cNvSpPr txBox="1"/>
          <p:nvPr/>
        </p:nvSpPr>
        <p:spPr>
          <a:xfrm>
            <a:off x="0" y="1424796"/>
            <a:ext cx="18288000" cy="3050130"/>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Graph Representation: Molecules are represented as graphs, with atoms as nodes and bonds as edges.</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Features: Node features include atomic number, hybridization state, aromaticity, and formal charge. Edge features include bond type, length, and order.</a:t>
            </a:r>
          </a:p>
          <a:p>
            <a:pPr>
              <a:lnSpc>
                <a:spcPts val="4759"/>
              </a:lnSpc>
            </a:pPr>
            <a:endParaRPr lang="en-US" sz="3399" dirty="0">
              <a:solidFill>
                <a:srgbClr val="000000"/>
              </a:solidFill>
              <a:latin typeface="Bell MT" panose="02020503060305020303" pitchFamily="18" charset="0"/>
            </a:endParaRPr>
          </a:p>
        </p:txBody>
      </p:sp>
      <p:sp>
        <p:nvSpPr>
          <p:cNvPr id="4" name="TextBox 4"/>
          <p:cNvSpPr txBox="1"/>
          <p:nvPr/>
        </p:nvSpPr>
        <p:spPr>
          <a:xfrm>
            <a:off x="0" y="4910311"/>
            <a:ext cx="15697200" cy="895245"/>
          </a:xfrm>
          <a:prstGeom prst="rect">
            <a:avLst/>
          </a:prstGeom>
        </p:spPr>
        <p:txBody>
          <a:bodyPr wrap="square" lIns="0" tIns="0" rIns="0" bIns="0" rtlCol="0" anchor="t">
            <a:spAutoFit/>
          </a:bodyPr>
          <a:lstStyle/>
          <a:p>
            <a:pPr>
              <a:lnSpc>
                <a:spcPts val="7279"/>
              </a:lnSpc>
            </a:pPr>
            <a:r>
              <a:rPr lang="en-US" sz="5199" dirty="0">
                <a:solidFill>
                  <a:srgbClr val="000000"/>
                </a:solidFill>
                <a:latin typeface="Bell MT" panose="02020503060305020303" pitchFamily="18" charset="0"/>
              </a:rPr>
              <a:t>METHODOLOGY- GNN ARCHITECTURE:</a:t>
            </a:r>
          </a:p>
        </p:txBody>
      </p:sp>
      <p:sp>
        <p:nvSpPr>
          <p:cNvPr id="5" name="TextBox 5"/>
          <p:cNvSpPr txBox="1"/>
          <p:nvPr/>
        </p:nvSpPr>
        <p:spPr>
          <a:xfrm>
            <a:off x="0" y="6431014"/>
            <a:ext cx="18288000" cy="3050130"/>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GNN Overview: Description of Graph Neural Networks is used in our study.</a:t>
            </a:r>
            <a:br>
              <a:rPr lang="en-US" sz="3399" dirty="0">
                <a:solidFill>
                  <a:srgbClr val="000000"/>
                </a:solidFill>
                <a:latin typeface="Bell MT" panose="02020503060305020303" pitchFamily="18" charset="0"/>
              </a:rPr>
            </a:b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Network Layers: Input layer, hidden layers with graph convolution/attention layers, and output layer for solubility prediction.</a:t>
            </a:r>
          </a:p>
          <a:p>
            <a:pP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 y="110259"/>
            <a:ext cx="17523579" cy="887095"/>
          </a:xfrm>
          <a:prstGeom prst="rect">
            <a:avLst/>
          </a:prstGeom>
        </p:spPr>
        <p:txBody>
          <a:bodyPr wrap="square" lIns="0" tIns="0" rIns="0" bIns="0" rtlCol="0" anchor="t">
            <a:spAutoFit/>
          </a:bodyPr>
          <a:lstStyle/>
          <a:p>
            <a:pPr>
              <a:lnSpc>
                <a:spcPts val="7279"/>
              </a:lnSpc>
            </a:pPr>
            <a:r>
              <a:rPr lang="en-US" sz="5199" dirty="0">
                <a:solidFill>
                  <a:srgbClr val="000000"/>
                </a:solidFill>
                <a:latin typeface="Bell MT" panose="02020503060305020303" pitchFamily="18" charset="0"/>
              </a:rPr>
              <a:t>METHODOLOGY-TRAINING PROCEDURE:</a:t>
            </a:r>
          </a:p>
        </p:txBody>
      </p:sp>
      <p:sp>
        <p:nvSpPr>
          <p:cNvPr id="3" name="TextBox 3"/>
          <p:cNvSpPr txBox="1"/>
          <p:nvPr/>
        </p:nvSpPr>
        <p:spPr>
          <a:xfrm>
            <a:off x="76200" y="5676900"/>
            <a:ext cx="13537307" cy="887095"/>
          </a:xfrm>
          <a:prstGeom prst="rect">
            <a:avLst/>
          </a:prstGeom>
        </p:spPr>
        <p:txBody>
          <a:bodyPr lIns="0" tIns="0" rIns="0" bIns="0" rtlCol="0" anchor="t">
            <a:spAutoFit/>
          </a:bodyPr>
          <a:lstStyle/>
          <a:p>
            <a:pPr>
              <a:lnSpc>
                <a:spcPts val="7279"/>
              </a:lnSpc>
            </a:pPr>
            <a:r>
              <a:rPr lang="en-US" sz="5199" dirty="0">
                <a:solidFill>
                  <a:srgbClr val="000000"/>
                </a:solidFill>
                <a:latin typeface="Bell MT" panose="02020503060305020303" pitchFamily="18" charset="0"/>
              </a:rPr>
              <a:t>METHODOLOGY-EVALUATION MATRICES:</a:t>
            </a:r>
          </a:p>
        </p:txBody>
      </p:sp>
      <p:sp>
        <p:nvSpPr>
          <p:cNvPr id="4" name="TextBox 4"/>
          <p:cNvSpPr txBox="1"/>
          <p:nvPr/>
        </p:nvSpPr>
        <p:spPr>
          <a:xfrm>
            <a:off x="0" y="1336749"/>
            <a:ext cx="18288000" cy="3050130"/>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Bell MT" panose="02020503060305020303" pitchFamily="18" charset="0"/>
              </a:rPr>
              <a:t>Loss Function: Mean Squared Error (MSE) used for measuring prediction accuracy.</a:t>
            </a:r>
          </a:p>
          <a:p>
            <a:pPr marL="734059" lvl="1" indent="-367030">
              <a:lnSpc>
                <a:spcPts val="4759"/>
              </a:lnSpc>
              <a:buFont typeface="Arial"/>
              <a:buChar char="•"/>
            </a:pPr>
            <a:r>
              <a:rPr lang="en-US" sz="3399" dirty="0">
                <a:solidFill>
                  <a:srgbClr val="000000"/>
                </a:solidFill>
                <a:latin typeface="Bell MT" panose="02020503060305020303" pitchFamily="18" charset="0"/>
              </a:rPr>
              <a:t>Optimization Algorithm: Adam optimizer employed for efficient gradient-based optimization.</a:t>
            </a:r>
          </a:p>
          <a:p>
            <a:pPr marL="734059" lvl="1" indent="-367030">
              <a:lnSpc>
                <a:spcPts val="4759"/>
              </a:lnSpc>
              <a:buFont typeface="Arial"/>
              <a:buChar char="•"/>
            </a:pPr>
            <a:r>
              <a:rPr lang="en-US" sz="3399" dirty="0">
                <a:solidFill>
                  <a:srgbClr val="000000"/>
                </a:solidFill>
                <a:latin typeface="Bell MT" panose="02020503060305020303" pitchFamily="18" charset="0"/>
              </a:rPr>
              <a:t>Hyperparameter Tuning: Parameters such as learning rate, batch size, and network architecture tuned for optimal performance.</a:t>
            </a:r>
          </a:p>
          <a:p>
            <a:pPr>
              <a:lnSpc>
                <a:spcPts val="4759"/>
              </a:lnSpc>
            </a:pPr>
            <a:endParaRPr lang="en-US" sz="3399" dirty="0">
              <a:solidFill>
                <a:srgbClr val="000000"/>
              </a:solidFill>
              <a:latin typeface="Bell MT" panose="02020503060305020303" pitchFamily="18" charset="0"/>
            </a:endParaRPr>
          </a:p>
        </p:txBody>
      </p:sp>
      <p:sp>
        <p:nvSpPr>
          <p:cNvPr id="5" name="TextBox 5"/>
          <p:cNvSpPr txBox="1"/>
          <p:nvPr/>
        </p:nvSpPr>
        <p:spPr>
          <a:xfrm>
            <a:off x="0" y="6877685"/>
            <a:ext cx="18288000" cy="2434577"/>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000000"/>
                </a:solidFill>
                <a:latin typeface="Bell MT" panose="02020503060305020303" pitchFamily="18" charset="0"/>
              </a:rPr>
              <a:t>Performance Metrics: RMSE and R^2 score used to evaluate model performance.</a:t>
            </a:r>
          </a:p>
          <a:p>
            <a:pPr marL="734059" lvl="1" indent="-367030">
              <a:lnSpc>
                <a:spcPts val="4759"/>
              </a:lnSpc>
              <a:buFont typeface="Arial"/>
              <a:buChar char="•"/>
            </a:pPr>
            <a:r>
              <a:rPr lang="en-US" sz="3399">
                <a:solidFill>
                  <a:srgbClr val="000000"/>
                </a:solidFill>
                <a:latin typeface="Bell MT" panose="02020503060305020303" pitchFamily="18" charset="0"/>
              </a:rPr>
              <a:t>Cross-Validation: k-fold cross-validation ensures robust evaluation by training and testing on multiple data splits.</a:t>
            </a:r>
          </a:p>
          <a:p>
            <a:pPr>
              <a:lnSpc>
                <a:spcPts val="4759"/>
              </a:lnSpc>
            </a:pPr>
            <a:endParaRPr lang="en-US" sz="3399">
              <a:solidFill>
                <a:srgbClr val="000000"/>
              </a:solidFill>
              <a:latin typeface="Bell MT" panose="0202050306030502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200" y="571500"/>
            <a:ext cx="9682259" cy="895245"/>
          </a:xfrm>
          <a:prstGeom prst="rect">
            <a:avLst/>
          </a:prstGeom>
        </p:spPr>
        <p:txBody>
          <a:bodyPr wrap="square" lIns="0" tIns="0" rIns="0" bIns="0" rtlCol="0" anchor="t">
            <a:spAutoFit/>
          </a:bodyPr>
          <a:lstStyle/>
          <a:p>
            <a:pPr algn="ctr">
              <a:lnSpc>
                <a:spcPts val="7279"/>
              </a:lnSpc>
            </a:pPr>
            <a:r>
              <a:rPr lang="en-US" sz="5199" dirty="0">
                <a:solidFill>
                  <a:srgbClr val="000000"/>
                </a:solidFill>
                <a:latin typeface="Bell MT" panose="02020503060305020303" pitchFamily="18" charset="0"/>
              </a:rPr>
              <a:t>EXPERIMENTAL RESULTS:</a:t>
            </a:r>
          </a:p>
        </p:txBody>
      </p:sp>
      <p:sp>
        <p:nvSpPr>
          <p:cNvPr id="3" name="TextBox 3"/>
          <p:cNvSpPr txBox="1"/>
          <p:nvPr/>
        </p:nvSpPr>
        <p:spPr>
          <a:xfrm>
            <a:off x="88309" y="3019742"/>
            <a:ext cx="17894891" cy="4896790"/>
          </a:xfrm>
          <a:prstGeom prst="rect">
            <a:avLst/>
          </a:prstGeom>
        </p:spPr>
        <p:txBody>
          <a:bodyPr wrap="square" lIns="0" tIns="0" rIns="0" bIns="0" rtlCol="0" anchor="t">
            <a:spAutoFit/>
          </a:bodyPr>
          <a:lstStyle/>
          <a:p>
            <a:pPr>
              <a:lnSpc>
                <a:spcPts val="4759"/>
              </a:lnSpc>
            </a:pPr>
            <a:r>
              <a:rPr lang="en-US" sz="3399" dirty="0">
                <a:solidFill>
                  <a:srgbClr val="000000"/>
                </a:solidFill>
                <a:latin typeface="Bell MT" panose="02020503060305020303" pitchFamily="18" charset="0"/>
              </a:rPr>
              <a:t>Qualitative Analysis: Visualizations like scatter plots, histograms, and residual plots showcasing prediction accuracy and error distribution.</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Case Studies: Detailed analyses of specific molecules to illustrate the GNN model's strengths.</a:t>
            </a:r>
            <a:br>
              <a:rPr lang="en-US" sz="3399" dirty="0">
                <a:solidFill>
                  <a:srgbClr val="000000"/>
                </a:solidFill>
                <a:latin typeface="Bell MT" panose="02020503060305020303" pitchFamily="18" charset="0"/>
              </a:rPr>
            </a:br>
            <a:br>
              <a:rPr lang="en-US" sz="3399" dirty="0">
                <a:solidFill>
                  <a:srgbClr val="000000"/>
                </a:solidFill>
                <a:latin typeface="Bell MT" panose="02020503060305020303" pitchFamily="18" charset="0"/>
              </a:rPr>
            </a:br>
            <a:r>
              <a:rPr lang="en-US" sz="3399" dirty="0">
                <a:solidFill>
                  <a:srgbClr val="000000"/>
                </a:solidFill>
                <a:latin typeface="Bell MT" panose="02020503060305020303" pitchFamily="18" charset="0"/>
              </a:rPr>
              <a:t>Model showed good accuracy when prediction vs real is plotted as a scatter plot. </a:t>
            </a:r>
          </a:p>
          <a:p>
            <a:pPr>
              <a:lnSpc>
                <a:spcPts val="4759"/>
              </a:lnSpc>
            </a:pPr>
            <a:endParaRPr lang="en-US" sz="3399" dirty="0">
              <a:solidFill>
                <a:srgbClr val="000000"/>
              </a:solidFill>
              <a:latin typeface="Bell MT" panose="02020503060305020303" pitchFamily="18" charset="0"/>
            </a:endParaRPr>
          </a:p>
          <a:p>
            <a:pP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4472" y="141605"/>
            <a:ext cx="4670425" cy="887095"/>
          </a:xfrm>
          <a:prstGeom prst="rect">
            <a:avLst/>
          </a:prstGeom>
        </p:spPr>
        <p:txBody>
          <a:bodyPr lIns="0" tIns="0" rIns="0" bIns="0" rtlCol="0" anchor="t">
            <a:spAutoFit/>
          </a:bodyPr>
          <a:lstStyle/>
          <a:p>
            <a:pPr algn="ctr">
              <a:lnSpc>
                <a:spcPts val="7279"/>
              </a:lnSpc>
            </a:pPr>
            <a:r>
              <a:rPr lang="en-US" sz="5199">
                <a:solidFill>
                  <a:srgbClr val="000000"/>
                </a:solidFill>
                <a:latin typeface="Bell MT" panose="02020503060305020303" pitchFamily="18" charset="0"/>
              </a:rPr>
              <a:t>CONCLUSION:</a:t>
            </a:r>
          </a:p>
        </p:txBody>
      </p:sp>
      <p:sp>
        <p:nvSpPr>
          <p:cNvPr id="3" name="TextBox 3"/>
          <p:cNvSpPr txBox="1"/>
          <p:nvPr/>
        </p:nvSpPr>
        <p:spPr>
          <a:xfrm>
            <a:off x="0" y="1584390"/>
            <a:ext cx="18288000" cy="8590108"/>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Key Findings: Summary of research findings, emphasizing the GNN model's effectiveness in solubility prediction.</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High Prediction Accuracy: The Graph Neural Network (GNN) model demonstrates exceptional accuracy in predicting molecular solubility as visualized in graph.</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Implications: Discussion on implications for the field, including applications and potential impact on drug development and material science.</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Future Research: Suggestions for future research directions, including improvements in GNN architecture, integration with other computational methods, and exploration of other molecular properties.</a:t>
            </a:r>
          </a:p>
          <a:p>
            <a:pPr>
              <a:lnSpc>
                <a:spcPts val="4759"/>
              </a:lnSpc>
            </a:pPr>
            <a:endParaRPr lang="en-US" sz="3399" dirty="0">
              <a:solidFill>
                <a:srgbClr val="000000"/>
              </a:solidFill>
              <a:latin typeface="Bell MT" panose="02020503060305020303" pitchFamily="18" charset="0"/>
            </a:endParaRPr>
          </a:p>
          <a:p>
            <a:pPr>
              <a:lnSpc>
                <a:spcPts val="4759"/>
              </a:lnSpc>
            </a:pPr>
            <a:endParaRPr lang="en-US" sz="3399" dirty="0">
              <a:solidFill>
                <a:srgbClr val="000000"/>
              </a:solidFill>
              <a:latin typeface="Bell MT" panose="020205030603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latin typeface="Bell MT" panose="02020503060305020303" pitchFamily="18" charset="0"/>
                <a:cs typeface="Times New Roman" panose="02020603050405020304" pitchFamily="18" charset="0"/>
              </a:rPr>
              <a:t>Introduction to Graphs</a:t>
            </a:r>
            <a:br>
              <a:rPr lang="en-US" sz="4800" b="1" dirty="0">
                <a:latin typeface="Bell MT" panose="02020503060305020303" pitchFamily="18" charset="0"/>
                <a:cs typeface="Times New Roman" panose="02020603050405020304" pitchFamily="18" charset="0"/>
              </a:rPr>
            </a:br>
            <a:r>
              <a:rPr lang="en-US" sz="4800" dirty="0">
                <a:latin typeface="Bell MT" panose="02020503060305020303" pitchFamily="18" charset="0"/>
                <a:cs typeface="Times New Roman" panose="02020603050405020304" pitchFamily="18" charset="0"/>
              </a:rPr>
              <a:t> </a:t>
            </a:r>
            <a:endParaRPr lang="en-IN" sz="4800" dirty="0">
              <a:latin typeface="Bell MT" panose="02020503060305020303" pitchFamily="18" charset="0"/>
              <a:cs typeface="Times New Roman" panose="02020603050405020304" pitchFamily="18" charset="0"/>
            </a:endParaRPr>
          </a:p>
        </p:txBody>
      </p:sp>
      <p:sp>
        <p:nvSpPr>
          <p:cNvPr id="3" name="Content Placeholder 2"/>
          <p:cNvSpPr>
            <a:spLocks noGrp="1"/>
          </p:cNvSpPr>
          <p:nvPr>
            <p:ph idx="1"/>
          </p:nvPr>
        </p:nvSpPr>
        <p:spPr>
          <a:xfrm>
            <a:off x="477982" y="2171700"/>
            <a:ext cx="16535400" cy="5524500"/>
          </a:xfrm>
        </p:spPr>
        <p:txBody>
          <a:bodyPr>
            <a:normAutofit/>
          </a:bodyPr>
          <a:lstStyle/>
          <a:p>
            <a:pPr marL="0" indent="0">
              <a:buNone/>
            </a:pPr>
            <a:r>
              <a:rPr lang="en-US" sz="4000" dirty="0">
                <a:latin typeface="Bell MT" panose="02020503060305020303" pitchFamily="18" charset="0"/>
                <a:cs typeface="Times New Roman" panose="02020603050405020304" pitchFamily="18" charset="0"/>
              </a:rPr>
              <a:t>Graph is a collection of nodes (vertices) and edges (connections) between them.</a:t>
            </a:r>
          </a:p>
          <a:p>
            <a:r>
              <a:rPr lang="en-US" sz="4000" b="1" dirty="0">
                <a:latin typeface="Bell MT" panose="02020503060305020303" pitchFamily="18" charset="0"/>
                <a:cs typeface="Times New Roman" panose="02020603050405020304" pitchFamily="18" charset="0"/>
              </a:rPr>
              <a:t>Components:</a:t>
            </a:r>
            <a:endParaRPr lang="en-US" sz="4000" dirty="0">
              <a:latin typeface="Bell MT" panose="02020503060305020303" pitchFamily="18" charset="0"/>
              <a:cs typeface="Times New Roman" panose="02020603050405020304" pitchFamily="18" charset="0"/>
            </a:endParaRPr>
          </a:p>
          <a:p>
            <a:pPr lvl="1"/>
            <a:r>
              <a:rPr lang="en-US" sz="3600" b="1" dirty="0">
                <a:latin typeface="Bell MT" panose="02020503060305020303" pitchFamily="18" charset="0"/>
                <a:cs typeface="Times New Roman" panose="02020603050405020304" pitchFamily="18" charset="0"/>
              </a:rPr>
              <a:t>Vertices (Nodes):</a:t>
            </a:r>
            <a:r>
              <a:rPr lang="en-US" sz="3600" dirty="0">
                <a:latin typeface="Bell MT" panose="02020503060305020303" pitchFamily="18" charset="0"/>
                <a:cs typeface="Times New Roman" panose="02020603050405020304" pitchFamily="18" charset="0"/>
              </a:rPr>
              <a:t> Represent entities.</a:t>
            </a:r>
          </a:p>
          <a:p>
            <a:pPr lvl="1"/>
            <a:r>
              <a:rPr lang="en-US" sz="3600" b="1" dirty="0">
                <a:latin typeface="Bell MT" panose="02020503060305020303" pitchFamily="18" charset="0"/>
                <a:cs typeface="Times New Roman" panose="02020603050405020304" pitchFamily="18" charset="0"/>
              </a:rPr>
              <a:t>Edges (Links):</a:t>
            </a:r>
            <a:r>
              <a:rPr lang="en-US" sz="3600" dirty="0">
                <a:latin typeface="Bell MT" panose="02020503060305020303" pitchFamily="18" charset="0"/>
                <a:cs typeface="Times New Roman" panose="02020603050405020304" pitchFamily="18" charset="0"/>
              </a:rPr>
              <a:t> Represent relationships between entities.</a:t>
            </a:r>
          </a:p>
        </p:txBody>
      </p:sp>
    </p:spTree>
    <p:extLst>
      <p:ext uri="{BB962C8B-B14F-4D97-AF65-F5344CB8AC3E}">
        <p14:creationId xmlns:p14="http://schemas.microsoft.com/office/powerpoint/2010/main" val="355276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552700"/>
            <a:ext cx="18288000" cy="3236720"/>
          </a:xfrm>
          <a:prstGeom prst="rect">
            <a:avLst/>
          </a:prstGeom>
        </p:spPr>
        <p:txBody>
          <a:bodyPr lIns="0" tIns="0" rIns="0" bIns="0" rtlCol="0" anchor="t">
            <a:spAutoFit/>
          </a:bodyPr>
          <a:lstStyle/>
          <a:p>
            <a:pPr algn="ctr">
              <a:lnSpc>
                <a:spcPts val="12880"/>
              </a:lnSpc>
            </a:pPr>
            <a:r>
              <a:rPr lang="en-US" sz="9200" dirty="0">
                <a:solidFill>
                  <a:srgbClr val="000000"/>
                </a:solidFill>
                <a:latin typeface="Bell MT" panose="02020503060305020303" pitchFamily="18" charset="0"/>
              </a:rPr>
              <a:t>Traffic Prediction Using GRU Models</a:t>
            </a:r>
          </a:p>
        </p:txBody>
      </p:sp>
      <p:sp>
        <p:nvSpPr>
          <p:cNvPr id="3" name="TextBox 3"/>
          <p:cNvSpPr txBox="1"/>
          <p:nvPr/>
        </p:nvSpPr>
        <p:spPr>
          <a:xfrm>
            <a:off x="3657600" y="5905500"/>
            <a:ext cx="11626851"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Bell MT" panose="02020503060305020303" pitchFamily="18" charset="0"/>
              </a:rPr>
              <a:t>Leveraging Deep Learning for Urban</a:t>
            </a:r>
          </a:p>
        </p:txBody>
      </p:sp>
    </p:spTree>
    <p:extLst>
      <p:ext uri="{BB962C8B-B14F-4D97-AF65-F5344CB8AC3E}">
        <p14:creationId xmlns:p14="http://schemas.microsoft.com/office/powerpoint/2010/main" val="343025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2024" y="141605"/>
            <a:ext cx="3675459" cy="895245"/>
          </a:xfrm>
          <a:prstGeom prst="rect">
            <a:avLst/>
          </a:prstGeom>
        </p:spPr>
        <p:txBody>
          <a:bodyPr lIns="0" tIns="0" rIns="0" bIns="0" rtlCol="0" anchor="t">
            <a:spAutoFit/>
          </a:bodyPr>
          <a:lstStyle/>
          <a:p>
            <a:pPr>
              <a:lnSpc>
                <a:spcPts val="7279"/>
              </a:lnSpc>
            </a:pPr>
            <a:r>
              <a:rPr lang="en-US" sz="5199">
                <a:solidFill>
                  <a:srgbClr val="000000"/>
                </a:solidFill>
                <a:latin typeface="Bell MT" panose="02020503060305020303" pitchFamily="18" charset="0"/>
              </a:rPr>
              <a:t>OVERVIEW:</a:t>
            </a:r>
          </a:p>
        </p:txBody>
      </p:sp>
      <p:sp>
        <p:nvSpPr>
          <p:cNvPr id="3" name="TextBox 3"/>
          <p:cNvSpPr txBox="1"/>
          <p:nvPr/>
        </p:nvSpPr>
        <p:spPr>
          <a:xfrm>
            <a:off x="0" y="1357948"/>
            <a:ext cx="18288000" cy="9191940"/>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Objective: Develop an accurate traffic prediction model using GRU neural networks for urban mobility planning and traffic management.</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Methodology: Collect and preprocess historical traffic data, extract relevant features, design GRU model architecture, and evaluate performance using RMSE metrics.</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Findings: GRU models demonstrate superior accuracy in predicting traffic volumes across junctions and time intervals compared to baseline models.</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Implications: Enable data-driven decisions, reduce congestion, optimize traffic flow, and improve urban livability through accurate traffic prediction.</a:t>
            </a:r>
          </a:p>
          <a:p>
            <a:pPr>
              <a:lnSpc>
                <a:spcPts val="4759"/>
              </a:lnSpc>
            </a:pPr>
            <a:endParaRPr lang="en-US" sz="3399" dirty="0">
              <a:solidFill>
                <a:srgbClr val="000000"/>
              </a:solidFill>
              <a:latin typeface="Bell MT" panose="02020503060305020303" pitchFamily="18" charset="0"/>
            </a:endParaRPr>
          </a:p>
          <a:p>
            <a:pPr>
              <a:lnSpc>
                <a:spcPts val="4759"/>
              </a:lnSpc>
            </a:pPr>
            <a:r>
              <a:rPr lang="en-US" sz="3399" dirty="0">
                <a:solidFill>
                  <a:srgbClr val="000000"/>
                </a:solidFill>
                <a:latin typeface="Bell MT" panose="02020503060305020303" pitchFamily="18" charset="0"/>
              </a:rPr>
              <a:t>Significance: Highlights the potential of deep learning techniques in addressing complex urban challenges and enhancing transportation efficiency.</a:t>
            </a:r>
          </a:p>
          <a:p>
            <a:pPr>
              <a:lnSpc>
                <a:spcPts val="4759"/>
              </a:lnSpc>
            </a:pPr>
            <a:endParaRPr lang="en-US" sz="3399" dirty="0">
              <a:solidFill>
                <a:srgbClr val="000000"/>
              </a:solidFill>
              <a:latin typeface="Bell MT" panose="02020503060305020303" pitchFamily="18" charset="0"/>
            </a:endParaRPr>
          </a:p>
        </p:txBody>
      </p:sp>
    </p:spTree>
    <p:extLst>
      <p:ext uri="{BB962C8B-B14F-4D97-AF65-F5344CB8AC3E}">
        <p14:creationId xmlns:p14="http://schemas.microsoft.com/office/powerpoint/2010/main" val="1004017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320" y="-95250"/>
            <a:ext cx="6513280" cy="895245"/>
          </a:xfrm>
          <a:prstGeom prst="rect">
            <a:avLst/>
          </a:prstGeom>
        </p:spPr>
        <p:txBody>
          <a:bodyPr wrap="square" lIns="0" tIns="0" rIns="0" bIns="0" rtlCol="0" anchor="t">
            <a:spAutoFit/>
          </a:bodyPr>
          <a:lstStyle/>
          <a:p>
            <a:pPr>
              <a:lnSpc>
                <a:spcPts val="7279"/>
              </a:lnSpc>
            </a:pPr>
            <a:r>
              <a:rPr lang="en-US" sz="5199" dirty="0">
                <a:solidFill>
                  <a:srgbClr val="000000"/>
                </a:solidFill>
                <a:latin typeface="Bell MT" panose="02020503060305020303" pitchFamily="18" charset="0"/>
              </a:rPr>
              <a:t>INTRODUCTION:</a:t>
            </a:r>
          </a:p>
        </p:txBody>
      </p:sp>
      <p:sp>
        <p:nvSpPr>
          <p:cNvPr id="3" name="TextBox 3"/>
          <p:cNvSpPr txBox="1"/>
          <p:nvPr/>
        </p:nvSpPr>
        <p:spPr>
          <a:xfrm>
            <a:off x="0" y="1427587"/>
            <a:ext cx="18288000" cy="7359002"/>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Bell MT" panose="02020503060305020303" pitchFamily="18" charset="0"/>
              </a:rPr>
              <a:t>Optimizing Traffic Flow: Accurate predictions reduce congestion and improve commute times.</a:t>
            </a:r>
          </a:p>
          <a:p>
            <a:pPr marL="734059" lvl="1" indent="-367030">
              <a:lnSpc>
                <a:spcPts val="4759"/>
              </a:lnSpc>
              <a:buFont typeface="Arial"/>
              <a:buChar char="•"/>
            </a:pPr>
            <a:r>
              <a:rPr lang="en-US" sz="3399" dirty="0">
                <a:solidFill>
                  <a:srgbClr val="000000"/>
                </a:solidFill>
                <a:latin typeface="Bell MT" panose="02020503060305020303" pitchFamily="18" charset="0"/>
              </a:rPr>
              <a:t>Infrastructure Planning: Guides effective design and expansion of road networks and public transport.</a:t>
            </a:r>
          </a:p>
          <a:p>
            <a:pPr marL="734059" lvl="1" indent="-367030">
              <a:lnSpc>
                <a:spcPts val="4759"/>
              </a:lnSpc>
              <a:buFont typeface="Arial"/>
              <a:buChar char="•"/>
            </a:pPr>
            <a:r>
              <a:rPr lang="en-US" sz="3399" dirty="0">
                <a:solidFill>
                  <a:srgbClr val="000000"/>
                </a:solidFill>
                <a:latin typeface="Bell MT" panose="02020503060305020303" pitchFamily="18" charset="0"/>
              </a:rPr>
              <a:t>Resource Allocation: Enhances efficient use of traffic management resources like signal timing and patrols.</a:t>
            </a:r>
          </a:p>
          <a:p>
            <a:pPr marL="734059" lvl="1" indent="-367030">
              <a:lnSpc>
                <a:spcPts val="4759"/>
              </a:lnSpc>
              <a:buFont typeface="Arial"/>
              <a:buChar char="•"/>
            </a:pPr>
            <a:r>
              <a:rPr lang="en-US" sz="3399" dirty="0">
                <a:solidFill>
                  <a:srgbClr val="000000"/>
                </a:solidFill>
                <a:latin typeface="Bell MT" panose="02020503060305020303" pitchFamily="18" charset="0"/>
              </a:rPr>
              <a:t>Complexity of Traffic Patterns: Vary by time, influenced by weather, events, accidents, and show spatial variability.</a:t>
            </a:r>
          </a:p>
          <a:p>
            <a:pPr marL="734059" lvl="1" indent="-367030">
              <a:lnSpc>
                <a:spcPts val="4759"/>
              </a:lnSpc>
              <a:buFont typeface="Arial"/>
              <a:buChar char="•"/>
            </a:pPr>
            <a:r>
              <a:rPr lang="en-US" sz="3399" dirty="0">
                <a:solidFill>
                  <a:srgbClr val="000000"/>
                </a:solidFill>
                <a:latin typeface="Bell MT" panose="02020503060305020303" pitchFamily="18" charset="0"/>
              </a:rPr>
              <a:t>Need for Accurate Forecasting: Requires high-quality data, real-time updates, and scalability to manage large urban areas.</a:t>
            </a:r>
          </a:p>
          <a:p>
            <a:pPr marL="734059" lvl="1" indent="-367030">
              <a:lnSpc>
                <a:spcPts val="4759"/>
              </a:lnSpc>
              <a:buFont typeface="Arial"/>
              <a:buChar char="•"/>
            </a:pPr>
            <a:r>
              <a:rPr lang="en-US" sz="3399" dirty="0">
                <a:solidFill>
                  <a:srgbClr val="000000"/>
                </a:solidFill>
                <a:latin typeface="Bell MT" panose="02020503060305020303" pitchFamily="18" charset="0"/>
              </a:rPr>
              <a:t>Role of Deep Learning: Captures complex, nonlinear relationships in traffic data, improving prediction accuracy and handling temporal dependencies with GRU models.</a:t>
            </a:r>
          </a:p>
          <a:p>
            <a:pPr>
              <a:lnSpc>
                <a:spcPts val="4759"/>
              </a:lnSpc>
            </a:pPr>
            <a:endParaRPr lang="en-US" sz="3399" dirty="0">
              <a:solidFill>
                <a:srgbClr val="000000"/>
              </a:solidFill>
              <a:latin typeface="Bell MT" panose="02020503060305020303" pitchFamily="18" charset="0"/>
            </a:endParaRPr>
          </a:p>
        </p:txBody>
      </p:sp>
    </p:spTree>
    <p:extLst>
      <p:ext uri="{BB962C8B-B14F-4D97-AF65-F5344CB8AC3E}">
        <p14:creationId xmlns:p14="http://schemas.microsoft.com/office/powerpoint/2010/main" val="4271967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95250"/>
            <a:ext cx="6653114" cy="887095"/>
          </a:xfrm>
          <a:prstGeom prst="rect">
            <a:avLst/>
          </a:prstGeom>
        </p:spPr>
        <p:txBody>
          <a:bodyPr lIns="0" tIns="0" rIns="0" bIns="0" rtlCol="0" anchor="t">
            <a:spAutoFit/>
          </a:bodyPr>
          <a:lstStyle/>
          <a:p>
            <a:pPr>
              <a:lnSpc>
                <a:spcPts val="7279"/>
              </a:lnSpc>
            </a:pPr>
            <a:r>
              <a:rPr lang="en-US" sz="5199">
                <a:solidFill>
                  <a:srgbClr val="000000"/>
                </a:solidFill>
                <a:latin typeface="Bell MT" panose="02020503060305020303" pitchFamily="18" charset="0"/>
              </a:rPr>
              <a:t>DATA DESCRIPTION:</a:t>
            </a:r>
          </a:p>
        </p:txBody>
      </p:sp>
      <p:sp>
        <p:nvSpPr>
          <p:cNvPr id="3" name="TextBox 3"/>
          <p:cNvSpPr txBox="1"/>
          <p:nvPr/>
        </p:nvSpPr>
        <p:spPr>
          <a:xfrm>
            <a:off x="8878" y="876300"/>
            <a:ext cx="16965316" cy="4896790"/>
          </a:xfrm>
          <a:prstGeom prst="rect">
            <a:avLst/>
          </a:prstGeom>
        </p:spPr>
        <p:txBody>
          <a:bodyPr lIns="0" tIns="0" rIns="0" bIns="0" rtlCol="0" anchor="t">
            <a:spAutoFit/>
          </a:bodyPr>
          <a:lstStyle/>
          <a:p>
            <a:pPr>
              <a:lnSpc>
                <a:spcPts val="4759"/>
              </a:lnSpc>
            </a:pPr>
            <a:r>
              <a:rPr lang="en-US" sz="3399" dirty="0">
                <a:solidFill>
                  <a:srgbClr val="000000"/>
                </a:solidFill>
                <a:latin typeface="Bell MT" panose="02020503060305020303" pitchFamily="18" charset="0"/>
              </a:rPr>
              <a:t>Source of Data:</a:t>
            </a:r>
          </a:p>
          <a:p>
            <a:pPr marL="734059" lvl="1" indent="-367030">
              <a:lnSpc>
                <a:spcPts val="4759"/>
              </a:lnSpc>
              <a:buFont typeface="Arial"/>
              <a:buChar char="•"/>
            </a:pPr>
            <a:r>
              <a:rPr lang="en-US" sz="3399" dirty="0">
                <a:solidFill>
                  <a:srgbClr val="000000"/>
                </a:solidFill>
                <a:latin typeface="Bell MT" panose="02020503060305020303" pitchFamily="18" charset="0"/>
              </a:rPr>
              <a:t>Historical traffic data collected from multiple junctions.</a:t>
            </a:r>
          </a:p>
          <a:p>
            <a:pPr marL="734059" lvl="1" indent="-367030">
              <a:lnSpc>
                <a:spcPts val="4759"/>
              </a:lnSpc>
              <a:buFont typeface="Arial"/>
              <a:buChar char="•"/>
            </a:pPr>
            <a:r>
              <a:rPr lang="en-US" sz="3399" dirty="0">
                <a:solidFill>
                  <a:srgbClr val="000000"/>
                </a:solidFill>
                <a:latin typeface="Bell MT" panose="02020503060305020303" pitchFamily="18" charset="0"/>
              </a:rPr>
              <a:t>Sourced from a CSV file capturing traffic volume over time.</a:t>
            </a:r>
          </a:p>
          <a:p>
            <a:pPr>
              <a:lnSpc>
                <a:spcPts val="4759"/>
              </a:lnSpc>
            </a:pPr>
            <a:r>
              <a:rPr lang="en-US" sz="3399" dirty="0">
                <a:solidFill>
                  <a:srgbClr val="000000"/>
                </a:solidFill>
                <a:latin typeface="Bell MT" panose="02020503060305020303" pitchFamily="18" charset="0"/>
              </a:rPr>
              <a:t>Columns in Dataset:</a:t>
            </a:r>
          </a:p>
          <a:p>
            <a:pPr marL="734059" lvl="1" indent="-367030">
              <a:lnSpc>
                <a:spcPts val="4759"/>
              </a:lnSpc>
              <a:buFont typeface="Arial"/>
              <a:buChar char="•"/>
            </a:pPr>
            <a:r>
              <a:rPr lang="en-US" sz="3399" dirty="0" err="1">
                <a:solidFill>
                  <a:srgbClr val="000000"/>
                </a:solidFill>
                <a:latin typeface="Bell MT" panose="02020503060305020303" pitchFamily="18" charset="0"/>
              </a:rPr>
              <a:t>DateTime</a:t>
            </a:r>
            <a:r>
              <a:rPr lang="en-US" sz="3399" dirty="0">
                <a:solidFill>
                  <a:srgbClr val="000000"/>
                </a:solidFill>
                <a:latin typeface="Bell MT" panose="02020503060305020303" pitchFamily="18" charset="0"/>
              </a:rPr>
              <a:t>: Timestamp for each data point, essential for time-series analysis.</a:t>
            </a:r>
          </a:p>
          <a:p>
            <a:pPr marL="734059" lvl="1" indent="-367030">
              <a:lnSpc>
                <a:spcPts val="4759"/>
              </a:lnSpc>
              <a:buFont typeface="Arial"/>
              <a:buChar char="•"/>
            </a:pPr>
            <a:r>
              <a:rPr lang="en-US" sz="3399" dirty="0">
                <a:solidFill>
                  <a:srgbClr val="000000"/>
                </a:solidFill>
                <a:latin typeface="Bell MT" panose="02020503060305020303" pitchFamily="18" charset="0"/>
              </a:rPr>
              <a:t>Junction: Specific junction identifier where traffic data is recorded.</a:t>
            </a:r>
          </a:p>
          <a:p>
            <a:pPr marL="734059" lvl="1" indent="-367030">
              <a:lnSpc>
                <a:spcPts val="4759"/>
              </a:lnSpc>
              <a:buFont typeface="Arial"/>
              <a:buChar char="•"/>
            </a:pPr>
            <a:r>
              <a:rPr lang="en-US" sz="3399" dirty="0">
                <a:solidFill>
                  <a:srgbClr val="000000"/>
                </a:solidFill>
                <a:latin typeface="Bell MT" panose="02020503060305020303" pitchFamily="18" charset="0"/>
              </a:rPr>
              <a:t>Vehicles: Number of vehicles observed at each junction during the timestamp.</a:t>
            </a:r>
          </a:p>
          <a:p>
            <a:pPr>
              <a:lnSpc>
                <a:spcPts val="4759"/>
              </a:lnSpc>
            </a:pPr>
            <a:endParaRPr lang="en-US" sz="3399" dirty="0">
              <a:solidFill>
                <a:srgbClr val="000000"/>
              </a:solidFill>
              <a:latin typeface="Bell MT" panose="02020503060305020303" pitchFamily="18" charset="0"/>
            </a:endParaRPr>
          </a:p>
        </p:txBody>
      </p:sp>
      <p:sp>
        <p:nvSpPr>
          <p:cNvPr id="4" name="TextBox 4"/>
          <p:cNvSpPr txBox="1"/>
          <p:nvPr/>
        </p:nvSpPr>
        <p:spPr>
          <a:xfrm>
            <a:off x="0" y="5266549"/>
            <a:ext cx="10469542" cy="887095"/>
          </a:xfrm>
          <a:prstGeom prst="rect">
            <a:avLst/>
          </a:prstGeom>
        </p:spPr>
        <p:txBody>
          <a:bodyPr lIns="0" tIns="0" rIns="0" bIns="0" rtlCol="0" anchor="t">
            <a:spAutoFit/>
          </a:bodyPr>
          <a:lstStyle/>
          <a:p>
            <a:pPr>
              <a:lnSpc>
                <a:spcPts val="7279"/>
              </a:lnSpc>
            </a:pPr>
            <a:r>
              <a:rPr lang="en-US" sz="5199" dirty="0">
                <a:solidFill>
                  <a:srgbClr val="000000"/>
                </a:solidFill>
                <a:latin typeface="Bell MT" panose="02020503060305020303" pitchFamily="18" charset="0"/>
              </a:rPr>
              <a:t>DATA PREPROCESSING:</a:t>
            </a:r>
          </a:p>
        </p:txBody>
      </p:sp>
      <p:sp>
        <p:nvSpPr>
          <p:cNvPr id="5" name="TextBox 5"/>
          <p:cNvSpPr txBox="1"/>
          <p:nvPr/>
        </p:nvSpPr>
        <p:spPr>
          <a:xfrm>
            <a:off x="0" y="6448474"/>
            <a:ext cx="18288000" cy="3665683"/>
          </a:xfrm>
          <a:prstGeom prst="rect">
            <a:avLst/>
          </a:prstGeom>
        </p:spPr>
        <p:txBody>
          <a:bodyPr lIns="0" tIns="0" rIns="0" bIns="0" rtlCol="0" anchor="t">
            <a:spAutoFit/>
          </a:bodyPr>
          <a:lstStyle/>
          <a:p>
            <a:pPr>
              <a:lnSpc>
                <a:spcPts val="4759"/>
              </a:lnSpc>
            </a:pPr>
            <a:r>
              <a:rPr lang="en-US" sz="3399" dirty="0" err="1">
                <a:solidFill>
                  <a:srgbClr val="000000"/>
                </a:solidFill>
                <a:latin typeface="Bell MT" panose="02020503060305020303" pitchFamily="18" charset="0"/>
              </a:rPr>
              <a:t>DateTime</a:t>
            </a:r>
            <a:r>
              <a:rPr lang="en-US" sz="3399" dirty="0">
                <a:solidFill>
                  <a:srgbClr val="000000"/>
                </a:solidFill>
                <a:latin typeface="Bell MT" panose="02020503060305020303" pitchFamily="18" charset="0"/>
              </a:rPr>
              <a:t> Conversion:</a:t>
            </a:r>
          </a:p>
          <a:p>
            <a:pPr marL="734059" lvl="1" indent="-367030">
              <a:lnSpc>
                <a:spcPts val="4759"/>
              </a:lnSpc>
              <a:buFont typeface="Arial"/>
              <a:buChar char="•"/>
            </a:pPr>
            <a:r>
              <a:rPr lang="en-US" sz="3399" dirty="0">
                <a:solidFill>
                  <a:srgbClr val="000000"/>
                </a:solidFill>
                <a:latin typeface="Bell MT" panose="02020503060305020303" pitchFamily="18" charset="0"/>
              </a:rPr>
              <a:t>Convert the </a:t>
            </a:r>
            <a:r>
              <a:rPr lang="en-US" sz="3399" dirty="0" err="1">
                <a:solidFill>
                  <a:srgbClr val="000000"/>
                </a:solidFill>
                <a:latin typeface="Bell MT" panose="02020503060305020303" pitchFamily="18" charset="0"/>
              </a:rPr>
              <a:t>DateTime</a:t>
            </a:r>
            <a:r>
              <a:rPr lang="en-US" sz="3399" dirty="0">
                <a:solidFill>
                  <a:srgbClr val="000000"/>
                </a:solidFill>
                <a:latin typeface="Bell MT" panose="02020503060305020303" pitchFamily="18" charset="0"/>
              </a:rPr>
              <a:t> column to a datetime format for chronological ordering and time-based analysis.</a:t>
            </a:r>
          </a:p>
          <a:p>
            <a:pPr marL="734059" lvl="1" indent="-367030">
              <a:lnSpc>
                <a:spcPts val="4759"/>
              </a:lnSpc>
              <a:buFont typeface="Arial"/>
              <a:buChar char="•"/>
            </a:pPr>
            <a:r>
              <a:rPr lang="en-US" sz="3399" dirty="0">
                <a:solidFill>
                  <a:srgbClr val="000000"/>
                </a:solidFill>
                <a:latin typeface="Bell MT" panose="02020503060305020303" pitchFamily="18" charset="0"/>
              </a:rPr>
              <a:t>Enables time-based operations such as aggregating data over intervals and extracting temporal features.</a:t>
            </a:r>
          </a:p>
          <a:p>
            <a:pPr>
              <a:lnSpc>
                <a:spcPts val="4759"/>
              </a:lnSpc>
            </a:pPr>
            <a:endParaRPr lang="en-US" sz="3399" dirty="0">
              <a:solidFill>
                <a:srgbClr val="000000"/>
              </a:solidFill>
              <a:latin typeface="Bell MT" panose="02020503060305020303" pitchFamily="18" charset="0"/>
            </a:endParaRPr>
          </a:p>
        </p:txBody>
      </p:sp>
    </p:spTree>
    <p:extLst>
      <p:ext uri="{BB962C8B-B14F-4D97-AF65-F5344CB8AC3E}">
        <p14:creationId xmlns:p14="http://schemas.microsoft.com/office/powerpoint/2010/main" val="303192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35" y="876300"/>
            <a:ext cx="18288000" cy="8933215"/>
          </a:xfrm>
          <a:prstGeom prst="rect">
            <a:avLst/>
          </a:prstGeom>
        </p:spPr>
        <p:txBody>
          <a:bodyPr lIns="0" tIns="0" rIns="0" bIns="0" rtlCol="0" anchor="t">
            <a:spAutoFit/>
          </a:bodyPr>
          <a:lstStyle/>
          <a:p>
            <a:pPr marL="626112" lvl="1" indent="-313056">
              <a:lnSpc>
                <a:spcPts val="4060"/>
              </a:lnSpc>
              <a:buFont typeface="Arial"/>
              <a:buChar char="•"/>
            </a:pPr>
            <a:r>
              <a:rPr lang="en-US" sz="3400" dirty="0">
                <a:solidFill>
                  <a:srgbClr val="000000"/>
                </a:solidFill>
                <a:latin typeface="Bell MT" panose="02020503060305020303" pitchFamily="18" charset="0"/>
              </a:rPr>
              <a:t>Missing Values Handling:</a:t>
            </a:r>
          </a:p>
          <a:p>
            <a:pPr marL="313056" lvl="1">
              <a:lnSpc>
                <a:spcPts val="4060"/>
              </a:lnSpc>
            </a:pPr>
            <a:r>
              <a:rPr lang="en-US" sz="3400" dirty="0">
                <a:solidFill>
                  <a:srgbClr val="000000"/>
                </a:solidFill>
                <a:latin typeface="Bell MT" panose="02020503060305020303" pitchFamily="18" charset="0"/>
              </a:rPr>
              <a:t>Address missing values using imputation (mean, median, mode) or removal.</a:t>
            </a:r>
          </a:p>
          <a:p>
            <a:pPr marL="313056" lvl="1">
              <a:lnSpc>
                <a:spcPts val="4060"/>
              </a:lnSpc>
            </a:pPr>
            <a:r>
              <a:rPr lang="en-US" sz="3400" dirty="0">
                <a:solidFill>
                  <a:srgbClr val="000000"/>
                </a:solidFill>
                <a:latin typeface="Bell MT" panose="02020503060305020303" pitchFamily="18" charset="0"/>
              </a:rPr>
              <a:t>Ensures data completeness and reliability for accurate modeling.</a:t>
            </a:r>
          </a:p>
          <a:p>
            <a:pPr marL="626112" lvl="1" indent="-313056">
              <a:lnSpc>
                <a:spcPts val="4060"/>
              </a:lnSpc>
              <a:buFont typeface="Arial"/>
              <a:buChar char="•"/>
            </a:pPr>
            <a:r>
              <a:rPr lang="en-US" sz="3400" dirty="0">
                <a:solidFill>
                  <a:srgbClr val="000000"/>
                </a:solidFill>
                <a:latin typeface="Bell MT" panose="02020503060305020303" pitchFamily="18" charset="0"/>
              </a:rPr>
              <a:t>Exploratory Data Analysis (EDA):</a:t>
            </a:r>
          </a:p>
          <a:p>
            <a:pPr marL="313056" lvl="1">
              <a:lnSpc>
                <a:spcPts val="4060"/>
              </a:lnSpc>
            </a:pPr>
            <a:r>
              <a:rPr lang="en-US" sz="3400" dirty="0">
                <a:solidFill>
                  <a:srgbClr val="000000"/>
                </a:solidFill>
                <a:latin typeface="Bell MT" panose="02020503060305020303" pitchFamily="18" charset="0"/>
              </a:rPr>
              <a:t>Conduct EDA to understand data characteristics, patterns, and distributions.</a:t>
            </a:r>
          </a:p>
          <a:p>
            <a:pPr marL="313056" lvl="1">
              <a:lnSpc>
                <a:spcPts val="4060"/>
              </a:lnSpc>
            </a:pPr>
            <a:r>
              <a:rPr lang="en-US" sz="3400" dirty="0">
                <a:solidFill>
                  <a:srgbClr val="000000"/>
                </a:solidFill>
                <a:latin typeface="Bell MT" panose="02020503060305020303" pitchFamily="18" charset="0"/>
              </a:rPr>
              <a:t>Helps in identifying trends, seasonality, and correlations between variables.</a:t>
            </a:r>
          </a:p>
          <a:p>
            <a:pPr marL="626112" lvl="1" indent="-313056">
              <a:lnSpc>
                <a:spcPts val="4060"/>
              </a:lnSpc>
              <a:buFont typeface="Arial"/>
              <a:buChar char="•"/>
            </a:pPr>
            <a:r>
              <a:rPr lang="en-US" sz="3400" dirty="0">
                <a:solidFill>
                  <a:srgbClr val="000000"/>
                </a:solidFill>
                <a:latin typeface="Bell MT" panose="02020503060305020303" pitchFamily="18" charset="0"/>
              </a:rPr>
              <a:t>EDA Techniques:</a:t>
            </a:r>
          </a:p>
          <a:p>
            <a:pPr marL="313056" lvl="1">
              <a:lnSpc>
                <a:spcPts val="4060"/>
              </a:lnSpc>
            </a:pPr>
            <a:r>
              <a:rPr lang="en-US" sz="3400" dirty="0">
                <a:solidFill>
                  <a:srgbClr val="000000"/>
                </a:solidFill>
                <a:latin typeface="Bell MT" panose="02020503060305020303" pitchFamily="18" charset="0"/>
              </a:rPr>
              <a:t>Histograms: Visualize data distribution and identify outliers or anomalies.</a:t>
            </a:r>
          </a:p>
          <a:p>
            <a:pPr marL="313056" lvl="1">
              <a:lnSpc>
                <a:spcPts val="4060"/>
              </a:lnSpc>
            </a:pPr>
            <a:r>
              <a:rPr lang="en-US" sz="3400" dirty="0">
                <a:solidFill>
                  <a:srgbClr val="000000"/>
                </a:solidFill>
                <a:latin typeface="Bell MT" panose="02020503060305020303" pitchFamily="18" charset="0"/>
              </a:rPr>
              <a:t>Line Plots: Track traffic volume trends over time to spot seasonal patterns.</a:t>
            </a:r>
          </a:p>
          <a:p>
            <a:pPr marL="313056" lvl="1">
              <a:lnSpc>
                <a:spcPts val="4060"/>
              </a:lnSpc>
            </a:pPr>
            <a:r>
              <a:rPr lang="en-US" sz="3400" dirty="0">
                <a:solidFill>
                  <a:srgbClr val="000000"/>
                </a:solidFill>
                <a:latin typeface="Bell MT" panose="02020503060305020303" pitchFamily="18" charset="0"/>
              </a:rPr>
              <a:t>Correlation Matrices: Analyze relationships between variables to guide feature selection for modeling.</a:t>
            </a:r>
          </a:p>
          <a:p>
            <a:pPr marL="626112" lvl="1" indent="-313056">
              <a:lnSpc>
                <a:spcPts val="4060"/>
              </a:lnSpc>
              <a:buFont typeface="Arial"/>
              <a:buChar char="•"/>
            </a:pPr>
            <a:r>
              <a:rPr lang="en-US" sz="3400" dirty="0">
                <a:solidFill>
                  <a:srgbClr val="000000"/>
                </a:solidFill>
                <a:latin typeface="Bell MT" panose="02020503060305020303" pitchFamily="18" charset="0"/>
              </a:rPr>
              <a:t>Data Transformation:</a:t>
            </a:r>
          </a:p>
          <a:p>
            <a:pPr marL="313056" lvl="1">
              <a:lnSpc>
                <a:spcPts val="4060"/>
              </a:lnSpc>
            </a:pPr>
            <a:r>
              <a:rPr lang="en-US" sz="3400" dirty="0">
                <a:solidFill>
                  <a:srgbClr val="000000"/>
                </a:solidFill>
                <a:latin typeface="Bell MT" panose="02020503060305020303" pitchFamily="18" charset="0"/>
              </a:rPr>
              <a:t>Transform dataset to achieve stationarity, a key requirement for time-series forecasting models.</a:t>
            </a:r>
          </a:p>
          <a:p>
            <a:pPr marL="313056" lvl="1">
              <a:lnSpc>
                <a:spcPts val="4060"/>
              </a:lnSpc>
            </a:pPr>
            <a:r>
              <a:rPr lang="en-US" sz="3400" dirty="0">
                <a:solidFill>
                  <a:srgbClr val="000000"/>
                </a:solidFill>
                <a:latin typeface="Bell MT" panose="02020503060305020303" pitchFamily="18" charset="0"/>
              </a:rPr>
              <a:t>Include techniques such as differencing and seasonal decomposition to stabilize mean and variance.</a:t>
            </a:r>
          </a:p>
          <a:p>
            <a:pPr marL="626112" lvl="1" indent="-313056">
              <a:lnSpc>
                <a:spcPts val="4060"/>
              </a:lnSpc>
              <a:buFont typeface="Arial"/>
              <a:buChar char="•"/>
            </a:pPr>
            <a:r>
              <a:rPr lang="en-US" sz="3400" dirty="0">
                <a:solidFill>
                  <a:srgbClr val="000000"/>
                </a:solidFill>
                <a:latin typeface="Bell MT" panose="02020503060305020303" pitchFamily="18" charset="0"/>
              </a:rPr>
              <a:t>Feature Extraction:</a:t>
            </a:r>
          </a:p>
          <a:p>
            <a:pPr marL="313056" lvl="1">
              <a:lnSpc>
                <a:spcPts val="4060"/>
              </a:lnSpc>
            </a:pPr>
            <a:r>
              <a:rPr lang="en-US" sz="3400" dirty="0">
                <a:solidFill>
                  <a:srgbClr val="000000"/>
                </a:solidFill>
                <a:latin typeface="Bell MT" panose="02020503060305020303" pitchFamily="18" charset="0"/>
              </a:rPr>
              <a:t>Derive new features from the </a:t>
            </a:r>
            <a:r>
              <a:rPr lang="en-US" sz="3400" dirty="0" err="1">
                <a:solidFill>
                  <a:srgbClr val="000000"/>
                </a:solidFill>
                <a:latin typeface="Bell MT" panose="02020503060305020303" pitchFamily="18" charset="0"/>
              </a:rPr>
              <a:t>DateTime</a:t>
            </a:r>
            <a:r>
              <a:rPr lang="en-US" sz="3400" dirty="0">
                <a:solidFill>
                  <a:srgbClr val="000000"/>
                </a:solidFill>
                <a:latin typeface="Bell MT" panose="02020503060305020303" pitchFamily="18" charset="0"/>
              </a:rPr>
              <a:t> column (e.g., hour, day, month) to capture temporal patterns.</a:t>
            </a:r>
          </a:p>
          <a:p>
            <a:pPr marL="313056" lvl="1">
              <a:lnSpc>
                <a:spcPts val="4060"/>
              </a:lnSpc>
            </a:pPr>
            <a:r>
              <a:rPr lang="en-US" sz="3400" dirty="0">
                <a:solidFill>
                  <a:srgbClr val="000000"/>
                </a:solidFill>
                <a:latin typeface="Bell MT" panose="02020503060305020303" pitchFamily="18" charset="0"/>
              </a:rPr>
              <a:t>Create lagged features to capture sequential dependencies and rolling statistics for short-term trends.</a:t>
            </a:r>
          </a:p>
          <a:p>
            <a:pPr>
              <a:lnSpc>
                <a:spcPts val="4060"/>
              </a:lnSpc>
            </a:pPr>
            <a:endParaRPr lang="en-US" sz="34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385841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116899"/>
            <a:ext cx="9753600" cy="895245"/>
          </a:xfrm>
          <a:prstGeom prst="rect">
            <a:avLst/>
          </a:prstGeom>
        </p:spPr>
        <p:txBody>
          <a:bodyPr wrap="square" lIns="0" tIns="0" rIns="0" bIns="0" rtlCol="0" anchor="t">
            <a:spAutoFit/>
          </a:bodyPr>
          <a:lstStyle/>
          <a:p>
            <a:pPr>
              <a:lnSpc>
                <a:spcPts val="7279"/>
              </a:lnSpc>
            </a:pPr>
            <a:r>
              <a:rPr lang="en-US" sz="5199" dirty="0">
                <a:solidFill>
                  <a:srgbClr val="000000"/>
                </a:solidFill>
                <a:latin typeface="Bell MT" panose="02020503060305020303" pitchFamily="18" charset="0"/>
              </a:rPr>
              <a:t>MODEL TRAINING:</a:t>
            </a:r>
          </a:p>
        </p:txBody>
      </p:sp>
      <p:sp>
        <p:nvSpPr>
          <p:cNvPr id="3" name="TextBox 3"/>
          <p:cNvSpPr txBox="1"/>
          <p:nvPr/>
        </p:nvSpPr>
        <p:spPr>
          <a:xfrm>
            <a:off x="152400" y="1179177"/>
            <a:ext cx="17895196" cy="7928645"/>
          </a:xfrm>
          <a:prstGeom prst="rect">
            <a:avLst/>
          </a:prstGeom>
        </p:spPr>
        <p:txBody>
          <a:bodyPr wrap="square" lIns="0" tIns="0" rIns="0" bIns="0" rtlCol="0" anchor="t">
            <a:spAutoFit/>
          </a:bodyPr>
          <a:lstStyle/>
          <a:p>
            <a:pPr marL="604523" lvl="1" indent="-302261">
              <a:lnSpc>
                <a:spcPts val="3920"/>
              </a:lnSpc>
              <a:buFont typeface="Arial"/>
              <a:buChar char="•"/>
            </a:pPr>
            <a:r>
              <a:rPr lang="en-US" sz="3200" dirty="0">
                <a:solidFill>
                  <a:srgbClr val="000000"/>
                </a:solidFill>
                <a:latin typeface="Bell MT" panose="02020503060305020303" pitchFamily="18" charset="0"/>
              </a:rPr>
              <a:t>GRU Model Architecture Overview:</a:t>
            </a:r>
          </a:p>
          <a:p>
            <a:pPr marL="302262" lvl="1">
              <a:lnSpc>
                <a:spcPts val="3920"/>
              </a:lnSpc>
            </a:pPr>
            <a:r>
              <a:rPr lang="en-US" sz="3200" dirty="0">
                <a:solidFill>
                  <a:srgbClr val="000000"/>
                </a:solidFill>
                <a:latin typeface="Bell MT" panose="02020503060305020303" pitchFamily="18" charset="0"/>
              </a:rPr>
              <a:t>GRU (Gated Recurrent Unit) captures temporal dependencies in sequential data, such as traffic volume.</a:t>
            </a:r>
          </a:p>
          <a:p>
            <a:pPr marL="604523" lvl="1" indent="-302261">
              <a:lnSpc>
                <a:spcPts val="3920"/>
              </a:lnSpc>
              <a:buFont typeface="Arial"/>
              <a:buChar char="•"/>
            </a:pPr>
            <a:r>
              <a:rPr lang="en-US" sz="3200" dirty="0">
                <a:solidFill>
                  <a:srgbClr val="000000"/>
                </a:solidFill>
                <a:latin typeface="Bell MT" panose="02020503060305020303" pitchFamily="18" charset="0"/>
              </a:rPr>
              <a:t>Multiple GRU Layers:</a:t>
            </a:r>
          </a:p>
          <a:p>
            <a:pPr marL="302262" lvl="1">
              <a:lnSpc>
                <a:spcPts val="3920"/>
              </a:lnSpc>
            </a:pPr>
            <a:r>
              <a:rPr lang="en-US" sz="3200" dirty="0">
                <a:solidFill>
                  <a:srgbClr val="000000"/>
                </a:solidFill>
                <a:latin typeface="Bell MT" panose="02020503060305020303" pitchFamily="18" charset="0"/>
              </a:rPr>
              <a:t>Stacked GRU layers increase complexity and capacity to learn intricate patterns in traffic data.</a:t>
            </a:r>
          </a:p>
          <a:p>
            <a:pPr marL="604523" lvl="1" indent="-302261">
              <a:lnSpc>
                <a:spcPts val="3920"/>
              </a:lnSpc>
              <a:buFont typeface="Arial"/>
              <a:buChar char="•"/>
            </a:pPr>
            <a:r>
              <a:rPr lang="en-US" sz="3200" dirty="0">
                <a:solidFill>
                  <a:srgbClr val="000000"/>
                </a:solidFill>
                <a:latin typeface="Bell MT" panose="02020503060305020303" pitchFamily="18" charset="0"/>
              </a:rPr>
              <a:t>Dropout Regularization:</a:t>
            </a:r>
          </a:p>
          <a:p>
            <a:pPr marL="302262" lvl="1">
              <a:lnSpc>
                <a:spcPts val="3920"/>
              </a:lnSpc>
            </a:pPr>
            <a:r>
              <a:rPr lang="en-US" sz="3200" dirty="0">
                <a:solidFill>
                  <a:srgbClr val="000000"/>
                </a:solidFill>
                <a:latin typeface="Bell MT" panose="02020503060305020303" pitchFamily="18" charset="0"/>
              </a:rPr>
              <a:t>Dropout layers prevent overfitting by randomly dropping neurons during training, improving model generalization.</a:t>
            </a:r>
          </a:p>
          <a:p>
            <a:pPr marL="604523" lvl="1" indent="-302261">
              <a:lnSpc>
                <a:spcPts val="3920"/>
              </a:lnSpc>
              <a:buFont typeface="Arial"/>
              <a:buChar char="•"/>
            </a:pPr>
            <a:r>
              <a:rPr lang="en-US" sz="3200" dirty="0">
                <a:solidFill>
                  <a:srgbClr val="000000"/>
                </a:solidFill>
                <a:latin typeface="Bell MT" panose="02020503060305020303" pitchFamily="18" charset="0"/>
              </a:rPr>
              <a:t>Model Compilation:</a:t>
            </a:r>
          </a:p>
          <a:p>
            <a:pPr marL="302262" lvl="1">
              <a:lnSpc>
                <a:spcPts val="3920"/>
              </a:lnSpc>
            </a:pPr>
            <a:r>
              <a:rPr lang="en-US" sz="3200" dirty="0">
                <a:solidFill>
                  <a:srgbClr val="000000"/>
                </a:solidFill>
                <a:latin typeface="Bell MT" panose="02020503060305020303" pitchFamily="18" charset="0"/>
              </a:rPr>
              <a:t>Includes selecting an optimizer (e.g., SGD with decay) and compiling the model for training.</a:t>
            </a:r>
          </a:p>
          <a:p>
            <a:pPr marL="604523" lvl="1" indent="-302261">
              <a:lnSpc>
                <a:spcPts val="3920"/>
              </a:lnSpc>
              <a:buFont typeface="Arial"/>
              <a:buChar char="•"/>
            </a:pPr>
            <a:r>
              <a:rPr lang="en-US" sz="3200" dirty="0">
                <a:solidFill>
                  <a:srgbClr val="000000"/>
                </a:solidFill>
                <a:latin typeface="Bell MT" panose="02020503060305020303" pitchFamily="18" charset="0"/>
              </a:rPr>
              <a:t>Loss Function Selection:</a:t>
            </a:r>
          </a:p>
          <a:p>
            <a:pPr marL="302262" lvl="1">
              <a:lnSpc>
                <a:spcPts val="3920"/>
              </a:lnSpc>
            </a:pPr>
            <a:r>
              <a:rPr lang="en-US" sz="3200" dirty="0">
                <a:solidFill>
                  <a:srgbClr val="000000"/>
                </a:solidFill>
                <a:latin typeface="Bell MT" panose="02020503060305020303" pitchFamily="18" charset="0"/>
              </a:rPr>
              <a:t>Mean Squared Error (MSE) is used to measure prediction accuracy by calculating average squared differences.</a:t>
            </a:r>
          </a:p>
          <a:p>
            <a:pPr marL="604523" lvl="1" indent="-302261">
              <a:lnSpc>
                <a:spcPts val="3920"/>
              </a:lnSpc>
              <a:buFont typeface="Arial"/>
              <a:buChar char="•"/>
            </a:pPr>
            <a:r>
              <a:rPr lang="en-US" sz="3200" dirty="0">
                <a:solidFill>
                  <a:srgbClr val="000000"/>
                </a:solidFill>
                <a:latin typeface="Bell MT" panose="02020503060305020303" pitchFamily="18" charset="0"/>
              </a:rPr>
              <a:t>Training Process:</a:t>
            </a:r>
          </a:p>
          <a:p>
            <a:pPr marL="302262" lvl="1">
              <a:lnSpc>
                <a:spcPts val="3920"/>
              </a:lnSpc>
            </a:pPr>
            <a:r>
              <a:rPr lang="en-US" sz="3200" dirty="0">
                <a:solidFill>
                  <a:srgbClr val="000000"/>
                </a:solidFill>
                <a:latin typeface="Bell MT" panose="02020503060305020303" pitchFamily="18" charset="0"/>
              </a:rPr>
              <a:t>Iterative weight adjustment to minimize prediction errors, with early stopping to prevent overfitting.</a:t>
            </a:r>
          </a:p>
          <a:p>
            <a:pPr marL="302262" lvl="1">
              <a:lnSpc>
                <a:spcPts val="3920"/>
              </a:lnSpc>
            </a:pPr>
            <a:r>
              <a:rPr lang="en-US" sz="3200" dirty="0">
                <a:solidFill>
                  <a:srgbClr val="000000"/>
                </a:solidFill>
                <a:latin typeface="Bell MT" panose="02020503060305020303" pitchFamily="18" charset="0"/>
              </a:rPr>
              <a:t>Tuning hyperparameters (epochs, batch size, learning rate) for optimal performance.</a:t>
            </a:r>
          </a:p>
          <a:p>
            <a:pPr>
              <a:lnSpc>
                <a:spcPts val="3220"/>
              </a:lnSpc>
            </a:pPr>
            <a:endParaRPr lang="en-US" sz="32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1600354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95250"/>
            <a:ext cx="7041555" cy="887095"/>
          </a:xfrm>
          <a:prstGeom prst="rect">
            <a:avLst/>
          </a:prstGeom>
        </p:spPr>
        <p:txBody>
          <a:bodyPr lIns="0" tIns="0" rIns="0" bIns="0" rtlCol="0" anchor="t">
            <a:spAutoFit/>
          </a:bodyPr>
          <a:lstStyle/>
          <a:p>
            <a:pPr algn="ctr">
              <a:lnSpc>
                <a:spcPts val="7279"/>
              </a:lnSpc>
            </a:pPr>
            <a:r>
              <a:rPr lang="en-US" sz="5199">
                <a:solidFill>
                  <a:srgbClr val="000000"/>
                </a:solidFill>
                <a:latin typeface="Bell MT" panose="02020503060305020303" pitchFamily="18" charset="0"/>
              </a:rPr>
              <a:t>MODEL EVALUATION:</a:t>
            </a:r>
          </a:p>
        </p:txBody>
      </p:sp>
      <p:sp>
        <p:nvSpPr>
          <p:cNvPr id="3" name="TextBox 3"/>
          <p:cNvSpPr txBox="1"/>
          <p:nvPr/>
        </p:nvSpPr>
        <p:spPr>
          <a:xfrm>
            <a:off x="0" y="1487295"/>
            <a:ext cx="18288000" cy="7359002"/>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Bell MT" panose="02020503060305020303" pitchFamily="18" charset="0"/>
              </a:rPr>
              <a:t>Prediction Generation:</a:t>
            </a:r>
          </a:p>
          <a:p>
            <a:pPr marL="367029" lvl="1">
              <a:lnSpc>
                <a:spcPts val="4759"/>
              </a:lnSpc>
            </a:pPr>
            <a:r>
              <a:rPr lang="en-US" sz="3399" dirty="0">
                <a:solidFill>
                  <a:srgbClr val="000000"/>
                </a:solidFill>
                <a:latin typeface="Bell MT" panose="02020503060305020303" pitchFamily="18" charset="0"/>
              </a:rPr>
              <a:t>Generate traffic volume predictions using the trained GRU model on the test dataset.</a:t>
            </a:r>
          </a:p>
          <a:p>
            <a:pPr marL="367029" lvl="1">
              <a:lnSpc>
                <a:spcPts val="4759"/>
              </a:lnSpc>
            </a:pPr>
            <a:r>
              <a:rPr lang="en-US" sz="3399" dirty="0">
                <a:solidFill>
                  <a:srgbClr val="000000"/>
                </a:solidFill>
                <a:latin typeface="Bell MT" panose="02020503060305020303" pitchFamily="18" charset="0"/>
              </a:rPr>
              <a:t>Ensure comprehensive evaluation by predicting traffic volumes for all timesteps in the test data.</a:t>
            </a:r>
          </a:p>
          <a:p>
            <a:pPr marL="734059" lvl="1" indent="-367030">
              <a:lnSpc>
                <a:spcPts val="4759"/>
              </a:lnSpc>
              <a:buFont typeface="Arial"/>
              <a:buChar char="•"/>
            </a:pPr>
            <a:r>
              <a:rPr lang="en-US" sz="3399" dirty="0">
                <a:solidFill>
                  <a:srgbClr val="000000"/>
                </a:solidFill>
                <a:latin typeface="Bell MT" panose="02020503060305020303" pitchFamily="18" charset="0"/>
              </a:rPr>
              <a:t>Evaluation Metrics:</a:t>
            </a:r>
          </a:p>
          <a:p>
            <a:pPr marL="367029" lvl="1">
              <a:lnSpc>
                <a:spcPts val="4759"/>
              </a:lnSpc>
            </a:pPr>
            <a:r>
              <a:rPr lang="en-US" sz="3399" dirty="0">
                <a:solidFill>
                  <a:srgbClr val="000000"/>
                </a:solidFill>
                <a:latin typeface="Bell MT" panose="02020503060305020303" pitchFamily="18" charset="0"/>
              </a:rPr>
              <a:t>Root Mean Squared Error (RMSE): Measures the average magnitude of prediction errors.</a:t>
            </a:r>
          </a:p>
          <a:p>
            <a:pPr marL="367029" lvl="1">
              <a:lnSpc>
                <a:spcPts val="4759"/>
              </a:lnSpc>
            </a:pPr>
            <a:r>
              <a:rPr lang="en-US" sz="3399" dirty="0">
                <a:solidFill>
                  <a:srgbClr val="000000"/>
                </a:solidFill>
                <a:latin typeface="Bell MT" panose="02020503060305020303" pitchFamily="18" charset="0"/>
              </a:rPr>
              <a:t>Mean Absolute Error (MAE): Calculates the average absolute difference between predicted and actual values.</a:t>
            </a:r>
          </a:p>
          <a:p>
            <a:pPr marL="734059" lvl="1" indent="-367030">
              <a:lnSpc>
                <a:spcPts val="4759"/>
              </a:lnSpc>
              <a:buFont typeface="Arial"/>
              <a:buChar char="•"/>
            </a:pPr>
            <a:r>
              <a:rPr lang="en-US" sz="3399" dirty="0">
                <a:solidFill>
                  <a:srgbClr val="000000"/>
                </a:solidFill>
                <a:latin typeface="Bell MT" panose="02020503060305020303" pitchFamily="18" charset="0"/>
              </a:rPr>
              <a:t>Visualization Techniques:</a:t>
            </a:r>
          </a:p>
          <a:p>
            <a:pPr marL="1468119" lvl="2" indent="-489373">
              <a:lnSpc>
                <a:spcPts val="4759"/>
              </a:lnSpc>
              <a:buFont typeface="Arial"/>
              <a:buChar char="⚬"/>
            </a:pPr>
            <a:r>
              <a:rPr lang="en-US" sz="3399" dirty="0">
                <a:solidFill>
                  <a:srgbClr val="000000"/>
                </a:solidFill>
                <a:latin typeface="Bell MT" panose="02020503060305020303" pitchFamily="18" charset="0"/>
              </a:rPr>
              <a:t>Line Plots: Compare predicted traffic volume against actual values over time.</a:t>
            </a:r>
          </a:p>
          <a:p>
            <a:pPr marL="1468119" lvl="2" indent="-489373">
              <a:lnSpc>
                <a:spcPts val="4759"/>
              </a:lnSpc>
              <a:buFont typeface="Arial"/>
              <a:buChar char="⚬"/>
            </a:pPr>
            <a:r>
              <a:rPr lang="en-US" sz="3399" dirty="0">
                <a:solidFill>
                  <a:srgbClr val="000000"/>
                </a:solidFill>
                <a:latin typeface="Bell MT" panose="02020503060305020303" pitchFamily="18" charset="0"/>
              </a:rPr>
              <a:t>Scatter Plots: Assess prediction accuracy and identify discrepancies between predicted and actual values.</a:t>
            </a:r>
          </a:p>
          <a:p>
            <a:pPr algn="ctr">
              <a:lnSpc>
                <a:spcPts val="4759"/>
              </a:lnSpc>
            </a:pPr>
            <a:endParaRPr lang="en-US" sz="3399" dirty="0">
              <a:solidFill>
                <a:srgbClr val="000000"/>
              </a:solidFill>
              <a:latin typeface="Bell MT" panose="02020503060305020303" pitchFamily="18" charset="0"/>
            </a:endParaRPr>
          </a:p>
        </p:txBody>
      </p:sp>
    </p:spTree>
    <p:extLst>
      <p:ext uri="{BB962C8B-B14F-4D97-AF65-F5344CB8AC3E}">
        <p14:creationId xmlns:p14="http://schemas.microsoft.com/office/powerpoint/2010/main" val="4050006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730" y="-29962"/>
            <a:ext cx="7764165" cy="887095"/>
          </a:xfrm>
          <a:prstGeom prst="rect">
            <a:avLst/>
          </a:prstGeom>
        </p:spPr>
        <p:txBody>
          <a:bodyPr lIns="0" tIns="0" rIns="0" bIns="0" rtlCol="0" anchor="t">
            <a:spAutoFit/>
          </a:bodyPr>
          <a:lstStyle/>
          <a:p>
            <a:pPr algn="ctr">
              <a:lnSpc>
                <a:spcPts val="7279"/>
              </a:lnSpc>
            </a:pPr>
            <a:r>
              <a:rPr lang="en-US" sz="5199" dirty="0">
                <a:solidFill>
                  <a:srgbClr val="000000"/>
                </a:solidFill>
                <a:latin typeface="Bell MT" panose="02020503060305020303" pitchFamily="18" charset="0"/>
              </a:rPr>
              <a:t>RESULT AND ANALYSIS:</a:t>
            </a:r>
          </a:p>
        </p:txBody>
      </p:sp>
      <p:sp>
        <p:nvSpPr>
          <p:cNvPr id="3" name="TextBox 3"/>
          <p:cNvSpPr txBox="1"/>
          <p:nvPr/>
        </p:nvSpPr>
        <p:spPr>
          <a:xfrm>
            <a:off x="757046" y="1147963"/>
            <a:ext cx="15448856" cy="9207842"/>
          </a:xfrm>
          <a:prstGeom prst="rect">
            <a:avLst/>
          </a:prstGeom>
        </p:spPr>
        <p:txBody>
          <a:bodyPr lIns="0" tIns="0" rIns="0" bIns="0" rtlCol="0" anchor="t">
            <a:spAutoFit/>
          </a:bodyPr>
          <a:lstStyle/>
          <a:p>
            <a:pPr>
              <a:lnSpc>
                <a:spcPts val="4480"/>
              </a:lnSpc>
            </a:pPr>
            <a:r>
              <a:rPr lang="en-US" sz="3200" dirty="0">
                <a:solidFill>
                  <a:srgbClr val="000000"/>
                </a:solidFill>
                <a:latin typeface="Bell MT" panose="02020503060305020303" pitchFamily="18" charset="0"/>
              </a:rPr>
              <a:t>Model Performance:</a:t>
            </a:r>
          </a:p>
          <a:p>
            <a:pPr marL="690881" lvl="1" indent="-345440">
              <a:lnSpc>
                <a:spcPts val="4480"/>
              </a:lnSpc>
              <a:buAutoNum type="arabicPeriod"/>
            </a:pPr>
            <a:r>
              <a:rPr lang="en-US" sz="3200" dirty="0">
                <a:solidFill>
                  <a:srgbClr val="000000"/>
                </a:solidFill>
                <a:latin typeface="Bell MT" panose="02020503060305020303" pitchFamily="18" charset="0"/>
              </a:rPr>
              <a:t>Compare GRU model's performance against baseline models.</a:t>
            </a:r>
          </a:p>
          <a:p>
            <a:pPr marL="690881" lvl="1" indent="-345440">
              <a:lnSpc>
                <a:spcPts val="4480"/>
              </a:lnSpc>
              <a:buAutoNum type="arabicPeriod"/>
            </a:pPr>
            <a:r>
              <a:rPr lang="en-US" sz="3200" dirty="0">
                <a:solidFill>
                  <a:srgbClr val="000000"/>
                </a:solidFill>
                <a:latin typeface="Bell MT" panose="02020503060305020303" pitchFamily="18" charset="0"/>
              </a:rPr>
              <a:t>Highlight key metrics (RMSE, MAE).</a:t>
            </a:r>
          </a:p>
          <a:p>
            <a:pPr>
              <a:lnSpc>
                <a:spcPts val="4480"/>
              </a:lnSpc>
            </a:pPr>
            <a:r>
              <a:rPr lang="en-US" sz="3200" dirty="0">
                <a:solidFill>
                  <a:srgbClr val="000000"/>
                </a:solidFill>
                <a:latin typeface="Bell MT" panose="02020503060305020303" pitchFamily="18" charset="0"/>
              </a:rPr>
              <a:t>Visualizations for Analysis:</a:t>
            </a:r>
          </a:p>
          <a:p>
            <a:pPr marL="690881" lvl="1" indent="-345440">
              <a:lnSpc>
                <a:spcPts val="4480"/>
              </a:lnSpc>
              <a:buAutoNum type="arabicPeriod"/>
            </a:pPr>
            <a:r>
              <a:rPr lang="en-US" sz="3200" dirty="0">
                <a:solidFill>
                  <a:srgbClr val="000000"/>
                </a:solidFill>
                <a:latin typeface="Bell MT" panose="02020503060305020303" pitchFamily="18" charset="0"/>
              </a:rPr>
              <a:t>Use line plots and scatter plots for predictions vs. actual traffic volumes.</a:t>
            </a:r>
          </a:p>
          <a:p>
            <a:pPr marL="690881" lvl="1" indent="-345440">
              <a:lnSpc>
                <a:spcPts val="4480"/>
              </a:lnSpc>
              <a:buAutoNum type="arabicPeriod"/>
            </a:pPr>
            <a:r>
              <a:rPr lang="en-US" sz="3200" dirty="0">
                <a:solidFill>
                  <a:srgbClr val="000000"/>
                </a:solidFill>
                <a:latin typeface="Bell MT" panose="02020503060305020303" pitchFamily="18" charset="0"/>
              </a:rPr>
              <a:t>Identify patterns and discrepancies.</a:t>
            </a:r>
          </a:p>
          <a:p>
            <a:pPr>
              <a:lnSpc>
                <a:spcPts val="4480"/>
              </a:lnSpc>
            </a:pPr>
            <a:r>
              <a:rPr lang="en-US" sz="3200" dirty="0">
                <a:solidFill>
                  <a:srgbClr val="000000"/>
                </a:solidFill>
                <a:latin typeface="Bell MT" panose="02020503060305020303" pitchFamily="18" charset="0"/>
              </a:rPr>
              <a:t>Insights into Model Accuracy:</a:t>
            </a:r>
          </a:p>
          <a:p>
            <a:pPr marL="690881" lvl="1" indent="-345440">
              <a:lnSpc>
                <a:spcPts val="4480"/>
              </a:lnSpc>
              <a:buAutoNum type="arabicPeriod"/>
            </a:pPr>
            <a:r>
              <a:rPr lang="en-US" sz="3200" dirty="0">
                <a:solidFill>
                  <a:srgbClr val="000000"/>
                </a:solidFill>
                <a:latin typeface="Bell MT" panose="02020503060305020303" pitchFamily="18" charset="0"/>
              </a:rPr>
              <a:t>Discuss GRU model's capture of traffic volume fluctuations.</a:t>
            </a:r>
          </a:p>
          <a:p>
            <a:pPr marL="690881" lvl="1" indent="-345440">
              <a:lnSpc>
                <a:spcPts val="4480"/>
              </a:lnSpc>
              <a:buAutoNum type="arabicPeriod"/>
            </a:pPr>
            <a:r>
              <a:rPr lang="en-US" sz="3200" dirty="0">
                <a:solidFill>
                  <a:srgbClr val="000000"/>
                </a:solidFill>
                <a:latin typeface="Bell MT" panose="02020503060305020303" pitchFamily="18" charset="0"/>
              </a:rPr>
              <a:t>Highlight well-performing junctions or periods.</a:t>
            </a:r>
          </a:p>
          <a:p>
            <a:pPr>
              <a:lnSpc>
                <a:spcPts val="4480"/>
              </a:lnSpc>
            </a:pPr>
            <a:r>
              <a:rPr lang="en-US" sz="3200" dirty="0">
                <a:solidFill>
                  <a:srgbClr val="000000"/>
                </a:solidFill>
                <a:latin typeface="Bell MT" panose="02020503060305020303" pitchFamily="18" charset="0"/>
              </a:rPr>
              <a:t>Generalization Capability:</a:t>
            </a:r>
          </a:p>
          <a:p>
            <a:pPr marL="690881" lvl="1" indent="-345440">
              <a:lnSpc>
                <a:spcPts val="4480"/>
              </a:lnSpc>
              <a:buAutoNum type="arabicPeriod"/>
            </a:pPr>
            <a:r>
              <a:rPr lang="en-US" sz="3200" dirty="0">
                <a:solidFill>
                  <a:srgbClr val="000000"/>
                </a:solidFill>
                <a:latin typeface="Bell MT" panose="02020503060305020303" pitchFamily="18" charset="0"/>
              </a:rPr>
              <a:t>Evaluate model's performance on new, unseen data.</a:t>
            </a:r>
          </a:p>
          <a:p>
            <a:pPr marL="690881" lvl="1" indent="-345440">
              <a:lnSpc>
                <a:spcPts val="4480"/>
              </a:lnSpc>
              <a:buAutoNum type="arabicPeriod"/>
            </a:pPr>
            <a:r>
              <a:rPr lang="en-US" sz="3200" dirty="0">
                <a:solidFill>
                  <a:srgbClr val="000000"/>
                </a:solidFill>
                <a:latin typeface="Bell MT" panose="02020503060305020303" pitchFamily="18" charset="0"/>
              </a:rPr>
              <a:t>Discuss factors contributing to robustness and reliability.</a:t>
            </a:r>
          </a:p>
          <a:p>
            <a:pPr>
              <a:lnSpc>
                <a:spcPts val="4480"/>
              </a:lnSpc>
            </a:pPr>
            <a:r>
              <a:rPr lang="en-US" sz="3200" dirty="0">
                <a:solidFill>
                  <a:srgbClr val="000000"/>
                </a:solidFill>
                <a:latin typeface="Bell MT" panose="02020503060305020303" pitchFamily="18" charset="0"/>
              </a:rPr>
              <a:t>Strengths of the Model:</a:t>
            </a:r>
          </a:p>
          <a:p>
            <a:pPr marL="690881" lvl="1" indent="-345440">
              <a:lnSpc>
                <a:spcPts val="4480"/>
              </a:lnSpc>
              <a:buAutoNum type="arabicPeriod"/>
            </a:pPr>
            <a:r>
              <a:rPr lang="en-US" sz="3200" dirty="0">
                <a:solidFill>
                  <a:srgbClr val="000000"/>
                </a:solidFill>
                <a:latin typeface="Bell MT" panose="02020503060305020303" pitchFamily="18" charset="0"/>
              </a:rPr>
              <a:t>Emphasize GRU model's handling of sequential data and temporal patterns.</a:t>
            </a:r>
          </a:p>
          <a:p>
            <a:pPr marL="690881" lvl="1" indent="-345440">
              <a:lnSpc>
                <a:spcPts val="4480"/>
              </a:lnSpc>
              <a:buAutoNum type="arabicPeriod"/>
            </a:pPr>
            <a:r>
              <a:rPr lang="en-US" sz="3200" dirty="0">
                <a:solidFill>
                  <a:srgbClr val="000000"/>
                </a:solidFill>
                <a:latin typeface="Bell MT" panose="02020503060305020303" pitchFamily="18" charset="0"/>
              </a:rPr>
              <a:t>Discuss improvements over traditional models.</a:t>
            </a:r>
          </a:p>
          <a:p>
            <a:pPr>
              <a:lnSpc>
                <a:spcPts val="4480"/>
              </a:lnSpc>
            </a:pPr>
            <a:endParaRPr lang="en-US" sz="32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621927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537527"/>
            <a:ext cx="6982613" cy="887095"/>
          </a:xfrm>
          <a:prstGeom prst="rect">
            <a:avLst/>
          </a:prstGeom>
        </p:spPr>
        <p:txBody>
          <a:bodyPr lIns="0" tIns="0" rIns="0" bIns="0" rtlCol="0" anchor="t">
            <a:spAutoFit/>
          </a:bodyPr>
          <a:lstStyle/>
          <a:p>
            <a:pPr algn="ctr">
              <a:lnSpc>
                <a:spcPts val="7279"/>
              </a:lnSpc>
            </a:pPr>
            <a:r>
              <a:rPr lang="en-US" sz="5199">
                <a:solidFill>
                  <a:srgbClr val="000000"/>
                </a:solidFill>
                <a:latin typeface="Bell MT" panose="02020503060305020303" pitchFamily="18" charset="0"/>
              </a:rPr>
              <a:t>CONCLUSION:</a:t>
            </a:r>
          </a:p>
        </p:txBody>
      </p:sp>
      <p:sp>
        <p:nvSpPr>
          <p:cNvPr id="3" name="TextBox 3"/>
          <p:cNvSpPr txBox="1"/>
          <p:nvPr/>
        </p:nvSpPr>
        <p:spPr>
          <a:xfrm>
            <a:off x="0" y="2077085"/>
            <a:ext cx="18288000" cy="6743449"/>
          </a:xfrm>
          <a:prstGeom prst="rect">
            <a:avLst/>
          </a:prstGeom>
        </p:spPr>
        <p:txBody>
          <a:bodyPr lIns="0" tIns="0" rIns="0" bIns="0" rtlCol="0" anchor="t">
            <a:spAutoFit/>
          </a:bodyPr>
          <a:lstStyle/>
          <a:p>
            <a:pPr marL="734059" lvl="1" indent="-367030">
              <a:lnSpc>
                <a:spcPts val="4759"/>
              </a:lnSpc>
              <a:buAutoNum type="arabicPeriod"/>
            </a:pPr>
            <a:r>
              <a:rPr lang="en-US" sz="3399" dirty="0">
                <a:solidFill>
                  <a:srgbClr val="000000"/>
                </a:solidFill>
                <a:latin typeface="Bell MT" panose="02020503060305020303" pitchFamily="18" charset="0"/>
              </a:rPr>
              <a:t>Accurate Prediction Model: Successfully developed a robust traffic prediction model using GRU neural networks.</a:t>
            </a:r>
          </a:p>
          <a:p>
            <a:pPr marL="734059" lvl="1" indent="-367030">
              <a:lnSpc>
                <a:spcPts val="4759"/>
              </a:lnSpc>
              <a:buAutoNum type="arabicPeriod"/>
            </a:pPr>
            <a:r>
              <a:rPr lang="en-US" sz="3399" dirty="0">
                <a:solidFill>
                  <a:srgbClr val="000000"/>
                </a:solidFill>
                <a:latin typeface="Bell MT" panose="02020503060305020303" pitchFamily="18" charset="0"/>
              </a:rPr>
              <a:t>Areas for Improvement: Identified opportunities for enhancing model performance, particularly in data-scarce junctions.</a:t>
            </a:r>
          </a:p>
          <a:p>
            <a:pPr marL="734059" lvl="1" indent="-367030">
              <a:lnSpc>
                <a:spcPts val="4759"/>
              </a:lnSpc>
              <a:buAutoNum type="arabicPeriod"/>
            </a:pPr>
            <a:r>
              <a:rPr lang="en-US" sz="3399" dirty="0">
                <a:solidFill>
                  <a:srgbClr val="000000"/>
                </a:solidFill>
                <a:latin typeface="Bell MT" panose="02020503060305020303" pitchFamily="18" charset="0"/>
              </a:rPr>
              <a:t>Recommendations: Suggested integrating additional features and refining the model architecture for improved accuracy.</a:t>
            </a:r>
          </a:p>
          <a:p>
            <a:pPr marL="734059" lvl="1" indent="-367030">
              <a:lnSpc>
                <a:spcPts val="4759"/>
              </a:lnSpc>
              <a:buAutoNum type="arabicPeriod"/>
            </a:pPr>
            <a:r>
              <a:rPr lang="en-US" sz="3399" dirty="0">
                <a:solidFill>
                  <a:srgbClr val="000000"/>
                </a:solidFill>
                <a:latin typeface="Bell MT" panose="02020503060305020303" pitchFamily="18" charset="0"/>
              </a:rPr>
              <a:t>Data-Driven Decision-Making: Demonstrated the potential of data-driven insights in optimizing traffic management strategies.</a:t>
            </a:r>
          </a:p>
          <a:p>
            <a:pPr marL="734059" lvl="1" indent="-367030">
              <a:lnSpc>
                <a:spcPts val="4759"/>
              </a:lnSpc>
              <a:buAutoNum type="arabicPeriod"/>
            </a:pPr>
            <a:r>
              <a:rPr lang="en-US" sz="3399" dirty="0">
                <a:solidFill>
                  <a:srgbClr val="000000"/>
                </a:solidFill>
                <a:latin typeface="Bell MT" panose="02020503060305020303" pitchFamily="18" charset="0"/>
              </a:rPr>
              <a:t>Future Directions: Explored advanced deep learning architectures and real-time data integration for further model enhancement and real-world applicability.</a:t>
            </a:r>
          </a:p>
          <a:p>
            <a:pPr>
              <a:lnSpc>
                <a:spcPts val="4759"/>
              </a:lnSpc>
            </a:pPr>
            <a:endParaRPr lang="en-US" sz="3399" dirty="0">
              <a:solidFill>
                <a:srgbClr val="000000"/>
              </a:solidFill>
              <a:latin typeface="Bell MT" panose="02020503060305020303" pitchFamily="18" charset="0"/>
            </a:endParaRPr>
          </a:p>
        </p:txBody>
      </p:sp>
    </p:spTree>
    <p:extLst>
      <p:ext uri="{BB962C8B-B14F-4D97-AF65-F5344CB8AC3E}">
        <p14:creationId xmlns:p14="http://schemas.microsoft.com/office/powerpoint/2010/main" val="917572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162300"/>
            <a:ext cx="16225837" cy="4574859"/>
          </a:xfrm>
          <a:noFill/>
        </p:spPr>
        <p:txBody>
          <a:bodyPr>
            <a:normAutofit fontScale="90000"/>
          </a:bodyPr>
          <a:lstStyle/>
          <a:p>
            <a:r>
              <a:rPr lang="en-IN" sz="8000" b="1" dirty="0">
                <a:latin typeface="Bell MT" panose="02020503060305020303" pitchFamily="18" charset="0"/>
              </a:rPr>
              <a:t>Sentiment Analysis Using Logistic Regression</a:t>
            </a:r>
            <a:br>
              <a:rPr lang="en-IN" sz="8000" b="1" dirty="0">
                <a:latin typeface="Bell MT" panose="02020503060305020303" pitchFamily="18" charset="0"/>
              </a:rPr>
            </a:br>
            <a:br>
              <a:rPr lang="en-IN" sz="8000" b="1" dirty="0">
                <a:latin typeface="Bell MT" panose="02020503060305020303" pitchFamily="18" charset="0"/>
              </a:rPr>
            </a:br>
            <a:endParaRPr lang="en-IN" sz="8000" dirty="0">
              <a:latin typeface="Bell MT" panose="02020503060305020303" pitchFamily="18" charset="0"/>
            </a:endParaRPr>
          </a:p>
        </p:txBody>
      </p:sp>
    </p:spTree>
    <p:extLst>
      <p:ext uri="{BB962C8B-B14F-4D97-AF65-F5344CB8AC3E}">
        <p14:creationId xmlns:p14="http://schemas.microsoft.com/office/powerpoint/2010/main" val="36702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5CCD-D163-5D79-BA29-A92B231AC186}"/>
              </a:ext>
            </a:extLst>
          </p:cNvPr>
          <p:cNvSpPr>
            <a:spLocks noGrp="1"/>
          </p:cNvSpPr>
          <p:nvPr>
            <p:ph type="ctrTitle"/>
          </p:nvPr>
        </p:nvSpPr>
        <p:spPr>
          <a:xfrm>
            <a:off x="3276600" y="4686300"/>
            <a:ext cx="11353800" cy="4343400"/>
          </a:xfrm>
        </p:spPr>
        <p:txBody>
          <a:bodyPr>
            <a:noAutofit/>
          </a:bodyPr>
          <a:lstStyle/>
          <a:p>
            <a:r>
              <a:rPr lang="en-IN" sz="10000" dirty="0">
                <a:latin typeface="Bell MT" panose="02020503060305020303" pitchFamily="18" charset="0"/>
              </a:rPr>
              <a:t>Binary Classification Of ECG Using LSTM</a:t>
            </a:r>
            <a:br>
              <a:rPr lang="en-IN" sz="10000" dirty="0">
                <a:latin typeface="Bell MT" panose="02020503060305020303" pitchFamily="18" charset="0"/>
              </a:rPr>
            </a:br>
            <a:br>
              <a:rPr lang="en-IN" sz="10000" dirty="0">
                <a:latin typeface="Bell MT" panose="02020503060305020303" pitchFamily="18" charset="0"/>
              </a:rPr>
            </a:br>
            <a:br>
              <a:rPr lang="en-IN" sz="10000" b="1" dirty="0">
                <a:latin typeface="Bell MT" panose="02020503060305020303" pitchFamily="18" charset="0"/>
              </a:rPr>
            </a:br>
            <a:r>
              <a:rPr lang="en-IN" sz="10000" dirty="0">
                <a:latin typeface="Bell MT" panose="02020503060305020303" pitchFamily="18" charset="0"/>
              </a:rPr>
              <a:t> </a:t>
            </a:r>
          </a:p>
        </p:txBody>
      </p:sp>
    </p:spTree>
    <p:extLst>
      <p:ext uri="{BB962C8B-B14F-4D97-AF65-F5344CB8AC3E}">
        <p14:creationId xmlns:p14="http://schemas.microsoft.com/office/powerpoint/2010/main" val="115259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8229600" cy="1143000"/>
          </a:xfrm>
        </p:spPr>
        <p:txBody>
          <a:bodyPr>
            <a:normAutofit/>
          </a:bodyPr>
          <a:lstStyle/>
          <a:p>
            <a:r>
              <a:rPr lang="en-US" sz="6000" dirty="0">
                <a:latin typeface="Bell MT" panose="02020503060305020303" pitchFamily="18" charset="0"/>
              </a:rPr>
              <a:t>Overview</a:t>
            </a:r>
            <a:endParaRPr lang="en-IN" sz="6000" dirty="0">
              <a:latin typeface="Bell MT" panose="02020503060305020303" pitchFamily="18" charset="0"/>
            </a:endParaRPr>
          </a:p>
        </p:txBody>
      </p:sp>
      <p:sp>
        <p:nvSpPr>
          <p:cNvPr id="3" name="Content Placeholder 2"/>
          <p:cNvSpPr>
            <a:spLocks noGrp="1"/>
          </p:cNvSpPr>
          <p:nvPr>
            <p:ph idx="1"/>
          </p:nvPr>
        </p:nvSpPr>
        <p:spPr>
          <a:xfrm>
            <a:off x="457200" y="2019300"/>
            <a:ext cx="16992600" cy="7277100"/>
          </a:xfrm>
          <a:noFill/>
        </p:spPr>
        <p:txBody>
          <a:bodyPr/>
          <a:lstStyle/>
          <a:p>
            <a:r>
              <a:rPr lang="en-US" b="1" dirty="0">
                <a:latin typeface="Bell MT" panose="02020503060305020303" pitchFamily="18" charset="0"/>
              </a:rPr>
              <a:t>Introduction</a:t>
            </a:r>
          </a:p>
          <a:p>
            <a:r>
              <a:rPr lang="en-US" b="1" dirty="0">
                <a:latin typeface="Bell MT" panose="02020503060305020303" pitchFamily="18" charset="0"/>
              </a:rPr>
              <a:t>Objective:</a:t>
            </a:r>
            <a:r>
              <a:rPr lang="en-US" dirty="0">
                <a:latin typeface="Bell MT" panose="02020503060305020303" pitchFamily="18" charset="0"/>
              </a:rPr>
              <a:t> To develop and evaluate machine learning models capable of classifying textual data as either positive or negative sentiment.</a:t>
            </a:r>
          </a:p>
          <a:p>
            <a:r>
              <a:rPr lang="en-US" b="1" dirty="0">
                <a:latin typeface="Bell MT" panose="02020503060305020303" pitchFamily="18" charset="0"/>
              </a:rPr>
              <a:t>Relevance:</a:t>
            </a:r>
            <a:r>
              <a:rPr lang="en-US" dirty="0">
                <a:latin typeface="Bell MT" panose="02020503060305020303" pitchFamily="18" charset="0"/>
              </a:rPr>
              <a:t> Sentiment analysis is crucial in domains such as social media monitoring, customer feedback analysis, and market research.</a:t>
            </a:r>
          </a:p>
          <a:p>
            <a:endParaRPr lang="en-IN"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233848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7516" y="846306"/>
            <a:ext cx="9382328" cy="1015663"/>
          </a:xfrm>
          <a:prstGeom prst="rect">
            <a:avLst/>
          </a:prstGeom>
          <a:noFill/>
        </p:spPr>
        <p:txBody>
          <a:bodyPr wrap="square" rtlCol="0">
            <a:spAutoFit/>
          </a:bodyPr>
          <a:lstStyle/>
          <a:p>
            <a:r>
              <a:rPr lang="en-US" sz="6000" dirty="0">
                <a:latin typeface="Bell MT" panose="02020503060305020303" pitchFamily="18" charset="0"/>
              </a:rPr>
              <a:t>Dataset Description </a:t>
            </a:r>
            <a:endParaRPr lang="en-IN" sz="6000" dirty="0">
              <a:latin typeface="Bell MT" panose="02020503060305020303" pitchFamily="18" charset="0"/>
            </a:endParaRPr>
          </a:p>
        </p:txBody>
      </p:sp>
      <p:sp>
        <p:nvSpPr>
          <p:cNvPr id="5" name="TextBox 4"/>
          <p:cNvSpPr txBox="1"/>
          <p:nvPr/>
        </p:nvSpPr>
        <p:spPr>
          <a:xfrm>
            <a:off x="1648839" y="2568102"/>
            <a:ext cx="11906655" cy="5586145"/>
          </a:xfrm>
          <a:prstGeom prst="rect">
            <a:avLst/>
          </a:prstGeom>
          <a:noFill/>
        </p:spPr>
        <p:txBody>
          <a:bodyPr wrap="square" rtlCol="0">
            <a:spAutoFit/>
          </a:bodyPr>
          <a:lstStyle/>
          <a:p>
            <a:r>
              <a:rPr lang="en-US" sz="3000" b="1" dirty="0">
                <a:latin typeface="Bell MT" panose="02020503060305020303" pitchFamily="18" charset="0"/>
              </a:rPr>
              <a:t>Source:</a:t>
            </a:r>
            <a:r>
              <a:rPr lang="en-US" sz="3000" dirty="0">
                <a:latin typeface="Bell MT" panose="02020503060305020303" pitchFamily="18" charset="0"/>
              </a:rPr>
              <a:t> Graph-based dataset derived from Twitter.</a:t>
            </a:r>
          </a:p>
          <a:p>
            <a:r>
              <a:rPr lang="en-US" sz="3000" b="1" dirty="0">
                <a:latin typeface="Bell MT" panose="02020503060305020303" pitchFamily="18" charset="0"/>
              </a:rPr>
              <a:t>Structure:</a:t>
            </a:r>
            <a:endParaRPr lang="en-US" sz="3000" dirty="0">
              <a:latin typeface="Bell MT" panose="02020503060305020303" pitchFamily="18" charset="0"/>
            </a:endParaRPr>
          </a:p>
          <a:p>
            <a:pPr lvl="1"/>
            <a:r>
              <a:rPr lang="en-US" sz="3000" dirty="0">
                <a:latin typeface="Bell MT" panose="02020503060305020303" pitchFamily="18" charset="0"/>
              </a:rPr>
              <a:t>Nodes represent words of tweet and contains label.</a:t>
            </a:r>
          </a:p>
          <a:p>
            <a:pPr lvl="1"/>
            <a:r>
              <a:rPr lang="en-US" sz="3000" dirty="0">
                <a:latin typeface="Bell MT" panose="02020503060305020303" pitchFamily="18" charset="0"/>
              </a:rPr>
              <a:t>Edges indicate co-occurrence relationships between terms within tweets.</a:t>
            </a:r>
          </a:p>
          <a:p>
            <a:pPr lvl="1"/>
            <a:r>
              <a:rPr lang="en-US" sz="3000" dirty="0">
                <a:latin typeface="Bell MT" panose="02020503060305020303" pitchFamily="18" charset="0"/>
              </a:rPr>
              <a:t>Each graph corresponds to a tweet, labeled with binary sentiment values (1 for positive, -1 for negative).</a:t>
            </a:r>
            <a:br>
              <a:rPr lang="en-US" sz="3000" dirty="0">
                <a:latin typeface="Bell MT" panose="02020503060305020303" pitchFamily="18" charset="0"/>
              </a:rPr>
            </a:br>
            <a:br>
              <a:rPr lang="en-US" sz="3000" dirty="0">
                <a:latin typeface="Bell MT" panose="02020503060305020303" pitchFamily="18" charset="0"/>
              </a:rPr>
            </a:br>
            <a:endParaRPr lang="en-US" sz="3000" dirty="0">
              <a:latin typeface="Bell MT" panose="02020503060305020303" pitchFamily="18" charset="0"/>
            </a:endParaRPr>
          </a:p>
          <a:p>
            <a:r>
              <a:rPr lang="en-US" sz="3000" b="1" dirty="0">
                <a:latin typeface="Bell MT" panose="02020503060305020303" pitchFamily="18" charset="0"/>
              </a:rPr>
              <a:t>CSV Conversion:</a:t>
            </a:r>
            <a:r>
              <a:rPr lang="en-US" sz="3000" dirty="0">
                <a:latin typeface="Bell MT" panose="02020503060305020303" pitchFamily="18" charset="0"/>
              </a:rPr>
              <a:t> The graph data is extracted and converted into a CSV file with two columns: sentences and corresponding sentiment labels.</a:t>
            </a:r>
          </a:p>
          <a:p>
            <a:endParaRPr lang="en-IN" sz="2700" dirty="0">
              <a:latin typeface="Bell MT" panose="02020503060305020303" pitchFamily="18" charset="0"/>
            </a:endParaRPr>
          </a:p>
        </p:txBody>
      </p:sp>
    </p:spTree>
    <p:extLst>
      <p:ext uri="{BB962C8B-B14F-4D97-AF65-F5344CB8AC3E}">
        <p14:creationId xmlns:p14="http://schemas.microsoft.com/office/powerpoint/2010/main" val="3954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5063" y="1094361"/>
            <a:ext cx="6566169" cy="923330"/>
          </a:xfrm>
          <a:prstGeom prst="rect">
            <a:avLst/>
          </a:prstGeom>
          <a:noFill/>
        </p:spPr>
        <p:txBody>
          <a:bodyPr wrap="square" rtlCol="0">
            <a:spAutoFit/>
          </a:bodyPr>
          <a:lstStyle/>
          <a:p>
            <a:r>
              <a:rPr lang="en-US" sz="5400" dirty="0">
                <a:latin typeface="Bell MT" panose="02020503060305020303" pitchFamily="18" charset="0"/>
              </a:rPr>
              <a:t>Data Preprocessing</a:t>
            </a:r>
            <a:endParaRPr lang="en-IN" sz="5400" dirty="0">
              <a:latin typeface="Bell MT" panose="02020503060305020303" pitchFamily="18" charset="0"/>
            </a:endParaRPr>
          </a:p>
        </p:txBody>
      </p:sp>
      <p:sp>
        <p:nvSpPr>
          <p:cNvPr id="3" name="TextBox 2"/>
          <p:cNvSpPr txBox="1"/>
          <p:nvPr/>
        </p:nvSpPr>
        <p:spPr>
          <a:xfrm>
            <a:off x="2159540" y="3035029"/>
            <a:ext cx="13482536" cy="5632311"/>
          </a:xfrm>
          <a:prstGeom prst="rect">
            <a:avLst/>
          </a:prstGeom>
          <a:noFill/>
        </p:spPr>
        <p:txBody>
          <a:bodyPr wrap="square" rtlCol="0">
            <a:spAutoFit/>
          </a:bodyPr>
          <a:lstStyle/>
          <a:p>
            <a:r>
              <a:rPr lang="en-US" sz="3600" b="1" dirty="0">
                <a:latin typeface="Bell MT" panose="02020503060305020303" pitchFamily="18" charset="0"/>
              </a:rPr>
              <a:t>Preprocessing</a:t>
            </a:r>
          </a:p>
          <a:p>
            <a:r>
              <a:rPr lang="en-US" sz="3600" b="1" dirty="0">
                <a:latin typeface="Bell MT" panose="02020503060305020303" pitchFamily="18" charset="0"/>
              </a:rPr>
              <a:t>Text Extraction:</a:t>
            </a:r>
            <a:endParaRPr lang="en-US" sz="3600" dirty="0">
              <a:latin typeface="Bell MT" panose="02020503060305020303" pitchFamily="18" charset="0"/>
            </a:endParaRPr>
          </a:p>
          <a:p>
            <a:pPr lvl="1"/>
            <a:r>
              <a:rPr lang="en-US" sz="3600" dirty="0">
                <a:latin typeface="Bell MT" panose="02020503060305020303" pitchFamily="18" charset="0"/>
              </a:rPr>
              <a:t>Sentences are formed from the text present in the graph nodes.</a:t>
            </a:r>
          </a:p>
          <a:p>
            <a:pPr lvl="1"/>
            <a:r>
              <a:rPr lang="en-US" sz="3600" dirty="0">
                <a:latin typeface="Bell MT" panose="02020503060305020303" pitchFamily="18" charset="0"/>
              </a:rPr>
              <a:t>Labels (1 or -1) are extracted from the graph and associated with each sentence.</a:t>
            </a:r>
          </a:p>
          <a:p>
            <a:r>
              <a:rPr lang="en-US" sz="3600" b="1" dirty="0">
                <a:latin typeface="Bell MT" panose="02020503060305020303" pitchFamily="18" charset="0"/>
              </a:rPr>
              <a:t>Text Cleaning:</a:t>
            </a:r>
            <a:endParaRPr lang="en-US" sz="3600" dirty="0">
              <a:latin typeface="Bell MT" panose="02020503060305020303" pitchFamily="18" charset="0"/>
            </a:endParaRPr>
          </a:p>
          <a:p>
            <a:pPr lvl="1"/>
            <a:r>
              <a:rPr lang="en-US" sz="3600" dirty="0">
                <a:latin typeface="Bell MT" panose="02020503060305020303" pitchFamily="18" charset="0"/>
              </a:rPr>
              <a:t>Lowercasing text.</a:t>
            </a:r>
          </a:p>
          <a:p>
            <a:pPr lvl="1"/>
            <a:r>
              <a:rPr lang="en-US" sz="3600" dirty="0">
                <a:latin typeface="Bell MT" panose="02020503060305020303" pitchFamily="18" charset="0"/>
              </a:rPr>
              <a:t>Removing stop words and punctuation.</a:t>
            </a:r>
          </a:p>
          <a:p>
            <a:pPr lvl="1"/>
            <a:r>
              <a:rPr lang="en-US" sz="3600" dirty="0">
                <a:latin typeface="Bell MT" panose="02020503060305020303" pitchFamily="18" charset="0"/>
              </a:rPr>
              <a:t>Ensuring uniformity and removing noise from the text data.</a:t>
            </a:r>
          </a:p>
          <a:p>
            <a:endParaRPr lang="en-IN" sz="3600" dirty="0">
              <a:latin typeface="Bell MT" panose="02020503060305020303" pitchFamily="18" charset="0"/>
            </a:endParaRPr>
          </a:p>
        </p:txBody>
      </p:sp>
    </p:spTree>
    <p:extLst>
      <p:ext uri="{BB962C8B-B14F-4D97-AF65-F5344CB8AC3E}">
        <p14:creationId xmlns:p14="http://schemas.microsoft.com/office/powerpoint/2010/main" val="879701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247" y="1181910"/>
            <a:ext cx="6566169" cy="1015663"/>
          </a:xfrm>
          <a:prstGeom prst="rect">
            <a:avLst/>
          </a:prstGeom>
          <a:noFill/>
        </p:spPr>
        <p:txBody>
          <a:bodyPr wrap="square" rtlCol="0">
            <a:spAutoFit/>
          </a:bodyPr>
          <a:lstStyle/>
          <a:p>
            <a:r>
              <a:rPr lang="en-US" sz="6000" dirty="0">
                <a:latin typeface="Bell MT" panose="02020503060305020303" pitchFamily="18" charset="0"/>
              </a:rPr>
              <a:t>Feature Extraction </a:t>
            </a:r>
            <a:endParaRPr lang="en-IN" sz="6000" dirty="0">
              <a:latin typeface="Bell MT" panose="02020503060305020303" pitchFamily="18" charset="0"/>
            </a:endParaRPr>
          </a:p>
        </p:txBody>
      </p:sp>
      <p:sp>
        <p:nvSpPr>
          <p:cNvPr id="3" name="TextBox 2"/>
          <p:cNvSpPr txBox="1"/>
          <p:nvPr/>
        </p:nvSpPr>
        <p:spPr>
          <a:xfrm>
            <a:off x="2013626" y="3385227"/>
            <a:ext cx="13482536" cy="3970318"/>
          </a:xfrm>
          <a:prstGeom prst="rect">
            <a:avLst/>
          </a:prstGeom>
          <a:noFill/>
        </p:spPr>
        <p:txBody>
          <a:bodyPr wrap="square" rtlCol="0">
            <a:spAutoFit/>
          </a:bodyPr>
          <a:lstStyle/>
          <a:p>
            <a:r>
              <a:rPr lang="en-US" sz="3600" b="1" dirty="0">
                <a:latin typeface="Bell MT" panose="02020503060305020303" pitchFamily="18" charset="0"/>
              </a:rPr>
              <a:t>Feature Extraction</a:t>
            </a:r>
          </a:p>
          <a:p>
            <a:r>
              <a:rPr lang="en-US" sz="3600" b="1" dirty="0" err="1">
                <a:latin typeface="Bell MT" panose="02020503060305020303" pitchFamily="18" charset="0"/>
              </a:rPr>
              <a:t>Vectorizers</a:t>
            </a:r>
            <a:r>
              <a:rPr lang="en-US" sz="3600" b="1" dirty="0">
                <a:latin typeface="Bell MT" panose="02020503060305020303" pitchFamily="18" charset="0"/>
              </a:rPr>
              <a:t>:</a:t>
            </a:r>
            <a:endParaRPr lang="en-US" sz="3600" dirty="0">
              <a:latin typeface="Bell MT" panose="02020503060305020303" pitchFamily="18" charset="0"/>
            </a:endParaRPr>
          </a:p>
          <a:p>
            <a:pPr lvl="1"/>
            <a:r>
              <a:rPr lang="en-US" sz="3600" b="1" dirty="0">
                <a:latin typeface="Bell MT" panose="02020503060305020303" pitchFamily="18" charset="0"/>
              </a:rPr>
              <a:t>Count </a:t>
            </a:r>
            <a:r>
              <a:rPr lang="en-US" sz="3600" b="1" dirty="0" err="1">
                <a:latin typeface="Bell MT" panose="02020503060305020303" pitchFamily="18" charset="0"/>
              </a:rPr>
              <a:t>Vectorizer</a:t>
            </a:r>
            <a:r>
              <a:rPr lang="en-US" sz="3600" b="1" dirty="0">
                <a:latin typeface="Bell MT" panose="02020503060305020303" pitchFamily="18" charset="0"/>
              </a:rPr>
              <a:t>:</a:t>
            </a:r>
            <a:r>
              <a:rPr lang="en-US" sz="3600" dirty="0">
                <a:latin typeface="Bell MT" panose="02020503060305020303" pitchFamily="18" charset="0"/>
              </a:rPr>
              <a:t> Converts text data into feature vectors based on word counts.</a:t>
            </a:r>
          </a:p>
          <a:p>
            <a:pPr lvl="1"/>
            <a:r>
              <a:rPr lang="en-US" sz="3600" b="1" dirty="0">
                <a:latin typeface="Bell MT" panose="02020503060305020303" pitchFamily="18" charset="0"/>
              </a:rPr>
              <a:t>TF-IDF </a:t>
            </a:r>
            <a:r>
              <a:rPr lang="en-US" sz="3600" b="1" dirty="0" err="1">
                <a:latin typeface="Bell MT" panose="02020503060305020303" pitchFamily="18" charset="0"/>
              </a:rPr>
              <a:t>Vectorizer</a:t>
            </a:r>
            <a:r>
              <a:rPr lang="en-US" sz="3600" b="1" dirty="0">
                <a:latin typeface="Bell MT" panose="02020503060305020303" pitchFamily="18" charset="0"/>
              </a:rPr>
              <a:t>:</a:t>
            </a:r>
            <a:r>
              <a:rPr lang="en-US" sz="3600" dirty="0">
                <a:latin typeface="Bell MT" panose="02020503060305020303" pitchFamily="18" charset="0"/>
              </a:rPr>
              <a:t> A more sophisticated approach that accounts for term frequency and inverse document frequency, emphasizing significant words over common ones.</a:t>
            </a:r>
          </a:p>
        </p:txBody>
      </p:sp>
    </p:spTree>
    <p:extLst>
      <p:ext uri="{BB962C8B-B14F-4D97-AF65-F5344CB8AC3E}">
        <p14:creationId xmlns:p14="http://schemas.microsoft.com/office/powerpoint/2010/main" val="2288915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247" y="510702"/>
            <a:ext cx="6566169" cy="923330"/>
          </a:xfrm>
          <a:prstGeom prst="rect">
            <a:avLst/>
          </a:prstGeom>
          <a:noFill/>
        </p:spPr>
        <p:txBody>
          <a:bodyPr wrap="square" rtlCol="0">
            <a:spAutoFit/>
          </a:bodyPr>
          <a:lstStyle/>
          <a:p>
            <a:r>
              <a:rPr lang="en-US" sz="5400" b="1" dirty="0">
                <a:latin typeface="Bell MT" panose="02020503060305020303" pitchFamily="18" charset="0"/>
              </a:rPr>
              <a:t>TF-IDF </a:t>
            </a:r>
            <a:r>
              <a:rPr lang="en-US" sz="5400" b="1" dirty="0" err="1">
                <a:latin typeface="Bell MT" panose="02020503060305020303" pitchFamily="18" charset="0"/>
              </a:rPr>
              <a:t>Vectorizer</a:t>
            </a:r>
            <a:endParaRPr lang="en-IN" sz="54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013626" y="2188724"/>
                <a:ext cx="13482536" cy="6258123"/>
              </a:xfrm>
              <a:prstGeom prst="rect">
                <a:avLst/>
              </a:prstGeom>
              <a:noFill/>
            </p:spPr>
            <p:txBody>
              <a:bodyPr wrap="square" rtlCol="0">
                <a:spAutoFit/>
              </a:bodyPr>
              <a:lstStyle/>
              <a:p>
                <a:pPr algn="ctr"/>
                <a:br>
                  <a:rPr lang="en-US" sz="3000" dirty="0">
                    <a:latin typeface="Bell MT" panose="02020503060305020303" pitchFamily="18" charset="0"/>
                  </a:rPr>
                </a:br>
                <a:endParaRPr lang="en-US" sz="3000" dirty="0">
                  <a:latin typeface="Bell MT" panose="02020503060305020303" pitchFamily="18" charset="0"/>
                </a:endParaRPr>
              </a:p>
              <a:p>
                <a:pPr marL="514350" indent="-514350">
                  <a:buFont typeface="+mj-lt"/>
                  <a:buAutoNum type="arabicPeriod"/>
                </a:pPr>
                <a:r>
                  <a:rPr lang="en-US" sz="2700" b="1" dirty="0">
                    <a:latin typeface="Bell MT" panose="02020503060305020303" pitchFamily="18" charset="0"/>
                  </a:rPr>
                  <a:t>Term Frequency (TF):</a:t>
                </a:r>
                <a:endParaRPr lang="en-US" sz="2700" dirty="0">
                  <a:latin typeface="Bell MT" panose="02020503060305020303" pitchFamily="18" charset="0"/>
                </a:endParaRPr>
              </a:p>
              <a:p>
                <a:pPr lvl="1"/>
                <a:r>
                  <a:rPr lang="en-US" sz="2700" b="1" dirty="0">
                    <a:latin typeface="Bell MT" panose="02020503060305020303" pitchFamily="18" charset="0"/>
                  </a:rPr>
                  <a:t>Definition:</a:t>
                </a:r>
                <a:r>
                  <a:rPr lang="en-US" sz="2700" dirty="0">
                    <a:latin typeface="Bell MT" panose="02020503060305020303" pitchFamily="18" charset="0"/>
                  </a:rPr>
                  <a:t> TF measures how frequently a term appears in a document.</a:t>
                </a:r>
              </a:p>
              <a:p>
                <a:pPr lvl="1"/>
                <a:r>
                  <a:rPr lang="en-US" sz="2700" b="1" dirty="0">
                    <a:latin typeface="Bell MT" panose="02020503060305020303" pitchFamily="18" charset="0"/>
                  </a:rPr>
                  <a:t>Formula:</a:t>
                </a:r>
                <a:r>
                  <a:rPr lang="en-US" sz="2700" dirty="0">
                    <a:latin typeface="Bell MT" panose="02020503060305020303" pitchFamily="18" charset="0"/>
                  </a:rPr>
                  <a:t> </a:t>
                </a:r>
              </a:p>
              <a:p>
                <a:pPr lvl="1"/>
                <a14:m>
                  <m:oMathPara xmlns:m="http://schemas.openxmlformats.org/officeDocument/2006/math">
                    <m:oMathParaPr>
                      <m:jc m:val="centerGroup"/>
                    </m:oMathParaPr>
                    <m:oMath xmlns:m="http://schemas.openxmlformats.org/officeDocument/2006/math">
                      <m:r>
                        <a:rPr lang="en-US" sz="2700" i="1">
                          <a:latin typeface="Cambria Math" panose="02040503050406030204" pitchFamily="18" charset="0"/>
                        </a:rPr>
                        <m:t>𝑇𝐹</m:t>
                      </m:r>
                      <m:d>
                        <m:dPr>
                          <m:ctrlPr>
                            <a:rPr lang="en-US" sz="2700" i="1">
                              <a:latin typeface="Cambria Math" panose="02040503050406030204" pitchFamily="18" charset="0"/>
                            </a:rPr>
                          </m:ctrlPr>
                        </m:dPr>
                        <m:e>
                          <m:r>
                            <a:rPr lang="en-US" sz="2700" i="1">
                              <a:latin typeface="Cambria Math" panose="02040503050406030204" pitchFamily="18" charset="0"/>
                            </a:rPr>
                            <m:t>𝑡</m:t>
                          </m:r>
                          <m:r>
                            <a:rPr lang="en-US" sz="2700" i="1">
                              <a:latin typeface="Cambria Math" panose="02040503050406030204" pitchFamily="18" charset="0"/>
                            </a:rPr>
                            <m:t>,</m:t>
                          </m:r>
                          <m:r>
                            <a:rPr lang="en-US" sz="2700" i="1">
                              <a:latin typeface="Cambria Math" panose="02040503050406030204" pitchFamily="18" charset="0"/>
                            </a:rPr>
                            <m:t>𝑑</m:t>
                          </m:r>
                        </m:e>
                      </m:d>
                      <m:r>
                        <a:rPr lang="en-US" sz="2700" i="1">
                          <a:latin typeface="Cambria Math" panose="02040503050406030204" pitchFamily="18" charset="0"/>
                        </a:rPr>
                        <m:t>=</m:t>
                      </m:r>
                      <m:f>
                        <m:fPr>
                          <m:ctrlPr>
                            <a:rPr lang="en-US" sz="2700" i="1">
                              <a:latin typeface="Cambria Math" panose="02040503050406030204" pitchFamily="18" charset="0"/>
                            </a:rPr>
                          </m:ctrlPr>
                        </m:fPr>
                        <m:num>
                          <m:r>
                            <m:rPr>
                              <m:nor/>
                            </m:rPr>
                            <a:rPr lang="en-US" sz="2700">
                              <a:latin typeface="Bell MT" panose="02020503060305020303" pitchFamily="18" charset="0"/>
                            </a:rPr>
                            <m:t>Number</m:t>
                          </m:r>
                          <m:r>
                            <m:rPr>
                              <m:nor/>
                            </m:rPr>
                            <a:rPr lang="en-US" sz="2700">
                              <a:latin typeface="Bell MT" panose="02020503060305020303" pitchFamily="18" charset="0"/>
                            </a:rPr>
                            <m:t> </m:t>
                          </m:r>
                          <m:r>
                            <m:rPr>
                              <m:nor/>
                            </m:rPr>
                            <a:rPr lang="en-US" sz="2700">
                              <a:latin typeface="Bell MT" panose="02020503060305020303" pitchFamily="18" charset="0"/>
                            </a:rPr>
                            <m:t>of</m:t>
                          </m:r>
                          <m:r>
                            <m:rPr>
                              <m:nor/>
                            </m:rPr>
                            <a:rPr lang="en-US" sz="2700">
                              <a:latin typeface="Bell MT" panose="02020503060305020303" pitchFamily="18" charset="0"/>
                            </a:rPr>
                            <m:t> </m:t>
                          </m:r>
                          <m:r>
                            <m:rPr>
                              <m:nor/>
                            </m:rPr>
                            <a:rPr lang="en-US" sz="2700">
                              <a:latin typeface="Bell MT" panose="02020503060305020303" pitchFamily="18" charset="0"/>
                            </a:rPr>
                            <m:t>times</m:t>
                          </m:r>
                          <m:r>
                            <m:rPr>
                              <m:nor/>
                            </m:rPr>
                            <a:rPr lang="en-US" sz="2700">
                              <a:latin typeface="Bell MT" panose="02020503060305020303" pitchFamily="18" charset="0"/>
                            </a:rPr>
                            <m:t> </m:t>
                          </m:r>
                          <m:r>
                            <m:rPr>
                              <m:nor/>
                            </m:rPr>
                            <a:rPr lang="en-US" sz="2700">
                              <a:latin typeface="Bell MT" panose="02020503060305020303" pitchFamily="18" charset="0"/>
                            </a:rPr>
                            <m:t>term</m:t>
                          </m:r>
                          <m:r>
                            <m:rPr>
                              <m:nor/>
                            </m:rPr>
                            <a:rPr lang="en-US" sz="2700">
                              <a:latin typeface="Bell MT" panose="02020503060305020303" pitchFamily="18" charset="0"/>
                            </a:rPr>
                            <m:t> </m:t>
                          </m:r>
                          <m:r>
                            <m:rPr>
                              <m:nor/>
                            </m:rPr>
                            <a:rPr lang="en-US" sz="2700" i="1">
                              <a:latin typeface="Bell MT" panose="02020503060305020303" pitchFamily="18" charset="0"/>
                            </a:rPr>
                            <m:t>t</m:t>
                          </m:r>
                          <m:r>
                            <m:rPr>
                              <m:nor/>
                            </m:rPr>
                            <a:rPr lang="en-US" sz="2700">
                              <a:latin typeface="Bell MT" panose="02020503060305020303" pitchFamily="18" charset="0"/>
                            </a:rPr>
                            <m:t> </m:t>
                          </m:r>
                          <m:r>
                            <m:rPr>
                              <m:nor/>
                            </m:rPr>
                            <a:rPr lang="en-US" sz="2700">
                              <a:latin typeface="Bell MT" panose="02020503060305020303" pitchFamily="18" charset="0"/>
                            </a:rPr>
                            <m:t>appears</m:t>
                          </m:r>
                          <m:r>
                            <m:rPr>
                              <m:nor/>
                            </m:rPr>
                            <a:rPr lang="en-US" sz="2700">
                              <a:latin typeface="Bell MT" panose="02020503060305020303" pitchFamily="18" charset="0"/>
                            </a:rPr>
                            <m:t> </m:t>
                          </m:r>
                          <m:r>
                            <m:rPr>
                              <m:nor/>
                            </m:rPr>
                            <a:rPr lang="en-US" sz="2700">
                              <a:latin typeface="Bell MT" panose="02020503060305020303" pitchFamily="18" charset="0"/>
                            </a:rPr>
                            <m:t>in</m:t>
                          </m:r>
                          <m:r>
                            <m:rPr>
                              <m:nor/>
                            </m:rPr>
                            <a:rPr lang="en-US" sz="2700">
                              <a:latin typeface="Bell MT" panose="02020503060305020303" pitchFamily="18" charset="0"/>
                            </a:rPr>
                            <m:t> </m:t>
                          </m:r>
                          <m:r>
                            <m:rPr>
                              <m:nor/>
                            </m:rPr>
                            <a:rPr lang="en-US" sz="2700">
                              <a:latin typeface="Bell MT" panose="02020503060305020303" pitchFamily="18" charset="0"/>
                            </a:rPr>
                            <m:t>document</m:t>
                          </m:r>
                          <m:r>
                            <m:rPr>
                              <m:nor/>
                            </m:rPr>
                            <a:rPr lang="en-US" sz="2700">
                              <a:latin typeface="Bell MT" panose="02020503060305020303" pitchFamily="18" charset="0"/>
                            </a:rPr>
                            <m:t> </m:t>
                          </m:r>
                          <m:r>
                            <m:rPr>
                              <m:nor/>
                            </m:rPr>
                            <a:rPr lang="en-US" sz="2700" i="1">
                              <a:latin typeface="Bell MT" panose="02020503060305020303" pitchFamily="18" charset="0"/>
                            </a:rPr>
                            <m:t>d</m:t>
                          </m:r>
                          <m:r>
                            <m:rPr>
                              <m:nor/>
                            </m:rPr>
                            <a:rPr lang="en-US" sz="2700">
                              <a:latin typeface="Bell MT" panose="02020503060305020303" pitchFamily="18" charset="0"/>
                            </a:rPr>
                            <m:t> </m:t>
                          </m:r>
                        </m:num>
                        <m:den>
                          <m:r>
                            <a:rPr lang="en-US" sz="2700" i="1">
                              <a:latin typeface="Cambria Math" panose="02040503050406030204" pitchFamily="18" charset="0"/>
                            </a:rPr>
                            <m:t>𝑇𝑜𝑡𝑎𝑙</m:t>
                          </m:r>
                          <m:r>
                            <a:rPr lang="en-US" sz="2700" i="1">
                              <a:latin typeface="Cambria Math" panose="02040503050406030204" pitchFamily="18" charset="0"/>
                            </a:rPr>
                            <m:t> </m:t>
                          </m:r>
                          <m:r>
                            <a:rPr lang="en-US" sz="2700" i="1">
                              <a:latin typeface="Cambria Math" panose="02040503050406030204" pitchFamily="18" charset="0"/>
                            </a:rPr>
                            <m:t>𝑛𝑢𝑚𝑏𝑒𝑟</m:t>
                          </m:r>
                          <m:r>
                            <a:rPr lang="en-US" sz="2700" i="1">
                              <a:latin typeface="Cambria Math" panose="02040503050406030204" pitchFamily="18" charset="0"/>
                            </a:rPr>
                            <m:t> </m:t>
                          </m:r>
                          <m:r>
                            <a:rPr lang="en-US" sz="2700" i="1">
                              <a:latin typeface="Cambria Math" panose="02040503050406030204" pitchFamily="18" charset="0"/>
                            </a:rPr>
                            <m:t>𝑜𝑓</m:t>
                          </m:r>
                          <m:r>
                            <a:rPr lang="en-US" sz="2700" i="1">
                              <a:latin typeface="Cambria Math" panose="02040503050406030204" pitchFamily="18" charset="0"/>
                            </a:rPr>
                            <m:t> </m:t>
                          </m:r>
                          <m:r>
                            <a:rPr lang="en-US" sz="2700" i="1">
                              <a:latin typeface="Cambria Math" panose="02040503050406030204" pitchFamily="18" charset="0"/>
                            </a:rPr>
                            <m:t>𝑡𝑒𝑟𝑚𝑠</m:t>
                          </m:r>
                          <m:r>
                            <a:rPr lang="en-US" sz="2700" i="1">
                              <a:latin typeface="Cambria Math" panose="02040503050406030204" pitchFamily="18" charset="0"/>
                            </a:rPr>
                            <m:t> </m:t>
                          </m:r>
                          <m:r>
                            <a:rPr lang="en-US" sz="2700" i="1">
                              <a:latin typeface="Cambria Math" panose="02040503050406030204" pitchFamily="18" charset="0"/>
                            </a:rPr>
                            <m:t>𝑖𝑛</m:t>
                          </m:r>
                          <m:r>
                            <a:rPr lang="en-US" sz="2700" i="1">
                              <a:latin typeface="Cambria Math" panose="02040503050406030204" pitchFamily="18" charset="0"/>
                            </a:rPr>
                            <m:t> </m:t>
                          </m:r>
                          <m:r>
                            <a:rPr lang="en-US" sz="2700" i="1">
                              <a:latin typeface="Cambria Math" panose="02040503050406030204" pitchFamily="18" charset="0"/>
                            </a:rPr>
                            <m:t>𝑡h𝑒</m:t>
                          </m:r>
                          <m:r>
                            <a:rPr lang="en-US" sz="2700" i="1">
                              <a:latin typeface="Cambria Math" panose="02040503050406030204" pitchFamily="18" charset="0"/>
                            </a:rPr>
                            <m:t> </m:t>
                          </m:r>
                          <m:r>
                            <a:rPr lang="en-US" sz="2700" i="1">
                              <a:latin typeface="Cambria Math" panose="02040503050406030204" pitchFamily="18" charset="0"/>
                            </a:rPr>
                            <m:t>𝑑𝑜𝑐𝑢𝑚𝑒𝑛𝑡</m:t>
                          </m:r>
                          <m:r>
                            <a:rPr lang="en-US" sz="2700" i="1">
                              <a:latin typeface="Cambria Math" panose="02040503050406030204" pitchFamily="18" charset="0"/>
                            </a:rPr>
                            <m:t> </m:t>
                          </m:r>
                        </m:den>
                      </m:f>
                    </m:oMath>
                  </m:oMathPara>
                </a14:m>
                <a:endParaRPr lang="en-US" sz="2700" dirty="0">
                  <a:latin typeface="Bell MT" panose="02020503060305020303" pitchFamily="18" charset="0"/>
                </a:endParaRPr>
              </a:p>
              <a:p>
                <a:pPr lvl="1"/>
                <a:br>
                  <a:rPr lang="en-US" sz="2700" b="1" dirty="0">
                    <a:latin typeface="Bell MT" panose="02020503060305020303" pitchFamily="18" charset="0"/>
                  </a:rPr>
                </a:br>
                <a:r>
                  <a:rPr lang="en-US" sz="2700" b="1" dirty="0">
                    <a:latin typeface="Bell MT" panose="02020503060305020303" pitchFamily="18" charset="0"/>
                  </a:rPr>
                  <a:t>Explanation:</a:t>
                </a:r>
                <a:r>
                  <a:rPr lang="en-US" sz="2700" dirty="0">
                    <a:latin typeface="Bell MT" panose="02020503060305020303" pitchFamily="18" charset="0"/>
                  </a:rPr>
                  <a:t> The term frequency increases with the number of occurrences of a term within a document. However, it is normalized by the total number of terms in the document to prevent bias towards longer documents.</a:t>
                </a:r>
              </a:p>
              <a:p>
                <a:br>
                  <a:rPr lang="en-US" sz="3600" dirty="0">
                    <a:latin typeface="Bell MT" panose="02020503060305020303" pitchFamily="18" charset="0"/>
                  </a:rPr>
                </a:br>
                <a:r>
                  <a:rPr lang="en-US" sz="3000" dirty="0">
                    <a:latin typeface="Bell MT" panose="02020503060305020303" pitchFamily="18" charset="0"/>
                  </a:rPr>
                  <a:t>TF measures how frequently a term appears in a document.</a:t>
                </a:r>
              </a:p>
              <a:p>
                <a:endParaRPr lang="en-US" sz="3000" dirty="0">
                  <a:latin typeface="Bell MT" panose="020205030603050203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013626" y="2188724"/>
                <a:ext cx="13482536" cy="6258123"/>
              </a:xfrm>
              <a:prstGeom prst="rect">
                <a:avLst/>
              </a:prstGeom>
              <a:blipFill>
                <a:blip r:embed="rId2"/>
                <a:stretch>
                  <a:fillRect l="-1040"/>
                </a:stretch>
              </a:blipFill>
            </p:spPr>
            <p:txBody>
              <a:bodyPr/>
              <a:lstStyle/>
              <a:p>
                <a:r>
                  <a:rPr lang="en-IN">
                    <a:noFill/>
                  </a:rPr>
                  <a:t> </a:t>
                </a:r>
              </a:p>
            </p:txBody>
          </p:sp>
        </mc:Fallback>
      </mc:AlternateContent>
    </p:spTree>
    <p:extLst>
      <p:ext uri="{BB962C8B-B14F-4D97-AF65-F5344CB8AC3E}">
        <p14:creationId xmlns:p14="http://schemas.microsoft.com/office/powerpoint/2010/main" val="1895774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247" y="510702"/>
            <a:ext cx="6566169" cy="923330"/>
          </a:xfrm>
          <a:prstGeom prst="rect">
            <a:avLst/>
          </a:prstGeom>
          <a:noFill/>
        </p:spPr>
        <p:txBody>
          <a:bodyPr wrap="square" rtlCol="0">
            <a:spAutoFit/>
          </a:bodyPr>
          <a:lstStyle/>
          <a:p>
            <a:r>
              <a:rPr lang="en-US" sz="5400" b="1" dirty="0">
                <a:latin typeface="Bell MT" panose="02020503060305020303" pitchFamily="18" charset="0"/>
              </a:rPr>
              <a:t>TF-IDF </a:t>
            </a:r>
            <a:r>
              <a:rPr lang="en-US" sz="5400" b="1" dirty="0" err="1">
                <a:latin typeface="Bell MT" panose="02020503060305020303" pitchFamily="18" charset="0"/>
              </a:rPr>
              <a:t>Vectorizer</a:t>
            </a:r>
            <a:endParaRPr lang="en-IN" sz="54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2028218" y="2378412"/>
                <a:ext cx="13482536" cy="6635471"/>
              </a:xfrm>
              <a:prstGeom prst="rect">
                <a:avLst/>
              </a:prstGeom>
              <a:noFill/>
            </p:spPr>
            <p:txBody>
              <a:bodyPr wrap="square" rtlCol="0">
                <a:spAutoFit/>
              </a:bodyPr>
              <a:lstStyle/>
              <a:p>
                <a:pPr marL="514350" indent="-514350">
                  <a:buFont typeface="+mj-lt"/>
                  <a:buAutoNum type="arabicPeriod" startAt="2"/>
                </a:pPr>
                <a:r>
                  <a:rPr lang="en-US" sz="2700" b="1" dirty="0">
                    <a:latin typeface="Bell MT" panose="02020503060305020303" pitchFamily="18" charset="0"/>
                  </a:rPr>
                  <a:t>Inverse Document Frequency (IDF):</a:t>
                </a:r>
                <a:endParaRPr lang="en-US" sz="2700" dirty="0">
                  <a:latin typeface="Bell MT" panose="02020503060305020303" pitchFamily="18" charset="0"/>
                </a:endParaRPr>
              </a:p>
              <a:p>
                <a:pPr algn="ctr"/>
                <a:r>
                  <a:rPr lang="en-US" sz="2700" b="1" dirty="0">
                    <a:latin typeface="Bell MT" panose="02020503060305020303" pitchFamily="18" charset="0"/>
                  </a:rPr>
                  <a:t>Definition:</a:t>
                </a:r>
                <a:r>
                  <a:rPr lang="en-US" sz="2700" dirty="0">
                    <a:latin typeface="Bell MT" panose="02020503060305020303" pitchFamily="18" charset="0"/>
                  </a:rPr>
                  <a:t> IDF measures how important a term is within the entire corpus.</a:t>
                </a:r>
                <a:br>
                  <a:rPr lang="en-US" sz="2700" dirty="0">
                    <a:latin typeface="Bell MT" panose="02020503060305020303" pitchFamily="18" charset="0"/>
                  </a:rPr>
                </a:br>
                <a:br>
                  <a:rPr lang="en-US" sz="2700" dirty="0">
                    <a:latin typeface="Bell MT" panose="02020503060305020303" pitchFamily="18" charset="0"/>
                  </a:rPr>
                </a:br>
                <a:br>
                  <a:rPr lang="en-US" sz="2700" dirty="0">
                    <a:latin typeface="Bell MT" panose="02020503060305020303" pitchFamily="18" charset="0"/>
                  </a:rPr>
                </a:br>
                <a14:m>
                  <m:oMath xmlns:m="http://schemas.openxmlformats.org/officeDocument/2006/math">
                    <m:r>
                      <m:rPr>
                        <m:nor/>
                      </m:rPr>
                      <a:rPr lang="en-IN" sz="2700" i="1">
                        <a:latin typeface="Bell MT" panose="02020503060305020303" pitchFamily="18" charset="0"/>
                      </a:rPr>
                      <m:t>IDF</m:t>
                    </m:r>
                    <m:r>
                      <m:rPr>
                        <m:nor/>
                      </m:rPr>
                      <a:rPr lang="en-IN" sz="2700">
                        <a:latin typeface="Bell MT" panose="02020503060305020303" pitchFamily="18" charset="0"/>
                      </a:rPr>
                      <m:t>(</m:t>
                    </m:r>
                    <m:r>
                      <m:rPr>
                        <m:nor/>
                      </m:rPr>
                      <a:rPr lang="en-IN" sz="2700" i="1">
                        <a:latin typeface="Bell MT" panose="02020503060305020303" pitchFamily="18" charset="0"/>
                      </a:rPr>
                      <m:t>t</m:t>
                    </m:r>
                    <m:r>
                      <m:rPr>
                        <m:nor/>
                      </m:rPr>
                      <a:rPr lang="en-IN" sz="2700">
                        <a:latin typeface="Bell MT" panose="02020503060305020303" pitchFamily="18" charset="0"/>
                      </a:rPr>
                      <m:t>,</m:t>
                    </m:r>
                    <m:r>
                      <m:rPr>
                        <m:nor/>
                      </m:rPr>
                      <a:rPr lang="en-IN" sz="2700" i="1">
                        <a:latin typeface="Bell MT" panose="02020503060305020303" pitchFamily="18" charset="0"/>
                      </a:rPr>
                      <m:t>D</m:t>
                    </m:r>
                    <m:r>
                      <m:rPr>
                        <m:nor/>
                      </m:rPr>
                      <a:rPr lang="en-IN" sz="2700">
                        <a:latin typeface="Bell MT" panose="02020503060305020303" pitchFamily="18" charset="0"/>
                      </a:rPr>
                      <m:t>)</m:t>
                    </m:r>
                  </m:oMath>
                </a14:m>
                <a:r>
                  <a:rPr lang="en-US" sz="2700" dirty="0">
                    <a:latin typeface="Bell MT" panose="02020503060305020303" pitchFamily="18" charset="0"/>
                  </a:rPr>
                  <a:t>=log(</a:t>
                </a:r>
                <a14:m>
                  <m:oMath xmlns:m="http://schemas.openxmlformats.org/officeDocument/2006/math">
                    <m:f>
                      <m:fPr>
                        <m:ctrlPr>
                          <a:rPr lang="en-US" sz="2700" i="1" dirty="0">
                            <a:latin typeface="Cambria Math" panose="02040503050406030204" pitchFamily="18" charset="0"/>
                          </a:rPr>
                        </m:ctrlPr>
                      </m:fPr>
                      <m:num>
                        <m:r>
                          <m:rPr>
                            <m:nor/>
                          </m:rPr>
                          <a:rPr lang="en-IN" sz="2700">
                            <a:latin typeface="Bell MT" panose="02020503060305020303" pitchFamily="18" charset="0"/>
                          </a:rPr>
                          <m:t>Total</m:t>
                        </m:r>
                        <m:r>
                          <m:rPr>
                            <m:nor/>
                          </m:rPr>
                          <a:rPr lang="en-IN" sz="2700">
                            <a:latin typeface="Bell MT" panose="02020503060305020303" pitchFamily="18" charset="0"/>
                          </a:rPr>
                          <m:t> </m:t>
                        </m:r>
                        <m:r>
                          <m:rPr>
                            <m:nor/>
                          </m:rPr>
                          <a:rPr lang="en-IN" sz="2700">
                            <a:latin typeface="Bell MT" panose="02020503060305020303" pitchFamily="18" charset="0"/>
                          </a:rPr>
                          <m:t>number</m:t>
                        </m:r>
                        <m:r>
                          <m:rPr>
                            <m:nor/>
                          </m:rPr>
                          <a:rPr lang="en-IN" sz="2700">
                            <a:latin typeface="Bell MT" panose="02020503060305020303" pitchFamily="18" charset="0"/>
                          </a:rPr>
                          <m:t> </m:t>
                        </m:r>
                        <m:r>
                          <m:rPr>
                            <m:nor/>
                          </m:rPr>
                          <a:rPr lang="en-IN" sz="2700">
                            <a:latin typeface="Bell MT" panose="02020503060305020303" pitchFamily="18" charset="0"/>
                          </a:rPr>
                          <m:t>of</m:t>
                        </m:r>
                        <m:r>
                          <m:rPr>
                            <m:nor/>
                          </m:rPr>
                          <a:rPr lang="en-IN" sz="2700">
                            <a:latin typeface="Bell MT" panose="02020503060305020303" pitchFamily="18" charset="0"/>
                          </a:rPr>
                          <m:t> </m:t>
                        </m:r>
                        <m:r>
                          <m:rPr>
                            <m:nor/>
                          </m:rPr>
                          <a:rPr lang="en-IN" sz="2700">
                            <a:latin typeface="Bell MT" panose="02020503060305020303" pitchFamily="18" charset="0"/>
                          </a:rPr>
                          <m:t>documents</m:t>
                        </m:r>
                        <m:r>
                          <m:rPr>
                            <m:nor/>
                          </m:rPr>
                          <a:rPr lang="en-IN" sz="2700">
                            <a:latin typeface="Bell MT" panose="02020503060305020303" pitchFamily="18" charset="0"/>
                          </a:rPr>
                          <m:t> </m:t>
                        </m:r>
                      </m:num>
                      <m:den>
                        <m:r>
                          <m:rPr>
                            <m:nor/>
                          </m:rPr>
                          <a:rPr lang="en-US" sz="2700">
                            <a:latin typeface="Bell MT" panose="02020503060305020303" pitchFamily="18" charset="0"/>
                          </a:rPr>
                          <m:t>Number</m:t>
                        </m:r>
                        <m:r>
                          <m:rPr>
                            <m:nor/>
                          </m:rPr>
                          <a:rPr lang="en-US" sz="2700">
                            <a:latin typeface="Bell MT" panose="02020503060305020303" pitchFamily="18" charset="0"/>
                          </a:rPr>
                          <m:t> </m:t>
                        </m:r>
                        <m:r>
                          <m:rPr>
                            <m:nor/>
                          </m:rPr>
                          <a:rPr lang="en-US" sz="2700">
                            <a:latin typeface="Bell MT" panose="02020503060305020303" pitchFamily="18" charset="0"/>
                          </a:rPr>
                          <m:t>of</m:t>
                        </m:r>
                        <m:r>
                          <m:rPr>
                            <m:nor/>
                          </m:rPr>
                          <a:rPr lang="en-US" sz="2700">
                            <a:latin typeface="Bell MT" panose="02020503060305020303" pitchFamily="18" charset="0"/>
                          </a:rPr>
                          <m:t> </m:t>
                        </m:r>
                        <m:r>
                          <m:rPr>
                            <m:nor/>
                          </m:rPr>
                          <a:rPr lang="en-US" sz="2700">
                            <a:latin typeface="Bell MT" panose="02020503060305020303" pitchFamily="18" charset="0"/>
                          </a:rPr>
                          <m:t>documents</m:t>
                        </m:r>
                        <m:r>
                          <m:rPr>
                            <m:nor/>
                          </m:rPr>
                          <a:rPr lang="en-US" sz="2700">
                            <a:latin typeface="Bell MT" panose="02020503060305020303" pitchFamily="18" charset="0"/>
                          </a:rPr>
                          <m:t> </m:t>
                        </m:r>
                        <m:r>
                          <m:rPr>
                            <m:nor/>
                          </m:rPr>
                          <a:rPr lang="en-US" sz="2700">
                            <a:latin typeface="Bell MT" panose="02020503060305020303" pitchFamily="18" charset="0"/>
                          </a:rPr>
                          <m:t>containing</m:t>
                        </m:r>
                        <m:r>
                          <m:rPr>
                            <m:nor/>
                          </m:rPr>
                          <a:rPr lang="en-US" sz="2700">
                            <a:latin typeface="Bell MT" panose="02020503060305020303" pitchFamily="18" charset="0"/>
                          </a:rPr>
                          <m:t> </m:t>
                        </m:r>
                        <m:r>
                          <m:rPr>
                            <m:nor/>
                          </m:rPr>
                          <a:rPr lang="en-US" sz="2700">
                            <a:latin typeface="Bell MT" panose="02020503060305020303" pitchFamily="18" charset="0"/>
                          </a:rPr>
                          <m:t>the</m:t>
                        </m:r>
                        <m:r>
                          <m:rPr>
                            <m:nor/>
                          </m:rPr>
                          <a:rPr lang="en-US" sz="2700">
                            <a:latin typeface="Bell MT" panose="02020503060305020303" pitchFamily="18" charset="0"/>
                          </a:rPr>
                          <m:t> </m:t>
                        </m:r>
                        <m:r>
                          <m:rPr>
                            <m:nor/>
                          </m:rPr>
                          <a:rPr lang="en-US" sz="2700">
                            <a:latin typeface="Bell MT" panose="02020503060305020303" pitchFamily="18" charset="0"/>
                          </a:rPr>
                          <m:t>term</m:t>
                        </m:r>
                        <m:r>
                          <m:rPr>
                            <m:nor/>
                          </m:rPr>
                          <a:rPr lang="en-US" sz="2700">
                            <a:latin typeface="Bell MT" panose="02020503060305020303" pitchFamily="18" charset="0"/>
                          </a:rPr>
                          <m:t> </m:t>
                        </m:r>
                        <m:r>
                          <m:rPr>
                            <m:nor/>
                          </m:rPr>
                          <a:rPr lang="en-US" sz="2700" i="1">
                            <a:latin typeface="Bell MT" panose="02020503060305020303" pitchFamily="18" charset="0"/>
                          </a:rPr>
                          <m:t>t</m:t>
                        </m:r>
                        <m:r>
                          <m:rPr>
                            <m:nor/>
                          </m:rPr>
                          <a:rPr lang="en-US" sz="2700">
                            <a:latin typeface="Bell MT" panose="02020503060305020303" pitchFamily="18" charset="0"/>
                          </a:rPr>
                          <m:t> </m:t>
                        </m:r>
                      </m:den>
                    </m:f>
                  </m:oMath>
                </a14:m>
                <a:r>
                  <a:rPr lang="en-US" sz="2700" dirty="0">
                    <a:latin typeface="Bell MT" panose="02020503060305020303" pitchFamily="18" charset="0"/>
                  </a:rPr>
                  <a:t>)</a:t>
                </a:r>
              </a:p>
              <a:p>
                <a:pPr algn="ctr"/>
                <a:endParaRPr lang="en-US" sz="2700" dirty="0">
                  <a:latin typeface="Bell MT" panose="02020503060305020303" pitchFamily="18" charset="0"/>
                </a:endParaRPr>
              </a:p>
              <a:p>
                <a:pPr algn="ctr"/>
                <a:endParaRPr lang="en-US" sz="2700" dirty="0">
                  <a:latin typeface="Bell MT" panose="02020503060305020303" pitchFamily="18" charset="0"/>
                </a:endParaRPr>
              </a:p>
              <a:p>
                <a:pPr algn="just"/>
                <a:r>
                  <a:rPr lang="en-US" sz="2700" dirty="0">
                    <a:latin typeface="Bell MT" panose="02020503060305020303" pitchFamily="18" charset="0"/>
                  </a:rPr>
                  <a:t>Inverse Document Frequency (IDF) measures how infrequently a word appears in the entire corpus. This metric helps to highlight words that are significant to a specific document while downplaying those that are common across many documents. </a:t>
                </a:r>
              </a:p>
              <a:p>
                <a:br>
                  <a:rPr lang="en-IN" sz="2700" b="1" dirty="0">
                    <a:latin typeface="Bell MT" panose="02020503060305020303" pitchFamily="18" charset="0"/>
                  </a:rPr>
                </a:br>
                <a:r>
                  <a:rPr lang="en-IN" sz="2700" b="1" dirty="0">
                    <a:latin typeface="Bell MT" panose="02020503060305020303" pitchFamily="18" charset="0"/>
                  </a:rPr>
                  <a:t>TF-IDF Calculation:</a:t>
                </a:r>
                <a:endParaRPr lang="en-IN" sz="2700" dirty="0">
                  <a:latin typeface="Bell MT" panose="02020503060305020303" pitchFamily="18" charset="0"/>
                </a:endParaRPr>
              </a:p>
              <a:p>
                <a:pPr algn="ctr"/>
                <a:r>
                  <a:rPr lang="en-IN" sz="2700" b="1" dirty="0">
                    <a:latin typeface="Bell MT" panose="02020503060305020303" pitchFamily="18" charset="0"/>
                  </a:rPr>
                  <a:t>Formula:</a:t>
                </a:r>
                <a:r>
                  <a:rPr lang="en-IN" sz="2700" dirty="0">
                    <a:latin typeface="Bell MT" panose="02020503060305020303" pitchFamily="18" charset="0"/>
                  </a:rPr>
                  <a:t> </a:t>
                </a:r>
                <a:br>
                  <a:rPr lang="en-IN" sz="2700" dirty="0">
                    <a:latin typeface="Bell MT" panose="02020503060305020303" pitchFamily="18" charset="0"/>
                  </a:rPr>
                </a:br>
                <a:r>
                  <a:rPr lang="en-IN" sz="2700" dirty="0">
                    <a:latin typeface="Bell MT" panose="02020503060305020303" pitchFamily="18" charset="0"/>
                  </a:rPr>
                  <a:t>𝑇𝐹-𝐼𝐷𝐹(𝑡,𝑑,𝐷)=𝑇𝐹(𝑡,𝑑)×𝐼𝐷𝐹(𝑡,𝐷)</a:t>
                </a:r>
                <a:br>
                  <a:rPr lang="en-IN" sz="2700" dirty="0">
                    <a:latin typeface="Bell MT" panose="02020503060305020303" pitchFamily="18" charset="0"/>
                  </a:rPr>
                </a:br>
                <a:endParaRPr lang="en-US" sz="2700" dirty="0">
                  <a:latin typeface="Bell MT" panose="020205030603050203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028218" y="2378412"/>
                <a:ext cx="13482536" cy="6635471"/>
              </a:xfrm>
              <a:prstGeom prst="rect">
                <a:avLst/>
              </a:prstGeom>
              <a:blipFill>
                <a:blip r:embed="rId2"/>
                <a:stretch>
                  <a:fillRect l="-859" t="-918" r="-905"/>
                </a:stretch>
              </a:blipFill>
            </p:spPr>
            <p:txBody>
              <a:bodyPr/>
              <a:lstStyle/>
              <a:p>
                <a:r>
                  <a:rPr lang="en-IN">
                    <a:noFill/>
                  </a:rPr>
                  <a:t> </a:t>
                </a:r>
              </a:p>
            </p:txBody>
          </p:sp>
        </mc:Fallback>
      </mc:AlternateContent>
    </p:spTree>
    <p:extLst>
      <p:ext uri="{BB962C8B-B14F-4D97-AF65-F5344CB8AC3E}">
        <p14:creationId xmlns:p14="http://schemas.microsoft.com/office/powerpoint/2010/main" val="2886132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247" y="510702"/>
            <a:ext cx="6566169" cy="2677656"/>
          </a:xfrm>
          <a:prstGeom prst="rect">
            <a:avLst/>
          </a:prstGeom>
          <a:noFill/>
        </p:spPr>
        <p:txBody>
          <a:bodyPr wrap="square" rtlCol="0">
            <a:spAutoFit/>
          </a:bodyPr>
          <a:lstStyle/>
          <a:p>
            <a:r>
              <a:rPr lang="en-IN" sz="6000" b="1" dirty="0">
                <a:latin typeface="Bell MT" panose="02020503060305020303" pitchFamily="18" charset="0"/>
              </a:rPr>
              <a:t>Count </a:t>
            </a:r>
            <a:r>
              <a:rPr lang="en-IN" sz="6000" b="1" dirty="0" err="1">
                <a:latin typeface="Bell MT" panose="02020503060305020303" pitchFamily="18" charset="0"/>
              </a:rPr>
              <a:t>Vectorizers</a:t>
            </a:r>
            <a:endParaRPr lang="en-IN" sz="6000" b="1" dirty="0">
              <a:latin typeface="Bell MT" panose="02020503060305020303" pitchFamily="18" charset="0"/>
            </a:endParaRPr>
          </a:p>
          <a:p>
            <a:br>
              <a:rPr lang="en-IN" sz="5400" dirty="0">
                <a:latin typeface="Bell MT" panose="02020503060305020303" pitchFamily="18" charset="0"/>
              </a:rPr>
            </a:br>
            <a:endParaRPr lang="en-IN" sz="5400" dirty="0">
              <a:latin typeface="Bell MT" panose="02020503060305020303" pitchFamily="18" charset="0"/>
            </a:endParaRPr>
          </a:p>
        </p:txBody>
      </p:sp>
      <p:sp>
        <p:nvSpPr>
          <p:cNvPr id="3" name="TextBox 2"/>
          <p:cNvSpPr txBox="1"/>
          <p:nvPr/>
        </p:nvSpPr>
        <p:spPr>
          <a:xfrm>
            <a:off x="2028218" y="2378413"/>
            <a:ext cx="13482536" cy="6386364"/>
          </a:xfrm>
          <a:prstGeom prst="rect">
            <a:avLst/>
          </a:prstGeom>
          <a:noFill/>
        </p:spPr>
        <p:txBody>
          <a:bodyPr wrap="square" rtlCol="0">
            <a:spAutoFit/>
          </a:bodyPr>
          <a:lstStyle/>
          <a:p>
            <a:r>
              <a:rPr lang="en-US" sz="2700" dirty="0">
                <a:latin typeface="Bell MT" panose="02020503060305020303" pitchFamily="18" charset="0"/>
              </a:rPr>
              <a:t>The main idea behind count </a:t>
            </a:r>
            <a:r>
              <a:rPr lang="en-US" sz="2700" dirty="0" err="1">
                <a:latin typeface="Bell MT" panose="02020503060305020303" pitchFamily="18" charset="0"/>
              </a:rPr>
              <a:t>vectorizers</a:t>
            </a:r>
            <a:r>
              <a:rPr lang="en-US" sz="2700" dirty="0">
                <a:latin typeface="Bell MT" panose="02020503060305020303" pitchFamily="18" charset="0"/>
              </a:rPr>
              <a:t> is to create a matrix where each row represents a document and each column represents a term (word) from the vocabulary, with the cell values indicating the count of the term in the document.</a:t>
            </a:r>
          </a:p>
          <a:p>
            <a:endParaRPr lang="en-US" sz="2700" dirty="0">
              <a:latin typeface="Bell MT" panose="02020503060305020303" pitchFamily="18" charset="0"/>
            </a:endParaRPr>
          </a:p>
          <a:p>
            <a:r>
              <a:rPr lang="en-IN" sz="2700" dirty="0">
                <a:latin typeface="Bell MT" panose="02020503060305020303" pitchFamily="18" charset="0"/>
              </a:rPr>
              <a:t>Given a corpus with 𝑁</a:t>
            </a:r>
            <a:r>
              <a:rPr lang="en-IN" sz="2700" i="1" dirty="0">
                <a:latin typeface="Bell MT" panose="02020503060305020303" pitchFamily="18" charset="0"/>
              </a:rPr>
              <a:t>N</a:t>
            </a:r>
            <a:r>
              <a:rPr lang="en-IN" sz="2700" dirty="0">
                <a:latin typeface="Bell MT" panose="02020503060305020303" pitchFamily="18" charset="0"/>
              </a:rPr>
              <a:t> documents and a vocabulary of 𝑀</a:t>
            </a:r>
            <a:r>
              <a:rPr lang="en-IN" sz="2700" i="1" dirty="0">
                <a:latin typeface="Bell MT" panose="02020503060305020303" pitchFamily="18" charset="0"/>
              </a:rPr>
              <a:t>M</a:t>
            </a:r>
            <a:r>
              <a:rPr lang="en-IN" sz="2700" dirty="0">
                <a:latin typeface="Bell MT" panose="02020503060305020303" pitchFamily="18" charset="0"/>
              </a:rPr>
              <a:t> unique terms, the count vectorizer can be formally defined as follows:</a:t>
            </a:r>
            <a:br>
              <a:rPr lang="en-IN" sz="2700" dirty="0">
                <a:latin typeface="Bell MT" panose="02020503060305020303" pitchFamily="18" charset="0"/>
              </a:rPr>
            </a:br>
            <a:endParaRPr lang="en-IN" sz="2700" dirty="0">
              <a:latin typeface="Bell MT" panose="02020503060305020303" pitchFamily="18" charset="0"/>
            </a:endParaRPr>
          </a:p>
          <a:p>
            <a:pPr marL="428625" indent="-428625">
              <a:buFont typeface="Arial" panose="020B0604020202020204" pitchFamily="34" charset="0"/>
              <a:buChar char="•"/>
            </a:pPr>
            <a:r>
              <a:rPr lang="en-IN" sz="2700" dirty="0">
                <a:latin typeface="Bell MT" panose="02020503060305020303" pitchFamily="18" charset="0"/>
              </a:rPr>
              <a:t>Let 𝑑</a:t>
            </a:r>
            <a:r>
              <a:rPr lang="en-IN" sz="4200" baseline="-25000" dirty="0">
                <a:latin typeface="Bell MT" panose="02020503060305020303" pitchFamily="18" charset="0"/>
              </a:rPr>
              <a:t>𝑖</a:t>
            </a:r>
            <a:r>
              <a:rPr lang="en-IN" sz="2700" dirty="0">
                <a:latin typeface="Bell MT" panose="02020503060305020303" pitchFamily="18" charset="0"/>
              </a:rPr>
              <a:t> ​ represent the 𝑖-</a:t>
            </a:r>
            <a:r>
              <a:rPr lang="en-IN" sz="2700" dirty="0" err="1">
                <a:latin typeface="Bell MT" panose="02020503060305020303" pitchFamily="18" charset="0"/>
              </a:rPr>
              <a:t>th</a:t>
            </a:r>
            <a:r>
              <a:rPr lang="en-IN" sz="2700" dirty="0">
                <a:latin typeface="Bell MT" panose="02020503060305020303" pitchFamily="18" charset="0"/>
              </a:rPr>
              <a:t> document in the corpus.</a:t>
            </a:r>
          </a:p>
          <a:p>
            <a:pPr marL="428625" indent="-428625">
              <a:buFont typeface="Arial" panose="020B0604020202020204" pitchFamily="34" charset="0"/>
              <a:buChar char="•"/>
            </a:pPr>
            <a:r>
              <a:rPr lang="en-IN" sz="2700" dirty="0">
                <a:latin typeface="Bell MT" panose="02020503060305020303" pitchFamily="18" charset="0"/>
              </a:rPr>
              <a:t>Let 𝑡</a:t>
            </a:r>
            <a:r>
              <a:rPr lang="en-IN" sz="4200" baseline="-25000" dirty="0">
                <a:latin typeface="Bell MT" panose="02020503060305020303" pitchFamily="18" charset="0"/>
              </a:rPr>
              <a:t>𝑗</a:t>
            </a:r>
            <a:r>
              <a:rPr lang="en-IN" sz="2700" dirty="0">
                <a:latin typeface="Bell MT" panose="02020503060305020303" pitchFamily="18" charset="0"/>
              </a:rPr>
              <a:t>​ represent the 𝑗-</a:t>
            </a:r>
            <a:r>
              <a:rPr lang="en-IN" sz="2700" dirty="0" err="1">
                <a:latin typeface="Bell MT" panose="02020503060305020303" pitchFamily="18" charset="0"/>
              </a:rPr>
              <a:t>th</a:t>
            </a:r>
            <a:r>
              <a:rPr lang="en-IN" sz="2700" dirty="0">
                <a:latin typeface="Bell MT" panose="02020503060305020303" pitchFamily="18" charset="0"/>
              </a:rPr>
              <a:t> term in the vocabulary.</a:t>
            </a:r>
            <a:br>
              <a:rPr lang="en-IN" sz="2700" dirty="0">
                <a:latin typeface="Bell MT" panose="02020503060305020303" pitchFamily="18" charset="0"/>
              </a:rPr>
            </a:br>
            <a:endParaRPr lang="en-IN" sz="2700" dirty="0">
              <a:latin typeface="Bell MT" panose="02020503060305020303" pitchFamily="18" charset="0"/>
            </a:endParaRPr>
          </a:p>
          <a:p>
            <a:r>
              <a:rPr lang="en-IN" sz="2700" dirty="0">
                <a:latin typeface="Bell MT" panose="02020503060305020303" pitchFamily="18" charset="0"/>
              </a:rPr>
              <a:t>The count vector 𝑥</a:t>
            </a:r>
            <a:r>
              <a:rPr lang="en-IN" sz="3600" baseline="-25000" dirty="0">
                <a:latin typeface="Bell MT" panose="02020503060305020303" pitchFamily="18" charset="0"/>
              </a:rPr>
              <a:t>𝑖 </a:t>
            </a:r>
            <a:r>
              <a:rPr lang="en-IN" sz="2700" dirty="0">
                <a:latin typeface="Bell MT" panose="02020503060305020303" pitchFamily="18" charset="0"/>
              </a:rPr>
              <a:t>for document 𝑑</a:t>
            </a:r>
            <a:r>
              <a:rPr lang="en-IN" sz="2700" baseline="-25000" dirty="0">
                <a:latin typeface="Bell MT" panose="02020503060305020303" pitchFamily="18" charset="0"/>
              </a:rPr>
              <a:t>𝑖​ </a:t>
            </a:r>
            <a:r>
              <a:rPr lang="en-IN" sz="2700" dirty="0">
                <a:latin typeface="Bell MT" panose="02020503060305020303" pitchFamily="18" charset="0"/>
              </a:rPr>
              <a:t>is a vector of size 𝑀 where each element 𝑥</a:t>
            </a:r>
            <a:r>
              <a:rPr lang="en-IN" sz="4200" baseline="-25000" dirty="0">
                <a:latin typeface="Bell MT" panose="02020503060305020303" pitchFamily="18" charset="0"/>
              </a:rPr>
              <a:t>𝑖𝑗</a:t>
            </a:r>
            <a:r>
              <a:rPr lang="en-IN" sz="2700" dirty="0">
                <a:latin typeface="Bell MT" panose="02020503060305020303" pitchFamily="18" charset="0"/>
              </a:rPr>
              <a:t>​ represents the count of term 𝑡</a:t>
            </a:r>
            <a:r>
              <a:rPr lang="en-IN" sz="3600" baseline="-25000" dirty="0">
                <a:latin typeface="Bell MT" panose="02020503060305020303" pitchFamily="18" charset="0"/>
              </a:rPr>
              <a:t>𝑗</a:t>
            </a:r>
            <a:r>
              <a:rPr lang="en-IN" sz="2700" dirty="0">
                <a:latin typeface="Bell MT" panose="02020503060305020303" pitchFamily="18" charset="0"/>
              </a:rPr>
              <a:t>​ in document 𝑑</a:t>
            </a:r>
            <a:r>
              <a:rPr lang="en-IN" sz="3600" baseline="-25000" dirty="0">
                <a:latin typeface="Bell MT" panose="02020503060305020303" pitchFamily="18" charset="0"/>
              </a:rPr>
              <a:t>𝑖</a:t>
            </a:r>
            <a:r>
              <a:rPr lang="en-IN" sz="2700" dirty="0">
                <a:latin typeface="Bell MT" panose="02020503060305020303" pitchFamily="18" charset="0"/>
              </a:rPr>
              <a:t>​:</a:t>
            </a:r>
          </a:p>
          <a:p>
            <a:pPr algn="ctr"/>
            <a:r>
              <a:rPr lang="en-IN" sz="2700" dirty="0">
                <a:latin typeface="Bell MT" panose="02020503060305020303" pitchFamily="18" charset="0"/>
              </a:rPr>
              <a:t>𝑥</a:t>
            </a:r>
            <a:r>
              <a:rPr lang="en-IN" sz="2700" baseline="-25000" dirty="0">
                <a:latin typeface="Bell MT" panose="02020503060305020303" pitchFamily="18" charset="0"/>
              </a:rPr>
              <a:t>𝑖</a:t>
            </a:r>
            <a:r>
              <a:rPr lang="en-IN" sz="2700" dirty="0">
                <a:latin typeface="Bell MT" panose="02020503060305020303" pitchFamily="18" charset="0"/>
              </a:rPr>
              <a:t>=[𝑥</a:t>
            </a:r>
            <a:r>
              <a:rPr lang="en-IN" sz="2700" baseline="-25000" dirty="0">
                <a:latin typeface="Bell MT" panose="02020503060305020303" pitchFamily="18" charset="0"/>
              </a:rPr>
              <a:t>𝑖1</a:t>
            </a:r>
            <a:r>
              <a:rPr lang="en-IN" sz="2700" dirty="0">
                <a:latin typeface="Bell MT" panose="02020503060305020303" pitchFamily="18" charset="0"/>
              </a:rPr>
              <a:t>,𝑥</a:t>
            </a:r>
            <a:r>
              <a:rPr lang="en-IN" sz="2700" baseline="-25000" dirty="0">
                <a:latin typeface="Bell MT" panose="02020503060305020303" pitchFamily="18" charset="0"/>
              </a:rPr>
              <a:t>𝑖2</a:t>
            </a:r>
            <a:r>
              <a:rPr lang="en-IN" sz="2700" dirty="0">
                <a:latin typeface="Bell MT" panose="02020503060305020303" pitchFamily="18" charset="0"/>
              </a:rPr>
              <a:t>,…,𝑥</a:t>
            </a:r>
            <a:r>
              <a:rPr lang="en-IN" sz="2700" baseline="-25000" dirty="0">
                <a:latin typeface="Bell MT" panose="02020503060305020303" pitchFamily="18" charset="0"/>
              </a:rPr>
              <a:t>𝑖𝑀</a:t>
            </a:r>
            <a:r>
              <a:rPr lang="en-IN" sz="2700" dirty="0">
                <a:latin typeface="Bell MT" panose="02020503060305020303" pitchFamily="18" charset="0"/>
              </a:rPr>
              <a:t>]</a:t>
            </a:r>
            <a:r>
              <a:rPr lang="en-IN" sz="2700" b="1" dirty="0">
                <a:latin typeface="Bell MT" panose="02020503060305020303" pitchFamily="18" charset="0"/>
              </a:rPr>
              <a:t>x</a:t>
            </a:r>
            <a:r>
              <a:rPr lang="en-IN" sz="2700" i="1" dirty="0">
                <a:latin typeface="Bell MT" panose="02020503060305020303" pitchFamily="18" charset="0"/>
              </a:rPr>
              <a:t>i</a:t>
            </a:r>
            <a:r>
              <a:rPr lang="en-IN" sz="2700" dirty="0">
                <a:latin typeface="Bell MT" panose="02020503060305020303" pitchFamily="18" charset="0"/>
              </a:rPr>
              <a:t>​</a:t>
            </a:r>
            <a:br>
              <a:rPr lang="en-IN" sz="2700" dirty="0">
                <a:latin typeface="Bell MT" panose="02020503060305020303" pitchFamily="18" charset="0"/>
              </a:rPr>
            </a:br>
            <a:endParaRPr lang="en-IN" sz="2700" dirty="0">
              <a:latin typeface="Bell MT" panose="02020503060305020303" pitchFamily="18" charset="0"/>
            </a:endParaRPr>
          </a:p>
          <a:p>
            <a:pPr algn="just"/>
            <a:r>
              <a:rPr lang="en-IN" sz="2700" dirty="0">
                <a:latin typeface="Bell MT" panose="02020503060305020303" pitchFamily="18" charset="0"/>
              </a:rPr>
              <a:t>where ,                                                     𝑥</a:t>
            </a:r>
            <a:r>
              <a:rPr lang="en-IN" sz="4200" baseline="-25000" dirty="0">
                <a:latin typeface="Bell MT" panose="02020503060305020303" pitchFamily="18" charset="0"/>
              </a:rPr>
              <a:t>𝑖𝑗</a:t>
            </a:r>
            <a:r>
              <a:rPr lang="en-IN" sz="2700" dirty="0">
                <a:latin typeface="Bell MT" panose="02020503060305020303" pitchFamily="18" charset="0"/>
              </a:rPr>
              <a:t>=count(𝑡</a:t>
            </a:r>
            <a:r>
              <a:rPr lang="en-IN" sz="3600" baseline="-25000" dirty="0">
                <a:latin typeface="Bell MT" panose="02020503060305020303" pitchFamily="18" charset="0"/>
              </a:rPr>
              <a:t>𝑗</a:t>
            </a:r>
            <a:r>
              <a:rPr lang="en-IN" sz="2700" dirty="0">
                <a:latin typeface="Bell MT" panose="02020503060305020303" pitchFamily="18" charset="0"/>
              </a:rPr>
              <a:t>,𝑑</a:t>
            </a:r>
            <a:r>
              <a:rPr lang="en-IN" sz="2700" baseline="-25000" dirty="0">
                <a:latin typeface="Bell MT" panose="02020503060305020303" pitchFamily="18" charset="0"/>
              </a:rPr>
              <a:t>𝑖</a:t>
            </a:r>
            <a:r>
              <a:rPr lang="en-IN" sz="2700" dirty="0">
                <a:latin typeface="Bell MT" panose="02020503060305020303" pitchFamily="18" charset="0"/>
              </a:rPr>
              <a:t>)</a:t>
            </a:r>
            <a:endParaRPr lang="en-US" sz="2700" dirty="0">
              <a:latin typeface="Bell MT" panose="02020503060305020303" pitchFamily="18" charset="0"/>
            </a:endParaRPr>
          </a:p>
        </p:txBody>
      </p:sp>
    </p:spTree>
    <p:extLst>
      <p:ext uri="{BB962C8B-B14F-4D97-AF65-F5344CB8AC3E}">
        <p14:creationId xmlns:p14="http://schemas.microsoft.com/office/powerpoint/2010/main" val="1001619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4246" y="510702"/>
            <a:ext cx="16370174" cy="3600986"/>
          </a:xfrm>
          <a:prstGeom prst="rect">
            <a:avLst/>
          </a:prstGeom>
          <a:noFill/>
        </p:spPr>
        <p:txBody>
          <a:bodyPr wrap="square" rtlCol="0">
            <a:spAutoFit/>
          </a:bodyPr>
          <a:lstStyle/>
          <a:p>
            <a:r>
              <a:rPr lang="en-US" sz="6000" b="1" dirty="0">
                <a:latin typeface="Bell MT" panose="02020503060305020303" pitchFamily="18" charset="0"/>
              </a:rPr>
              <a:t>Model Selection and Training</a:t>
            </a:r>
            <a:br>
              <a:rPr lang="en-US" sz="6000" b="1" dirty="0">
                <a:latin typeface="Bell MT" panose="02020503060305020303" pitchFamily="18" charset="0"/>
              </a:rPr>
            </a:br>
            <a:endParaRPr lang="en-US" sz="6000" dirty="0">
              <a:latin typeface="Bell MT" panose="02020503060305020303" pitchFamily="18" charset="0"/>
            </a:endParaRPr>
          </a:p>
          <a:p>
            <a:br>
              <a:rPr lang="en-IN" sz="5400" dirty="0">
                <a:latin typeface="Bell MT" panose="02020503060305020303" pitchFamily="18" charset="0"/>
              </a:rPr>
            </a:br>
            <a:endParaRPr lang="en-IN" sz="5400"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460627" y="2334278"/>
                <a:ext cx="13482536" cy="8831264"/>
              </a:xfrm>
              <a:prstGeom prst="rect">
                <a:avLst/>
              </a:prstGeom>
              <a:noFill/>
            </p:spPr>
            <p:txBody>
              <a:bodyPr wrap="square" rtlCol="0">
                <a:spAutoFit/>
              </a:bodyPr>
              <a:lstStyle/>
              <a:p>
                <a:r>
                  <a:rPr lang="en-US" sz="3000" b="1" dirty="0">
                    <a:latin typeface="Bell MT" panose="02020503060305020303" pitchFamily="18" charset="0"/>
                  </a:rPr>
                  <a:t>Logistic Regression:</a:t>
                </a:r>
                <a:endParaRPr lang="en-US" sz="3000" dirty="0">
                  <a:latin typeface="Bell MT" panose="02020503060305020303" pitchFamily="18" charset="0"/>
                </a:endParaRPr>
              </a:p>
              <a:p>
                <a:r>
                  <a:rPr lang="en-US" sz="2700" b="1" dirty="0">
                    <a:latin typeface="Bell MT" panose="02020503060305020303" pitchFamily="18" charset="0"/>
                  </a:rPr>
                  <a:t>Binary Classification:</a:t>
                </a:r>
                <a:endParaRPr lang="en-US" sz="2700" dirty="0">
                  <a:latin typeface="Bell MT" panose="02020503060305020303" pitchFamily="18" charset="0"/>
                </a:endParaRPr>
              </a:p>
              <a:p>
                <a:pPr lvl="1"/>
                <a:r>
                  <a:rPr lang="en-US" sz="2700" dirty="0">
                    <a:latin typeface="Bell MT" panose="02020503060305020303" pitchFamily="18" charset="0"/>
                  </a:rPr>
                  <a:t>Logistic regression is used when the target variable has two classes, often labeled as 0 and </a:t>
                </a:r>
              </a:p>
              <a:p>
                <a:endParaRPr lang="en-US" sz="2700" b="1" dirty="0">
                  <a:latin typeface="Bell MT" panose="02020503060305020303" pitchFamily="18" charset="0"/>
                </a:endParaRPr>
              </a:p>
              <a:p>
                <a:r>
                  <a:rPr lang="en-US" sz="2700" b="1" dirty="0">
                    <a:latin typeface="Bell MT" panose="02020503060305020303" pitchFamily="18" charset="0"/>
                  </a:rPr>
                  <a:t>Logistic Function (Sigmoid Function):</a:t>
                </a:r>
                <a:endParaRPr lang="en-US" sz="2700" dirty="0">
                  <a:latin typeface="Bell MT" panose="02020503060305020303" pitchFamily="18" charset="0"/>
                </a:endParaRPr>
              </a:p>
              <a:p>
                <a:pPr lvl="1"/>
                <a:r>
                  <a:rPr lang="en-US" sz="2700" dirty="0">
                    <a:latin typeface="Bell MT" panose="02020503060305020303" pitchFamily="18" charset="0"/>
                  </a:rPr>
                  <a:t>The logistic function, also known as the sigmoid function, is used to map the predicted values to probabilities between 0 and 1.</a:t>
                </a:r>
              </a:p>
              <a:p>
                <a:pPr lvl="1"/>
                <a:r>
                  <a:rPr lang="en-US" sz="2700" dirty="0">
                    <a:latin typeface="Bell MT" panose="02020503060305020303" pitchFamily="18" charset="0"/>
                  </a:rPr>
                  <a:t>The formula for the sigmoid function is: </a:t>
                </a:r>
              </a:p>
              <a:p>
                <a:pPr lvl="1" algn="ctr"/>
                <a:r>
                  <a:rPr lang="en-US" sz="3600" dirty="0">
                    <a:latin typeface="Bell MT" panose="02020503060305020303" pitchFamily="18" charset="0"/>
                  </a:rPr>
                  <a:t>𝜎(𝑧)=</a:t>
                </a:r>
                <a14:m>
                  <m:oMath xmlns:m="http://schemas.openxmlformats.org/officeDocument/2006/math">
                    <m:f>
                      <m:fPr>
                        <m:ctrlPr>
                          <a:rPr lang="en-US" sz="3600" i="1" dirty="0">
                            <a:latin typeface="Cambria Math" panose="02040503050406030204" pitchFamily="18" charset="0"/>
                          </a:rPr>
                        </m:ctrlPr>
                      </m:fPr>
                      <m:num>
                        <m:r>
                          <a:rPr lang="en-US" sz="3600" i="1" dirty="0">
                            <a:latin typeface="Cambria Math" panose="02040503050406030204" pitchFamily="18" charset="0"/>
                          </a:rPr>
                          <m:t>1</m:t>
                        </m:r>
                      </m:num>
                      <m:den>
                        <m:r>
                          <a:rPr lang="en-US" sz="3600" i="1" dirty="0">
                            <a:latin typeface="Cambria Math" panose="02040503050406030204" pitchFamily="18" charset="0"/>
                          </a:rPr>
                          <m:t>1+</m:t>
                        </m:r>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m:t>
                            </m:r>
                            <m:r>
                              <a:rPr lang="en-US" sz="3600" i="1" dirty="0">
                                <a:latin typeface="Cambria Math" panose="02040503050406030204" pitchFamily="18" charset="0"/>
                              </a:rPr>
                              <m:t>𝑧</m:t>
                            </m:r>
                          </m:sup>
                        </m:sSup>
                      </m:den>
                    </m:f>
                  </m:oMath>
                </a14:m>
                <a:endParaRPr lang="en-US" sz="2700" dirty="0">
                  <a:latin typeface="Bell MT" panose="02020503060305020303" pitchFamily="18" charset="0"/>
                </a:endParaRPr>
              </a:p>
              <a:p>
                <a:pPr lvl="1" algn="ctr"/>
                <a:r>
                  <a:rPr lang="en-US" sz="2700" dirty="0">
                    <a:latin typeface="Bell MT" panose="02020503060305020303" pitchFamily="18" charset="0"/>
                  </a:rPr>
                  <a:t>where 𝑧 is the linear combination of input features</a:t>
                </a:r>
              </a:p>
              <a:p>
                <a:pPr lvl="1"/>
                <a:endParaRPr lang="en-US" sz="2700" dirty="0">
                  <a:latin typeface="Bell MT" panose="02020503060305020303" pitchFamily="18" charset="0"/>
                </a:endParaRPr>
              </a:p>
              <a:p>
                <a:pPr lvl="1"/>
                <a:r>
                  <a:rPr lang="en-US" sz="2700" dirty="0">
                    <a:latin typeface="Bell MT" panose="02020503060305020303" pitchFamily="18" charset="0"/>
                  </a:rPr>
                  <a:t>Probability Prediction: The probability 𝑝 that an observation belongs to the positive class (label 1) is given by the sigmoid of the linear combination.</a:t>
                </a:r>
              </a:p>
              <a:p>
                <a:pPr lvl="1"/>
                <a:endParaRPr lang="en-US" sz="2700" dirty="0">
                  <a:latin typeface="Bell MT" panose="02020503060305020303" pitchFamily="18" charset="0"/>
                </a:endParaRPr>
              </a:p>
              <a:p>
                <a:pPr lvl="1"/>
                <a:r>
                  <a:rPr lang="en-US" sz="2700" dirty="0">
                    <a:latin typeface="Bell MT" panose="02020503060305020303" pitchFamily="18" charset="0"/>
                  </a:rPr>
                  <a:t> Decision Boundary: A threshold is applied to the probability to make a binary classification. Commonly, 0.5 is used as the threshold: </a:t>
                </a:r>
              </a:p>
              <a:p>
                <a:pPr lvl="1" algn="ctr"/>
                <a:r>
                  <a:rPr lang="en-US" sz="2700" dirty="0">
                    <a:latin typeface="Bell MT" panose="02020503060305020303" pitchFamily="18" charset="0"/>
                  </a:rPr>
                  <a:t>𝑦 ^ = </a:t>
                </a:r>
                <a14:m>
                  <m:oMath xmlns:m="http://schemas.openxmlformats.org/officeDocument/2006/math">
                    <m:d>
                      <m:dPr>
                        <m:begChr m:val="{"/>
                        <m:endChr m:val="}"/>
                        <m:ctrlPr>
                          <a:rPr lang="en-US" sz="2700" i="1">
                            <a:latin typeface="Cambria Math" panose="02040503050406030204" pitchFamily="18" charset="0"/>
                          </a:rPr>
                        </m:ctrlPr>
                      </m:dPr>
                      <m:e>
                        <m:m>
                          <m:mPr>
                            <m:mcs>
                              <m:mc>
                                <m:mcPr>
                                  <m:count m:val="1"/>
                                  <m:mcJc m:val="center"/>
                                </m:mcPr>
                              </m:mc>
                            </m:mcs>
                            <m:ctrlPr>
                              <a:rPr lang="en-US" sz="2700" i="1">
                                <a:latin typeface="Cambria Math" panose="02040503050406030204" pitchFamily="18" charset="0"/>
                              </a:rPr>
                            </m:ctrlPr>
                          </m:mPr>
                          <m:mr>
                            <m:e>
                              <m:r>
                                <m:rPr>
                                  <m:brk m:alnAt="7"/>
                                </m:rPr>
                                <a:rPr lang="en-US" sz="2700" i="1">
                                  <a:latin typeface="Cambria Math" panose="02040503050406030204" pitchFamily="18" charset="0"/>
                                </a:rPr>
                                <m:t>1</m:t>
                              </m:r>
                              <m:r>
                                <a:rPr lang="en-US" sz="2700" i="1">
                                  <a:latin typeface="Cambria Math" panose="02040503050406030204" pitchFamily="18" charset="0"/>
                                </a:rPr>
                                <m:t>  </m:t>
                              </m:r>
                              <m:r>
                                <a:rPr lang="en-US" sz="2700" i="1">
                                  <a:latin typeface="Cambria Math" panose="02040503050406030204" pitchFamily="18" charset="0"/>
                                </a:rPr>
                                <m:t>𝑖𝑓</m:t>
                              </m:r>
                              <m:r>
                                <a:rPr lang="en-US" sz="2700" i="1">
                                  <a:latin typeface="Cambria Math" panose="02040503050406030204" pitchFamily="18" charset="0"/>
                                </a:rPr>
                                <m:t> </m:t>
                              </m:r>
                              <m:r>
                                <a:rPr lang="en-US" sz="2700" i="1">
                                  <a:latin typeface="Cambria Math" panose="02040503050406030204" pitchFamily="18" charset="0"/>
                                </a:rPr>
                                <m:t>𝑝</m:t>
                              </m:r>
                              <m:r>
                                <a:rPr lang="en-US" sz="2700" i="1">
                                  <a:latin typeface="Cambria Math" panose="02040503050406030204" pitchFamily="18" charset="0"/>
                                </a:rPr>
                                <m:t>≥0.5</m:t>
                              </m:r>
                            </m:e>
                          </m:mr>
                          <m:mr>
                            <m:e>
                              <m:r>
                                <a:rPr lang="en-US" sz="2700" i="1">
                                  <a:latin typeface="Cambria Math" panose="02040503050406030204" pitchFamily="18" charset="0"/>
                                </a:rPr>
                                <m:t>0  </m:t>
                              </m:r>
                              <m:r>
                                <a:rPr lang="en-US" sz="2700" i="1">
                                  <a:latin typeface="Cambria Math" panose="02040503050406030204" pitchFamily="18" charset="0"/>
                                </a:rPr>
                                <m:t>𝑖𝑓</m:t>
                              </m:r>
                              <m:r>
                                <a:rPr lang="en-US" sz="2700" i="1">
                                  <a:latin typeface="Cambria Math" panose="02040503050406030204" pitchFamily="18" charset="0"/>
                                </a:rPr>
                                <m:t> </m:t>
                              </m:r>
                              <m:r>
                                <a:rPr lang="en-US" sz="2700" i="1">
                                  <a:latin typeface="Cambria Math" panose="02040503050406030204" pitchFamily="18" charset="0"/>
                                </a:rPr>
                                <m:t>𝑝</m:t>
                              </m:r>
                              <m:r>
                                <a:rPr lang="en-US" sz="2700" i="1">
                                  <a:latin typeface="Cambria Math" panose="02040503050406030204" pitchFamily="18" charset="0"/>
                                </a:rPr>
                                <m:t>&lt;0.5</m:t>
                              </m:r>
                            </m:e>
                          </m:mr>
                        </m:m>
                      </m:e>
                    </m:d>
                  </m:oMath>
                </a14:m>
                <a:endParaRPr lang="en-US" sz="2700" dirty="0">
                  <a:latin typeface="Bell MT" panose="02020503060305020303" pitchFamily="18" charset="0"/>
                </a:endParaRPr>
              </a:p>
              <a:p>
                <a:pPr lvl="1"/>
                <a:endParaRPr lang="en-US" sz="2700" dirty="0">
                  <a:latin typeface="Bell MT" panose="02020503060305020303" pitchFamily="18" charset="0"/>
                </a:endParaRPr>
              </a:p>
              <a:p>
                <a:endParaRPr lang="en-US" sz="3000" dirty="0">
                  <a:latin typeface="Bell MT" panose="02020503060305020303"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460627" y="2334278"/>
                <a:ext cx="13482536" cy="8831264"/>
              </a:xfrm>
              <a:prstGeom prst="rect">
                <a:avLst/>
              </a:prstGeom>
              <a:blipFill>
                <a:blip r:embed="rId2"/>
                <a:stretch>
                  <a:fillRect l="-1085" t="-897"/>
                </a:stretch>
              </a:blipFill>
            </p:spPr>
            <p:txBody>
              <a:bodyPr/>
              <a:lstStyle/>
              <a:p>
                <a:r>
                  <a:rPr lang="en-IN">
                    <a:noFill/>
                  </a:rPr>
                  <a:t> </a:t>
                </a:r>
              </a:p>
            </p:txBody>
          </p:sp>
        </mc:Fallback>
      </mc:AlternateContent>
    </p:spTree>
    <p:extLst>
      <p:ext uri="{BB962C8B-B14F-4D97-AF65-F5344CB8AC3E}">
        <p14:creationId xmlns:p14="http://schemas.microsoft.com/office/powerpoint/2010/main" val="27986713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8411" y="685801"/>
            <a:ext cx="13940204" cy="8725466"/>
          </a:xfrm>
          <a:prstGeom prst="rect">
            <a:avLst/>
          </a:prstGeom>
          <a:noFill/>
        </p:spPr>
        <p:txBody>
          <a:bodyPr wrap="square" rtlCol="0">
            <a:spAutoFit/>
          </a:bodyPr>
          <a:lstStyle/>
          <a:p>
            <a:r>
              <a:rPr lang="en-US" sz="5400" b="1" dirty="0">
                <a:latin typeface="Bell MT" panose="02020503060305020303" pitchFamily="18" charset="0"/>
              </a:rPr>
              <a:t>Evaluations:</a:t>
            </a:r>
            <a:br>
              <a:rPr lang="en-US" sz="6600" b="1" dirty="0">
                <a:latin typeface="Bell MT" panose="02020503060305020303" pitchFamily="18" charset="0"/>
              </a:rPr>
            </a:br>
            <a:r>
              <a:rPr lang="en-US" sz="2400" dirty="0">
                <a:latin typeface="Bell MT" panose="02020503060305020303" pitchFamily="18" charset="0"/>
              </a:rPr>
              <a:t>A confusion matrix is a table that visualizes the performance of a classification model by comparing predicted labels with actual labels.</a:t>
            </a:r>
          </a:p>
          <a:p>
            <a:r>
              <a:rPr lang="en-US" sz="2800" dirty="0">
                <a:latin typeface="Bell MT" panose="02020503060305020303" pitchFamily="18" charset="0"/>
              </a:rPr>
              <a:t>True Positive (TP): Predicted positive and actually </a:t>
            </a:r>
            <a:r>
              <a:rPr lang="en-US" sz="2800" dirty="0" err="1">
                <a:latin typeface="Bell MT" panose="02020503060305020303" pitchFamily="18" charset="0"/>
              </a:rPr>
              <a:t>positive.True</a:t>
            </a:r>
            <a:r>
              <a:rPr lang="en-US" sz="2800" dirty="0">
                <a:latin typeface="Bell MT" panose="02020503060305020303" pitchFamily="18" charset="0"/>
              </a:rPr>
              <a:t> Negative (TN): Predicted negative and actually </a:t>
            </a:r>
            <a:r>
              <a:rPr lang="en-US" sz="2800" dirty="0" err="1">
                <a:latin typeface="Bell MT" panose="02020503060305020303" pitchFamily="18" charset="0"/>
              </a:rPr>
              <a:t>negative.False</a:t>
            </a:r>
            <a:r>
              <a:rPr lang="en-US" sz="2800" dirty="0">
                <a:latin typeface="Bell MT" panose="02020503060305020303" pitchFamily="18" charset="0"/>
              </a:rPr>
              <a:t> Positive (FP): Predicted positive but actually negative (Type I error).False Negative (FN): Predicted negative but actually positive (Type II error).Evaluation Metrics </a:t>
            </a:r>
            <a:r>
              <a:rPr lang="en-US" sz="2800" dirty="0" err="1">
                <a:latin typeface="Bell MT" panose="02020503060305020303" pitchFamily="18" charset="0"/>
              </a:rPr>
              <a:t>Derivation:Accuracy</a:t>
            </a:r>
            <a:r>
              <a:rPr lang="en-US" sz="2800" dirty="0">
                <a:latin typeface="Bell MT" panose="02020503060305020303" pitchFamily="18" charset="0"/>
              </a:rPr>
              <a:t>: (TP + TN) / (TP + TN + FP + FN)Precision: TP / (TP + FP)Recall (Sensitivity): TP / (TP + FN)Specificity: TN / (TN + FP)F1 Score: 2 * (Precision * Recall) / (Precision + Recall)</a:t>
            </a:r>
            <a:endParaRPr lang="en-US" sz="5400" dirty="0">
              <a:latin typeface="Bell MT" panose="02020503060305020303" pitchFamily="18" charset="0"/>
            </a:endParaRPr>
          </a:p>
          <a:p>
            <a:r>
              <a:rPr lang="en-US" sz="5400" b="1" dirty="0">
                <a:latin typeface="Bell MT" panose="02020503060305020303" pitchFamily="18" charset="0"/>
              </a:rPr>
              <a:t>Future scope:</a:t>
            </a:r>
            <a:endParaRPr lang="en-US" sz="5400" dirty="0">
              <a:latin typeface="Bell MT" panose="02020503060305020303" pitchFamily="18" charset="0"/>
            </a:endParaRPr>
          </a:p>
          <a:p>
            <a:pPr marL="685800" indent="-685800">
              <a:buFont typeface="+mj-lt"/>
              <a:buAutoNum type="arabicPeriod"/>
            </a:pPr>
            <a:r>
              <a:rPr lang="en-US" sz="3000" b="1" dirty="0">
                <a:latin typeface="Bell MT" panose="02020503060305020303" pitchFamily="18" charset="0"/>
              </a:rPr>
              <a:t>Model Improvements:</a:t>
            </a:r>
            <a:endParaRPr lang="en-US" sz="3000" dirty="0">
              <a:latin typeface="Bell MT" panose="02020503060305020303" pitchFamily="18" charset="0"/>
            </a:endParaRPr>
          </a:p>
          <a:p>
            <a:pPr lvl="1"/>
            <a:r>
              <a:rPr lang="en-US" sz="3000" dirty="0">
                <a:latin typeface="Bell MT" panose="02020503060305020303" pitchFamily="18" charset="0"/>
              </a:rPr>
              <a:t>Experiment with additional classification models (e.g., SVM, Random Forest).</a:t>
            </a:r>
          </a:p>
          <a:p>
            <a:pPr lvl="1"/>
            <a:r>
              <a:rPr lang="en-US" sz="3000" dirty="0">
                <a:latin typeface="Bell MT" panose="02020503060305020303" pitchFamily="18" charset="0"/>
              </a:rPr>
              <a:t>Incorporate more advanced feature extraction methods, such as word embedding.</a:t>
            </a:r>
          </a:p>
          <a:p>
            <a:pPr lvl="1"/>
            <a:endParaRPr lang="en-US" sz="3000" dirty="0">
              <a:latin typeface="Bell MT" panose="02020503060305020303" pitchFamily="18" charset="0"/>
            </a:endParaRPr>
          </a:p>
          <a:p>
            <a:pPr marL="685800" indent="-685800">
              <a:buFont typeface="+mj-lt"/>
              <a:buAutoNum type="arabicPeriod"/>
            </a:pPr>
            <a:r>
              <a:rPr lang="en-US" sz="3000" b="1" dirty="0">
                <a:latin typeface="Bell MT" panose="02020503060305020303" pitchFamily="18" charset="0"/>
              </a:rPr>
              <a:t>Broader Applications:</a:t>
            </a:r>
            <a:endParaRPr lang="en-US" sz="3000" dirty="0">
              <a:latin typeface="Bell MT" panose="02020503060305020303" pitchFamily="18" charset="0"/>
            </a:endParaRPr>
          </a:p>
          <a:p>
            <a:pPr lvl="1"/>
            <a:r>
              <a:rPr lang="en-US" sz="3000" dirty="0">
                <a:latin typeface="Bell MT" panose="02020503060305020303" pitchFamily="18" charset="0"/>
              </a:rPr>
              <a:t>Apply the sentiment analysis model to other domains, such as product reviews and news articles.</a:t>
            </a:r>
          </a:p>
          <a:p>
            <a:endParaRPr lang="en-IN" sz="2700" dirty="0">
              <a:latin typeface="Bell MT" panose="02020503060305020303" pitchFamily="18" charset="0"/>
            </a:endParaRPr>
          </a:p>
        </p:txBody>
      </p:sp>
    </p:spTree>
    <p:extLst>
      <p:ext uri="{BB962C8B-B14F-4D97-AF65-F5344CB8AC3E}">
        <p14:creationId xmlns:p14="http://schemas.microsoft.com/office/powerpoint/2010/main" val="63091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090D-3852-BF2E-8741-90BE982B4343}"/>
              </a:ext>
            </a:extLst>
          </p:cNvPr>
          <p:cNvSpPr>
            <a:spLocks noGrp="1"/>
          </p:cNvSpPr>
          <p:nvPr>
            <p:ph type="title"/>
          </p:nvPr>
        </p:nvSpPr>
        <p:spPr/>
        <p:txBody>
          <a:bodyPr/>
          <a:lstStyle/>
          <a:p>
            <a:r>
              <a:rPr lang="en-IN" dirty="0">
                <a:latin typeface="Bell MT" panose="02020503060305020303" pitchFamily="18" charset="0"/>
              </a:rPr>
              <a:t>INTRODUCTION</a:t>
            </a:r>
          </a:p>
        </p:txBody>
      </p:sp>
      <p:sp>
        <p:nvSpPr>
          <p:cNvPr id="4" name="TextBox 3">
            <a:extLst>
              <a:ext uri="{FF2B5EF4-FFF2-40B4-BE49-F238E27FC236}">
                <a16:creationId xmlns:a16="http://schemas.microsoft.com/office/drawing/2014/main" id="{0319883E-F471-5561-DE4D-A525907710D5}"/>
              </a:ext>
            </a:extLst>
          </p:cNvPr>
          <p:cNvSpPr txBox="1"/>
          <p:nvPr/>
        </p:nvSpPr>
        <p:spPr>
          <a:xfrm>
            <a:off x="457200" y="1790700"/>
            <a:ext cx="17373600" cy="3970318"/>
          </a:xfrm>
          <a:prstGeom prst="rect">
            <a:avLst/>
          </a:prstGeom>
          <a:noFill/>
        </p:spPr>
        <p:txBody>
          <a:bodyPr wrap="square" rtlCol="0">
            <a:spAutoFit/>
          </a:bodyPr>
          <a:lstStyle/>
          <a:p>
            <a:pPr marL="285750" indent="-285750">
              <a:buFont typeface="Arial" panose="020B0604020202020204" pitchFamily="34" charset="0"/>
              <a:buChar char="•"/>
            </a:pPr>
            <a:r>
              <a:rPr lang="en-IN" sz="3600" dirty="0">
                <a:effectLst/>
                <a:latin typeface="Bell MT" panose="02020503060305020303" pitchFamily="18" charset="0"/>
                <a:ea typeface="Calibri" panose="020F0502020204030204" pitchFamily="34" charset="0"/>
                <a:cs typeface="Times New Roman" panose="02020603050405020304" pitchFamily="18" charset="0"/>
              </a:rPr>
              <a:t>Heart disease is a leading cause of mortality worldwide, encompassing various cardiovascular conditions such as coronary artery disease, heart failure, and arrhythmias.</a:t>
            </a:r>
          </a:p>
          <a:p>
            <a:pPr marL="285750" indent="-285750">
              <a:buFont typeface="Arial" panose="020B0604020202020204" pitchFamily="34" charset="0"/>
              <a:buChar char="•"/>
            </a:pPr>
            <a:r>
              <a:rPr lang="en-IN" sz="3600" dirty="0">
                <a:effectLst/>
                <a:latin typeface="Bell MT" panose="02020503060305020303" pitchFamily="18" charset="0"/>
                <a:ea typeface="Calibri" panose="020F0502020204030204" pitchFamily="34" charset="0"/>
                <a:cs typeface="Times New Roman" panose="02020603050405020304" pitchFamily="18" charset="0"/>
              </a:rPr>
              <a:t>Timely and accurate diagnosis is crucial for effective management and treatment. </a:t>
            </a:r>
          </a:p>
          <a:p>
            <a:pPr marL="285750" indent="-285750">
              <a:buFont typeface="Arial" panose="020B0604020202020204" pitchFamily="34" charset="0"/>
              <a:buChar char="•"/>
            </a:pPr>
            <a:r>
              <a:rPr lang="en-IN" sz="3600" dirty="0">
                <a:effectLst/>
                <a:latin typeface="Bell MT" panose="02020503060305020303" pitchFamily="18" charset="0"/>
                <a:ea typeface="Calibri" panose="020F0502020204030204" pitchFamily="34" charset="0"/>
                <a:cs typeface="Times New Roman" panose="02020603050405020304" pitchFamily="18" charset="0"/>
              </a:rPr>
              <a:t>One of the primary diagnostic tools for assessing cardiac health is the Electrocardiogram (ECG), which records the electrical activity of the heart over time. </a:t>
            </a:r>
          </a:p>
          <a:p>
            <a:pPr marL="285750" indent="-285750">
              <a:buFont typeface="Arial" panose="020B0604020202020204" pitchFamily="34" charset="0"/>
              <a:buChar char="•"/>
            </a:pPr>
            <a:r>
              <a:rPr lang="en-IN" sz="3600" dirty="0">
                <a:effectLst/>
                <a:latin typeface="Bell MT" panose="02020503060305020303" pitchFamily="18" charset="0"/>
                <a:ea typeface="Calibri" panose="020F0502020204030204" pitchFamily="34" charset="0"/>
                <a:cs typeface="Times New Roman" panose="02020603050405020304" pitchFamily="18" charset="0"/>
              </a:rPr>
              <a:t>However, interpreting ECG signals manually can be challenging and time-consuming, requiring specialized training and expertise. </a:t>
            </a:r>
          </a:p>
        </p:txBody>
      </p:sp>
      <p:pic>
        <p:nvPicPr>
          <p:cNvPr id="6" name="Picture 2" descr="denoising ECG signals ...">
            <a:extLst>
              <a:ext uri="{FF2B5EF4-FFF2-40B4-BE49-F238E27FC236}">
                <a16:creationId xmlns:a16="http://schemas.microsoft.com/office/drawing/2014/main" id="{D3E2F4C7-6283-AF95-0AA9-E44C40201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6972300"/>
            <a:ext cx="7362278" cy="273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4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7D31-0877-17D8-1613-41777D7FE1D8}"/>
              </a:ext>
            </a:extLst>
          </p:cNvPr>
          <p:cNvSpPr>
            <a:spLocks noGrp="1"/>
          </p:cNvSpPr>
          <p:nvPr>
            <p:ph type="title"/>
          </p:nvPr>
        </p:nvSpPr>
        <p:spPr>
          <a:xfrm>
            <a:off x="457200" y="274638"/>
            <a:ext cx="17373600" cy="1143000"/>
          </a:xfrm>
        </p:spPr>
        <p:txBody>
          <a:bodyPr>
            <a:normAutofit/>
          </a:bodyPr>
          <a:lstStyle/>
          <a:p>
            <a:r>
              <a:rPr lang="en-IN" dirty="0">
                <a:latin typeface="Bell MT" panose="02020503060305020303" pitchFamily="18" charset="0"/>
              </a:rPr>
              <a:t>PROBLEM STATEMENT AND OBJECTIVE</a:t>
            </a:r>
          </a:p>
        </p:txBody>
      </p:sp>
      <p:sp>
        <p:nvSpPr>
          <p:cNvPr id="4" name="TextBox 3">
            <a:extLst>
              <a:ext uri="{FF2B5EF4-FFF2-40B4-BE49-F238E27FC236}">
                <a16:creationId xmlns:a16="http://schemas.microsoft.com/office/drawing/2014/main" id="{54E9FACC-06E3-8E01-7A13-D2EE6897D0ED}"/>
              </a:ext>
            </a:extLst>
          </p:cNvPr>
          <p:cNvSpPr txBox="1"/>
          <p:nvPr/>
        </p:nvSpPr>
        <p:spPr>
          <a:xfrm>
            <a:off x="457200" y="1943100"/>
            <a:ext cx="16992600" cy="3970318"/>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Bell MT" panose="02020503060305020303" pitchFamily="18" charset="0"/>
              </a:rPr>
              <a:t>Early detection of cardiac abnormalities plays a crucial role in preventing adverse health outcomes and improving patient prognosis. </a:t>
            </a:r>
          </a:p>
          <a:p>
            <a:pPr marL="285750" indent="-285750">
              <a:buFont typeface="Arial" panose="020B0604020202020204" pitchFamily="34" charset="0"/>
              <a:buChar char="•"/>
            </a:pPr>
            <a:r>
              <a:rPr lang="en-US" sz="3600" dirty="0">
                <a:latin typeface="Bell MT" panose="02020503060305020303" pitchFamily="18" charset="0"/>
              </a:rPr>
              <a:t>Traditional methods of interpreting electrocardiogram (ECG) signals often require manual analysis, which can be time-consuming and prone to errors. </a:t>
            </a:r>
          </a:p>
          <a:p>
            <a:pPr marL="285750" indent="-285750">
              <a:buFont typeface="Arial" panose="020B0604020202020204" pitchFamily="34" charset="0"/>
              <a:buChar char="•"/>
            </a:pPr>
            <a:r>
              <a:rPr lang="en-US" sz="3600" dirty="0">
                <a:latin typeface="Bell MT" panose="02020503060305020303" pitchFamily="18" charset="0"/>
              </a:rPr>
              <a:t>Therefore, there is a pressing need for automated systems capable of accurately classifying ECG signals as normal or abnormal to facilitate timely intervention and treatment.</a:t>
            </a:r>
            <a:endParaRPr lang="en-IN" sz="3600" dirty="0">
              <a:latin typeface="Bell MT" panose="02020503060305020303" pitchFamily="18" charset="0"/>
            </a:endParaRPr>
          </a:p>
        </p:txBody>
      </p:sp>
    </p:spTree>
    <p:extLst>
      <p:ext uri="{BB962C8B-B14F-4D97-AF65-F5344CB8AC3E}">
        <p14:creationId xmlns:p14="http://schemas.microsoft.com/office/powerpoint/2010/main" val="58964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058A-6359-30D9-B3B5-200941601A97}"/>
              </a:ext>
            </a:extLst>
          </p:cNvPr>
          <p:cNvSpPr>
            <a:spLocks noGrp="1"/>
          </p:cNvSpPr>
          <p:nvPr>
            <p:ph type="title"/>
          </p:nvPr>
        </p:nvSpPr>
        <p:spPr>
          <a:xfrm>
            <a:off x="457200" y="274638"/>
            <a:ext cx="16840200" cy="1143000"/>
          </a:xfrm>
        </p:spPr>
        <p:txBody>
          <a:bodyPr>
            <a:normAutofit/>
          </a:bodyPr>
          <a:lstStyle/>
          <a:p>
            <a:r>
              <a:rPr lang="en-IN" sz="5400" dirty="0">
                <a:latin typeface="Bell MT" panose="02020503060305020303" pitchFamily="18" charset="0"/>
              </a:rPr>
              <a:t>Model Architecture</a:t>
            </a:r>
          </a:p>
        </p:txBody>
      </p:sp>
      <p:sp>
        <p:nvSpPr>
          <p:cNvPr id="4" name="TextBox 3">
            <a:extLst>
              <a:ext uri="{FF2B5EF4-FFF2-40B4-BE49-F238E27FC236}">
                <a16:creationId xmlns:a16="http://schemas.microsoft.com/office/drawing/2014/main" id="{4550BD3A-DD5B-F798-77F6-9402215E8851}"/>
              </a:ext>
            </a:extLst>
          </p:cNvPr>
          <p:cNvSpPr txBox="1"/>
          <p:nvPr/>
        </p:nvSpPr>
        <p:spPr>
          <a:xfrm>
            <a:off x="457200" y="1866900"/>
            <a:ext cx="17373600" cy="3539430"/>
          </a:xfrm>
          <a:prstGeom prst="rect">
            <a:avLst/>
          </a:prstGeom>
          <a:noFill/>
        </p:spPr>
        <p:txBody>
          <a:bodyPr wrap="square" rtlCol="0">
            <a:spAutoFit/>
          </a:bodyPr>
          <a:lstStyle/>
          <a:p>
            <a:r>
              <a:rPr lang="en-US" sz="2800" dirty="0">
                <a:latin typeface="Bell MT" panose="02020503060305020303" pitchFamily="18" charset="0"/>
              </a:rPr>
              <a:t>The model architecture plays a pivotal role in the performance and effectiveness of the binary classification of ECG signals using Long Short-Term Memory (LSTM) networks. The architecture encompasses the design and configuration of the neural network layers, defining how data flows through the network and how features are extracted and processed.</a:t>
            </a:r>
          </a:p>
          <a:p>
            <a:endParaRPr lang="en-US" sz="2800" dirty="0">
              <a:latin typeface="Bell MT" panose="02020503060305020303" pitchFamily="18" charset="0"/>
            </a:endParaRPr>
          </a:p>
          <a:p>
            <a:pPr marL="342900" indent="-342900">
              <a:buAutoNum type="arabicPeriod"/>
            </a:pPr>
            <a:r>
              <a:rPr lang="en-US" sz="2800" b="1" dirty="0">
                <a:latin typeface="Bell MT" panose="02020503060305020303" pitchFamily="18" charset="0"/>
              </a:rPr>
              <a:t>LSTM LAYER: </a:t>
            </a:r>
          </a:p>
          <a:p>
            <a:pPr marL="742950" lvl="1" indent="-285750">
              <a:buFont typeface="Arial" panose="020B0604020202020204" pitchFamily="34" charset="0"/>
              <a:buChar char="•"/>
            </a:pPr>
            <a:r>
              <a:rPr lang="en-US" sz="2800" dirty="0">
                <a:latin typeface="Bell MT" panose="02020503060305020303" pitchFamily="18" charset="0"/>
              </a:rPr>
              <a:t>The core component of the architecture is the LSTM layer, which is specifically designed to capture temporal dependencies and patterns in sequential data such as time-series signals.</a:t>
            </a:r>
          </a:p>
        </p:txBody>
      </p:sp>
      <p:sp>
        <p:nvSpPr>
          <p:cNvPr id="5" name="TextBox 4">
            <a:extLst>
              <a:ext uri="{FF2B5EF4-FFF2-40B4-BE49-F238E27FC236}">
                <a16:creationId xmlns:a16="http://schemas.microsoft.com/office/drawing/2014/main" id="{C99A079F-6B9B-24C4-83DB-0432850BF274}"/>
              </a:ext>
            </a:extLst>
          </p:cNvPr>
          <p:cNvSpPr txBox="1"/>
          <p:nvPr/>
        </p:nvSpPr>
        <p:spPr>
          <a:xfrm>
            <a:off x="457200" y="5948778"/>
            <a:ext cx="17373600" cy="1815882"/>
          </a:xfrm>
          <a:prstGeom prst="rect">
            <a:avLst/>
          </a:prstGeom>
          <a:noFill/>
        </p:spPr>
        <p:txBody>
          <a:bodyPr wrap="square" rtlCol="0">
            <a:spAutoFit/>
          </a:bodyPr>
          <a:lstStyle/>
          <a:p>
            <a:r>
              <a:rPr lang="en-US" sz="2800" b="1" dirty="0">
                <a:latin typeface="Bell MT" panose="02020503060305020303" pitchFamily="18" charset="0"/>
              </a:rPr>
              <a:t>2. Dense Layer:</a:t>
            </a:r>
            <a:endParaRPr lang="en-US" sz="2800" dirty="0">
              <a:latin typeface="Bell MT" panose="02020503060305020303" pitchFamily="18" charset="0"/>
            </a:endParaRPr>
          </a:p>
          <a:p>
            <a:pPr lvl="1">
              <a:buFont typeface="Arial" panose="020B0604020202020204" pitchFamily="34" charset="0"/>
              <a:buChar char="•"/>
            </a:pPr>
            <a:r>
              <a:rPr lang="en-US" sz="2800" dirty="0">
                <a:latin typeface="Bell MT" panose="02020503060305020303" pitchFamily="18" charset="0"/>
              </a:rPr>
              <a:t>Following the LSTM layer, a dense layer is added to the architecture to perform the final classification based on the features extracted by the LSTM units.</a:t>
            </a:r>
          </a:p>
          <a:p>
            <a:endParaRPr lang="en-IN" sz="2800" dirty="0">
              <a:latin typeface="Bell MT" panose="02020503060305020303" pitchFamily="18" charset="0"/>
            </a:endParaRPr>
          </a:p>
        </p:txBody>
      </p:sp>
      <p:sp>
        <p:nvSpPr>
          <p:cNvPr id="6" name="TextBox 5">
            <a:extLst>
              <a:ext uri="{FF2B5EF4-FFF2-40B4-BE49-F238E27FC236}">
                <a16:creationId xmlns:a16="http://schemas.microsoft.com/office/drawing/2014/main" id="{6DCC9240-06D8-AA15-3B57-79279909CC93}"/>
              </a:ext>
            </a:extLst>
          </p:cNvPr>
          <p:cNvSpPr txBox="1"/>
          <p:nvPr/>
        </p:nvSpPr>
        <p:spPr>
          <a:xfrm>
            <a:off x="457200" y="7751960"/>
            <a:ext cx="17373600" cy="1815882"/>
          </a:xfrm>
          <a:prstGeom prst="rect">
            <a:avLst/>
          </a:prstGeom>
          <a:noFill/>
        </p:spPr>
        <p:txBody>
          <a:bodyPr wrap="square" rtlCol="0">
            <a:spAutoFit/>
          </a:bodyPr>
          <a:lstStyle/>
          <a:p>
            <a:r>
              <a:rPr lang="en-US" sz="2800" b="1" dirty="0">
                <a:latin typeface="Bell MT" panose="02020503060305020303" pitchFamily="18" charset="0"/>
              </a:rPr>
              <a:t>3. Model Compilation:</a:t>
            </a:r>
            <a:endParaRPr lang="en-US" sz="2800" dirty="0">
              <a:latin typeface="Bell MT" panose="02020503060305020303" pitchFamily="18" charset="0"/>
            </a:endParaRPr>
          </a:p>
          <a:p>
            <a:pPr lvl="1">
              <a:buFont typeface="Arial" panose="020B0604020202020204" pitchFamily="34" charset="0"/>
              <a:buChar char="•"/>
            </a:pPr>
            <a:r>
              <a:rPr lang="en-US" sz="2800" dirty="0">
                <a:latin typeface="Bell MT" panose="02020503060305020303" pitchFamily="18" charset="0"/>
              </a:rPr>
              <a:t>Once the architecture is defined, the model is compiled with appropriate loss functions, optimizers, and evaluation metrics to facilitate training and evaluation.</a:t>
            </a:r>
          </a:p>
          <a:p>
            <a:endParaRPr lang="en-IN" sz="2800" dirty="0">
              <a:latin typeface="Bell MT" panose="02020503060305020303" pitchFamily="18" charset="0"/>
            </a:endParaRPr>
          </a:p>
        </p:txBody>
      </p:sp>
    </p:spTree>
    <p:extLst>
      <p:ext uri="{BB962C8B-B14F-4D97-AF65-F5344CB8AC3E}">
        <p14:creationId xmlns:p14="http://schemas.microsoft.com/office/powerpoint/2010/main" val="371304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2FBF-9576-296C-4FBD-7C1A6A51A023}"/>
              </a:ext>
            </a:extLst>
          </p:cNvPr>
          <p:cNvSpPr>
            <a:spLocks noGrp="1"/>
          </p:cNvSpPr>
          <p:nvPr>
            <p:ph type="title"/>
          </p:nvPr>
        </p:nvSpPr>
        <p:spPr>
          <a:xfrm>
            <a:off x="457200" y="274638"/>
            <a:ext cx="17526000" cy="1143000"/>
          </a:xfrm>
        </p:spPr>
        <p:txBody>
          <a:bodyPr/>
          <a:lstStyle/>
          <a:p>
            <a:r>
              <a:rPr lang="en-IN" dirty="0">
                <a:latin typeface="Bell MT" panose="02020503060305020303" pitchFamily="18" charset="0"/>
              </a:rPr>
              <a:t>METHODOLGY</a:t>
            </a:r>
          </a:p>
        </p:txBody>
      </p:sp>
      <p:sp>
        <p:nvSpPr>
          <p:cNvPr id="4" name="TextBox 3">
            <a:extLst>
              <a:ext uri="{FF2B5EF4-FFF2-40B4-BE49-F238E27FC236}">
                <a16:creationId xmlns:a16="http://schemas.microsoft.com/office/drawing/2014/main" id="{E82C82DD-0F10-61A4-A894-6D98A2DC17E7}"/>
              </a:ext>
            </a:extLst>
          </p:cNvPr>
          <p:cNvSpPr txBox="1"/>
          <p:nvPr/>
        </p:nvSpPr>
        <p:spPr>
          <a:xfrm>
            <a:off x="304800" y="1866900"/>
            <a:ext cx="17678400" cy="7236853"/>
          </a:xfrm>
          <a:prstGeom prst="rect">
            <a:avLst/>
          </a:prstGeom>
          <a:noFill/>
        </p:spPr>
        <p:txBody>
          <a:bodyPr wrap="square" rtlCol="0">
            <a:spAutoFit/>
          </a:bodyPr>
          <a:lstStyle/>
          <a:p>
            <a:pPr>
              <a:lnSpc>
                <a:spcPct val="107000"/>
              </a:lnSpc>
              <a:spcBef>
                <a:spcPts val="200"/>
              </a:spcBef>
            </a:pPr>
            <a:r>
              <a:rPr lang="en-IN" sz="2000" b="1" kern="100" dirty="0">
                <a:solidFill>
                  <a:srgbClr val="2F5496"/>
                </a:solidFill>
                <a:effectLst/>
                <a:latin typeface="Bell MT" panose="02020503060305020303" pitchFamily="18" charset="0"/>
                <a:ea typeface="Times New Roman" panose="02020603050405020304" pitchFamily="18" charset="0"/>
                <a:cs typeface="Times New Roman" panose="02020603050405020304" pitchFamily="18" charset="0"/>
              </a:rPr>
              <a:t>Dataset Description:</a:t>
            </a:r>
          </a:p>
          <a:p>
            <a:r>
              <a:rPr lang="en-IN" sz="2000" dirty="0">
                <a:effectLst/>
                <a:latin typeface="Bell MT" panose="02020503060305020303" pitchFamily="18" charset="0"/>
                <a:ea typeface="Calibri" panose="020F0502020204030204" pitchFamily="34" charset="0"/>
                <a:cs typeface="Times New Roman" panose="02020603050405020304" pitchFamily="18" charset="0"/>
              </a:rPr>
              <a:t>The dataset used in this project is the MIT-BIH Arrhythmia Database, a well-known dataset in the field of cardiac research. It consists of a collection of ECG recordings from various subjects, annotated with labels indicating different heartbeat types, including Normal (N), Supraventricular (S), Ventricular (V), Fusion (F), and Unknown (Q). Each ECG recording typically contains a sequence of voltage values representing the electrical activity of the heart over time.</a:t>
            </a:r>
          </a:p>
          <a:p>
            <a:endParaRPr lang="en-IN" sz="2000" dirty="0">
              <a:latin typeface="Bell MT" panose="02020503060305020303" pitchFamily="18" charset="0"/>
              <a:ea typeface="Calibri" panose="020F0502020204030204" pitchFamily="34" charset="0"/>
              <a:cs typeface="Times New Roman" panose="02020603050405020304" pitchFamily="18" charset="0"/>
            </a:endParaRPr>
          </a:p>
          <a:p>
            <a:endParaRPr lang="en-IN" sz="2000" dirty="0">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Bef>
                <a:spcPts val="200"/>
              </a:spcBef>
            </a:pPr>
            <a:r>
              <a:rPr lang="en-IN" sz="2000" b="1" kern="100" dirty="0">
                <a:solidFill>
                  <a:srgbClr val="2F5496"/>
                </a:solidFill>
                <a:effectLst/>
                <a:latin typeface="Bell MT" panose="02020503060305020303" pitchFamily="18" charset="0"/>
                <a:ea typeface="Times New Roman" panose="02020603050405020304" pitchFamily="18" charset="0"/>
                <a:cs typeface="Times New Roman" panose="02020603050405020304" pitchFamily="18" charset="0"/>
              </a:rPr>
              <a:t>Preprocessing:</a:t>
            </a:r>
          </a:p>
          <a:p>
            <a:r>
              <a:rPr lang="en-IN" sz="2000" dirty="0">
                <a:effectLst/>
                <a:latin typeface="Bell MT" panose="02020503060305020303" pitchFamily="18" charset="0"/>
                <a:ea typeface="Times New Roman" panose="02020603050405020304" pitchFamily="18" charset="0"/>
              </a:rPr>
              <a:t>Before training the model, the dataset undergoes preprocessing steps to ensure its suitability for analysis. This includes:</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Loading the ECG signals and corresponding labels from the dataset.</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Converting the multiclass labels into binary labels for simplicity, often by considering any non-normal heartbeat as abnormal.</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Standardizing the features (voltage values) to have a mean of 0 and a standard deviation of 1 to ensure uniformity across features and aid in model convergence during training.</a:t>
            </a:r>
          </a:p>
          <a:p>
            <a:pPr marL="342900" lvl="0" indent="-342900">
              <a:lnSpc>
                <a:spcPct val="107000"/>
              </a:lnSpc>
              <a:spcAft>
                <a:spcPts val="800"/>
              </a:spcAft>
              <a:buSzPts val="1000"/>
              <a:buFont typeface="Symbol" panose="05050102010706020507" pitchFamily="18" charset="2"/>
              <a:buChar char=""/>
              <a:tabLst>
                <a:tab pos="457200" algn="l"/>
              </a:tabLst>
            </a:pPr>
            <a:endParaRPr lang="en-IN" sz="2000" kern="100" dirty="0">
              <a:latin typeface="Bell MT" panose="02020503060305020303" pitchFamily="18" charset="0"/>
              <a:ea typeface="Calibri" panose="020F0502020204030204" pitchFamily="34" charset="0"/>
              <a:cs typeface="Times New Roman" panose="02020603050405020304" pitchFamily="18" charset="0"/>
            </a:endParaRPr>
          </a:p>
          <a:p>
            <a:pPr>
              <a:lnSpc>
                <a:spcPct val="107000"/>
              </a:lnSpc>
              <a:spcBef>
                <a:spcPts val="200"/>
              </a:spcBef>
            </a:pPr>
            <a:r>
              <a:rPr lang="en-IN" sz="2000" b="1" i="1" kern="100" dirty="0">
                <a:solidFill>
                  <a:srgbClr val="2F5496"/>
                </a:solidFill>
                <a:effectLst/>
                <a:latin typeface="Bell MT" panose="02020503060305020303" pitchFamily="18" charset="0"/>
                <a:ea typeface="Times New Roman" panose="02020603050405020304" pitchFamily="18" charset="0"/>
                <a:cs typeface="Times New Roman" panose="02020603050405020304" pitchFamily="18" charset="0"/>
              </a:rPr>
              <a:t>Training and Evaluation</a:t>
            </a:r>
          </a:p>
          <a:p>
            <a:pPr lvl="1">
              <a:lnSpc>
                <a:spcPct val="107000"/>
              </a:lnSpc>
              <a:spcBef>
                <a:spcPts val="200"/>
              </a:spcBef>
            </a:pPr>
            <a:r>
              <a:rPr lang="en-IN" sz="2000" b="1" kern="100" dirty="0">
                <a:solidFill>
                  <a:srgbClr val="2F5496"/>
                </a:solidFill>
                <a:effectLst/>
                <a:latin typeface="Bell MT" panose="02020503060305020303" pitchFamily="18" charset="0"/>
                <a:ea typeface="Times New Roman" panose="02020603050405020304" pitchFamily="18" charset="0"/>
                <a:cs typeface="Times New Roman" panose="02020603050405020304" pitchFamily="18" charset="0"/>
              </a:rPr>
              <a:t>Processing:</a:t>
            </a:r>
          </a:p>
          <a:p>
            <a:pPr lvl="2"/>
            <a:r>
              <a:rPr lang="en-IN" sz="2000" dirty="0">
                <a:effectLst/>
                <a:latin typeface="Bell MT" panose="02020503060305020303" pitchFamily="18" charset="0"/>
                <a:ea typeface="Calibri" panose="020F0502020204030204" pitchFamily="34" charset="0"/>
                <a:cs typeface="Times New Roman" panose="02020603050405020304" pitchFamily="18" charset="0"/>
              </a:rPr>
              <a:t>During training, the model iteratively updates its parameters to minimize a loss function, typically using optimization algorithms such as stochastic gradient descent (SGD) or Adam. The training process involves feeding batches of </a:t>
            </a:r>
            <a:r>
              <a:rPr lang="en-IN" sz="2000" dirty="0" err="1">
                <a:effectLst/>
                <a:latin typeface="Bell MT" panose="02020503060305020303" pitchFamily="18" charset="0"/>
                <a:ea typeface="Calibri" panose="020F0502020204030204" pitchFamily="34" charset="0"/>
                <a:cs typeface="Times New Roman" panose="02020603050405020304" pitchFamily="18" charset="0"/>
              </a:rPr>
              <a:t>preprocessed</a:t>
            </a:r>
            <a:r>
              <a:rPr lang="en-IN" sz="2000" dirty="0">
                <a:effectLst/>
                <a:latin typeface="Bell MT" panose="02020503060305020303" pitchFamily="18" charset="0"/>
                <a:ea typeface="Calibri" panose="020F0502020204030204" pitchFamily="34" charset="0"/>
                <a:cs typeface="Times New Roman" panose="02020603050405020304" pitchFamily="18" charset="0"/>
              </a:rPr>
              <a:t> ECG signals and corresponding labels into the model and computing the loss between the predicted probabilities and the true labels. The model then adjusts its parameters using backpropagation and gradient descent to reduce this loss, thus improving its predictive performance.</a:t>
            </a:r>
            <a:endParaRPr lang="en-IN" sz="2000" kern="100" dirty="0">
              <a:effectLst/>
              <a:latin typeface="Bell MT" panose="02020503060305020303" pitchFamily="18" charset="0"/>
              <a:ea typeface="Calibri" panose="020F0502020204030204" pitchFamily="34" charset="0"/>
              <a:cs typeface="Times New Roman" panose="02020603050405020304" pitchFamily="18" charset="0"/>
            </a:endParaRPr>
          </a:p>
          <a:p>
            <a:endParaRPr lang="en-IN" sz="2000" dirty="0">
              <a:latin typeface="Bell MT" panose="02020503060305020303" pitchFamily="18" charset="0"/>
              <a:ea typeface="Calibri" panose="020F0502020204030204" pitchFamily="34" charset="0"/>
              <a:cs typeface="Times New Roman" panose="02020603050405020304" pitchFamily="18" charset="0"/>
            </a:endParaRPr>
          </a:p>
          <a:p>
            <a:endParaRPr lang="en-IN" sz="2000" dirty="0">
              <a:latin typeface="Bell MT" panose="02020503060305020303" pitchFamily="18" charset="0"/>
            </a:endParaRPr>
          </a:p>
        </p:txBody>
      </p:sp>
    </p:spTree>
    <p:extLst>
      <p:ext uri="{BB962C8B-B14F-4D97-AF65-F5344CB8AC3E}">
        <p14:creationId xmlns:p14="http://schemas.microsoft.com/office/powerpoint/2010/main" val="61652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4FF322-FC2E-B574-FED4-AE8BCFA8C119}"/>
              </a:ext>
            </a:extLst>
          </p:cNvPr>
          <p:cNvSpPr>
            <a:spLocks noGrp="1"/>
          </p:cNvSpPr>
          <p:nvPr>
            <p:ph type="title"/>
          </p:nvPr>
        </p:nvSpPr>
        <p:spPr>
          <a:xfrm>
            <a:off x="457200" y="274638"/>
            <a:ext cx="17526000" cy="1143000"/>
          </a:xfrm>
        </p:spPr>
        <p:txBody>
          <a:bodyPr/>
          <a:lstStyle/>
          <a:p>
            <a:r>
              <a:rPr lang="en-IN" dirty="0">
                <a:latin typeface="Bell MT" panose="02020503060305020303" pitchFamily="18" charset="0"/>
              </a:rPr>
              <a:t>METHODOLGY</a:t>
            </a:r>
          </a:p>
        </p:txBody>
      </p:sp>
      <p:sp>
        <p:nvSpPr>
          <p:cNvPr id="5" name="TextBox 4">
            <a:extLst>
              <a:ext uri="{FF2B5EF4-FFF2-40B4-BE49-F238E27FC236}">
                <a16:creationId xmlns:a16="http://schemas.microsoft.com/office/drawing/2014/main" id="{56AFEF4B-4BAB-6B2A-3033-EEBD02A82C3D}"/>
              </a:ext>
            </a:extLst>
          </p:cNvPr>
          <p:cNvSpPr txBox="1"/>
          <p:nvPr/>
        </p:nvSpPr>
        <p:spPr>
          <a:xfrm>
            <a:off x="304800" y="1866900"/>
            <a:ext cx="17678400" cy="6459141"/>
          </a:xfrm>
          <a:prstGeom prst="rect">
            <a:avLst/>
          </a:prstGeom>
          <a:noFill/>
        </p:spPr>
        <p:txBody>
          <a:bodyPr wrap="square" rtlCol="0">
            <a:spAutoFit/>
          </a:bodyPr>
          <a:lstStyle/>
          <a:p>
            <a:r>
              <a:rPr lang="en-IN" sz="2800" dirty="0">
                <a:solidFill>
                  <a:schemeClr val="accent1">
                    <a:lumMod val="75000"/>
                  </a:schemeClr>
                </a:solidFill>
                <a:latin typeface="Bell MT" panose="02020503060305020303" pitchFamily="18" charset="0"/>
              </a:rPr>
              <a:t>Applying Optimizing Properties (Loss Function):</a:t>
            </a:r>
          </a:p>
          <a:p>
            <a:endParaRPr lang="en-IN" sz="2800" dirty="0">
              <a:solidFill>
                <a:schemeClr val="accent1">
                  <a:lumMod val="75000"/>
                </a:schemeClr>
              </a:solidFill>
              <a:latin typeface="Bell MT" panose="02020503060305020303" pitchFamily="18" charset="0"/>
            </a:endParaRPr>
          </a:p>
          <a:p>
            <a:pPr lvl="5"/>
            <a:r>
              <a:rPr lang="en-IN" sz="2400" dirty="0">
                <a:effectLst/>
                <a:latin typeface="Bell MT" panose="02020503060305020303" pitchFamily="18" charset="0"/>
                <a:ea typeface="Times New Roman" panose="02020603050405020304" pitchFamily="18" charset="0"/>
              </a:rPr>
              <a:t>Let's denote:</a:t>
            </a:r>
          </a:p>
          <a:p>
            <a:pPr marL="2628900" lvl="5"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X  as the input ECG signals (with shape [</a:t>
            </a:r>
            <a:r>
              <a:rPr lang="en-IN" sz="2400" kern="100" dirty="0" err="1">
                <a:effectLst/>
                <a:latin typeface="Bell MT" panose="02020503060305020303" pitchFamily="18" charset="0"/>
                <a:ea typeface="Calibri" panose="020F0502020204030204" pitchFamily="34" charset="0"/>
                <a:cs typeface="Times New Roman" panose="02020603050405020304" pitchFamily="18" charset="0"/>
              </a:rPr>
              <a:t>batch_size</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 </a:t>
            </a:r>
            <a:r>
              <a:rPr lang="en-IN" sz="2400" kern="100" dirty="0" err="1">
                <a:effectLst/>
                <a:latin typeface="Bell MT" panose="02020503060305020303" pitchFamily="18" charset="0"/>
                <a:ea typeface="Calibri" panose="020F0502020204030204" pitchFamily="34" charset="0"/>
                <a:cs typeface="Times New Roman" panose="02020603050405020304" pitchFamily="18" charset="0"/>
              </a:rPr>
              <a:t>sequence_length</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 </a:t>
            </a:r>
            <a:r>
              <a:rPr lang="en-IN" sz="2400" kern="100" dirty="0" err="1">
                <a:effectLst/>
                <a:latin typeface="Bell MT" panose="02020503060305020303" pitchFamily="18" charset="0"/>
                <a:ea typeface="Calibri" panose="020F0502020204030204" pitchFamily="34" charset="0"/>
                <a:cs typeface="Times New Roman" panose="02020603050405020304" pitchFamily="18" charset="0"/>
              </a:rPr>
              <a:t>num_features</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a:t>
            </a:r>
          </a:p>
          <a:p>
            <a:pPr marL="2628900" lvl="5"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Y as the binary labels indicating normal (0) or abnormal (1) heartbeats.</a:t>
            </a:r>
          </a:p>
          <a:p>
            <a:pPr marL="2628900" lvl="5"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Y’ as the predicted probabilities for each class.</a:t>
            </a:r>
          </a:p>
          <a:p>
            <a:pPr marL="2628900" lvl="5"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Θ as the parameters of the LSTM model.</a:t>
            </a:r>
          </a:p>
          <a:p>
            <a:pPr marL="2628900" lvl="5"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L as the loss function, typically binary cross-entropy.</a:t>
            </a:r>
          </a:p>
          <a:p>
            <a:pPr lvl="5"/>
            <a:r>
              <a:rPr lang="en-IN" sz="2400" dirty="0">
                <a:effectLst/>
                <a:latin typeface="Bell MT" panose="02020503060305020303" pitchFamily="18" charset="0"/>
                <a:ea typeface="Times New Roman" panose="02020603050405020304" pitchFamily="18" charset="0"/>
              </a:rPr>
              <a:t>The training process involves minimizing the loss function L with respect to the parameters θ: </a:t>
            </a:r>
            <a:br>
              <a:rPr lang="en-IN" sz="2400" dirty="0">
                <a:effectLst/>
                <a:latin typeface="Bell MT" panose="02020503060305020303" pitchFamily="18" charset="0"/>
                <a:ea typeface="Times New Roman" panose="02020603050405020304" pitchFamily="18" charset="0"/>
              </a:rPr>
            </a:br>
            <a:r>
              <a:rPr lang="en-IN" sz="2400" dirty="0">
                <a:effectLst/>
                <a:latin typeface="Bell MT" panose="02020503060305020303" pitchFamily="18" charset="0"/>
                <a:ea typeface="Times New Roman" panose="02020603050405020304" pitchFamily="18" charset="0"/>
              </a:rPr>
              <a:t>                      </a:t>
            </a:r>
          </a:p>
          <a:p>
            <a:pPr marL="2743200" lvl="5" indent="457200"/>
            <a:r>
              <a:rPr lang="en-IN" sz="2400" dirty="0">
                <a:effectLst/>
                <a:latin typeface="Bell MT" panose="02020503060305020303" pitchFamily="18" charset="0"/>
                <a:ea typeface="Times New Roman" panose="02020603050405020304" pitchFamily="18" charset="0"/>
              </a:rPr>
              <a:t>θ</a:t>
            </a:r>
            <a:r>
              <a:rPr lang="en-IN" sz="2400" baseline="-25000" dirty="0">
                <a:effectLst/>
                <a:latin typeface="Bell MT" panose="02020503060305020303" pitchFamily="18" charset="0"/>
                <a:ea typeface="Times New Roman" panose="02020603050405020304" pitchFamily="18" charset="0"/>
              </a:rPr>
              <a:t>t+1 </a:t>
            </a:r>
            <a:r>
              <a:rPr lang="en-IN" sz="2400" dirty="0">
                <a:effectLst/>
                <a:latin typeface="Bell MT" panose="02020503060305020303" pitchFamily="18" charset="0"/>
                <a:ea typeface="Times New Roman" panose="02020603050405020304" pitchFamily="18" charset="0"/>
              </a:rPr>
              <a:t>= </a:t>
            </a:r>
            <a:r>
              <a:rPr lang="en-IN" sz="2400" dirty="0" err="1">
                <a:effectLst/>
                <a:latin typeface="Bell MT" panose="02020503060305020303" pitchFamily="18" charset="0"/>
                <a:ea typeface="Times New Roman" panose="02020603050405020304" pitchFamily="18" charset="0"/>
              </a:rPr>
              <a:t>θ</a:t>
            </a:r>
            <a:r>
              <a:rPr lang="en-IN" sz="2400" baseline="-25000" dirty="0" err="1">
                <a:effectLst/>
                <a:latin typeface="Bell MT" panose="02020503060305020303" pitchFamily="18" charset="0"/>
                <a:ea typeface="Times New Roman" panose="02020603050405020304" pitchFamily="18" charset="0"/>
              </a:rPr>
              <a:t>t</a:t>
            </a:r>
            <a:r>
              <a:rPr lang="en-IN" sz="2400" dirty="0">
                <a:effectLst/>
                <a:latin typeface="Bell MT" panose="02020503060305020303" pitchFamily="18" charset="0"/>
                <a:ea typeface="Times New Roman" panose="02020603050405020304" pitchFamily="18" charset="0"/>
              </a:rPr>
              <a:t> – α(</a:t>
            </a:r>
            <a:r>
              <a:rPr lang="en-IN" sz="2400" dirty="0">
                <a:effectLst/>
                <a:latin typeface="Bell MT" panose="02020503060305020303" pitchFamily="18" charset="0"/>
                <a:ea typeface="Times New Roman" panose="02020603050405020304" pitchFamily="18" charset="0"/>
                <a:cs typeface="Cambria Math" panose="02040503050406030204" pitchFamily="18" charset="0"/>
              </a:rPr>
              <a:t>∇</a:t>
            </a:r>
            <a:r>
              <a:rPr lang="en-IN" sz="2400" dirty="0">
                <a:effectLst/>
                <a:latin typeface="Bell MT" panose="02020503060305020303" pitchFamily="18" charset="0"/>
                <a:ea typeface="Times New Roman" panose="02020603050405020304" pitchFamily="18" charset="0"/>
              </a:rPr>
              <a:t>θ​L(X, Y; </a:t>
            </a:r>
            <a:r>
              <a:rPr lang="en-IN" sz="2400" dirty="0" err="1">
                <a:effectLst/>
                <a:latin typeface="Bell MT" panose="02020503060305020303" pitchFamily="18" charset="0"/>
                <a:ea typeface="Times New Roman" panose="02020603050405020304" pitchFamily="18" charset="0"/>
              </a:rPr>
              <a:t>θt</a:t>
            </a:r>
            <a:r>
              <a:rPr lang="en-IN" sz="2400" dirty="0">
                <a:effectLst/>
                <a:latin typeface="Bell MT" panose="02020503060305020303" pitchFamily="18" charset="0"/>
                <a:ea typeface="Times New Roman" panose="02020603050405020304" pitchFamily="18" charset="0"/>
              </a:rPr>
              <a:t>​)) </a:t>
            </a:r>
          </a:p>
          <a:p>
            <a:pPr marL="2743200" lvl="5" indent="457200"/>
            <a:endParaRPr lang="en-IN" sz="2400" dirty="0">
              <a:effectLst/>
              <a:latin typeface="Bell MT" panose="02020503060305020303" pitchFamily="18" charset="0"/>
              <a:ea typeface="Times New Roman" panose="02020603050405020304" pitchFamily="18" charset="0"/>
            </a:endParaRPr>
          </a:p>
          <a:p>
            <a:pPr lvl="5"/>
            <a:r>
              <a:rPr lang="en-IN" sz="2400" dirty="0">
                <a:effectLst/>
                <a:latin typeface="Bell MT" panose="02020503060305020303" pitchFamily="18" charset="0"/>
                <a:ea typeface="Times New Roman" panose="02020603050405020304" pitchFamily="18" charset="0"/>
              </a:rPr>
              <a:t>where α is the learning rate and </a:t>
            </a:r>
            <a:r>
              <a:rPr lang="en-IN" sz="2400" dirty="0">
                <a:effectLst/>
                <a:latin typeface="Bell MT" panose="02020503060305020303" pitchFamily="18" charset="0"/>
                <a:ea typeface="Times New Roman" panose="02020603050405020304" pitchFamily="18" charset="0"/>
                <a:cs typeface="Cambria Math" panose="02040503050406030204" pitchFamily="18" charset="0"/>
              </a:rPr>
              <a:t>∇</a:t>
            </a:r>
            <a:r>
              <a:rPr lang="en-IN" sz="2400" dirty="0">
                <a:effectLst/>
                <a:latin typeface="Bell MT" panose="02020503060305020303" pitchFamily="18" charset="0"/>
                <a:ea typeface="Times New Roman" panose="02020603050405020304" pitchFamily="18" charset="0"/>
              </a:rPr>
              <a:t>θ​L is the gradient of the loss function with respect to the parameters.</a:t>
            </a:r>
          </a:p>
          <a:p>
            <a:pPr lvl="5"/>
            <a:r>
              <a:rPr lang="en-IN" sz="2400" dirty="0">
                <a:effectLst/>
                <a:latin typeface="Bell MT" panose="02020503060305020303" pitchFamily="18" charset="0"/>
                <a:ea typeface="Times New Roman" panose="02020603050405020304" pitchFamily="18" charset="0"/>
              </a:rPr>
              <a:t>is the gradient of the loss function with respect to the parameters.</a:t>
            </a:r>
          </a:p>
          <a:p>
            <a:r>
              <a:rPr lang="en-IN" sz="2800" dirty="0">
                <a:solidFill>
                  <a:schemeClr val="accent1">
                    <a:lumMod val="75000"/>
                  </a:schemeClr>
                </a:solidFill>
                <a:latin typeface="Bell MT" panose="02020503060305020303" pitchFamily="18" charset="0"/>
              </a:rPr>
              <a:t> </a:t>
            </a:r>
          </a:p>
        </p:txBody>
      </p:sp>
    </p:spTree>
    <p:extLst>
      <p:ext uri="{BB962C8B-B14F-4D97-AF65-F5344CB8AC3E}">
        <p14:creationId xmlns:p14="http://schemas.microsoft.com/office/powerpoint/2010/main" val="124818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CE3726-28D3-0683-B623-4762F1388342}"/>
              </a:ext>
            </a:extLst>
          </p:cNvPr>
          <p:cNvSpPr>
            <a:spLocks noGrp="1"/>
          </p:cNvSpPr>
          <p:nvPr>
            <p:ph type="title"/>
          </p:nvPr>
        </p:nvSpPr>
        <p:spPr>
          <a:xfrm>
            <a:off x="457200" y="274638"/>
            <a:ext cx="17526000" cy="1143000"/>
          </a:xfrm>
        </p:spPr>
        <p:txBody>
          <a:bodyPr/>
          <a:lstStyle/>
          <a:p>
            <a:r>
              <a:rPr lang="en-IN" dirty="0">
                <a:latin typeface="Bell MT" panose="02020503060305020303" pitchFamily="18" charset="0"/>
              </a:rPr>
              <a:t>METHODOLGY</a:t>
            </a:r>
          </a:p>
        </p:txBody>
      </p:sp>
      <p:sp>
        <p:nvSpPr>
          <p:cNvPr id="5" name="TextBox 4">
            <a:extLst>
              <a:ext uri="{FF2B5EF4-FFF2-40B4-BE49-F238E27FC236}">
                <a16:creationId xmlns:a16="http://schemas.microsoft.com/office/drawing/2014/main" id="{FECE5CA1-D8F6-4058-3853-AE01A2FF400E}"/>
              </a:ext>
            </a:extLst>
          </p:cNvPr>
          <p:cNvSpPr txBox="1"/>
          <p:nvPr/>
        </p:nvSpPr>
        <p:spPr>
          <a:xfrm>
            <a:off x="304800" y="2400300"/>
            <a:ext cx="17678400" cy="3756028"/>
          </a:xfrm>
          <a:prstGeom prst="rect">
            <a:avLst/>
          </a:prstGeom>
          <a:noFill/>
        </p:spPr>
        <p:txBody>
          <a:bodyPr wrap="square" rtlCol="0">
            <a:spAutoFit/>
          </a:bodyPr>
          <a:lstStyle/>
          <a:p>
            <a:pPr>
              <a:lnSpc>
                <a:spcPct val="107000"/>
              </a:lnSpc>
              <a:spcBef>
                <a:spcPts val="200"/>
              </a:spcBef>
            </a:pPr>
            <a:r>
              <a:rPr lang="en-IN" sz="2400" b="1" kern="100" dirty="0">
                <a:solidFill>
                  <a:srgbClr val="2F5496"/>
                </a:solidFill>
                <a:effectLst/>
                <a:latin typeface="Bell MT" panose="02020503060305020303" pitchFamily="18" charset="0"/>
                <a:ea typeface="Times New Roman" panose="02020603050405020304" pitchFamily="18" charset="0"/>
                <a:cs typeface="Times New Roman" panose="02020603050405020304" pitchFamily="18" charset="0"/>
              </a:rPr>
              <a:t>Evaluation:</a:t>
            </a:r>
          </a:p>
          <a:p>
            <a:pPr lvl="1"/>
            <a:r>
              <a:rPr lang="en-IN" sz="2400" dirty="0">
                <a:effectLst/>
                <a:latin typeface="Bell MT" panose="02020503060305020303" pitchFamily="18" charset="0"/>
                <a:ea typeface="Times New Roman" panose="02020603050405020304" pitchFamily="18" charset="0"/>
              </a:rPr>
              <a:t>After training, the model's performance is evaluated on a separate validation dataset. The evaluation involves:</a:t>
            </a:r>
          </a:p>
          <a:p>
            <a:pPr marL="800100" lvl="1"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Feeding </a:t>
            </a:r>
            <a:r>
              <a:rPr lang="en-IN" sz="2400" kern="100" dirty="0" err="1">
                <a:effectLst/>
                <a:latin typeface="Bell MT" panose="02020503060305020303" pitchFamily="18" charset="0"/>
                <a:ea typeface="Calibri" panose="020F0502020204030204" pitchFamily="34" charset="0"/>
                <a:cs typeface="Times New Roman" panose="02020603050405020304" pitchFamily="18" charset="0"/>
              </a:rPr>
              <a:t>preprocessed</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 ECG signals into the trained model to obtain predicted probabilities for each class.</a:t>
            </a:r>
          </a:p>
          <a:p>
            <a:pPr marL="800100" lvl="1"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Computing evaluation metrics such as accuracy, precision, recall, and F1-score by comparing the predicted probabilities with the true labels.</a:t>
            </a:r>
          </a:p>
          <a:p>
            <a:pPr marL="800100" lvl="1" indent="-342900">
              <a:lnSpc>
                <a:spcPct val="107000"/>
              </a:lnSpc>
              <a:spcAft>
                <a:spcPts val="800"/>
              </a:spcAft>
              <a:buSzPts val="1000"/>
              <a:buFont typeface="Symbol" panose="05050102010706020507" pitchFamily="18" charset="2"/>
              <a:buChar char=""/>
              <a:tabLst>
                <a:tab pos="457200" algn="l"/>
              </a:tabLst>
            </a:pPr>
            <a:r>
              <a:rPr lang="en-IN" sz="2400" kern="100" dirty="0" err="1">
                <a:effectLst/>
                <a:latin typeface="Bell MT" panose="02020503060305020303" pitchFamily="18" charset="0"/>
                <a:ea typeface="Calibri" panose="020F0502020204030204" pitchFamily="34" charset="0"/>
                <a:cs typeface="Times New Roman" panose="02020603050405020304" pitchFamily="18" charset="0"/>
              </a:rPr>
              <a:t>Analyzing</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 the model's performance across different heartbeat types to assess its robustness and effectiveness in classifying ECG signals.</a:t>
            </a:r>
          </a:p>
          <a:p>
            <a:endParaRPr lang="en-IN" sz="3600" dirty="0">
              <a:solidFill>
                <a:schemeClr val="accent1">
                  <a:lumMod val="75000"/>
                </a:schemeClr>
              </a:solidFill>
              <a:latin typeface="Bell MT" panose="02020503060305020303" pitchFamily="18" charset="0"/>
            </a:endParaRPr>
          </a:p>
        </p:txBody>
      </p:sp>
      <p:pic>
        <p:nvPicPr>
          <p:cNvPr id="2050" name="Picture 2" descr="An Intuitive Explanation of LSTM. Recurrent Neural Networks | by Ottavio  Calzone | Medium">
            <a:extLst>
              <a:ext uri="{FF2B5EF4-FFF2-40B4-BE49-F238E27FC236}">
                <a16:creationId xmlns:a16="http://schemas.microsoft.com/office/drawing/2014/main" id="{808722A2-A3B2-122B-8C3E-628447AB9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600700"/>
            <a:ext cx="6896100" cy="3497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22E444-0A98-59CC-465F-28B7044D12A0}"/>
              </a:ext>
            </a:extLst>
          </p:cNvPr>
          <p:cNvSpPr txBox="1"/>
          <p:nvPr/>
        </p:nvSpPr>
        <p:spPr>
          <a:xfrm>
            <a:off x="6172200" y="9410700"/>
            <a:ext cx="5257800" cy="369332"/>
          </a:xfrm>
          <a:prstGeom prst="rect">
            <a:avLst/>
          </a:prstGeom>
          <a:noFill/>
        </p:spPr>
        <p:txBody>
          <a:bodyPr wrap="square" rtlCol="0">
            <a:spAutoFit/>
          </a:bodyPr>
          <a:lstStyle/>
          <a:p>
            <a:pPr algn="ctr"/>
            <a:r>
              <a:rPr lang="en-IN" b="1" dirty="0">
                <a:latin typeface="Bell MT" panose="02020503060305020303" pitchFamily="18" charset="0"/>
              </a:rPr>
              <a:t>FIGURE: LSTM ARCHITECTURE</a:t>
            </a:r>
          </a:p>
        </p:txBody>
      </p:sp>
    </p:spTree>
    <p:extLst>
      <p:ext uri="{BB962C8B-B14F-4D97-AF65-F5344CB8AC3E}">
        <p14:creationId xmlns:p14="http://schemas.microsoft.com/office/powerpoint/2010/main" val="228706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3759</Words>
  <Application>Microsoft Office PowerPoint</Application>
  <PresentationFormat>Custom</PresentationFormat>
  <Paragraphs>289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Symbol</vt:lpstr>
      <vt:lpstr>Cambria Math</vt:lpstr>
      <vt:lpstr>Bell MT</vt:lpstr>
      <vt:lpstr>Courier New</vt:lpstr>
      <vt:lpstr>Office Theme</vt:lpstr>
      <vt:lpstr>MFC – 2 Project Presentation    Graphs and Networks (LSTM, Logistic regression, GRU &amp; GCN)</vt:lpstr>
      <vt:lpstr>Introduction to Graphs  </vt:lpstr>
      <vt:lpstr>Binary Classification Of ECG Using LSTM    </vt:lpstr>
      <vt:lpstr>INTRODUCTION</vt:lpstr>
      <vt:lpstr>PROBLEM STATEMENT AND OBJECTIVE</vt:lpstr>
      <vt:lpstr>Model Architecture</vt:lpstr>
      <vt:lpstr>METHODOLGY</vt:lpstr>
      <vt:lpstr>METHODOLGY</vt:lpstr>
      <vt:lpstr>METHODOLGY</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Sentiment Analysis Using Logistic Regression  </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DELL</dc:creator>
  <cp:lastModifiedBy>KEERTHIVASAN S V-[CB.SC.U4AIE23037]</cp:lastModifiedBy>
  <cp:revision>6</cp:revision>
  <dcterms:created xsi:type="dcterms:W3CDTF">2006-08-16T00:00:00Z</dcterms:created>
  <dcterms:modified xsi:type="dcterms:W3CDTF">2024-06-04T06:39:11Z</dcterms:modified>
  <dc:identifier>DAGHGy4vs_s</dc:identifier>
</cp:coreProperties>
</file>