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9" r:id="rId4"/>
    <p:sldId id="266" r:id="rId5"/>
    <p:sldId id="267" r:id="rId6"/>
    <p:sldId id="268" r:id="rId7"/>
    <p:sldId id="269" r:id="rId8"/>
    <p:sldId id="270" r:id="rId9"/>
    <p:sldId id="271" r:id="rId10"/>
    <p:sldId id="272" r:id="rId11"/>
    <p:sldId id="273" r:id="rId12"/>
    <p:sldId id="274" r:id="rId13"/>
    <p:sldId id="275" r:id="rId14"/>
    <p:sldId id="276"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8" d="100"/>
          <a:sy n="78" d="100"/>
        </p:scale>
        <p:origin x="676" y="5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8871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629574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92445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76407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338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151956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512107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963692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490600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53087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33320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770172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txBody>
          <a:bodyPr/>
          <a:lstStyle/>
          <a:p>
            <a:endParaRPr lang="en-IN">
              <a:latin typeface="Calisto MT" panose="02040603050505030304" pitchFamily="18" charset="0"/>
            </a:endParaRPr>
          </a:p>
        </p:txBody>
      </p:sp>
      <p:sp>
        <p:nvSpPr>
          <p:cNvPr id="3" name="Shape 1"/>
          <p:cNvSpPr/>
          <p:nvPr/>
        </p:nvSpPr>
        <p:spPr>
          <a:xfrm>
            <a:off x="65314" y="0"/>
            <a:ext cx="14630400" cy="8229600"/>
          </a:xfrm>
          <a:prstGeom prst="rect">
            <a:avLst/>
          </a:prstGeom>
          <a:solidFill>
            <a:srgbClr val="FCFCFC"/>
          </a:solidFill>
          <a:ln/>
        </p:spPr>
        <p:txBody>
          <a:bodyPr/>
          <a:lstStyle/>
          <a:p>
            <a:endParaRPr lang="en-IN">
              <a:latin typeface="Calisto MT" panose="02040603050505030304" pitchFamily="18" charset="0"/>
            </a:endParaRPr>
          </a:p>
        </p:txBody>
      </p:sp>
      <p:sp>
        <p:nvSpPr>
          <p:cNvPr id="5" name="Text 2"/>
          <p:cNvSpPr/>
          <p:nvPr/>
        </p:nvSpPr>
        <p:spPr>
          <a:xfrm>
            <a:off x="833199" y="1959769"/>
            <a:ext cx="7477601" cy="1916430"/>
          </a:xfrm>
          <a:prstGeom prst="rect">
            <a:avLst/>
          </a:prstGeom>
          <a:noFill/>
          <a:ln/>
        </p:spPr>
        <p:txBody>
          <a:bodyPr wrap="square" rtlCol="0" anchor="t"/>
          <a:lstStyle/>
          <a:p>
            <a:pPr marL="0" indent="0">
              <a:lnSpc>
                <a:spcPts val="7545"/>
              </a:lnSpc>
              <a:buNone/>
            </a:pPr>
            <a:r>
              <a:rPr lang="en-US" sz="6036" b="1" dirty="0">
                <a:solidFill>
                  <a:srgbClr val="1D1D1B"/>
                </a:solidFill>
                <a:latin typeface="Calisto MT" panose="02040603050505030304" pitchFamily="18" charset="0"/>
                <a:ea typeface="Tomorrow" pitchFamily="34" charset="-122"/>
                <a:cs typeface="Tomorrow" pitchFamily="34" charset="-120"/>
              </a:rPr>
              <a:t>Introduction to Image Processing with MIPS</a:t>
            </a:r>
            <a:endParaRPr lang="en-US" sz="6036" dirty="0">
              <a:latin typeface="Calisto MT" panose="02040603050505030304" pitchFamily="18" charset="0"/>
            </a:endParaRPr>
          </a:p>
        </p:txBody>
      </p:sp>
      <p:sp>
        <p:nvSpPr>
          <p:cNvPr id="6" name="Text 3"/>
          <p:cNvSpPr/>
          <p:nvPr/>
        </p:nvSpPr>
        <p:spPr>
          <a:xfrm>
            <a:off x="833199" y="5058541"/>
            <a:ext cx="7477601" cy="1421606"/>
          </a:xfrm>
          <a:prstGeom prst="rect">
            <a:avLst/>
          </a:prstGeom>
          <a:noFill/>
          <a:ln/>
        </p:spPr>
        <p:txBody>
          <a:bodyPr wrap="square" rtlCol="0" anchor="t"/>
          <a:lstStyle/>
          <a:p>
            <a:pPr marL="0" indent="0">
              <a:lnSpc>
                <a:spcPts val="2799"/>
              </a:lnSpc>
              <a:buNone/>
            </a:pPr>
            <a:r>
              <a:rPr lang="en-US" sz="1750" dirty="0">
                <a:solidFill>
                  <a:srgbClr val="61615C"/>
                </a:solidFill>
                <a:latin typeface="Calisto MT" panose="02040603050505030304" pitchFamily="18" charset="0"/>
                <a:ea typeface="Tomorrow" pitchFamily="34" charset="-122"/>
                <a:cs typeface="Tomorrow" pitchFamily="34" charset="-120"/>
              </a:rPr>
              <a:t>Image processing is a powerful technique that transforms and analyzes digital images to extract valuable information. It finds applications in diverse fields, from medical imaging to computer vision and surveillance systems.</a:t>
            </a:r>
            <a:endParaRPr lang="en-US" sz="1750" dirty="0">
              <a:latin typeface="Calisto MT" panose="02040603050505030304" pitchFamily="18" charset="0"/>
            </a:endParaRPr>
          </a:p>
        </p:txBody>
      </p:sp>
      <p:sp>
        <p:nvSpPr>
          <p:cNvPr id="7" name="Shape 4"/>
          <p:cNvSpPr/>
          <p:nvPr/>
        </p:nvSpPr>
        <p:spPr>
          <a:xfrm>
            <a:off x="833199" y="5897642"/>
            <a:ext cx="355402" cy="355402"/>
          </a:xfrm>
          <a:prstGeom prst="roundRect">
            <a:avLst>
              <a:gd name="adj" fmla="val 25726039"/>
            </a:avLst>
          </a:prstGeom>
          <a:noFill/>
          <a:ln w="7620">
            <a:solidFill>
              <a:srgbClr val="FFFFFF"/>
            </a:solidFill>
            <a:prstDash val="solid"/>
          </a:ln>
        </p:spPr>
        <p:txBody>
          <a:bodyPr/>
          <a:lstStyle/>
          <a:p>
            <a:endParaRPr lang="en-IN">
              <a:latin typeface="Calisto MT" panose="020406030505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txBody>
          <a:bodyPr/>
          <a:lstStyle/>
          <a:p>
            <a:endParaRPr lang="en-IN"/>
          </a:p>
        </p:txBody>
      </p:sp>
      <p:sp>
        <p:nvSpPr>
          <p:cNvPr id="3" name="Shape 1"/>
          <p:cNvSpPr/>
          <p:nvPr/>
        </p:nvSpPr>
        <p:spPr>
          <a:xfrm>
            <a:off x="0" y="0"/>
            <a:ext cx="14630400" cy="8229600"/>
          </a:xfrm>
          <a:prstGeom prst="rect">
            <a:avLst/>
          </a:prstGeom>
          <a:solidFill>
            <a:srgbClr val="FCFCFC"/>
          </a:solidFill>
          <a:ln/>
        </p:spPr>
        <p:txBody>
          <a:bodyPr/>
          <a:lstStyle/>
          <a:p>
            <a:endParaRPr lang="en-IN" dirty="0"/>
          </a:p>
        </p:txBody>
      </p:sp>
      <p:sp>
        <p:nvSpPr>
          <p:cNvPr id="4" name="Text 2"/>
          <p:cNvSpPr/>
          <p:nvPr/>
        </p:nvSpPr>
        <p:spPr>
          <a:xfrm>
            <a:off x="3083022" y="100168"/>
            <a:ext cx="4232178" cy="694373"/>
          </a:xfrm>
          <a:prstGeom prst="rect">
            <a:avLst/>
          </a:prstGeom>
          <a:noFill/>
          <a:ln/>
        </p:spPr>
        <p:txBody>
          <a:bodyPr wrap="none" rtlCol="0" anchor="t"/>
          <a:lstStyle/>
          <a:p>
            <a:pPr marL="0" indent="0">
              <a:lnSpc>
                <a:spcPts val="5468"/>
              </a:lnSpc>
              <a:buNone/>
            </a:pPr>
            <a:r>
              <a:rPr lang="en-US" sz="4374" b="1" dirty="0">
                <a:solidFill>
                  <a:srgbClr val="1D1D1B"/>
                </a:solidFill>
                <a:latin typeface="Calisto MT" panose="02040603050505030304" pitchFamily="18" charset="0"/>
                <a:ea typeface="Tomorrow" pitchFamily="34" charset="-122"/>
                <a:cs typeface="Tomorrow" pitchFamily="34" charset="-120"/>
              </a:rPr>
              <a:t>Image Processing 8 - </a:t>
            </a:r>
            <a:r>
              <a:rPr lang="en-US" sz="4400" dirty="0" err="1">
                <a:latin typeface="Calisto MT" panose="02040603050505030304" pitchFamily="18" charset="0"/>
              </a:rPr>
              <a:t>GreenScale</a:t>
            </a:r>
            <a:endParaRPr lang="en-US" sz="4374" dirty="0">
              <a:latin typeface="Calisto MT" panose="02040603050505030304" pitchFamily="18" charset="0"/>
            </a:endParaRPr>
          </a:p>
        </p:txBody>
      </p:sp>
      <p:sp>
        <p:nvSpPr>
          <p:cNvPr id="22" name="TextBox 21">
            <a:extLst>
              <a:ext uri="{FF2B5EF4-FFF2-40B4-BE49-F238E27FC236}">
                <a16:creationId xmlns:a16="http://schemas.microsoft.com/office/drawing/2014/main" id="{C3F135E3-55B5-9A5A-71EB-85B0C3183E36}"/>
              </a:ext>
            </a:extLst>
          </p:cNvPr>
          <p:cNvSpPr txBox="1"/>
          <p:nvPr/>
        </p:nvSpPr>
        <p:spPr>
          <a:xfrm>
            <a:off x="624114" y="1494971"/>
            <a:ext cx="12496800" cy="5940088"/>
          </a:xfrm>
          <a:prstGeom prst="rect">
            <a:avLst/>
          </a:prstGeom>
          <a:noFill/>
        </p:spPr>
        <p:txBody>
          <a:bodyPr wrap="square" rtlCol="0">
            <a:spAutoFit/>
          </a:bodyPr>
          <a:lstStyle/>
          <a:p>
            <a:r>
              <a:rPr lang="en-US" sz="2000" dirty="0">
                <a:latin typeface="Calisto MT" panose="02040603050505030304" pitchFamily="18" charset="0"/>
              </a:rPr>
              <a:t>1.8 </a:t>
            </a:r>
            <a:r>
              <a:rPr lang="en-US" sz="2000" dirty="0" err="1">
                <a:latin typeface="Calisto MT" panose="02040603050505030304" pitchFamily="18" charset="0"/>
              </a:rPr>
              <a:t>GreenScale</a:t>
            </a:r>
            <a:endParaRPr lang="en-US" sz="2000" dirty="0">
              <a:latin typeface="Calisto MT" panose="02040603050505030304" pitchFamily="18" charset="0"/>
            </a:endParaRPr>
          </a:p>
          <a:p>
            <a:r>
              <a:rPr lang="en-US" sz="2000" dirty="0">
                <a:latin typeface="Calisto MT" panose="02040603050505030304" pitchFamily="18" charset="0"/>
              </a:rPr>
              <a:t>- Goal: Apply a green-scale filter to an image, emphasizing the green channel.</a:t>
            </a:r>
          </a:p>
          <a:p>
            <a:r>
              <a:rPr lang="en-US" sz="2000" dirty="0">
                <a:latin typeface="Calisto MT" panose="02040603050505030304" pitchFamily="18" charset="0"/>
              </a:rPr>
              <a:t>- Process: Iterative indexing and memory management.</a:t>
            </a:r>
          </a:p>
          <a:p>
            <a:endParaRPr lang="en-US" sz="2000" dirty="0">
              <a:latin typeface="Calisto MT" panose="02040603050505030304" pitchFamily="18" charset="0"/>
            </a:endParaRPr>
          </a:p>
          <a:p>
            <a:r>
              <a:rPr lang="en-US" sz="2000" dirty="0" err="1">
                <a:latin typeface="Calisto MT" panose="02040603050505030304" pitchFamily="18" charset="0"/>
              </a:rPr>
              <a:t>i</a:t>
            </a:r>
            <a:r>
              <a:rPr lang="en-US" sz="2000" dirty="0">
                <a:latin typeface="Calisto MT" panose="02040603050505030304" pitchFamily="18" charset="0"/>
              </a:rPr>
              <a:t>. Initialization (</a:t>
            </a:r>
            <a:r>
              <a:rPr lang="en-US" sz="2000" dirty="0" err="1">
                <a:latin typeface="Calisto MT" panose="02040603050505030304" pitchFamily="18" charset="0"/>
              </a:rPr>
              <a:t>GreenScaleCall</a:t>
            </a:r>
            <a:r>
              <a:rPr lang="en-US" sz="2000" dirty="0">
                <a:latin typeface="Calisto MT" panose="02040603050505030304" pitchFamily="18" charset="0"/>
              </a:rPr>
              <a:t>)</a:t>
            </a:r>
          </a:p>
          <a:p>
            <a:r>
              <a:rPr lang="en-US" sz="2000" dirty="0">
                <a:latin typeface="Calisto MT" panose="02040603050505030304" pitchFamily="18" charset="0"/>
              </a:rPr>
              <a:t>- Entry point to invoke the transformation.</a:t>
            </a:r>
          </a:p>
          <a:p>
            <a:r>
              <a:rPr lang="en-US" sz="2000" dirty="0">
                <a:latin typeface="Calisto MT" panose="02040603050505030304" pitchFamily="18" charset="0"/>
              </a:rPr>
              <a:t>- Retrieves image properties and starting address of the image data.</a:t>
            </a:r>
          </a:p>
          <a:p>
            <a:endParaRPr lang="en-US" sz="2000" dirty="0">
              <a:latin typeface="Calisto MT" panose="02040603050505030304" pitchFamily="18" charset="0"/>
            </a:endParaRPr>
          </a:p>
          <a:p>
            <a:r>
              <a:rPr lang="en-US" sz="2000" dirty="0">
                <a:latin typeface="Calisto MT" panose="02040603050505030304" pitchFamily="18" charset="0"/>
              </a:rPr>
              <a:t>ii. Looping (</a:t>
            </a:r>
            <a:r>
              <a:rPr lang="en-US" sz="2000" dirty="0" err="1">
                <a:latin typeface="Calisto MT" panose="02040603050505030304" pitchFamily="18" charset="0"/>
              </a:rPr>
              <a:t>greenScale</a:t>
            </a:r>
            <a:r>
              <a:rPr lang="en-US" sz="2000" dirty="0">
                <a:latin typeface="Calisto MT" panose="02040603050505030304" pitchFamily="18" charset="0"/>
              </a:rPr>
              <a:t>)</a:t>
            </a:r>
          </a:p>
          <a:p>
            <a:r>
              <a:rPr lang="en-US" sz="2000" dirty="0">
                <a:latin typeface="Calisto MT" panose="02040603050505030304" pitchFamily="18" charset="0"/>
              </a:rPr>
              <a:t>- Iterates over each pixel in the image, starting from the image data's starting address.</a:t>
            </a:r>
          </a:p>
          <a:p>
            <a:r>
              <a:rPr lang="en-US" sz="2000" dirty="0">
                <a:latin typeface="Calisto MT" panose="02040603050505030304" pitchFamily="18" charset="0"/>
              </a:rPr>
              <a:t>- Reads the red, green, and blue </a:t>
            </a:r>
            <a:r>
              <a:rPr lang="en-US" sz="2000" dirty="0" err="1">
                <a:latin typeface="Calisto MT" panose="02040603050505030304" pitchFamily="18" charset="0"/>
              </a:rPr>
              <a:t>colour</a:t>
            </a:r>
            <a:r>
              <a:rPr lang="en-US" sz="2000" dirty="0">
                <a:latin typeface="Calisto MT" panose="02040603050505030304" pitchFamily="18" charset="0"/>
              </a:rPr>
              <a:t> values of each pixel.</a:t>
            </a:r>
          </a:p>
          <a:p>
            <a:r>
              <a:rPr lang="en-US" sz="2000" dirty="0">
                <a:latin typeface="Calisto MT" panose="02040603050505030304" pitchFamily="18" charset="0"/>
              </a:rPr>
              <a:t>- Scales the green channel value by multiplying it by 5870 and dividing by 10000.</a:t>
            </a:r>
          </a:p>
          <a:p>
            <a:r>
              <a:rPr lang="en-US" sz="2000" dirty="0">
                <a:latin typeface="Calisto MT" panose="02040603050505030304" pitchFamily="18" charset="0"/>
              </a:rPr>
              <a:t>- Processes the red and blue channels with their respective scaling factors.</a:t>
            </a:r>
          </a:p>
          <a:p>
            <a:r>
              <a:rPr lang="en-US" sz="2000" dirty="0">
                <a:latin typeface="Calisto MT" panose="02040603050505030304" pitchFamily="18" charset="0"/>
              </a:rPr>
              <a:t>- Combines these processed values to form the new pixel value, which emphasizes the green component more heavily.</a:t>
            </a:r>
          </a:p>
          <a:p>
            <a:r>
              <a:rPr lang="en-US" sz="2000" dirty="0">
                <a:latin typeface="Calisto MT" panose="02040603050505030304" pitchFamily="18" charset="0"/>
              </a:rPr>
              <a:t>- Stores the processed pixel value back into memory at the appropriate pixel address.</a:t>
            </a:r>
          </a:p>
          <a:p>
            <a:endParaRPr lang="en-US" sz="2000" dirty="0">
              <a:latin typeface="Calisto MT" panose="02040603050505030304" pitchFamily="18" charset="0"/>
            </a:endParaRPr>
          </a:p>
          <a:p>
            <a:r>
              <a:rPr lang="en-US" sz="2000" dirty="0">
                <a:latin typeface="Calisto MT" panose="02040603050505030304" pitchFamily="18" charset="0"/>
              </a:rPr>
              <a:t>Result: The image's green channel is highlighted, providing a unique visual effect on the processed image. The algorithm provides a comprehensive solution for image manipulation in MIPS assembly language.</a:t>
            </a:r>
            <a:endParaRPr lang="en-IN" sz="2000" dirty="0">
              <a:latin typeface="Calisto MT" panose="02040603050505030304" pitchFamily="18" charset="0"/>
            </a:endParaRPr>
          </a:p>
        </p:txBody>
      </p:sp>
    </p:spTree>
    <p:extLst>
      <p:ext uri="{BB962C8B-B14F-4D97-AF65-F5344CB8AC3E}">
        <p14:creationId xmlns:p14="http://schemas.microsoft.com/office/powerpoint/2010/main" val="521212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txBody>
          <a:bodyPr/>
          <a:lstStyle/>
          <a:p>
            <a:endParaRPr lang="en-IN"/>
          </a:p>
        </p:txBody>
      </p:sp>
      <p:sp>
        <p:nvSpPr>
          <p:cNvPr id="3" name="Shape 1"/>
          <p:cNvSpPr/>
          <p:nvPr/>
        </p:nvSpPr>
        <p:spPr>
          <a:xfrm>
            <a:off x="0" y="0"/>
            <a:ext cx="14630400" cy="8229600"/>
          </a:xfrm>
          <a:prstGeom prst="rect">
            <a:avLst/>
          </a:prstGeom>
          <a:solidFill>
            <a:srgbClr val="FCFCFC"/>
          </a:solidFill>
          <a:ln/>
        </p:spPr>
        <p:txBody>
          <a:bodyPr/>
          <a:lstStyle/>
          <a:p>
            <a:endParaRPr lang="en-IN" dirty="0"/>
          </a:p>
        </p:txBody>
      </p:sp>
      <p:sp>
        <p:nvSpPr>
          <p:cNvPr id="4" name="Text 2"/>
          <p:cNvSpPr/>
          <p:nvPr/>
        </p:nvSpPr>
        <p:spPr>
          <a:xfrm>
            <a:off x="2341611" y="-9207"/>
            <a:ext cx="4232178" cy="694373"/>
          </a:xfrm>
          <a:prstGeom prst="rect">
            <a:avLst/>
          </a:prstGeom>
          <a:noFill/>
          <a:ln/>
        </p:spPr>
        <p:txBody>
          <a:bodyPr wrap="none" rtlCol="0" anchor="t"/>
          <a:lstStyle/>
          <a:p>
            <a:pPr marL="0" indent="0">
              <a:lnSpc>
                <a:spcPts val="5468"/>
              </a:lnSpc>
              <a:buNone/>
            </a:pPr>
            <a:r>
              <a:rPr lang="en-US" sz="4374" b="1" dirty="0">
                <a:solidFill>
                  <a:srgbClr val="1D1D1B"/>
                </a:solidFill>
                <a:latin typeface="Calisto MT" panose="02040603050505030304" pitchFamily="18" charset="0"/>
                <a:ea typeface="Tomorrow" pitchFamily="34" charset="-122"/>
                <a:cs typeface="Tomorrow" pitchFamily="34" charset="-120"/>
              </a:rPr>
              <a:t>Image Processing 9 - </a:t>
            </a:r>
            <a:r>
              <a:rPr lang="en-US" sz="4400" dirty="0">
                <a:latin typeface="Calisto MT" panose="02040603050505030304" pitchFamily="18" charset="0"/>
              </a:rPr>
              <a:t>Image Compression</a:t>
            </a:r>
            <a:endParaRPr lang="en-US" sz="4374" dirty="0">
              <a:latin typeface="Calisto MT" panose="02040603050505030304" pitchFamily="18" charset="0"/>
            </a:endParaRPr>
          </a:p>
        </p:txBody>
      </p:sp>
      <p:sp>
        <p:nvSpPr>
          <p:cNvPr id="22" name="TextBox 21">
            <a:extLst>
              <a:ext uri="{FF2B5EF4-FFF2-40B4-BE49-F238E27FC236}">
                <a16:creationId xmlns:a16="http://schemas.microsoft.com/office/drawing/2014/main" id="{C3F135E3-55B5-9A5A-71EB-85B0C3183E36}"/>
              </a:ext>
            </a:extLst>
          </p:cNvPr>
          <p:cNvSpPr txBox="1"/>
          <p:nvPr/>
        </p:nvSpPr>
        <p:spPr>
          <a:xfrm>
            <a:off x="680758" y="823332"/>
            <a:ext cx="12496800" cy="6555641"/>
          </a:xfrm>
          <a:prstGeom prst="rect">
            <a:avLst/>
          </a:prstGeom>
          <a:noFill/>
        </p:spPr>
        <p:txBody>
          <a:bodyPr wrap="square" rtlCol="0">
            <a:spAutoFit/>
          </a:bodyPr>
          <a:lstStyle/>
          <a:p>
            <a:r>
              <a:rPr lang="en-US" sz="2000" dirty="0">
                <a:latin typeface="Calisto MT" panose="02040603050505030304" pitchFamily="18" charset="0"/>
              </a:rPr>
              <a:t>1.9 Image Compression</a:t>
            </a:r>
          </a:p>
          <a:p>
            <a:r>
              <a:rPr lang="en-US" sz="2000" dirty="0">
                <a:latin typeface="Calisto MT" panose="02040603050505030304" pitchFamily="18" charset="0"/>
              </a:rPr>
              <a:t>- Goal: Apply a blurring algorithm to an image by averaging the color values of pixels within a specified degree of interpolation.</a:t>
            </a:r>
          </a:p>
          <a:p>
            <a:r>
              <a:rPr lang="en-US" sz="2000" dirty="0">
                <a:latin typeface="Calisto MT" panose="02040603050505030304" pitchFamily="18" charset="0"/>
              </a:rPr>
              <a:t>- Process: Iterative indexing and memory management.</a:t>
            </a:r>
          </a:p>
          <a:p>
            <a:endParaRPr lang="en-US" sz="2000" dirty="0">
              <a:latin typeface="Calisto MT" panose="02040603050505030304" pitchFamily="18" charset="0"/>
            </a:endParaRPr>
          </a:p>
          <a:p>
            <a:r>
              <a:rPr lang="en-US" sz="2000" dirty="0" err="1">
                <a:latin typeface="Calisto MT" panose="02040603050505030304" pitchFamily="18" charset="0"/>
              </a:rPr>
              <a:t>i</a:t>
            </a:r>
            <a:r>
              <a:rPr lang="en-US" sz="2000" dirty="0">
                <a:latin typeface="Calisto MT" panose="02040603050505030304" pitchFamily="18" charset="0"/>
              </a:rPr>
              <a:t>. Initialization</a:t>
            </a:r>
          </a:p>
          <a:p>
            <a:r>
              <a:rPr lang="en-US" sz="2000" dirty="0">
                <a:latin typeface="Calisto MT" panose="02040603050505030304" pitchFamily="18" charset="0"/>
              </a:rPr>
              <a:t>- Loads the addresses of the original and new images into registers.</a:t>
            </a:r>
          </a:p>
          <a:p>
            <a:r>
              <a:rPr lang="en-US" sz="2000" dirty="0">
                <a:latin typeface="Calisto MT" panose="02040603050505030304" pitchFamily="18" charset="0"/>
              </a:rPr>
              <a:t>- Prompts the user to input the degree of blurring, which determines the size of the interpolation matrix.</a:t>
            </a:r>
          </a:p>
          <a:p>
            <a:r>
              <a:rPr lang="en-US" sz="2000" dirty="0">
                <a:latin typeface="Calisto MT" panose="02040603050505030304" pitchFamily="18" charset="0"/>
              </a:rPr>
              <a:t>- Sets up necessary parameters, including calculating the number of bytes per line and setting constants to navigate the memory positions during the interpolation process.</a:t>
            </a:r>
          </a:p>
          <a:p>
            <a:endParaRPr lang="en-US" sz="2000" dirty="0">
              <a:latin typeface="Calisto MT" panose="02040603050505030304" pitchFamily="18" charset="0"/>
            </a:endParaRPr>
          </a:p>
          <a:p>
            <a:r>
              <a:rPr lang="en-US" sz="2000" dirty="0">
                <a:latin typeface="Calisto MT" panose="02040603050505030304" pitchFamily="18" charset="0"/>
              </a:rPr>
              <a:t>ii. Looping</a:t>
            </a:r>
          </a:p>
          <a:p>
            <a:r>
              <a:rPr lang="en-US" sz="2000" dirty="0">
                <a:latin typeface="Calisto MT" panose="02040603050505030304" pitchFamily="18" charset="0"/>
              </a:rPr>
              <a:t>- Iterates through each pixel in the image, adjusting the position to start at the beginning of the interpolation matrix.</a:t>
            </a:r>
          </a:p>
          <a:p>
            <a:r>
              <a:rPr lang="en-US" sz="2000" dirty="0">
                <a:latin typeface="Calisto MT" panose="02040603050505030304" pitchFamily="18" charset="0"/>
              </a:rPr>
              <a:t>- Sums the blue, green, and red intensity values of the pixels in the matrix.</a:t>
            </a:r>
          </a:p>
          <a:p>
            <a:r>
              <a:rPr lang="en-US" sz="2000" dirty="0">
                <a:latin typeface="Calisto MT" panose="02040603050505030304" pitchFamily="18" charset="0"/>
              </a:rPr>
              <a:t>- Computes the average color values by dividing the sum of each color component by the number of pixels.</a:t>
            </a:r>
          </a:p>
          <a:p>
            <a:r>
              <a:rPr lang="en-US" sz="2000" dirty="0">
                <a:latin typeface="Calisto MT" panose="02040603050505030304" pitchFamily="18" charset="0"/>
              </a:rPr>
              <a:t>- Combines the averaged blue, green, and red values into a single 32-bit value and writes it to the new image at the corresponding position.</a:t>
            </a:r>
          </a:p>
          <a:p>
            <a:endParaRPr lang="en-US" sz="2000" dirty="0">
              <a:latin typeface="Calisto MT" panose="02040603050505030304" pitchFamily="18" charset="0"/>
            </a:endParaRPr>
          </a:p>
          <a:p>
            <a:r>
              <a:rPr lang="en-US" sz="2000" dirty="0">
                <a:latin typeface="Calisto MT" panose="02040603050505030304" pitchFamily="18" charset="0"/>
              </a:rPr>
              <a:t>Result: The image is blurred, demonstrating the manipulation of memory and arithmetic operations to achieve blurring. The algorithm provides a comprehensive solution for image manipulation in MIPS assembly language.</a:t>
            </a:r>
            <a:endParaRPr lang="en-IN" sz="2000" dirty="0">
              <a:latin typeface="Calisto MT" panose="02040603050505030304" pitchFamily="18" charset="0"/>
            </a:endParaRPr>
          </a:p>
        </p:txBody>
      </p:sp>
    </p:spTree>
    <p:extLst>
      <p:ext uri="{BB962C8B-B14F-4D97-AF65-F5344CB8AC3E}">
        <p14:creationId xmlns:p14="http://schemas.microsoft.com/office/powerpoint/2010/main" val="3003147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txBody>
          <a:bodyPr/>
          <a:lstStyle/>
          <a:p>
            <a:endParaRPr lang="en-IN"/>
          </a:p>
        </p:txBody>
      </p:sp>
      <p:sp>
        <p:nvSpPr>
          <p:cNvPr id="3" name="Shape 1"/>
          <p:cNvSpPr/>
          <p:nvPr/>
        </p:nvSpPr>
        <p:spPr>
          <a:xfrm>
            <a:off x="0" y="0"/>
            <a:ext cx="14630400" cy="8229600"/>
          </a:xfrm>
          <a:prstGeom prst="rect">
            <a:avLst/>
          </a:prstGeom>
          <a:solidFill>
            <a:srgbClr val="FCFCFC"/>
          </a:solidFill>
          <a:ln/>
        </p:spPr>
        <p:txBody>
          <a:bodyPr/>
          <a:lstStyle/>
          <a:p>
            <a:endParaRPr lang="en-IN" dirty="0"/>
          </a:p>
        </p:txBody>
      </p:sp>
      <p:sp>
        <p:nvSpPr>
          <p:cNvPr id="4" name="Text 2"/>
          <p:cNvSpPr/>
          <p:nvPr/>
        </p:nvSpPr>
        <p:spPr>
          <a:xfrm>
            <a:off x="2899281" y="-9207"/>
            <a:ext cx="4232178" cy="694373"/>
          </a:xfrm>
          <a:prstGeom prst="rect">
            <a:avLst/>
          </a:prstGeom>
          <a:noFill/>
          <a:ln/>
        </p:spPr>
        <p:txBody>
          <a:bodyPr wrap="none" rtlCol="0" anchor="t"/>
          <a:lstStyle/>
          <a:p>
            <a:pPr marL="0" indent="0">
              <a:lnSpc>
                <a:spcPts val="5468"/>
              </a:lnSpc>
              <a:buNone/>
            </a:pPr>
            <a:r>
              <a:rPr lang="en-US" sz="4374" b="1" dirty="0">
                <a:solidFill>
                  <a:srgbClr val="1D1D1B"/>
                </a:solidFill>
                <a:latin typeface="Calisto MT" panose="02040603050505030304" pitchFamily="18" charset="0"/>
                <a:ea typeface="Tomorrow" pitchFamily="34" charset="-122"/>
                <a:cs typeface="Tomorrow" pitchFamily="34" charset="-120"/>
              </a:rPr>
              <a:t>Image Processing 10 - </a:t>
            </a:r>
            <a:r>
              <a:rPr lang="en-US" sz="4400" dirty="0">
                <a:latin typeface="Calisto MT" panose="02040603050505030304" pitchFamily="18" charset="0"/>
              </a:rPr>
              <a:t>Edge Detection</a:t>
            </a:r>
            <a:endParaRPr lang="en-US" sz="4374" dirty="0">
              <a:latin typeface="Calisto MT" panose="02040603050505030304" pitchFamily="18" charset="0"/>
            </a:endParaRPr>
          </a:p>
        </p:txBody>
      </p:sp>
      <p:sp>
        <p:nvSpPr>
          <p:cNvPr id="22" name="TextBox 21">
            <a:extLst>
              <a:ext uri="{FF2B5EF4-FFF2-40B4-BE49-F238E27FC236}">
                <a16:creationId xmlns:a16="http://schemas.microsoft.com/office/drawing/2014/main" id="{C3F135E3-55B5-9A5A-71EB-85B0C3183E36}"/>
              </a:ext>
            </a:extLst>
          </p:cNvPr>
          <p:cNvSpPr txBox="1"/>
          <p:nvPr/>
        </p:nvSpPr>
        <p:spPr>
          <a:xfrm>
            <a:off x="883059" y="920437"/>
            <a:ext cx="12496800" cy="6863417"/>
          </a:xfrm>
          <a:prstGeom prst="rect">
            <a:avLst/>
          </a:prstGeom>
          <a:noFill/>
        </p:spPr>
        <p:txBody>
          <a:bodyPr wrap="square" rtlCol="0">
            <a:spAutoFit/>
          </a:bodyPr>
          <a:lstStyle/>
          <a:p>
            <a:r>
              <a:rPr lang="en-US" sz="2000" dirty="0">
                <a:latin typeface="Calisto MT" panose="02040603050505030304" pitchFamily="18" charset="0"/>
              </a:rPr>
              <a:t>1.10 Edge Detection</a:t>
            </a:r>
          </a:p>
          <a:p>
            <a:r>
              <a:rPr lang="en-US" sz="2000" dirty="0">
                <a:latin typeface="Calisto MT" panose="02040603050505030304" pitchFamily="18" charset="0"/>
              </a:rPr>
              <a:t>- Goal: Apply an edge detection algorithm to an image using Prewitt and Sobel methods.</a:t>
            </a:r>
          </a:p>
          <a:p>
            <a:r>
              <a:rPr lang="en-US" sz="2000" dirty="0">
                <a:latin typeface="Calisto MT" panose="02040603050505030304" pitchFamily="18" charset="0"/>
              </a:rPr>
              <a:t>- Process: Iterative indexing and memory management.</a:t>
            </a:r>
          </a:p>
          <a:p>
            <a:endParaRPr lang="en-US" sz="2000" dirty="0">
              <a:latin typeface="Calisto MT" panose="02040603050505030304" pitchFamily="18" charset="0"/>
            </a:endParaRPr>
          </a:p>
          <a:p>
            <a:r>
              <a:rPr lang="en-US" sz="2000" dirty="0" err="1">
                <a:latin typeface="Calisto MT" panose="02040603050505030304" pitchFamily="18" charset="0"/>
              </a:rPr>
              <a:t>i</a:t>
            </a:r>
            <a:r>
              <a:rPr lang="en-US" sz="2000" dirty="0">
                <a:latin typeface="Calisto MT" panose="02040603050505030304" pitchFamily="18" charset="0"/>
              </a:rPr>
              <a:t>. Initialization</a:t>
            </a:r>
          </a:p>
          <a:p>
            <a:r>
              <a:rPr lang="en-US" sz="2000" dirty="0">
                <a:latin typeface="Calisto MT" panose="02040603050505030304" pitchFamily="18" charset="0"/>
              </a:rPr>
              <a:t>- Sets up the stack, saves necessary registers, and creates space for variables.</a:t>
            </a:r>
          </a:p>
          <a:p>
            <a:r>
              <a:rPr lang="en-US" sz="2000" dirty="0">
                <a:latin typeface="Calisto MT" panose="02040603050505030304" pitchFamily="18" charset="0"/>
              </a:rPr>
              <a:t>- Loads the bytes per line of the image, calculates the number of pixels per line, and stores the height of the image.</a:t>
            </a:r>
          </a:p>
          <a:p>
            <a:endParaRPr lang="en-US" sz="2000" dirty="0">
              <a:latin typeface="Calisto MT" panose="02040603050505030304" pitchFamily="18" charset="0"/>
            </a:endParaRPr>
          </a:p>
          <a:p>
            <a:r>
              <a:rPr lang="en-US" sz="2000" dirty="0">
                <a:latin typeface="Calisto MT" panose="02040603050505030304" pitchFamily="18" charset="0"/>
              </a:rPr>
              <a:t>ii. Looping</a:t>
            </a:r>
          </a:p>
          <a:p>
            <a:r>
              <a:rPr lang="en-US" sz="2000" dirty="0">
                <a:latin typeface="Calisto MT" panose="02040603050505030304" pitchFamily="18" charset="0"/>
              </a:rPr>
              <a:t>- Iterates through each pixel in the image, starting from the memory address defined by the cursor coordinates.</a:t>
            </a:r>
          </a:p>
          <a:p>
            <a:r>
              <a:rPr lang="en-US" sz="2000" dirty="0">
                <a:latin typeface="Calisto MT" panose="02040603050505030304" pitchFamily="18" charset="0"/>
              </a:rPr>
              <a:t>- Calculates the pixel value using the X and Y grids by calling the </a:t>
            </a:r>
            <a:r>
              <a:rPr lang="en-US" sz="2000" dirty="0" err="1">
                <a:latin typeface="Calisto MT" panose="02040603050505030304" pitchFamily="18" charset="0"/>
              </a:rPr>
              <a:t>calculatePixel</a:t>
            </a:r>
            <a:r>
              <a:rPr lang="en-US" sz="2000" dirty="0">
                <a:latin typeface="Calisto MT" panose="02040603050505030304" pitchFamily="18" charset="0"/>
              </a:rPr>
              <a:t> function.</a:t>
            </a:r>
          </a:p>
          <a:p>
            <a:r>
              <a:rPr lang="en-US" sz="2000" dirty="0">
                <a:latin typeface="Calisto MT" panose="02040603050505030304" pitchFamily="18" charset="0"/>
              </a:rPr>
              <a:t>- Combines the results for the X and Y components into a single pixel value and stores it in the destination image.</a:t>
            </a:r>
          </a:p>
          <a:p>
            <a:endParaRPr lang="en-US" sz="2000" dirty="0">
              <a:latin typeface="Calisto MT" panose="02040603050505030304" pitchFamily="18" charset="0"/>
            </a:endParaRPr>
          </a:p>
          <a:p>
            <a:r>
              <a:rPr lang="en-US" sz="2000" dirty="0">
                <a:latin typeface="Calisto MT" panose="02040603050505030304" pitchFamily="18" charset="0"/>
              </a:rPr>
              <a:t>iii. </a:t>
            </a:r>
            <a:r>
              <a:rPr lang="en-US" sz="2000" dirty="0" err="1">
                <a:latin typeface="Calisto MT" panose="02040603050505030304" pitchFamily="18" charset="0"/>
              </a:rPr>
              <a:t>calculatePixel</a:t>
            </a:r>
            <a:r>
              <a:rPr lang="en-US" sz="2000" dirty="0">
                <a:latin typeface="Calisto MT" panose="02040603050505030304" pitchFamily="18" charset="0"/>
              </a:rPr>
              <a:t> Function</a:t>
            </a:r>
          </a:p>
          <a:p>
            <a:r>
              <a:rPr lang="en-US" sz="2000" dirty="0">
                <a:latin typeface="Calisto MT" panose="02040603050505030304" pitchFamily="18" charset="0"/>
              </a:rPr>
              <a:t>- Computes the weighted sum of the pixel values using the specified kernel.</a:t>
            </a:r>
          </a:p>
          <a:p>
            <a:r>
              <a:rPr lang="en-US" sz="2000" dirty="0">
                <a:latin typeface="Calisto MT" panose="02040603050505030304" pitchFamily="18" charset="0"/>
              </a:rPr>
              <a:t>- Iterates through the kernel grid, calculates the position of each pixel in memory, extracts the green component, and multiplies it by the corresponding kernel weight.</a:t>
            </a:r>
          </a:p>
          <a:p>
            <a:r>
              <a:rPr lang="en-US" sz="2000" dirty="0">
                <a:latin typeface="Calisto MT" panose="02040603050505030304" pitchFamily="18" charset="0"/>
              </a:rPr>
              <a:t>- Normalizes the accumulated value by dividing it by the number of elements.</a:t>
            </a:r>
          </a:p>
          <a:p>
            <a:endParaRPr lang="en-US" sz="2000" dirty="0">
              <a:latin typeface="Calisto MT" panose="02040603050505030304" pitchFamily="18" charset="0"/>
            </a:endParaRPr>
          </a:p>
          <a:p>
            <a:r>
              <a:rPr lang="en-US" sz="2000" dirty="0">
                <a:latin typeface="Calisto MT" panose="02040603050505030304" pitchFamily="18" charset="0"/>
              </a:rPr>
              <a:t>Result: The image's edges are detected, providing a comprehensive solution for image manipulation in MIPS assembly language. The algorithm provides a comprehensive solution for image manipulation in MIPS assembly language.</a:t>
            </a:r>
            <a:endParaRPr lang="en-IN" sz="2000" dirty="0">
              <a:latin typeface="Calisto MT" panose="02040603050505030304" pitchFamily="18" charset="0"/>
            </a:endParaRPr>
          </a:p>
        </p:txBody>
      </p:sp>
    </p:spTree>
    <p:extLst>
      <p:ext uri="{BB962C8B-B14F-4D97-AF65-F5344CB8AC3E}">
        <p14:creationId xmlns:p14="http://schemas.microsoft.com/office/powerpoint/2010/main" val="425160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txBody>
          <a:bodyPr/>
          <a:lstStyle/>
          <a:p>
            <a:endParaRPr lang="en-IN"/>
          </a:p>
        </p:txBody>
      </p:sp>
      <p:sp>
        <p:nvSpPr>
          <p:cNvPr id="3" name="Shape 1"/>
          <p:cNvSpPr/>
          <p:nvPr/>
        </p:nvSpPr>
        <p:spPr>
          <a:xfrm>
            <a:off x="0" y="0"/>
            <a:ext cx="14630400" cy="8229600"/>
          </a:xfrm>
          <a:prstGeom prst="rect">
            <a:avLst/>
          </a:prstGeom>
          <a:solidFill>
            <a:srgbClr val="FCFCFC"/>
          </a:solidFill>
          <a:ln/>
        </p:spPr>
        <p:txBody>
          <a:bodyPr/>
          <a:lstStyle/>
          <a:p>
            <a:endParaRPr lang="en-IN" dirty="0"/>
          </a:p>
        </p:txBody>
      </p:sp>
      <p:sp>
        <p:nvSpPr>
          <p:cNvPr id="4" name="Text 2"/>
          <p:cNvSpPr/>
          <p:nvPr/>
        </p:nvSpPr>
        <p:spPr>
          <a:xfrm>
            <a:off x="2047696" y="-53671"/>
            <a:ext cx="4232178" cy="694373"/>
          </a:xfrm>
          <a:prstGeom prst="rect">
            <a:avLst/>
          </a:prstGeom>
          <a:noFill/>
          <a:ln/>
        </p:spPr>
        <p:txBody>
          <a:bodyPr wrap="none" rtlCol="0" anchor="t"/>
          <a:lstStyle/>
          <a:p>
            <a:pPr marL="0" indent="0">
              <a:lnSpc>
                <a:spcPts val="5468"/>
              </a:lnSpc>
              <a:buNone/>
            </a:pPr>
            <a:r>
              <a:rPr lang="en-US" sz="4374" b="1" dirty="0">
                <a:solidFill>
                  <a:srgbClr val="1D1D1B"/>
                </a:solidFill>
                <a:latin typeface="Calisto MT" panose="02040603050505030304" pitchFamily="18" charset="0"/>
                <a:ea typeface="Tomorrow" pitchFamily="34" charset="-122"/>
                <a:cs typeface="Tomorrow" pitchFamily="34" charset="-120"/>
              </a:rPr>
              <a:t>Image Processing 11 - </a:t>
            </a:r>
            <a:r>
              <a:rPr lang="en-US" sz="4400" dirty="0">
                <a:latin typeface="Calisto MT" panose="02040603050505030304" pitchFamily="18" charset="0"/>
              </a:rPr>
              <a:t>Threshold Binarization</a:t>
            </a:r>
            <a:endParaRPr lang="en-US" sz="4374" dirty="0">
              <a:latin typeface="Calisto MT" panose="02040603050505030304" pitchFamily="18" charset="0"/>
            </a:endParaRPr>
          </a:p>
        </p:txBody>
      </p:sp>
      <p:sp>
        <p:nvSpPr>
          <p:cNvPr id="22" name="TextBox 21">
            <a:extLst>
              <a:ext uri="{FF2B5EF4-FFF2-40B4-BE49-F238E27FC236}">
                <a16:creationId xmlns:a16="http://schemas.microsoft.com/office/drawing/2014/main" id="{C3F135E3-55B5-9A5A-71EB-85B0C3183E36}"/>
              </a:ext>
            </a:extLst>
          </p:cNvPr>
          <p:cNvSpPr txBox="1"/>
          <p:nvPr/>
        </p:nvSpPr>
        <p:spPr>
          <a:xfrm>
            <a:off x="195943" y="808875"/>
            <a:ext cx="14360979" cy="7201972"/>
          </a:xfrm>
          <a:prstGeom prst="rect">
            <a:avLst/>
          </a:prstGeom>
          <a:noFill/>
        </p:spPr>
        <p:txBody>
          <a:bodyPr wrap="square" rtlCol="0">
            <a:spAutoFit/>
          </a:bodyPr>
          <a:lstStyle/>
          <a:p>
            <a:r>
              <a:rPr lang="en-US" sz="1400" dirty="0">
                <a:latin typeface="Calisto MT" panose="02040603050505030304" pitchFamily="18" charset="0"/>
              </a:rPr>
              <a:t>1.11 Threshold Binarization</a:t>
            </a:r>
          </a:p>
          <a:p>
            <a:r>
              <a:rPr lang="en-US" sz="1400" dirty="0">
                <a:latin typeface="Calisto MT" panose="02040603050505030304" pitchFamily="18" charset="0"/>
              </a:rPr>
              <a:t>Goal: Convert an image to black and white using a threshold value.</a:t>
            </a:r>
          </a:p>
          <a:p>
            <a:endParaRPr lang="en-US" sz="1400" dirty="0">
              <a:latin typeface="Calisto MT" panose="02040603050505030304" pitchFamily="18" charset="0"/>
            </a:endParaRPr>
          </a:p>
          <a:p>
            <a:r>
              <a:rPr lang="en-US" sz="1400" dirty="0">
                <a:latin typeface="Calisto MT" panose="02040603050505030304" pitchFamily="18" charset="0"/>
              </a:rPr>
              <a:t>Process: Systematic pixel-by-pixel comparison and value assignment.</a:t>
            </a:r>
          </a:p>
          <a:p>
            <a:endParaRPr lang="en-US" sz="1400" dirty="0">
              <a:latin typeface="Calisto MT" panose="02040603050505030304" pitchFamily="18" charset="0"/>
            </a:endParaRPr>
          </a:p>
          <a:p>
            <a:r>
              <a:rPr lang="en-US" sz="1400" dirty="0" err="1">
                <a:latin typeface="Calisto MT" panose="02040603050505030304" pitchFamily="18" charset="0"/>
              </a:rPr>
              <a:t>i</a:t>
            </a:r>
            <a:r>
              <a:rPr lang="en-US" sz="1400" dirty="0">
                <a:latin typeface="Calisto MT" panose="02040603050505030304" pitchFamily="18" charset="0"/>
              </a:rPr>
              <a:t>. Initialization (</a:t>
            </a:r>
            <a:r>
              <a:rPr lang="en-US" sz="1400" dirty="0" err="1">
                <a:latin typeface="Calisto MT" panose="02040603050505030304" pitchFamily="18" charset="0"/>
              </a:rPr>
              <a:t>thresholdBinarizationCall</a:t>
            </a:r>
            <a:r>
              <a:rPr lang="en-US" sz="1400" dirty="0">
                <a:latin typeface="Calisto MT" panose="02040603050505030304" pitchFamily="18" charset="0"/>
              </a:rPr>
              <a:t>)</a:t>
            </a:r>
          </a:p>
          <a:p>
            <a:r>
              <a:rPr lang="en-US" sz="1400" dirty="0">
                <a:latin typeface="Calisto MT" panose="02040603050505030304" pitchFamily="18" charset="0"/>
              </a:rPr>
              <a:t>User Interaction: Prompts for a threshold value.</a:t>
            </a:r>
          </a:p>
          <a:p>
            <a:r>
              <a:rPr lang="en-US" sz="1400" dirty="0">
                <a:latin typeface="Calisto MT" panose="02040603050505030304" pitchFamily="18" charset="0"/>
              </a:rPr>
              <a:t>Setup:</a:t>
            </a:r>
          </a:p>
          <a:p>
            <a:r>
              <a:rPr lang="en-US" sz="1400" dirty="0">
                <a:latin typeface="Calisto MT" panose="02040603050505030304" pitchFamily="18" charset="0"/>
              </a:rPr>
              <a:t>Stores the threshold value in $s2.</a:t>
            </a:r>
          </a:p>
          <a:p>
            <a:r>
              <a:rPr lang="en-US" sz="1400" dirty="0">
                <a:latin typeface="Calisto MT" panose="02040603050505030304" pitchFamily="18" charset="0"/>
              </a:rPr>
              <a:t>Prints a processing message.</a:t>
            </a:r>
          </a:p>
          <a:p>
            <a:r>
              <a:rPr lang="en-US" sz="1400" dirty="0">
                <a:latin typeface="Calisto MT" panose="02040603050505030304" pitchFamily="18" charset="0"/>
              </a:rPr>
              <a:t>ii. Looping (loop4)</a:t>
            </a:r>
          </a:p>
          <a:p>
            <a:r>
              <a:rPr lang="en-US" sz="1400" dirty="0">
                <a:latin typeface="Calisto MT" panose="02040603050505030304" pitchFamily="18" charset="0"/>
              </a:rPr>
              <a:t>Pointers and Counters:</a:t>
            </a:r>
          </a:p>
          <a:p>
            <a:r>
              <a:rPr lang="en-US" sz="1400" dirty="0">
                <a:latin typeface="Calisto MT" panose="02040603050505030304" pitchFamily="18" charset="0"/>
              </a:rPr>
              <a:t>$s1 points to original image data.</a:t>
            </a:r>
          </a:p>
          <a:p>
            <a:r>
              <a:rPr lang="en-US" sz="1400" dirty="0">
                <a:latin typeface="Calisto MT" panose="02040603050505030304" pitchFamily="18" charset="0"/>
              </a:rPr>
              <a:t>$s3 points to destination image data.</a:t>
            </a:r>
          </a:p>
          <a:p>
            <a:r>
              <a:rPr lang="en-US" sz="1400" dirty="0">
                <a:latin typeface="Calisto MT" panose="02040603050505030304" pitchFamily="18" charset="0"/>
              </a:rPr>
              <a:t>$s4 is the loop counter.</a:t>
            </a:r>
          </a:p>
          <a:p>
            <a:r>
              <a:rPr lang="en-US" sz="1400" dirty="0">
                <a:latin typeface="Calisto MT" panose="02040603050505030304" pitchFamily="18" charset="0"/>
              </a:rPr>
              <a:t>Pixel Processing:</a:t>
            </a:r>
          </a:p>
          <a:p>
            <a:r>
              <a:rPr lang="en-US" sz="1400" dirty="0">
                <a:latin typeface="Calisto MT" panose="02040603050505030304" pitchFamily="18" charset="0"/>
              </a:rPr>
              <a:t>Check if $s4 equals total pixels in $s0.</a:t>
            </a:r>
          </a:p>
          <a:p>
            <a:r>
              <a:rPr lang="en-US" sz="1400" dirty="0">
                <a:latin typeface="Calisto MT" panose="02040603050505030304" pitchFamily="18" charset="0"/>
              </a:rPr>
              <a:t>Load green component:</a:t>
            </a:r>
          </a:p>
          <a:p>
            <a:r>
              <a:rPr lang="en-US" sz="1400" dirty="0">
                <a:latin typeface="Calisto MT" panose="02040603050505030304" pitchFamily="18" charset="0"/>
              </a:rPr>
              <a:t>Increment $s1 by 2 to green byte.</a:t>
            </a:r>
          </a:p>
          <a:p>
            <a:r>
              <a:rPr lang="en-US" sz="1400" dirty="0">
                <a:latin typeface="Calisto MT" panose="02040603050505030304" pitchFamily="18" charset="0"/>
              </a:rPr>
              <a:t>Load byte into $t0.</a:t>
            </a:r>
          </a:p>
          <a:p>
            <a:r>
              <a:rPr lang="en-US" sz="1400" dirty="0">
                <a:latin typeface="Calisto MT" panose="02040603050505030304" pitchFamily="18" charset="0"/>
              </a:rPr>
              <a:t>Compare $t0 with $s2:</a:t>
            </a:r>
          </a:p>
          <a:p>
            <a:r>
              <a:rPr lang="en-US" sz="1400" dirty="0">
                <a:latin typeface="Calisto MT" panose="02040603050505030304" pitchFamily="18" charset="0"/>
              </a:rPr>
              <a:t>If greater, set pixel to white (0x00FFFFFF).</a:t>
            </a:r>
          </a:p>
          <a:p>
            <a:r>
              <a:rPr lang="en-US" sz="1400" dirty="0">
                <a:latin typeface="Calisto MT" panose="02040603050505030304" pitchFamily="18" charset="0"/>
              </a:rPr>
              <a:t>If less or equal, set to black (0x00000000).</a:t>
            </a:r>
          </a:p>
          <a:p>
            <a:r>
              <a:rPr lang="en-US" sz="1400" dirty="0">
                <a:latin typeface="Calisto MT" panose="02040603050505030304" pitchFamily="18" charset="0"/>
              </a:rPr>
              <a:t>Store value at $s3.</a:t>
            </a:r>
          </a:p>
          <a:p>
            <a:r>
              <a:rPr lang="en-US" sz="1400" dirty="0">
                <a:latin typeface="Calisto MT" panose="02040603050505030304" pitchFamily="18" charset="0"/>
              </a:rPr>
              <a:t>Increment $s1 and $s3 by 4.</a:t>
            </a:r>
          </a:p>
          <a:p>
            <a:r>
              <a:rPr lang="en-US" sz="1400" dirty="0">
                <a:latin typeface="Calisto MT" panose="02040603050505030304" pitchFamily="18" charset="0"/>
              </a:rPr>
              <a:t>Increment $s4 by 4.</a:t>
            </a:r>
          </a:p>
          <a:p>
            <a:r>
              <a:rPr lang="en-US" sz="1400" dirty="0">
                <a:latin typeface="Calisto MT" panose="02040603050505030304" pitchFamily="18" charset="0"/>
              </a:rPr>
              <a:t>Repeat until all pixels processed.</a:t>
            </a:r>
          </a:p>
          <a:p>
            <a:r>
              <a:rPr lang="en-US" sz="1400" dirty="0">
                <a:latin typeface="Calisto MT" panose="02040603050505030304" pitchFamily="18" charset="0"/>
              </a:rPr>
              <a:t>iii. Completion</a:t>
            </a:r>
          </a:p>
          <a:p>
            <a:r>
              <a:rPr lang="en-US" sz="1400" dirty="0">
                <a:latin typeface="Calisto MT" panose="02040603050505030304" pitchFamily="18" charset="0"/>
              </a:rPr>
              <a:t>End Process: Loop exits after all pixels are processed.</a:t>
            </a:r>
          </a:p>
          <a:p>
            <a:r>
              <a:rPr lang="en-US" sz="1400" dirty="0">
                <a:latin typeface="Calisto MT" panose="02040603050505030304" pitchFamily="18" charset="0"/>
              </a:rPr>
              <a:t>Result:</a:t>
            </a:r>
          </a:p>
          <a:p>
            <a:endParaRPr lang="en-US" sz="1400" dirty="0">
              <a:latin typeface="Calisto MT" panose="02040603050505030304" pitchFamily="18" charset="0"/>
            </a:endParaRPr>
          </a:p>
          <a:p>
            <a:r>
              <a:rPr lang="en-US" sz="1400" dirty="0">
                <a:latin typeface="Calisto MT" panose="02040603050505030304" pitchFamily="18" charset="0"/>
              </a:rPr>
              <a:t>Image converted to black and white based on green component brightness. Pixels with green values above the threshold are white; otherwise, black. This highlights brightness areas in the image.</a:t>
            </a:r>
            <a:endParaRPr lang="en-IN" sz="1400" dirty="0">
              <a:latin typeface="Calisto MT" panose="02040603050505030304" pitchFamily="18" charset="0"/>
            </a:endParaRPr>
          </a:p>
        </p:txBody>
      </p:sp>
    </p:spTree>
    <p:extLst>
      <p:ext uri="{BB962C8B-B14F-4D97-AF65-F5344CB8AC3E}">
        <p14:creationId xmlns:p14="http://schemas.microsoft.com/office/powerpoint/2010/main" val="405415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txBody>
          <a:bodyPr/>
          <a:lstStyle/>
          <a:p>
            <a:endParaRPr lang="en-IN"/>
          </a:p>
        </p:txBody>
      </p:sp>
      <p:sp>
        <p:nvSpPr>
          <p:cNvPr id="3" name="Shape 1"/>
          <p:cNvSpPr/>
          <p:nvPr/>
        </p:nvSpPr>
        <p:spPr>
          <a:xfrm>
            <a:off x="0" y="0"/>
            <a:ext cx="14630400" cy="8229600"/>
          </a:xfrm>
          <a:prstGeom prst="rect">
            <a:avLst/>
          </a:prstGeom>
          <a:solidFill>
            <a:srgbClr val="FCFCFC"/>
          </a:solidFill>
          <a:ln/>
        </p:spPr>
        <p:txBody>
          <a:bodyPr/>
          <a:lstStyle/>
          <a:p>
            <a:endParaRPr lang="en-IN" dirty="0"/>
          </a:p>
        </p:txBody>
      </p:sp>
      <p:sp>
        <p:nvSpPr>
          <p:cNvPr id="4" name="Text 2"/>
          <p:cNvSpPr/>
          <p:nvPr/>
        </p:nvSpPr>
        <p:spPr>
          <a:xfrm>
            <a:off x="195943" y="-9207"/>
            <a:ext cx="4232178" cy="694373"/>
          </a:xfrm>
          <a:prstGeom prst="rect">
            <a:avLst/>
          </a:prstGeom>
          <a:noFill/>
          <a:ln/>
        </p:spPr>
        <p:txBody>
          <a:bodyPr wrap="none" rtlCol="0" anchor="t"/>
          <a:lstStyle/>
          <a:p>
            <a:pPr marL="0" indent="0">
              <a:lnSpc>
                <a:spcPts val="5468"/>
              </a:lnSpc>
              <a:buNone/>
            </a:pPr>
            <a:r>
              <a:rPr lang="en-US" sz="4400" dirty="0">
                <a:latin typeface="Calisto MT" panose="02040603050505030304" pitchFamily="18" charset="0"/>
              </a:rPr>
              <a:t>Conclusion: Introduction to Image Processing with MIPS</a:t>
            </a:r>
            <a:endParaRPr lang="en-US" sz="4374" dirty="0"/>
          </a:p>
        </p:txBody>
      </p:sp>
      <p:sp>
        <p:nvSpPr>
          <p:cNvPr id="22" name="TextBox 21">
            <a:extLst>
              <a:ext uri="{FF2B5EF4-FFF2-40B4-BE49-F238E27FC236}">
                <a16:creationId xmlns:a16="http://schemas.microsoft.com/office/drawing/2014/main" id="{C3F135E3-55B5-9A5A-71EB-85B0C3183E36}"/>
              </a:ext>
            </a:extLst>
          </p:cNvPr>
          <p:cNvSpPr txBox="1"/>
          <p:nvPr/>
        </p:nvSpPr>
        <p:spPr>
          <a:xfrm>
            <a:off x="195943" y="587031"/>
            <a:ext cx="14360979" cy="7232749"/>
          </a:xfrm>
          <a:prstGeom prst="rect">
            <a:avLst/>
          </a:prstGeom>
          <a:noFill/>
        </p:spPr>
        <p:txBody>
          <a:bodyPr wrap="square" rtlCol="0">
            <a:spAutoFit/>
          </a:bodyPr>
          <a:lstStyle/>
          <a:p>
            <a:r>
              <a:rPr lang="en-US" sz="1600" dirty="0">
                <a:latin typeface="Calisto MT" panose="02040603050505030304" pitchFamily="18" charset="0"/>
              </a:rPr>
              <a:t>Project Overview:</a:t>
            </a:r>
          </a:p>
          <a:p>
            <a:r>
              <a:rPr lang="en-US" sz="1600" dirty="0">
                <a:latin typeface="Calisto MT" panose="02040603050505030304" pitchFamily="18" charset="0"/>
              </a:rPr>
              <a:t>- Explored image processing techniques using MIPS assembly language.</a:t>
            </a:r>
          </a:p>
          <a:p>
            <a:r>
              <a:rPr lang="en-US" sz="1600" dirty="0">
                <a:latin typeface="Calisto MT" panose="02040603050505030304" pitchFamily="18" charset="0"/>
              </a:rPr>
              <a:t>- Implemented various image manipulation functions.</a:t>
            </a:r>
          </a:p>
          <a:p>
            <a:endParaRPr lang="en-US" sz="1600" dirty="0">
              <a:latin typeface="Calisto MT" panose="02040603050505030304" pitchFamily="18" charset="0"/>
            </a:endParaRPr>
          </a:p>
          <a:p>
            <a:r>
              <a:rPr lang="en-US" sz="1600" dirty="0">
                <a:latin typeface="Calisto MT" panose="02040603050505030304" pitchFamily="18" charset="0"/>
              </a:rPr>
              <a:t>Implemented Functions:</a:t>
            </a:r>
          </a:p>
          <a:p>
            <a:r>
              <a:rPr lang="en-US" sz="1600" dirty="0">
                <a:latin typeface="Calisto MT" panose="02040603050505030304" pitchFamily="18" charset="0"/>
              </a:rPr>
              <a:t>1. Rotate Left: 90° counterclockwise.</a:t>
            </a:r>
          </a:p>
          <a:p>
            <a:r>
              <a:rPr lang="en-US" sz="1600" dirty="0">
                <a:latin typeface="Calisto MT" panose="02040603050505030304" pitchFamily="18" charset="0"/>
              </a:rPr>
              <a:t>2. Rotate Right: 90° clockwise.</a:t>
            </a:r>
          </a:p>
          <a:p>
            <a:r>
              <a:rPr lang="en-US" sz="1600" dirty="0">
                <a:latin typeface="Calisto MT" panose="02040603050505030304" pitchFamily="18" charset="0"/>
              </a:rPr>
              <a:t>3. Rotate Color: Color channels rotation.</a:t>
            </a:r>
          </a:p>
          <a:p>
            <a:r>
              <a:rPr lang="en-US" sz="1600" dirty="0">
                <a:latin typeface="Calisto MT" panose="02040603050505030304" pitchFamily="18" charset="0"/>
              </a:rPr>
              <a:t>4. Flip Horizontally: Vertical axis mirror.</a:t>
            </a:r>
          </a:p>
          <a:p>
            <a:r>
              <a:rPr lang="en-US" sz="1600" dirty="0">
                <a:latin typeface="Calisto MT" panose="02040603050505030304" pitchFamily="18" charset="0"/>
              </a:rPr>
              <a:t>5. Flip Vertically: Horizontal axis mirror.</a:t>
            </a:r>
          </a:p>
          <a:p>
            <a:r>
              <a:rPr lang="en-US" sz="1600" dirty="0">
                <a:latin typeface="Calisto MT" panose="02040603050505030304" pitchFamily="18" charset="0"/>
              </a:rPr>
              <a:t>6. Color Inversion: Negative effect.</a:t>
            </a:r>
          </a:p>
          <a:p>
            <a:r>
              <a:rPr lang="en-US" sz="1600" dirty="0">
                <a:latin typeface="Calisto MT" panose="02040603050505030304" pitchFamily="18" charset="0"/>
              </a:rPr>
              <a:t>7. </a:t>
            </a:r>
            <a:r>
              <a:rPr lang="en-US" sz="1600" dirty="0" err="1">
                <a:latin typeface="Calisto MT" panose="02040603050505030304" pitchFamily="18" charset="0"/>
              </a:rPr>
              <a:t>Greenscale</a:t>
            </a:r>
            <a:r>
              <a:rPr lang="en-US" sz="1600" dirty="0">
                <a:latin typeface="Calisto MT" panose="02040603050505030304" pitchFamily="18" charset="0"/>
              </a:rPr>
              <a:t>: Shades of green.</a:t>
            </a:r>
          </a:p>
          <a:p>
            <a:r>
              <a:rPr lang="en-US" sz="1600" dirty="0">
                <a:latin typeface="Calisto MT" panose="02040603050505030304" pitchFamily="18" charset="0"/>
              </a:rPr>
              <a:t>8. Grayscale: Brightness emphasis.</a:t>
            </a:r>
          </a:p>
          <a:p>
            <a:r>
              <a:rPr lang="en-US" sz="1600" dirty="0">
                <a:latin typeface="Calisto MT" panose="02040603050505030304" pitchFamily="18" charset="0"/>
              </a:rPr>
              <a:t>9. Edge Detection: Highlights edges.</a:t>
            </a:r>
          </a:p>
          <a:p>
            <a:r>
              <a:rPr lang="en-US" sz="1600" dirty="0">
                <a:latin typeface="Calisto MT" panose="02040603050505030304" pitchFamily="18" charset="0"/>
              </a:rPr>
              <a:t>10. Image Compression: Reduces size.</a:t>
            </a:r>
          </a:p>
          <a:p>
            <a:r>
              <a:rPr lang="en-US" sz="1600" dirty="0">
                <a:latin typeface="Calisto MT" panose="02040603050505030304" pitchFamily="18" charset="0"/>
              </a:rPr>
              <a:t>11. Threshold Binarization: Black &amp; white conversion based on threshold.</a:t>
            </a:r>
          </a:p>
          <a:p>
            <a:endParaRPr lang="en-US" sz="1600" dirty="0">
              <a:latin typeface="Calisto MT" panose="02040603050505030304" pitchFamily="18" charset="0"/>
            </a:endParaRPr>
          </a:p>
          <a:p>
            <a:r>
              <a:rPr lang="en-US" sz="1600" dirty="0">
                <a:latin typeface="Calisto MT" panose="02040603050505030304" pitchFamily="18" charset="0"/>
              </a:rPr>
              <a:t>Key Takeaways:</a:t>
            </a:r>
          </a:p>
          <a:p>
            <a:r>
              <a:rPr lang="en-US" sz="1600" dirty="0">
                <a:latin typeface="Calisto MT" panose="02040603050505030304" pitchFamily="18" charset="0"/>
              </a:rPr>
              <a:t>- Gained practical skills in pixel-level image manipulation.</a:t>
            </a:r>
          </a:p>
          <a:p>
            <a:r>
              <a:rPr lang="en-US" sz="1600" dirty="0">
                <a:latin typeface="Calisto MT" panose="02040603050505030304" pitchFamily="18" charset="0"/>
              </a:rPr>
              <a:t>- Demonstrated the versatility of MIPS in graphics processing.</a:t>
            </a:r>
          </a:p>
          <a:p>
            <a:r>
              <a:rPr lang="en-US" sz="1600" dirty="0">
                <a:latin typeface="Calisto MT" panose="02040603050505030304" pitchFamily="18" charset="0"/>
              </a:rPr>
              <a:t>- Provided a foundation for advanced image processing and computer vision tasks.</a:t>
            </a:r>
          </a:p>
          <a:p>
            <a:endParaRPr lang="en-US" sz="1600" dirty="0">
              <a:latin typeface="Calisto MT" panose="02040603050505030304" pitchFamily="18" charset="0"/>
            </a:endParaRPr>
          </a:p>
          <a:p>
            <a:r>
              <a:rPr lang="en-US" sz="1600" dirty="0">
                <a:latin typeface="Calisto MT" panose="02040603050505030304" pitchFamily="18" charset="0"/>
              </a:rPr>
              <a:t>Future Directions:</a:t>
            </a:r>
          </a:p>
          <a:p>
            <a:r>
              <a:rPr lang="en-US" sz="1600" dirty="0">
                <a:latin typeface="Calisto MT" panose="02040603050505030304" pitchFamily="18" charset="0"/>
              </a:rPr>
              <a:t>- Extend and refine techniques for more advanced challenges.</a:t>
            </a:r>
          </a:p>
          <a:p>
            <a:r>
              <a:rPr lang="en-US" sz="1600" dirty="0">
                <a:latin typeface="Calisto MT" panose="02040603050505030304" pitchFamily="18" charset="0"/>
              </a:rPr>
              <a:t>- Continue growth in both academic and professional arenas.</a:t>
            </a:r>
          </a:p>
          <a:p>
            <a:endParaRPr lang="en-US" sz="1600" dirty="0">
              <a:latin typeface="Calisto MT" panose="02040603050505030304" pitchFamily="18" charset="0"/>
            </a:endParaRPr>
          </a:p>
          <a:p>
            <a:r>
              <a:rPr lang="en-US" sz="1600" dirty="0">
                <a:latin typeface="Calisto MT" panose="02040603050505030304" pitchFamily="18" charset="0"/>
              </a:rPr>
              <a:t>Summary:</a:t>
            </a:r>
          </a:p>
          <a:p>
            <a:r>
              <a:rPr lang="en-US" sz="1600" dirty="0">
                <a:latin typeface="Calisto MT" panose="02040603050505030304" pitchFamily="18" charset="0"/>
              </a:rPr>
              <a:t>- "Introduction to Image Processing with MIPS" showcased the potential of MIPS assembly language in creating efficient image processing solutions, laying the groundwork for further innovation.</a:t>
            </a:r>
            <a:endParaRPr lang="en-IN" sz="1600" dirty="0">
              <a:latin typeface="Calisto MT" panose="02040603050505030304" pitchFamily="18" charset="0"/>
            </a:endParaRPr>
          </a:p>
        </p:txBody>
      </p:sp>
    </p:spTree>
    <p:extLst>
      <p:ext uri="{BB962C8B-B14F-4D97-AF65-F5344CB8AC3E}">
        <p14:creationId xmlns:p14="http://schemas.microsoft.com/office/powerpoint/2010/main" val="29827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txBody>
          <a:bodyPr/>
          <a:lstStyle/>
          <a:p>
            <a:endParaRPr lang="en-IN">
              <a:latin typeface="Calisto MT" panose="02040603050505030304" pitchFamily="18" charset="0"/>
            </a:endParaRPr>
          </a:p>
        </p:txBody>
      </p:sp>
      <p:sp>
        <p:nvSpPr>
          <p:cNvPr id="3" name="Shape 1"/>
          <p:cNvSpPr/>
          <p:nvPr/>
        </p:nvSpPr>
        <p:spPr>
          <a:xfrm>
            <a:off x="0" y="0"/>
            <a:ext cx="14630400" cy="8229600"/>
          </a:xfrm>
          <a:prstGeom prst="rect">
            <a:avLst/>
          </a:prstGeom>
          <a:solidFill>
            <a:srgbClr val="FCFCFC"/>
          </a:solidFill>
          <a:ln/>
        </p:spPr>
        <p:txBody>
          <a:bodyPr/>
          <a:lstStyle/>
          <a:p>
            <a:endParaRPr lang="en-IN">
              <a:latin typeface="Calisto MT" panose="02040603050505030304" pitchFamily="18" charset="0"/>
            </a:endParaRPr>
          </a:p>
        </p:txBody>
      </p:sp>
      <p:sp>
        <p:nvSpPr>
          <p:cNvPr id="4" name="Text 2"/>
          <p:cNvSpPr/>
          <p:nvPr/>
        </p:nvSpPr>
        <p:spPr>
          <a:xfrm>
            <a:off x="2037993" y="910233"/>
            <a:ext cx="8985171" cy="694373"/>
          </a:xfrm>
          <a:prstGeom prst="rect">
            <a:avLst/>
          </a:prstGeom>
          <a:noFill/>
          <a:ln/>
        </p:spPr>
        <p:txBody>
          <a:bodyPr wrap="none" rtlCol="0" anchor="t"/>
          <a:lstStyle/>
          <a:p>
            <a:pPr marL="0" indent="0">
              <a:lnSpc>
                <a:spcPts val="5468"/>
              </a:lnSpc>
              <a:buNone/>
            </a:pPr>
            <a:r>
              <a:rPr lang="en-US" sz="4374" b="1" dirty="0">
                <a:solidFill>
                  <a:srgbClr val="1D1D1B"/>
                </a:solidFill>
                <a:latin typeface="Calisto MT" panose="02040603050505030304" pitchFamily="18" charset="0"/>
                <a:ea typeface="Tomorrow" pitchFamily="34" charset="-122"/>
                <a:cs typeface="Tomorrow" pitchFamily="34" charset="-120"/>
              </a:rPr>
              <a:t>Fundamentals of Digital Images</a:t>
            </a:r>
            <a:endParaRPr lang="en-US" sz="4374" dirty="0">
              <a:latin typeface="Calisto MT" panose="02040603050505030304" pitchFamily="18" charset="0"/>
            </a:endParaRPr>
          </a:p>
        </p:txBody>
      </p:sp>
      <p:sp>
        <p:nvSpPr>
          <p:cNvPr id="5" name="Shape 3"/>
          <p:cNvSpPr/>
          <p:nvPr/>
        </p:nvSpPr>
        <p:spPr>
          <a:xfrm>
            <a:off x="2037993" y="2048947"/>
            <a:ext cx="5166122" cy="2701766"/>
          </a:xfrm>
          <a:prstGeom prst="roundRect">
            <a:avLst>
              <a:gd name="adj" fmla="val 4935"/>
            </a:avLst>
          </a:prstGeom>
          <a:solidFill>
            <a:srgbClr val="EAEAEA"/>
          </a:solidFill>
          <a:ln/>
        </p:spPr>
        <p:txBody>
          <a:bodyPr/>
          <a:lstStyle/>
          <a:p>
            <a:endParaRPr lang="en-IN">
              <a:latin typeface="Calisto MT" panose="02040603050505030304" pitchFamily="18" charset="0"/>
            </a:endParaRPr>
          </a:p>
        </p:txBody>
      </p:sp>
      <p:sp>
        <p:nvSpPr>
          <p:cNvPr id="6" name="Text 4"/>
          <p:cNvSpPr/>
          <p:nvPr/>
        </p:nvSpPr>
        <p:spPr>
          <a:xfrm>
            <a:off x="2260163" y="2271117"/>
            <a:ext cx="3024783" cy="347186"/>
          </a:xfrm>
          <a:prstGeom prst="rect">
            <a:avLst/>
          </a:prstGeom>
          <a:noFill/>
          <a:ln/>
        </p:spPr>
        <p:txBody>
          <a:bodyPr wrap="none" rtlCol="0" anchor="t"/>
          <a:lstStyle/>
          <a:p>
            <a:pPr marL="0" indent="0">
              <a:lnSpc>
                <a:spcPts val="2734"/>
              </a:lnSpc>
              <a:buNone/>
            </a:pPr>
            <a:r>
              <a:rPr lang="en-US" sz="2187" b="1" dirty="0">
                <a:solidFill>
                  <a:srgbClr val="1D1D1B"/>
                </a:solidFill>
                <a:latin typeface="Calisto MT" panose="02040603050505030304" pitchFamily="18" charset="0"/>
                <a:ea typeface="Tomorrow" pitchFamily="34" charset="-122"/>
                <a:cs typeface="Tomorrow" pitchFamily="34" charset="-120"/>
              </a:rPr>
              <a:t>Pixels and Resolution</a:t>
            </a:r>
            <a:endParaRPr lang="en-US" sz="2187" dirty="0">
              <a:latin typeface="Calisto MT" panose="02040603050505030304" pitchFamily="18" charset="0"/>
            </a:endParaRPr>
          </a:p>
        </p:txBody>
      </p:sp>
      <p:sp>
        <p:nvSpPr>
          <p:cNvPr id="7" name="Text 5"/>
          <p:cNvSpPr/>
          <p:nvPr/>
        </p:nvSpPr>
        <p:spPr>
          <a:xfrm>
            <a:off x="2260163" y="2751534"/>
            <a:ext cx="4721781" cy="1421606"/>
          </a:xfrm>
          <a:prstGeom prst="rect">
            <a:avLst/>
          </a:prstGeom>
          <a:noFill/>
          <a:ln/>
        </p:spPr>
        <p:txBody>
          <a:bodyPr wrap="square" rtlCol="0" anchor="t"/>
          <a:lstStyle/>
          <a:p>
            <a:pPr marL="0" indent="0">
              <a:lnSpc>
                <a:spcPts val="2799"/>
              </a:lnSpc>
              <a:buNone/>
            </a:pPr>
            <a:r>
              <a:rPr lang="en-US" sz="1750" dirty="0">
                <a:solidFill>
                  <a:srgbClr val="61615C"/>
                </a:solidFill>
                <a:latin typeface="Calisto MT" panose="02040603050505030304" pitchFamily="18" charset="0"/>
                <a:ea typeface="Tomorrow" pitchFamily="34" charset="-122"/>
                <a:cs typeface="Tomorrow" pitchFamily="34" charset="-120"/>
              </a:rPr>
              <a:t>Digital images are composed of tiny picture elements called pixels. The number of pixels determines the resolution, which affects the image's sharpness and level of detail.</a:t>
            </a:r>
            <a:endParaRPr lang="en-US" sz="1750" dirty="0">
              <a:latin typeface="Calisto MT" panose="02040603050505030304" pitchFamily="18" charset="0"/>
            </a:endParaRPr>
          </a:p>
        </p:txBody>
      </p:sp>
      <p:sp>
        <p:nvSpPr>
          <p:cNvPr id="8" name="Shape 6"/>
          <p:cNvSpPr/>
          <p:nvPr/>
        </p:nvSpPr>
        <p:spPr>
          <a:xfrm>
            <a:off x="7426285" y="2048947"/>
            <a:ext cx="5166122" cy="2701766"/>
          </a:xfrm>
          <a:prstGeom prst="roundRect">
            <a:avLst>
              <a:gd name="adj" fmla="val 4935"/>
            </a:avLst>
          </a:prstGeom>
          <a:solidFill>
            <a:srgbClr val="EAEAEA"/>
          </a:solidFill>
          <a:ln/>
        </p:spPr>
        <p:txBody>
          <a:bodyPr/>
          <a:lstStyle/>
          <a:p>
            <a:endParaRPr lang="en-IN">
              <a:latin typeface="Calisto MT" panose="02040603050505030304" pitchFamily="18" charset="0"/>
            </a:endParaRPr>
          </a:p>
        </p:txBody>
      </p:sp>
      <p:sp>
        <p:nvSpPr>
          <p:cNvPr id="9" name="Text 7"/>
          <p:cNvSpPr/>
          <p:nvPr/>
        </p:nvSpPr>
        <p:spPr>
          <a:xfrm>
            <a:off x="7648456" y="2271117"/>
            <a:ext cx="2970967" cy="347186"/>
          </a:xfrm>
          <a:prstGeom prst="rect">
            <a:avLst/>
          </a:prstGeom>
          <a:noFill/>
          <a:ln/>
        </p:spPr>
        <p:txBody>
          <a:bodyPr wrap="none" rtlCol="0" anchor="t"/>
          <a:lstStyle/>
          <a:p>
            <a:pPr marL="0" indent="0">
              <a:lnSpc>
                <a:spcPts val="2734"/>
              </a:lnSpc>
              <a:buNone/>
            </a:pPr>
            <a:r>
              <a:rPr lang="en-US" sz="2187" b="1" dirty="0">
                <a:solidFill>
                  <a:srgbClr val="1D1D1B"/>
                </a:solidFill>
                <a:latin typeface="Calisto MT" panose="02040603050505030304" pitchFamily="18" charset="0"/>
                <a:ea typeface="Tomorrow" pitchFamily="34" charset="-122"/>
                <a:cs typeface="Tomorrow" pitchFamily="34" charset="-120"/>
              </a:rPr>
              <a:t>Color Representation</a:t>
            </a:r>
            <a:endParaRPr lang="en-US" sz="2187" dirty="0">
              <a:latin typeface="Calisto MT" panose="02040603050505030304" pitchFamily="18" charset="0"/>
            </a:endParaRPr>
          </a:p>
        </p:txBody>
      </p:sp>
      <p:sp>
        <p:nvSpPr>
          <p:cNvPr id="10" name="Text 8"/>
          <p:cNvSpPr/>
          <p:nvPr/>
        </p:nvSpPr>
        <p:spPr>
          <a:xfrm>
            <a:off x="7648456" y="2751534"/>
            <a:ext cx="4721781" cy="1777008"/>
          </a:xfrm>
          <a:prstGeom prst="rect">
            <a:avLst/>
          </a:prstGeom>
          <a:noFill/>
          <a:ln/>
        </p:spPr>
        <p:txBody>
          <a:bodyPr wrap="square" rtlCol="0" anchor="t"/>
          <a:lstStyle/>
          <a:p>
            <a:pPr marL="0" indent="0">
              <a:lnSpc>
                <a:spcPts val="2799"/>
              </a:lnSpc>
              <a:buNone/>
            </a:pPr>
            <a:r>
              <a:rPr lang="en-US" sz="1750" dirty="0">
                <a:solidFill>
                  <a:srgbClr val="61615C"/>
                </a:solidFill>
                <a:latin typeface="Calisto MT" panose="02040603050505030304" pitchFamily="18" charset="0"/>
                <a:ea typeface="Tomorrow" pitchFamily="34" charset="-122"/>
                <a:cs typeface="Tomorrow" pitchFamily="34" charset="-120"/>
              </a:rPr>
              <a:t>Each pixel in a digital image has a specific color, represented by combinations of red, green, and blue values. The range of colors that can be displayed is called the color depth.</a:t>
            </a:r>
            <a:endParaRPr lang="en-US" sz="1750" dirty="0">
              <a:latin typeface="Calisto MT" panose="02040603050505030304" pitchFamily="18" charset="0"/>
            </a:endParaRPr>
          </a:p>
        </p:txBody>
      </p:sp>
      <p:sp>
        <p:nvSpPr>
          <p:cNvPr id="11" name="Shape 9"/>
          <p:cNvSpPr/>
          <p:nvPr/>
        </p:nvSpPr>
        <p:spPr>
          <a:xfrm>
            <a:off x="2037993" y="4972883"/>
            <a:ext cx="5166122" cy="2346365"/>
          </a:xfrm>
          <a:prstGeom prst="roundRect">
            <a:avLst>
              <a:gd name="adj" fmla="val 5682"/>
            </a:avLst>
          </a:prstGeom>
          <a:solidFill>
            <a:srgbClr val="EAEAEA"/>
          </a:solidFill>
          <a:ln/>
        </p:spPr>
        <p:txBody>
          <a:bodyPr/>
          <a:lstStyle/>
          <a:p>
            <a:endParaRPr lang="en-IN">
              <a:latin typeface="Calisto MT" panose="02040603050505030304" pitchFamily="18" charset="0"/>
            </a:endParaRPr>
          </a:p>
        </p:txBody>
      </p:sp>
      <p:sp>
        <p:nvSpPr>
          <p:cNvPr id="12" name="Text 10"/>
          <p:cNvSpPr/>
          <p:nvPr/>
        </p:nvSpPr>
        <p:spPr>
          <a:xfrm>
            <a:off x="2260163" y="5195054"/>
            <a:ext cx="2777490" cy="347186"/>
          </a:xfrm>
          <a:prstGeom prst="rect">
            <a:avLst/>
          </a:prstGeom>
          <a:noFill/>
          <a:ln/>
        </p:spPr>
        <p:txBody>
          <a:bodyPr wrap="none" rtlCol="0" anchor="t"/>
          <a:lstStyle/>
          <a:p>
            <a:pPr marL="0" indent="0">
              <a:lnSpc>
                <a:spcPts val="2734"/>
              </a:lnSpc>
              <a:buNone/>
            </a:pPr>
            <a:r>
              <a:rPr lang="en-US" sz="2187" b="1" dirty="0">
                <a:solidFill>
                  <a:srgbClr val="1D1D1B"/>
                </a:solidFill>
                <a:latin typeface="Calisto MT" panose="02040603050505030304" pitchFamily="18" charset="0"/>
                <a:ea typeface="Tomorrow" pitchFamily="34" charset="-122"/>
                <a:cs typeface="Tomorrow" pitchFamily="34" charset="-120"/>
              </a:rPr>
              <a:t>Image Formats</a:t>
            </a:r>
            <a:endParaRPr lang="en-US" sz="2187" dirty="0">
              <a:latin typeface="Calisto MT" panose="02040603050505030304" pitchFamily="18" charset="0"/>
            </a:endParaRPr>
          </a:p>
        </p:txBody>
      </p:sp>
      <p:sp>
        <p:nvSpPr>
          <p:cNvPr id="13" name="Text 11"/>
          <p:cNvSpPr/>
          <p:nvPr/>
        </p:nvSpPr>
        <p:spPr>
          <a:xfrm>
            <a:off x="2260163" y="5675471"/>
            <a:ext cx="4721781" cy="1421606"/>
          </a:xfrm>
          <a:prstGeom prst="rect">
            <a:avLst/>
          </a:prstGeom>
          <a:noFill/>
          <a:ln/>
        </p:spPr>
        <p:txBody>
          <a:bodyPr wrap="square" rtlCol="0" anchor="t"/>
          <a:lstStyle/>
          <a:p>
            <a:pPr marL="0" indent="0">
              <a:lnSpc>
                <a:spcPts val="2799"/>
              </a:lnSpc>
              <a:buNone/>
            </a:pPr>
            <a:r>
              <a:rPr lang="en-US" sz="1600" dirty="0">
                <a:solidFill>
                  <a:srgbClr val="61615C"/>
                </a:solidFill>
                <a:latin typeface="Calisto MT" panose="02040603050505030304" pitchFamily="18" charset="0"/>
                <a:ea typeface="Tomorrow" pitchFamily="34" charset="-122"/>
                <a:cs typeface="Tomorrow" pitchFamily="34" charset="-120"/>
              </a:rPr>
              <a:t>Common image file formats like JPEG, PNG, and GIF store pixel data and metadata in different ways, impacting image quality, file size, and supported features. We use BMP in our project.</a:t>
            </a:r>
            <a:endParaRPr lang="en-US" sz="1600" dirty="0">
              <a:latin typeface="Calisto MT" panose="02040603050505030304" pitchFamily="18" charset="0"/>
            </a:endParaRPr>
          </a:p>
        </p:txBody>
      </p:sp>
      <p:sp>
        <p:nvSpPr>
          <p:cNvPr id="14" name="Shape 12"/>
          <p:cNvSpPr/>
          <p:nvPr/>
        </p:nvSpPr>
        <p:spPr>
          <a:xfrm>
            <a:off x="7426285" y="4972883"/>
            <a:ext cx="5166122" cy="2346365"/>
          </a:xfrm>
          <a:prstGeom prst="roundRect">
            <a:avLst>
              <a:gd name="adj" fmla="val 5682"/>
            </a:avLst>
          </a:prstGeom>
          <a:solidFill>
            <a:srgbClr val="EAEAEA"/>
          </a:solidFill>
          <a:ln/>
        </p:spPr>
        <p:txBody>
          <a:bodyPr/>
          <a:lstStyle/>
          <a:p>
            <a:endParaRPr lang="en-IN">
              <a:latin typeface="Calisto MT" panose="02040603050505030304" pitchFamily="18" charset="0"/>
            </a:endParaRPr>
          </a:p>
        </p:txBody>
      </p:sp>
      <p:sp>
        <p:nvSpPr>
          <p:cNvPr id="15" name="Text 13"/>
          <p:cNvSpPr/>
          <p:nvPr/>
        </p:nvSpPr>
        <p:spPr>
          <a:xfrm>
            <a:off x="7648456" y="5195054"/>
            <a:ext cx="3347680" cy="347186"/>
          </a:xfrm>
          <a:prstGeom prst="rect">
            <a:avLst/>
          </a:prstGeom>
          <a:noFill/>
          <a:ln/>
        </p:spPr>
        <p:txBody>
          <a:bodyPr wrap="none" rtlCol="0" anchor="t"/>
          <a:lstStyle/>
          <a:p>
            <a:pPr marL="0" indent="0">
              <a:lnSpc>
                <a:spcPts val="2734"/>
              </a:lnSpc>
              <a:buNone/>
            </a:pPr>
            <a:r>
              <a:rPr lang="en-US" sz="2187" b="1" dirty="0">
                <a:solidFill>
                  <a:srgbClr val="1D1D1B"/>
                </a:solidFill>
                <a:latin typeface="Calisto MT" panose="02040603050505030304" pitchFamily="18" charset="0"/>
                <a:ea typeface="Tomorrow" pitchFamily="34" charset="-122"/>
                <a:cs typeface="Tomorrow" pitchFamily="34" charset="-120"/>
              </a:rPr>
              <a:t>Bit Depth and Grayscale</a:t>
            </a:r>
            <a:endParaRPr lang="en-US" sz="2187" dirty="0">
              <a:latin typeface="Calisto MT" panose="02040603050505030304" pitchFamily="18" charset="0"/>
            </a:endParaRPr>
          </a:p>
        </p:txBody>
      </p:sp>
      <p:sp>
        <p:nvSpPr>
          <p:cNvPr id="16" name="Text 14"/>
          <p:cNvSpPr/>
          <p:nvPr/>
        </p:nvSpPr>
        <p:spPr>
          <a:xfrm>
            <a:off x="7648456" y="5675471"/>
            <a:ext cx="4721781" cy="1421606"/>
          </a:xfrm>
          <a:prstGeom prst="rect">
            <a:avLst/>
          </a:prstGeom>
          <a:noFill/>
          <a:ln/>
        </p:spPr>
        <p:txBody>
          <a:bodyPr wrap="square" rtlCol="0" anchor="t"/>
          <a:lstStyle/>
          <a:p>
            <a:pPr marL="0" indent="0">
              <a:lnSpc>
                <a:spcPts val="2799"/>
              </a:lnSpc>
              <a:buNone/>
            </a:pPr>
            <a:r>
              <a:rPr lang="en-US" sz="1750" dirty="0">
                <a:solidFill>
                  <a:srgbClr val="61615C"/>
                </a:solidFill>
                <a:latin typeface="Calisto MT" panose="02040603050505030304" pitchFamily="18" charset="0"/>
                <a:ea typeface="Tomorrow" pitchFamily="34" charset="-122"/>
                <a:cs typeface="Tomorrow" pitchFamily="34" charset="-120"/>
              </a:rPr>
              <a:t>Grayscale images store only intensity values, while color images use multiple channels. Bit depth determines the number of possible intensity or color levels per pixel.</a:t>
            </a:r>
            <a:endParaRPr lang="en-US" sz="1750" dirty="0">
              <a:latin typeface="Calisto MT" panose="020406030505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txBody>
          <a:bodyPr/>
          <a:lstStyle/>
          <a:p>
            <a:endParaRPr lang="en-IN">
              <a:latin typeface="Calisto MT" panose="02040603050505030304" pitchFamily="18" charset="0"/>
            </a:endParaRPr>
          </a:p>
        </p:txBody>
      </p:sp>
      <p:sp>
        <p:nvSpPr>
          <p:cNvPr id="3" name="Shape 1"/>
          <p:cNvSpPr/>
          <p:nvPr/>
        </p:nvSpPr>
        <p:spPr>
          <a:xfrm>
            <a:off x="0" y="0"/>
            <a:ext cx="14630400" cy="8229600"/>
          </a:xfrm>
          <a:prstGeom prst="rect">
            <a:avLst/>
          </a:prstGeom>
          <a:solidFill>
            <a:srgbClr val="FCFCFC"/>
          </a:solidFill>
          <a:ln/>
        </p:spPr>
        <p:txBody>
          <a:bodyPr/>
          <a:lstStyle/>
          <a:p>
            <a:endParaRPr lang="en-IN" dirty="0">
              <a:latin typeface="Calisto MT" panose="02040603050505030304" pitchFamily="18" charset="0"/>
            </a:endParaRPr>
          </a:p>
        </p:txBody>
      </p:sp>
      <p:sp>
        <p:nvSpPr>
          <p:cNvPr id="4" name="Text 2"/>
          <p:cNvSpPr/>
          <p:nvPr/>
        </p:nvSpPr>
        <p:spPr>
          <a:xfrm>
            <a:off x="3224892" y="53112"/>
            <a:ext cx="6018618" cy="694373"/>
          </a:xfrm>
          <a:prstGeom prst="rect">
            <a:avLst/>
          </a:prstGeom>
          <a:noFill/>
          <a:ln/>
        </p:spPr>
        <p:txBody>
          <a:bodyPr wrap="none" rtlCol="0" anchor="t"/>
          <a:lstStyle/>
          <a:p>
            <a:pPr marL="0" indent="0">
              <a:lnSpc>
                <a:spcPts val="5468"/>
              </a:lnSpc>
              <a:buNone/>
            </a:pPr>
            <a:r>
              <a:rPr lang="en-US" sz="4374" b="1" dirty="0">
                <a:solidFill>
                  <a:srgbClr val="1D1D1B"/>
                </a:solidFill>
                <a:latin typeface="Calisto MT" panose="02040603050505030304" pitchFamily="18" charset="0"/>
                <a:ea typeface="Tomorrow" pitchFamily="34" charset="-122"/>
                <a:cs typeface="Tomorrow" pitchFamily="34" charset="-120"/>
              </a:rPr>
              <a:t>Image Processing 1 - </a:t>
            </a:r>
            <a:r>
              <a:rPr lang="en-US" sz="4400" dirty="0">
                <a:latin typeface="Calisto MT" panose="02040603050505030304" pitchFamily="18" charset="0"/>
              </a:rPr>
              <a:t>Rotate Left</a:t>
            </a:r>
            <a:endParaRPr lang="en-US" sz="4374" dirty="0">
              <a:latin typeface="Calisto MT" panose="02040603050505030304" pitchFamily="18" charset="0"/>
            </a:endParaRPr>
          </a:p>
        </p:txBody>
      </p:sp>
      <p:sp>
        <p:nvSpPr>
          <p:cNvPr id="22" name="TextBox 21">
            <a:extLst>
              <a:ext uri="{FF2B5EF4-FFF2-40B4-BE49-F238E27FC236}">
                <a16:creationId xmlns:a16="http://schemas.microsoft.com/office/drawing/2014/main" id="{C3F135E3-55B5-9A5A-71EB-85B0C3183E36}"/>
              </a:ext>
            </a:extLst>
          </p:cNvPr>
          <p:cNvSpPr txBox="1"/>
          <p:nvPr/>
        </p:nvSpPr>
        <p:spPr>
          <a:xfrm>
            <a:off x="624114" y="1494971"/>
            <a:ext cx="12496800" cy="6247864"/>
          </a:xfrm>
          <a:prstGeom prst="rect">
            <a:avLst/>
          </a:prstGeom>
          <a:noFill/>
        </p:spPr>
        <p:txBody>
          <a:bodyPr wrap="square" rtlCol="0">
            <a:spAutoFit/>
          </a:bodyPr>
          <a:lstStyle/>
          <a:p>
            <a:r>
              <a:rPr lang="en-US" sz="2000" dirty="0">
                <a:latin typeface="Calisto MT" panose="02040603050505030304" pitchFamily="18" charset="0"/>
              </a:rPr>
              <a:t>1.1 Rotate Left</a:t>
            </a:r>
          </a:p>
          <a:p>
            <a:endParaRPr lang="en-US" sz="2000" dirty="0">
              <a:latin typeface="Calisto MT" panose="02040603050505030304" pitchFamily="18" charset="0"/>
            </a:endParaRPr>
          </a:p>
          <a:p>
            <a:r>
              <a:rPr lang="en-US" sz="2000" dirty="0">
                <a:latin typeface="Calisto MT" panose="02040603050505030304" pitchFamily="18" charset="0"/>
              </a:rPr>
              <a:t>Goal: Rotate an image 90 degrees counterclockwise.</a:t>
            </a:r>
          </a:p>
          <a:p>
            <a:r>
              <a:rPr lang="en-US" sz="2000" dirty="0">
                <a:latin typeface="Calisto MT" panose="02040603050505030304" pitchFamily="18" charset="0"/>
              </a:rPr>
              <a:t>Process: Two-step process of transposition and flipping.</a:t>
            </a:r>
            <a:br>
              <a:rPr lang="en-US" sz="2000" dirty="0">
                <a:latin typeface="Calisto MT" panose="02040603050505030304" pitchFamily="18" charset="0"/>
              </a:rPr>
            </a:br>
            <a:endParaRPr lang="en-US" sz="2000" dirty="0">
              <a:latin typeface="Calisto MT" panose="02040603050505030304" pitchFamily="18" charset="0"/>
            </a:endParaRPr>
          </a:p>
          <a:p>
            <a:r>
              <a:rPr lang="en-US" sz="2000" dirty="0" err="1">
                <a:latin typeface="Calisto MT" panose="02040603050505030304" pitchFamily="18" charset="0"/>
              </a:rPr>
              <a:t>i</a:t>
            </a:r>
            <a:r>
              <a:rPr lang="en-US" sz="2000" dirty="0">
                <a:latin typeface="Calisto MT" panose="02040603050505030304" pitchFamily="18" charset="0"/>
              </a:rPr>
              <a:t>. Transposition (rotate90l)</a:t>
            </a:r>
          </a:p>
          <a:p>
            <a:endParaRPr lang="en-US" sz="2000" dirty="0">
              <a:latin typeface="Calisto MT" panose="02040603050505030304" pitchFamily="18" charset="0"/>
            </a:endParaRPr>
          </a:p>
          <a:p>
            <a:r>
              <a:rPr lang="en-US" sz="2000" dirty="0">
                <a:latin typeface="Calisto MT" panose="02040603050505030304" pitchFamily="18" charset="0"/>
              </a:rPr>
              <a:t>Swaps rows and columns of the image matrix.</a:t>
            </a:r>
          </a:p>
          <a:p>
            <a:r>
              <a:rPr lang="en-US" sz="2000" dirty="0">
                <a:latin typeface="Calisto MT" panose="02040603050505030304" pitchFamily="18" charset="0"/>
              </a:rPr>
              <a:t>Iterates through each element pair (n, m) in the image matrix.</a:t>
            </a:r>
          </a:p>
          <a:p>
            <a:r>
              <a:rPr lang="en-US" sz="2000" dirty="0">
                <a:latin typeface="Calisto MT" panose="02040603050505030304" pitchFamily="18" charset="0"/>
              </a:rPr>
              <a:t>Utilizes memory management and iterative indexing.</a:t>
            </a:r>
          </a:p>
          <a:p>
            <a:endParaRPr lang="en-US" sz="2000" dirty="0">
              <a:latin typeface="Calisto MT" panose="02040603050505030304" pitchFamily="18" charset="0"/>
            </a:endParaRPr>
          </a:p>
          <a:p>
            <a:r>
              <a:rPr lang="en-US" sz="2000" dirty="0">
                <a:latin typeface="Calisto MT" panose="02040603050505030304" pitchFamily="18" charset="0"/>
              </a:rPr>
              <a:t>ii. Horizontal Flipping (</a:t>
            </a:r>
            <a:r>
              <a:rPr lang="en-US" sz="2000" dirty="0" err="1">
                <a:latin typeface="Calisto MT" panose="02040603050505030304" pitchFamily="18" charset="0"/>
              </a:rPr>
              <a:t>flipX</a:t>
            </a:r>
            <a:r>
              <a:rPr lang="en-US" sz="2000" dirty="0">
                <a:latin typeface="Calisto MT" panose="02040603050505030304" pitchFamily="18" charset="0"/>
              </a:rPr>
              <a:t>)</a:t>
            </a:r>
          </a:p>
          <a:p>
            <a:endParaRPr lang="en-US" sz="2000" dirty="0">
              <a:latin typeface="Calisto MT" panose="02040603050505030304" pitchFamily="18" charset="0"/>
            </a:endParaRPr>
          </a:p>
          <a:p>
            <a:r>
              <a:rPr lang="en-US" sz="2000" dirty="0">
                <a:latin typeface="Calisto MT" panose="02040603050505030304" pitchFamily="18" charset="0"/>
              </a:rPr>
              <a:t>Flips the transposed matrix along the x-axis.</a:t>
            </a:r>
          </a:p>
          <a:p>
            <a:r>
              <a:rPr lang="en-US" sz="2000" dirty="0">
                <a:latin typeface="Calisto MT" panose="02040603050505030304" pitchFamily="18" charset="0"/>
              </a:rPr>
              <a:t>Traverses each column of the image, swapping upper- and lower-byte values.</a:t>
            </a:r>
          </a:p>
          <a:p>
            <a:r>
              <a:rPr lang="en-US" sz="2000" dirty="0">
                <a:latin typeface="Calisto MT" panose="02040603050505030304" pitchFamily="18" charset="0"/>
              </a:rPr>
              <a:t>Handles line breaks with conditional branching.</a:t>
            </a:r>
            <a:br>
              <a:rPr lang="en-US" sz="2000" dirty="0">
                <a:latin typeface="Calisto MT" panose="02040603050505030304" pitchFamily="18" charset="0"/>
              </a:rPr>
            </a:br>
            <a:endParaRPr lang="en-US" sz="2000" dirty="0">
              <a:latin typeface="Calisto MT" panose="02040603050505030304" pitchFamily="18" charset="0"/>
            </a:endParaRPr>
          </a:p>
          <a:p>
            <a:r>
              <a:rPr lang="en-US" sz="2000" dirty="0">
                <a:latin typeface="Calisto MT" panose="02040603050505030304" pitchFamily="18" charset="0"/>
              </a:rPr>
              <a:t>Result: The image is rotated 90 degrees to the left, with each pixel retaining its position relative to the image’s orientation. This is achieved through efficient memory management and meticulous iteration. The algorithm provides a comprehensive solution for image manipulation in MIPS assembly language.</a:t>
            </a:r>
            <a:endParaRPr lang="en-IN" sz="2000" dirty="0">
              <a:latin typeface="Calisto MT" panose="0204060305050503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txBody>
          <a:bodyPr/>
          <a:lstStyle/>
          <a:p>
            <a:endParaRPr lang="en-IN">
              <a:latin typeface="Calisto MT" panose="02040603050505030304" pitchFamily="18" charset="0"/>
            </a:endParaRPr>
          </a:p>
        </p:txBody>
      </p:sp>
      <p:sp>
        <p:nvSpPr>
          <p:cNvPr id="3" name="Shape 1"/>
          <p:cNvSpPr/>
          <p:nvPr/>
        </p:nvSpPr>
        <p:spPr>
          <a:xfrm>
            <a:off x="0" y="0"/>
            <a:ext cx="14630400" cy="8229600"/>
          </a:xfrm>
          <a:prstGeom prst="rect">
            <a:avLst/>
          </a:prstGeom>
          <a:solidFill>
            <a:srgbClr val="FCFCFC"/>
          </a:solidFill>
          <a:ln/>
        </p:spPr>
        <p:txBody>
          <a:bodyPr/>
          <a:lstStyle/>
          <a:p>
            <a:endParaRPr lang="en-IN" dirty="0">
              <a:latin typeface="Calisto MT" panose="02040603050505030304" pitchFamily="18" charset="0"/>
            </a:endParaRPr>
          </a:p>
        </p:txBody>
      </p:sp>
      <p:sp>
        <p:nvSpPr>
          <p:cNvPr id="4" name="Text 2"/>
          <p:cNvSpPr/>
          <p:nvPr/>
        </p:nvSpPr>
        <p:spPr>
          <a:xfrm>
            <a:off x="3061607" y="53112"/>
            <a:ext cx="6892196" cy="694373"/>
          </a:xfrm>
          <a:prstGeom prst="rect">
            <a:avLst/>
          </a:prstGeom>
          <a:noFill/>
          <a:ln/>
        </p:spPr>
        <p:txBody>
          <a:bodyPr wrap="none" rtlCol="0" anchor="t"/>
          <a:lstStyle/>
          <a:p>
            <a:pPr marL="0" indent="0">
              <a:lnSpc>
                <a:spcPts val="5468"/>
              </a:lnSpc>
              <a:buNone/>
            </a:pPr>
            <a:r>
              <a:rPr lang="en-US" sz="4374" b="1" dirty="0">
                <a:solidFill>
                  <a:srgbClr val="1D1D1B"/>
                </a:solidFill>
                <a:latin typeface="Calisto MT" panose="02040603050505030304" pitchFamily="18" charset="0"/>
                <a:ea typeface="Tomorrow" pitchFamily="34" charset="-122"/>
                <a:cs typeface="Tomorrow" pitchFamily="34" charset="-120"/>
              </a:rPr>
              <a:t>Image Processing 2 -</a:t>
            </a:r>
            <a:r>
              <a:rPr lang="en-US" sz="4400" dirty="0">
                <a:latin typeface="Calisto MT" panose="02040603050505030304" pitchFamily="18" charset="0"/>
              </a:rPr>
              <a:t>Rotate Right</a:t>
            </a:r>
            <a:endParaRPr lang="en-US" sz="4374" dirty="0">
              <a:latin typeface="Calisto MT" panose="02040603050505030304" pitchFamily="18" charset="0"/>
            </a:endParaRPr>
          </a:p>
        </p:txBody>
      </p:sp>
      <p:sp>
        <p:nvSpPr>
          <p:cNvPr id="22" name="TextBox 21">
            <a:extLst>
              <a:ext uri="{FF2B5EF4-FFF2-40B4-BE49-F238E27FC236}">
                <a16:creationId xmlns:a16="http://schemas.microsoft.com/office/drawing/2014/main" id="{C3F135E3-55B5-9A5A-71EB-85B0C3183E36}"/>
              </a:ext>
            </a:extLst>
          </p:cNvPr>
          <p:cNvSpPr txBox="1"/>
          <p:nvPr/>
        </p:nvSpPr>
        <p:spPr>
          <a:xfrm>
            <a:off x="624114" y="1494971"/>
            <a:ext cx="12496800" cy="5632311"/>
          </a:xfrm>
          <a:prstGeom prst="rect">
            <a:avLst/>
          </a:prstGeom>
          <a:noFill/>
        </p:spPr>
        <p:txBody>
          <a:bodyPr wrap="square" rtlCol="0">
            <a:spAutoFit/>
          </a:bodyPr>
          <a:lstStyle/>
          <a:p>
            <a:endParaRPr lang="en-US" sz="2000" dirty="0">
              <a:latin typeface="Calisto MT" panose="02040603050505030304" pitchFamily="18" charset="0"/>
            </a:endParaRPr>
          </a:p>
          <a:p>
            <a:r>
              <a:rPr lang="en-US" sz="2000" dirty="0">
                <a:latin typeface="Calisto MT" panose="02040603050505030304" pitchFamily="18" charset="0"/>
              </a:rPr>
              <a:t>1.2 Rotate Right</a:t>
            </a:r>
          </a:p>
          <a:p>
            <a:r>
              <a:rPr lang="en-US" sz="2000" dirty="0">
                <a:latin typeface="Calisto MT" panose="02040603050505030304" pitchFamily="18" charset="0"/>
              </a:rPr>
              <a:t>- Goal: Rotate an image 90 degrees clockwise.</a:t>
            </a:r>
          </a:p>
          <a:p>
            <a:r>
              <a:rPr lang="en-US" sz="2000" dirty="0">
                <a:latin typeface="Calisto MT" panose="02040603050505030304" pitchFamily="18" charset="0"/>
              </a:rPr>
              <a:t>- Process: Two-step process of transposition and flipping.</a:t>
            </a:r>
          </a:p>
          <a:p>
            <a:endParaRPr lang="en-US" sz="2000" dirty="0">
              <a:latin typeface="Calisto MT" panose="02040603050505030304" pitchFamily="18" charset="0"/>
            </a:endParaRPr>
          </a:p>
          <a:p>
            <a:r>
              <a:rPr lang="en-US" sz="2000" dirty="0" err="1">
                <a:latin typeface="Calisto MT" panose="02040603050505030304" pitchFamily="18" charset="0"/>
              </a:rPr>
              <a:t>i</a:t>
            </a:r>
            <a:r>
              <a:rPr lang="en-US" sz="2000" dirty="0">
                <a:latin typeface="Calisto MT" panose="02040603050505030304" pitchFamily="18" charset="0"/>
              </a:rPr>
              <a:t>. Transposition (rotate90r)</a:t>
            </a:r>
          </a:p>
          <a:p>
            <a:r>
              <a:rPr lang="en-US" sz="2000" dirty="0">
                <a:latin typeface="Calisto MT" panose="02040603050505030304" pitchFamily="18" charset="0"/>
              </a:rPr>
              <a:t>- Swaps rows and columns of the image matrix.</a:t>
            </a:r>
          </a:p>
          <a:p>
            <a:r>
              <a:rPr lang="en-US" sz="2000" dirty="0">
                <a:latin typeface="Calisto MT" panose="02040603050505030304" pitchFamily="18" charset="0"/>
              </a:rPr>
              <a:t>- Iterates through each element pair (n, m) in the image matrix.</a:t>
            </a:r>
          </a:p>
          <a:p>
            <a:r>
              <a:rPr lang="en-US" sz="2000" dirty="0">
                <a:latin typeface="Calisto MT" panose="02040603050505030304" pitchFamily="18" charset="0"/>
              </a:rPr>
              <a:t>- Utilizes memory management and iterative indexing.</a:t>
            </a:r>
          </a:p>
          <a:p>
            <a:endParaRPr lang="en-US" sz="2000" dirty="0">
              <a:latin typeface="Calisto MT" panose="02040603050505030304" pitchFamily="18" charset="0"/>
            </a:endParaRPr>
          </a:p>
          <a:p>
            <a:r>
              <a:rPr lang="en-US" sz="2000" dirty="0">
                <a:latin typeface="Calisto MT" panose="02040603050505030304" pitchFamily="18" charset="0"/>
              </a:rPr>
              <a:t>ii. Horizontal Flipping (</a:t>
            </a:r>
            <a:r>
              <a:rPr lang="en-US" sz="2000" dirty="0" err="1">
                <a:latin typeface="Calisto MT" panose="02040603050505030304" pitchFamily="18" charset="0"/>
              </a:rPr>
              <a:t>flipX</a:t>
            </a:r>
            <a:r>
              <a:rPr lang="en-US" sz="2000" dirty="0">
                <a:latin typeface="Calisto MT" panose="02040603050505030304" pitchFamily="18" charset="0"/>
              </a:rPr>
              <a:t>)</a:t>
            </a:r>
          </a:p>
          <a:p>
            <a:r>
              <a:rPr lang="en-US" sz="2000" dirty="0">
                <a:latin typeface="Calisto MT" panose="02040603050505030304" pitchFamily="18" charset="0"/>
              </a:rPr>
              <a:t>- Flips the transposed matrix along the x-axis.</a:t>
            </a:r>
          </a:p>
          <a:p>
            <a:r>
              <a:rPr lang="en-US" sz="2000" dirty="0">
                <a:latin typeface="Calisto MT" panose="02040603050505030304" pitchFamily="18" charset="0"/>
              </a:rPr>
              <a:t>- Traverses each column of the image, swapping upper- and lower-byte values.</a:t>
            </a:r>
          </a:p>
          <a:p>
            <a:r>
              <a:rPr lang="en-US" sz="2000" dirty="0">
                <a:latin typeface="Calisto MT" panose="02040603050505030304" pitchFamily="18" charset="0"/>
              </a:rPr>
              <a:t>- Handles line breaks with conditional branching.</a:t>
            </a:r>
          </a:p>
          <a:p>
            <a:endParaRPr lang="en-US" sz="2000" dirty="0">
              <a:latin typeface="Calisto MT" panose="02040603050505030304" pitchFamily="18" charset="0"/>
            </a:endParaRPr>
          </a:p>
          <a:p>
            <a:r>
              <a:rPr lang="en-US" sz="2000" dirty="0">
                <a:latin typeface="Calisto MT" panose="02040603050505030304" pitchFamily="18" charset="0"/>
              </a:rPr>
              <a:t>Result: The image is rotated 90 degrees to the right, with each pixel retaining its position relative to the image's orientation. This is achieved through efficient memory management and meticulous iteration. The algorithm provides a comprehensive solution for image manipulation in MIPS assembly language.</a:t>
            </a:r>
            <a:endParaRPr lang="en-IN" sz="2000" dirty="0">
              <a:latin typeface="Calisto MT" panose="02040603050505030304" pitchFamily="18" charset="0"/>
            </a:endParaRPr>
          </a:p>
        </p:txBody>
      </p:sp>
    </p:spTree>
    <p:extLst>
      <p:ext uri="{BB962C8B-B14F-4D97-AF65-F5344CB8AC3E}">
        <p14:creationId xmlns:p14="http://schemas.microsoft.com/office/powerpoint/2010/main" val="427340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txBody>
          <a:bodyPr/>
          <a:lstStyle/>
          <a:p>
            <a:endParaRPr lang="en-IN"/>
          </a:p>
        </p:txBody>
      </p:sp>
      <p:sp>
        <p:nvSpPr>
          <p:cNvPr id="3" name="Shape 1"/>
          <p:cNvSpPr/>
          <p:nvPr/>
        </p:nvSpPr>
        <p:spPr>
          <a:xfrm>
            <a:off x="0" y="0"/>
            <a:ext cx="14630400" cy="8229600"/>
          </a:xfrm>
          <a:prstGeom prst="rect">
            <a:avLst/>
          </a:prstGeom>
          <a:solidFill>
            <a:srgbClr val="FCFCFC"/>
          </a:solidFill>
          <a:ln/>
        </p:spPr>
        <p:txBody>
          <a:bodyPr/>
          <a:lstStyle/>
          <a:p>
            <a:endParaRPr lang="en-IN" dirty="0"/>
          </a:p>
        </p:txBody>
      </p:sp>
      <p:sp>
        <p:nvSpPr>
          <p:cNvPr id="4" name="Text 2"/>
          <p:cNvSpPr/>
          <p:nvPr/>
        </p:nvSpPr>
        <p:spPr>
          <a:xfrm>
            <a:off x="2888618" y="0"/>
            <a:ext cx="4232178" cy="694373"/>
          </a:xfrm>
          <a:prstGeom prst="rect">
            <a:avLst/>
          </a:prstGeom>
          <a:noFill/>
          <a:ln/>
        </p:spPr>
        <p:txBody>
          <a:bodyPr wrap="none" rtlCol="0" anchor="t"/>
          <a:lstStyle/>
          <a:p>
            <a:pPr marL="0" indent="0">
              <a:lnSpc>
                <a:spcPts val="5468"/>
              </a:lnSpc>
              <a:buNone/>
            </a:pPr>
            <a:r>
              <a:rPr lang="en-US" sz="4374" b="1" dirty="0">
                <a:solidFill>
                  <a:srgbClr val="1D1D1B"/>
                </a:solidFill>
                <a:latin typeface="Calisto MT" panose="02040603050505030304" pitchFamily="18" charset="0"/>
                <a:ea typeface="Tomorrow" pitchFamily="34" charset="-122"/>
                <a:cs typeface="Tomorrow" pitchFamily="34" charset="-120"/>
              </a:rPr>
              <a:t>Image Processing 3 - </a:t>
            </a:r>
            <a:r>
              <a:rPr lang="en-US" sz="4400" dirty="0">
                <a:latin typeface="Calisto MT" panose="02040603050505030304" pitchFamily="18" charset="0"/>
              </a:rPr>
              <a:t>Horizontal Flip</a:t>
            </a:r>
            <a:endParaRPr lang="en-US" sz="4374" dirty="0">
              <a:latin typeface="Calisto MT" panose="02040603050505030304" pitchFamily="18" charset="0"/>
            </a:endParaRPr>
          </a:p>
        </p:txBody>
      </p:sp>
      <p:sp>
        <p:nvSpPr>
          <p:cNvPr id="22" name="TextBox 21">
            <a:extLst>
              <a:ext uri="{FF2B5EF4-FFF2-40B4-BE49-F238E27FC236}">
                <a16:creationId xmlns:a16="http://schemas.microsoft.com/office/drawing/2014/main" id="{C3F135E3-55B5-9A5A-71EB-85B0C3183E36}"/>
              </a:ext>
            </a:extLst>
          </p:cNvPr>
          <p:cNvSpPr txBox="1"/>
          <p:nvPr/>
        </p:nvSpPr>
        <p:spPr>
          <a:xfrm>
            <a:off x="624114" y="1494971"/>
            <a:ext cx="12496800" cy="5016758"/>
          </a:xfrm>
          <a:prstGeom prst="rect">
            <a:avLst/>
          </a:prstGeom>
          <a:noFill/>
        </p:spPr>
        <p:txBody>
          <a:bodyPr wrap="square" rtlCol="0">
            <a:spAutoFit/>
          </a:bodyPr>
          <a:lstStyle/>
          <a:p>
            <a:r>
              <a:rPr lang="en-US" sz="2000" dirty="0">
                <a:latin typeface="Calisto MT" panose="02040603050505030304" pitchFamily="18" charset="0"/>
              </a:rPr>
              <a:t>1.3 Horizontal Flip</a:t>
            </a:r>
          </a:p>
          <a:p>
            <a:r>
              <a:rPr lang="en-US" sz="2000" dirty="0">
                <a:latin typeface="Calisto MT" panose="02040603050505030304" pitchFamily="18" charset="0"/>
              </a:rPr>
              <a:t>- Goal: Mirror an image horizontally along the x-axis.</a:t>
            </a:r>
          </a:p>
          <a:p>
            <a:r>
              <a:rPr lang="en-US" sz="2000" dirty="0">
                <a:latin typeface="Calisto MT" panose="02040603050505030304" pitchFamily="18" charset="0"/>
              </a:rPr>
              <a:t>- Process: Iterative indexing and memory management.</a:t>
            </a:r>
          </a:p>
          <a:p>
            <a:endParaRPr lang="en-US" sz="2000" dirty="0">
              <a:latin typeface="Calisto MT" panose="02040603050505030304" pitchFamily="18" charset="0"/>
            </a:endParaRPr>
          </a:p>
          <a:p>
            <a:r>
              <a:rPr lang="en-US" sz="2000" dirty="0" err="1">
                <a:latin typeface="Calisto MT" panose="02040603050505030304" pitchFamily="18" charset="0"/>
              </a:rPr>
              <a:t>i</a:t>
            </a:r>
            <a:r>
              <a:rPr lang="en-US" sz="2000" dirty="0">
                <a:latin typeface="Calisto MT" panose="02040603050505030304" pitchFamily="18" charset="0"/>
              </a:rPr>
              <a:t>. Initialization (</a:t>
            </a:r>
            <a:r>
              <a:rPr lang="en-US" sz="2000" dirty="0" err="1">
                <a:latin typeface="Calisto MT" panose="02040603050505030304" pitchFamily="18" charset="0"/>
              </a:rPr>
              <a:t>flipXCall</a:t>
            </a:r>
            <a:r>
              <a:rPr lang="en-US" sz="2000" dirty="0">
                <a:latin typeface="Calisto MT" panose="02040603050505030304" pitchFamily="18" charset="0"/>
              </a:rPr>
              <a:t>)</a:t>
            </a:r>
          </a:p>
          <a:p>
            <a:r>
              <a:rPr lang="en-US" sz="2000" dirty="0">
                <a:latin typeface="Calisto MT" panose="02040603050505030304" pitchFamily="18" charset="0"/>
              </a:rPr>
              <a:t>- Entry point to invoke the transformation.</a:t>
            </a:r>
          </a:p>
          <a:p>
            <a:r>
              <a:rPr lang="en-US" sz="2000" dirty="0">
                <a:latin typeface="Calisto MT" panose="02040603050505030304" pitchFamily="18" charset="0"/>
              </a:rPr>
              <a:t>- Sets initial values of various registers for managing iterative indexing.</a:t>
            </a:r>
          </a:p>
          <a:p>
            <a:endParaRPr lang="en-US" sz="2000" dirty="0">
              <a:latin typeface="Calisto MT" panose="02040603050505030304" pitchFamily="18" charset="0"/>
            </a:endParaRPr>
          </a:p>
          <a:p>
            <a:r>
              <a:rPr lang="en-US" sz="2000" dirty="0">
                <a:latin typeface="Calisto MT" panose="02040603050505030304" pitchFamily="18" charset="0"/>
              </a:rPr>
              <a:t>ii. Looping (</a:t>
            </a:r>
            <a:r>
              <a:rPr lang="en-US" sz="2000" dirty="0" err="1">
                <a:latin typeface="Calisto MT" panose="02040603050505030304" pitchFamily="18" charset="0"/>
              </a:rPr>
              <a:t>loop_flipX</a:t>
            </a:r>
            <a:r>
              <a:rPr lang="en-US" sz="2000" dirty="0">
                <a:latin typeface="Calisto MT" panose="02040603050505030304" pitchFamily="18" charset="0"/>
              </a:rPr>
              <a:t>)</a:t>
            </a:r>
          </a:p>
          <a:p>
            <a:r>
              <a:rPr lang="en-US" sz="2000" dirty="0">
                <a:latin typeface="Calisto MT" panose="02040603050505030304" pitchFamily="18" charset="0"/>
              </a:rPr>
              <a:t>- Iterates over each column of the image up to the specified column limit.</a:t>
            </a:r>
          </a:p>
          <a:p>
            <a:r>
              <a:rPr lang="en-US" sz="2000" dirty="0">
                <a:latin typeface="Calisto MT" panose="02040603050505030304" pitchFamily="18" charset="0"/>
              </a:rPr>
              <a:t>- Swaps the values of the upper and lower bytes of each pixel in the current column.</a:t>
            </a:r>
          </a:p>
          <a:p>
            <a:r>
              <a:rPr lang="en-US" sz="2000" dirty="0">
                <a:latin typeface="Calisto MT" panose="02040603050505030304" pitchFamily="18" charset="0"/>
              </a:rPr>
              <a:t>- Handles line breaks with conditional branching (</a:t>
            </a:r>
            <a:r>
              <a:rPr lang="en-US" sz="2000" dirty="0" err="1">
                <a:latin typeface="Calisto MT" panose="02040603050505030304" pitchFamily="18" charset="0"/>
              </a:rPr>
              <a:t>refreshFlipX</a:t>
            </a:r>
            <a:r>
              <a:rPr lang="en-US" sz="2000" dirty="0">
                <a:latin typeface="Calisto MT" panose="02040603050505030304" pitchFamily="18" charset="0"/>
              </a:rPr>
              <a:t>).</a:t>
            </a:r>
          </a:p>
          <a:p>
            <a:endParaRPr lang="en-US" sz="2000" dirty="0">
              <a:latin typeface="Calisto MT" panose="02040603050505030304" pitchFamily="18" charset="0"/>
            </a:endParaRPr>
          </a:p>
          <a:p>
            <a:r>
              <a:rPr lang="en-US" sz="2000" dirty="0">
                <a:latin typeface="Calisto MT" panose="02040603050505030304" pitchFamily="18" charset="0"/>
              </a:rPr>
              <a:t>Result: The image is mirrored horizontally, with each pixel retaining its position relative to the image's orientation. This is achieved through efficient memory management and meticulous iteration. The algorithm provides a comprehensive solution for image manipulation in MIPS assembly language.</a:t>
            </a:r>
            <a:endParaRPr lang="en-IN" sz="2000" dirty="0">
              <a:latin typeface="Calisto MT" panose="02040603050505030304" pitchFamily="18" charset="0"/>
            </a:endParaRPr>
          </a:p>
        </p:txBody>
      </p:sp>
    </p:spTree>
    <p:extLst>
      <p:ext uri="{BB962C8B-B14F-4D97-AF65-F5344CB8AC3E}">
        <p14:creationId xmlns:p14="http://schemas.microsoft.com/office/powerpoint/2010/main" val="116230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txBody>
          <a:bodyPr/>
          <a:lstStyle/>
          <a:p>
            <a:endParaRPr lang="en-IN"/>
          </a:p>
        </p:txBody>
      </p:sp>
      <p:sp>
        <p:nvSpPr>
          <p:cNvPr id="3" name="Shape 1"/>
          <p:cNvSpPr/>
          <p:nvPr/>
        </p:nvSpPr>
        <p:spPr>
          <a:xfrm>
            <a:off x="0" y="0"/>
            <a:ext cx="14630400" cy="8229600"/>
          </a:xfrm>
          <a:prstGeom prst="rect">
            <a:avLst/>
          </a:prstGeom>
          <a:solidFill>
            <a:srgbClr val="FCFCFC"/>
          </a:solidFill>
          <a:ln/>
        </p:spPr>
        <p:txBody>
          <a:bodyPr/>
          <a:lstStyle/>
          <a:p>
            <a:endParaRPr lang="en-IN" dirty="0"/>
          </a:p>
        </p:txBody>
      </p:sp>
      <p:sp>
        <p:nvSpPr>
          <p:cNvPr id="4" name="Text 2"/>
          <p:cNvSpPr/>
          <p:nvPr/>
        </p:nvSpPr>
        <p:spPr>
          <a:xfrm>
            <a:off x="2640336" y="53112"/>
            <a:ext cx="4232178" cy="694373"/>
          </a:xfrm>
          <a:prstGeom prst="rect">
            <a:avLst/>
          </a:prstGeom>
          <a:noFill/>
          <a:ln/>
        </p:spPr>
        <p:txBody>
          <a:bodyPr wrap="none" rtlCol="0" anchor="t"/>
          <a:lstStyle/>
          <a:p>
            <a:pPr marL="0" indent="0">
              <a:lnSpc>
                <a:spcPts val="5468"/>
              </a:lnSpc>
              <a:buNone/>
            </a:pPr>
            <a:r>
              <a:rPr lang="en-US" sz="4374" b="1" dirty="0">
                <a:solidFill>
                  <a:srgbClr val="1D1D1B"/>
                </a:solidFill>
                <a:latin typeface="Calisto MT" panose="02040603050505030304" pitchFamily="18" charset="0"/>
                <a:ea typeface="Tomorrow" pitchFamily="34" charset="-122"/>
                <a:cs typeface="Tomorrow" pitchFamily="34" charset="-120"/>
              </a:rPr>
              <a:t>Image Processing 4 - </a:t>
            </a:r>
            <a:r>
              <a:rPr lang="en-US" sz="4400" dirty="0">
                <a:latin typeface="Calisto MT" panose="02040603050505030304" pitchFamily="18" charset="0"/>
              </a:rPr>
              <a:t>Vertical Flip</a:t>
            </a:r>
            <a:endParaRPr lang="en-US" sz="4374" dirty="0">
              <a:latin typeface="Calisto MT" panose="02040603050505030304" pitchFamily="18" charset="0"/>
            </a:endParaRPr>
          </a:p>
        </p:txBody>
      </p:sp>
      <p:sp>
        <p:nvSpPr>
          <p:cNvPr id="22" name="TextBox 21">
            <a:extLst>
              <a:ext uri="{FF2B5EF4-FFF2-40B4-BE49-F238E27FC236}">
                <a16:creationId xmlns:a16="http://schemas.microsoft.com/office/drawing/2014/main" id="{C3F135E3-55B5-9A5A-71EB-85B0C3183E36}"/>
              </a:ext>
            </a:extLst>
          </p:cNvPr>
          <p:cNvSpPr txBox="1"/>
          <p:nvPr/>
        </p:nvSpPr>
        <p:spPr>
          <a:xfrm>
            <a:off x="624114" y="1494971"/>
            <a:ext cx="12496800" cy="5016758"/>
          </a:xfrm>
          <a:prstGeom prst="rect">
            <a:avLst/>
          </a:prstGeom>
          <a:noFill/>
        </p:spPr>
        <p:txBody>
          <a:bodyPr wrap="square" rtlCol="0">
            <a:spAutoFit/>
          </a:bodyPr>
          <a:lstStyle/>
          <a:p>
            <a:r>
              <a:rPr lang="en-US" sz="2000" dirty="0">
                <a:latin typeface="Calisto MT" panose="02040603050505030304" pitchFamily="18" charset="0"/>
              </a:rPr>
              <a:t>1.4 Vertical Flip</a:t>
            </a:r>
          </a:p>
          <a:p>
            <a:r>
              <a:rPr lang="en-US" sz="2000" dirty="0">
                <a:latin typeface="Calisto MT" panose="02040603050505030304" pitchFamily="18" charset="0"/>
              </a:rPr>
              <a:t>- Goal: Mirror an image vertically along the y-axis.</a:t>
            </a:r>
          </a:p>
          <a:p>
            <a:r>
              <a:rPr lang="en-US" sz="2000" dirty="0">
                <a:latin typeface="Calisto MT" panose="02040603050505030304" pitchFamily="18" charset="0"/>
              </a:rPr>
              <a:t>- Process: Iterative indexing and memory management.</a:t>
            </a:r>
          </a:p>
          <a:p>
            <a:endParaRPr lang="en-US" sz="2000" dirty="0">
              <a:latin typeface="Calisto MT" panose="02040603050505030304" pitchFamily="18" charset="0"/>
            </a:endParaRPr>
          </a:p>
          <a:p>
            <a:r>
              <a:rPr lang="en-US" sz="2000" dirty="0" err="1">
                <a:latin typeface="Calisto MT" panose="02040603050505030304" pitchFamily="18" charset="0"/>
              </a:rPr>
              <a:t>i</a:t>
            </a:r>
            <a:r>
              <a:rPr lang="en-US" sz="2000" dirty="0">
                <a:latin typeface="Calisto MT" panose="02040603050505030304" pitchFamily="18" charset="0"/>
              </a:rPr>
              <a:t>. Initialization (</a:t>
            </a:r>
            <a:r>
              <a:rPr lang="en-US" sz="2000" dirty="0" err="1">
                <a:latin typeface="Calisto MT" panose="02040603050505030304" pitchFamily="18" charset="0"/>
              </a:rPr>
              <a:t>flipYCall</a:t>
            </a:r>
            <a:r>
              <a:rPr lang="en-US" sz="2000" dirty="0">
                <a:latin typeface="Calisto MT" panose="02040603050505030304" pitchFamily="18" charset="0"/>
              </a:rPr>
              <a:t>)</a:t>
            </a:r>
          </a:p>
          <a:p>
            <a:r>
              <a:rPr lang="en-US" sz="2000" dirty="0">
                <a:latin typeface="Calisto MT" panose="02040603050505030304" pitchFamily="18" charset="0"/>
              </a:rPr>
              <a:t>- Entry point to invoke the transformation.</a:t>
            </a:r>
          </a:p>
          <a:p>
            <a:r>
              <a:rPr lang="en-US" sz="2000" dirty="0">
                <a:latin typeface="Calisto MT" panose="02040603050505030304" pitchFamily="18" charset="0"/>
              </a:rPr>
              <a:t>- Sets initial values of various registers for managing iterative indexing.</a:t>
            </a:r>
          </a:p>
          <a:p>
            <a:endParaRPr lang="en-US" sz="2000" dirty="0">
              <a:latin typeface="Calisto MT" panose="02040603050505030304" pitchFamily="18" charset="0"/>
            </a:endParaRPr>
          </a:p>
          <a:p>
            <a:r>
              <a:rPr lang="en-US" sz="2000" dirty="0">
                <a:latin typeface="Calisto MT" panose="02040603050505030304" pitchFamily="18" charset="0"/>
              </a:rPr>
              <a:t>ii. Looping (</a:t>
            </a:r>
            <a:r>
              <a:rPr lang="en-US" sz="2000" dirty="0" err="1">
                <a:latin typeface="Calisto MT" panose="02040603050505030304" pitchFamily="18" charset="0"/>
              </a:rPr>
              <a:t>loop_flipY</a:t>
            </a:r>
            <a:r>
              <a:rPr lang="en-US" sz="2000" dirty="0">
                <a:latin typeface="Calisto MT" panose="02040603050505030304" pitchFamily="18" charset="0"/>
              </a:rPr>
              <a:t>)</a:t>
            </a:r>
          </a:p>
          <a:p>
            <a:r>
              <a:rPr lang="en-US" sz="2000" dirty="0">
                <a:latin typeface="Calisto MT" panose="02040603050505030304" pitchFamily="18" charset="0"/>
              </a:rPr>
              <a:t>- Iterates over each row of the image up to the specified row limit.</a:t>
            </a:r>
          </a:p>
          <a:p>
            <a:r>
              <a:rPr lang="en-US" sz="2000" dirty="0">
                <a:latin typeface="Calisto MT" panose="02040603050505030304" pitchFamily="18" charset="0"/>
              </a:rPr>
              <a:t>- Swaps the values of the left and right bytes of each pixel in the current row.</a:t>
            </a:r>
          </a:p>
          <a:p>
            <a:r>
              <a:rPr lang="en-US" sz="2000" dirty="0">
                <a:latin typeface="Calisto MT" panose="02040603050505030304" pitchFamily="18" charset="0"/>
              </a:rPr>
              <a:t>- Handles column breaks with conditional branching (</a:t>
            </a:r>
            <a:r>
              <a:rPr lang="en-US" sz="2000" dirty="0" err="1">
                <a:latin typeface="Calisto MT" panose="02040603050505030304" pitchFamily="18" charset="0"/>
              </a:rPr>
              <a:t>refreshFlipY</a:t>
            </a:r>
            <a:r>
              <a:rPr lang="en-US" sz="2000" dirty="0">
                <a:latin typeface="Calisto MT" panose="02040603050505030304" pitchFamily="18" charset="0"/>
              </a:rPr>
              <a:t>).</a:t>
            </a:r>
          </a:p>
          <a:p>
            <a:endParaRPr lang="en-US" sz="2000" dirty="0">
              <a:latin typeface="Calisto MT" panose="02040603050505030304" pitchFamily="18" charset="0"/>
            </a:endParaRPr>
          </a:p>
          <a:p>
            <a:r>
              <a:rPr lang="en-US" sz="2000" dirty="0">
                <a:latin typeface="Calisto MT" panose="02040603050505030304" pitchFamily="18" charset="0"/>
              </a:rPr>
              <a:t>Result: The image is mirrored vertically, with each pixel retaining its position relative to the image's orientation. This is achieved through efficient memory management and meticulous iteration. The algorithm provides a comprehensive solution for image manipulation in MIPS assembly language.</a:t>
            </a:r>
            <a:endParaRPr lang="en-IN" sz="2000" dirty="0">
              <a:latin typeface="Calisto MT" panose="02040603050505030304" pitchFamily="18" charset="0"/>
            </a:endParaRPr>
          </a:p>
        </p:txBody>
      </p:sp>
    </p:spTree>
    <p:extLst>
      <p:ext uri="{BB962C8B-B14F-4D97-AF65-F5344CB8AC3E}">
        <p14:creationId xmlns:p14="http://schemas.microsoft.com/office/powerpoint/2010/main" val="101964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txBody>
          <a:bodyPr/>
          <a:lstStyle/>
          <a:p>
            <a:endParaRPr lang="en-IN"/>
          </a:p>
        </p:txBody>
      </p:sp>
      <p:sp>
        <p:nvSpPr>
          <p:cNvPr id="3" name="Shape 1"/>
          <p:cNvSpPr/>
          <p:nvPr/>
        </p:nvSpPr>
        <p:spPr>
          <a:xfrm>
            <a:off x="0" y="0"/>
            <a:ext cx="14630400" cy="8229600"/>
          </a:xfrm>
          <a:prstGeom prst="rect">
            <a:avLst/>
          </a:prstGeom>
          <a:solidFill>
            <a:srgbClr val="FCFCFC"/>
          </a:solidFill>
          <a:ln/>
        </p:spPr>
        <p:txBody>
          <a:bodyPr/>
          <a:lstStyle/>
          <a:p>
            <a:endParaRPr lang="en-IN" dirty="0"/>
          </a:p>
        </p:txBody>
      </p:sp>
      <p:sp>
        <p:nvSpPr>
          <p:cNvPr id="4" name="Text 2"/>
          <p:cNvSpPr/>
          <p:nvPr/>
        </p:nvSpPr>
        <p:spPr>
          <a:xfrm>
            <a:off x="3083022" y="129586"/>
            <a:ext cx="4232178" cy="694373"/>
          </a:xfrm>
          <a:prstGeom prst="rect">
            <a:avLst/>
          </a:prstGeom>
          <a:noFill/>
          <a:ln/>
        </p:spPr>
        <p:txBody>
          <a:bodyPr wrap="none" rtlCol="0" anchor="t"/>
          <a:lstStyle/>
          <a:p>
            <a:pPr marL="0" indent="0">
              <a:lnSpc>
                <a:spcPts val="5468"/>
              </a:lnSpc>
              <a:buNone/>
            </a:pPr>
            <a:r>
              <a:rPr lang="en-US" sz="4374" b="1" dirty="0">
                <a:solidFill>
                  <a:srgbClr val="1D1D1B"/>
                </a:solidFill>
                <a:latin typeface="Calisto MT" panose="02040603050505030304" pitchFamily="18" charset="0"/>
                <a:ea typeface="Tomorrow" pitchFamily="34" charset="-122"/>
                <a:cs typeface="Tomorrow" pitchFamily="34" charset="-120"/>
              </a:rPr>
              <a:t>Image Processing 5 - </a:t>
            </a:r>
            <a:r>
              <a:rPr lang="en-US" sz="4400" dirty="0">
                <a:latin typeface="Calisto MT" panose="02040603050505030304" pitchFamily="18" charset="0"/>
              </a:rPr>
              <a:t>Rotate </a:t>
            </a:r>
            <a:r>
              <a:rPr lang="en-US" sz="4400" dirty="0" err="1">
                <a:latin typeface="Calisto MT" panose="02040603050505030304" pitchFamily="18" charset="0"/>
              </a:rPr>
              <a:t>Colour</a:t>
            </a:r>
            <a:r>
              <a:rPr lang="en-US" sz="4374" b="1" dirty="0">
                <a:solidFill>
                  <a:srgbClr val="1D1D1B"/>
                </a:solidFill>
                <a:latin typeface="Calisto MT" panose="02040603050505030304" pitchFamily="18" charset="0"/>
                <a:ea typeface="Tomorrow" pitchFamily="34" charset="-122"/>
                <a:cs typeface="Tomorrow" pitchFamily="34" charset="-120"/>
              </a:rPr>
              <a:t> </a:t>
            </a:r>
            <a:endParaRPr lang="en-US" sz="4374" dirty="0">
              <a:latin typeface="Calisto MT" panose="02040603050505030304" pitchFamily="18" charset="0"/>
            </a:endParaRPr>
          </a:p>
        </p:txBody>
      </p:sp>
      <p:sp>
        <p:nvSpPr>
          <p:cNvPr id="22" name="TextBox 21">
            <a:extLst>
              <a:ext uri="{FF2B5EF4-FFF2-40B4-BE49-F238E27FC236}">
                <a16:creationId xmlns:a16="http://schemas.microsoft.com/office/drawing/2014/main" id="{C3F135E3-55B5-9A5A-71EB-85B0C3183E36}"/>
              </a:ext>
            </a:extLst>
          </p:cNvPr>
          <p:cNvSpPr txBox="1"/>
          <p:nvPr/>
        </p:nvSpPr>
        <p:spPr>
          <a:xfrm>
            <a:off x="624114" y="1494971"/>
            <a:ext cx="12496800" cy="5016758"/>
          </a:xfrm>
          <a:prstGeom prst="rect">
            <a:avLst/>
          </a:prstGeom>
          <a:noFill/>
        </p:spPr>
        <p:txBody>
          <a:bodyPr wrap="square" rtlCol="0">
            <a:spAutoFit/>
          </a:bodyPr>
          <a:lstStyle/>
          <a:p>
            <a:r>
              <a:rPr lang="en-US" sz="2000" dirty="0">
                <a:latin typeface="Calisto MT" panose="02040603050505030304" pitchFamily="18" charset="0"/>
              </a:rPr>
              <a:t>1.5 Rotate </a:t>
            </a:r>
            <a:r>
              <a:rPr lang="en-US" sz="2000" dirty="0" err="1">
                <a:latin typeface="Calisto MT" panose="02040603050505030304" pitchFamily="18" charset="0"/>
              </a:rPr>
              <a:t>Colour</a:t>
            </a:r>
            <a:endParaRPr lang="en-US" sz="2000" dirty="0">
              <a:latin typeface="Calisto MT" panose="02040603050505030304" pitchFamily="18" charset="0"/>
            </a:endParaRPr>
          </a:p>
          <a:p>
            <a:r>
              <a:rPr lang="en-US" sz="2000" dirty="0">
                <a:latin typeface="Calisto MT" panose="02040603050505030304" pitchFamily="18" charset="0"/>
              </a:rPr>
              <a:t>- Goal: Apply a </a:t>
            </a:r>
            <a:r>
              <a:rPr lang="en-US" sz="2000" dirty="0" err="1">
                <a:latin typeface="Calisto MT" panose="02040603050505030304" pitchFamily="18" charset="0"/>
              </a:rPr>
              <a:t>colour</a:t>
            </a:r>
            <a:r>
              <a:rPr lang="en-US" sz="2000" dirty="0">
                <a:latin typeface="Calisto MT" panose="02040603050505030304" pitchFamily="18" charset="0"/>
              </a:rPr>
              <a:t> rotation filter to an image.</a:t>
            </a:r>
          </a:p>
          <a:p>
            <a:r>
              <a:rPr lang="en-US" sz="2000" dirty="0">
                <a:latin typeface="Calisto MT" panose="02040603050505030304" pitchFamily="18" charset="0"/>
              </a:rPr>
              <a:t>- Process: Iterative indexing and memory management.</a:t>
            </a:r>
          </a:p>
          <a:p>
            <a:endParaRPr lang="en-US" sz="2000" dirty="0">
              <a:latin typeface="Calisto MT" panose="02040603050505030304" pitchFamily="18" charset="0"/>
            </a:endParaRPr>
          </a:p>
          <a:p>
            <a:r>
              <a:rPr lang="en-US" sz="2000" dirty="0" err="1">
                <a:latin typeface="Calisto MT" panose="02040603050505030304" pitchFamily="18" charset="0"/>
              </a:rPr>
              <a:t>i</a:t>
            </a:r>
            <a:r>
              <a:rPr lang="en-US" sz="2000" dirty="0">
                <a:latin typeface="Calisto MT" panose="02040603050505030304" pitchFamily="18" charset="0"/>
              </a:rPr>
              <a:t>. Initialization (</a:t>
            </a:r>
            <a:r>
              <a:rPr lang="en-US" sz="2000" dirty="0" err="1">
                <a:latin typeface="Calisto MT" panose="02040603050505030304" pitchFamily="18" charset="0"/>
              </a:rPr>
              <a:t>rotateColoursCall</a:t>
            </a:r>
            <a:r>
              <a:rPr lang="en-US" sz="2000" dirty="0">
                <a:latin typeface="Calisto MT" panose="02040603050505030304" pitchFamily="18" charset="0"/>
              </a:rPr>
              <a:t>)</a:t>
            </a:r>
          </a:p>
          <a:p>
            <a:r>
              <a:rPr lang="en-US" sz="2000" dirty="0">
                <a:latin typeface="Calisto MT" panose="02040603050505030304" pitchFamily="18" charset="0"/>
              </a:rPr>
              <a:t>- Entry point to invoke the transformation.</a:t>
            </a:r>
          </a:p>
          <a:p>
            <a:r>
              <a:rPr lang="en-US" sz="2000" dirty="0">
                <a:latin typeface="Calisto MT" panose="02040603050505030304" pitchFamily="18" charset="0"/>
              </a:rPr>
              <a:t>- Retrieves image properties and starting address of the image data.</a:t>
            </a:r>
          </a:p>
          <a:p>
            <a:endParaRPr lang="en-US" sz="2000" dirty="0">
              <a:latin typeface="Calisto MT" panose="02040603050505030304" pitchFamily="18" charset="0"/>
            </a:endParaRPr>
          </a:p>
          <a:p>
            <a:r>
              <a:rPr lang="en-US" sz="2000" dirty="0">
                <a:latin typeface="Calisto MT" panose="02040603050505030304" pitchFamily="18" charset="0"/>
              </a:rPr>
              <a:t>ii. Looping (</a:t>
            </a:r>
            <a:r>
              <a:rPr lang="en-US" sz="2000" dirty="0" err="1">
                <a:latin typeface="Calisto MT" panose="02040603050505030304" pitchFamily="18" charset="0"/>
              </a:rPr>
              <a:t>rotateColours</a:t>
            </a:r>
            <a:r>
              <a:rPr lang="en-US" sz="2000" dirty="0">
                <a:latin typeface="Calisto MT" panose="02040603050505030304" pitchFamily="18" charset="0"/>
              </a:rPr>
              <a:t>)</a:t>
            </a:r>
          </a:p>
          <a:p>
            <a:r>
              <a:rPr lang="en-US" sz="2000" dirty="0">
                <a:latin typeface="Calisto MT" panose="02040603050505030304" pitchFamily="18" charset="0"/>
              </a:rPr>
              <a:t>- Iterates over each pixel in the image, starting from the image data's starting address.</a:t>
            </a:r>
          </a:p>
          <a:p>
            <a:r>
              <a:rPr lang="en-US" sz="2000" dirty="0">
                <a:latin typeface="Calisto MT" panose="02040603050505030304" pitchFamily="18" charset="0"/>
              </a:rPr>
              <a:t>- Reads the </a:t>
            </a:r>
            <a:r>
              <a:rPr lang="en-US" sz="2000" dirty="0" err="1">
                <a:latin typeface="Calisto MT" panose="02040603050505030304" pitchFamily="18" charset="0"/>
              </a:rPr>
              <a:t>colour</a:t>
            </a:r>
            <a:r>
              <a:rPr lang="en-US" sz="2000" dirty="0">
                <a:latin typeface="Calisto MT" panose="02040603050505030304" pitchFamily="18" charset="0"/>
              </a:rPr>
              <a:t> channels of each pixel, manipulates them according to the desired </a:t>
            </a:r>
            <a:r>
              <a:rPr lang="en-US" sz="2000" dirty="0" err="1">
                <a:latin typeface="Calisto MT" panose="02040603050505030304" pitchFamily="18" charset="0"/>
              </a:rPr>
              <a:t>colour</a:t>
            </a:r>
            <a:r>
              <a:rPr lang="en-US" sz="2000" dirty="0">
                <a:latin typeface="Calisto MT" panose="02040603050505030304" pitchFamily="18" charset="0"/>
              </a:rPr>
              <a:t> rotation effect, and stores the modified pixel value back into memory.</a:t>
            </a:r>
          </a:p>
          <a:p>
            <a:endParaRPr lang="en-US" sz="2000" dirty="0">
              <a:latin typeface="Calisto MT" panose="02040603050505030304" pitchFamily="18" charset="0"/>
            </a:endParaRPr>
          </a:p>
          <a:p>
            <a:r>
              <a:rPr lang="en-US" sz="2000" dirty="0">
                <a:latin typeface="Calisto MT" panose="02040603050505030304" pitchFamily="18" charset="0"/>
              </a:rPr>
              <a:t>Result: The image's </a:t>
            </a:r>
            <a:r>
              <a:rPr lang="en-US" sz="2000" dirty="0" err="1">
                <a:latin typeface="Calisto MT" panose="02040603050505030304" pitchFamily="18" charset="0"/>
              </a:rPr>
              <a:t>colour</a:t>
            </a:r>
            <a:r>
              <a:rPr lang="en-US" sz="2000" dirty="0">
                <a:latin typeface="Calisto MT" panose="02040603050505030304" pitchFamily="18" charset="0"/>
              </a:rPr>
              <a:t> channels are rearranged, providing diverse and dynamic image manipulation capabilities within MIPS assembly language. The algorithm provides a comprehensive solution for image manipulation in MIPS assembly language.</a:t>
            </a:r>
            <a:endParaRPr lang="en-IN" sz="2000" dirty="0">
              <a:latin typeface="Calisto MT" panose="02040603050505030304" pitchFamily="18" charset="0"/>
            </a:endParaRPr>
          </a:p>
        </p:txBody>
      </p:sp>
    </p:spTree>
    <p:extLst>
      <p:ext uri="{BB962C8B-B14F-4D97-AF65-F5344CB8AC3E}">
        <p14:creationId xmlns:p14="http://schemas.microsoft.com/office/powerpoint/2010/main" val="176131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txBody>
          <a:bodyPr/>
          <a:lstStyle/>
          <a:p>
            <a:endParaRPr lang="en-IN"/>
          </a:p>
        </p:txBody>
      </p:sp>
      <p:sp>
        <p:nvSpPr>
          <p:cNvPr id="3" name="Shape 1"/>
          <p:cNvSpPr/>
          <p:nvPr/>
        </p:nvSpPr>
        <p:spPr>
          <a:xfrm>
            <a:off x="0" y="0"/>
            <a:ext cx="14630400" cy="8229600"/>
          </a:xfrm>
          <a:prstGeom prst="rect">
            <a:avLst/>
          </a:prstGeom>
          <a:solidFill>
            <a:srgbClr val="FCFCFC"/>
          </a:solidFill>
          <a:ln/>
        </p:spPr>
        <p:txBody>
          <a:bodyPr/>
          <a:lstStyle/>
          <a:p>
            <a:endParaRPr lang="en-IN" dirty="0"/>
          </a:p>
        </p:txBody>
      </p:sp>
      <p:sp>
        <p:nvSpPr>
          <p:cNvPr id="4" name="Text 2"/>
          <p:cNvSpPr/>
          <p:nvPr/>
        </p:nvSpPr>
        <p:spPr>
          <a:xfrm>
            <a:off x="3083022" y="121422"/>
            <a:ext cx="4232178" cy="694373"/>
          </a:xfrm>
          <a:prstGeom prst="rect">
            <a:avLst/>
          </a:prstGeom>
          <a:noFill/>
          <a:ln/>
        </p:spPr>
        <p:txBody>
          <a:bodyPr wrap="none" rtlCol="0" anchor="t"/>
          <a:lstStyle/>
          <a:p>
            <a:pPr marL="0" indent="0">
              <a:lnSpc>
                <a:spcPts val="5468"/>
              </a:lnSpc>
              <a:buNone/>
            </a:pPr>
            <a:r>
              <a:rPr lang="en-US" sz="4374" b="1" dirty="0">
                <a:solidFill>
                  <a:srgbClr val="1D1D1B"/>
                </a:solidFill>
                <a:latin typeface="Calisto MT" panose="02040603050505030304" pitchFamily="18" charset="0"/>
                <a:ea typeface="Tomorrow" pitchFamily="34" charset="-122"/>
                <a:cs typeface="Tomorrow" pitchFamily="34" charset="-120"/>
              </a:rPr>
              <a:t>Image Processing 6 - </a:t>
            </a:r>
            <a:r>
              <a:rPr lang="en-US" sz="4400" dirty="0" err="1">
                <a:latin typeface="Calisto MT" panose="02040603050505030304" pitchFamily="18" charset="0"/>
              </a:rPr>
              <a:t>Colour</a:t>
            </a:r>
            <a:r>
              <a:rPr lang="en-US" sz="4400" dirty="0">
                <a:latin typeface="Calisto MT" panose="02040603050505030304" pitchFamily="18" charset="0"/>
              </a:rPr>
              <a:t> Inversion</a:t>
            </a:r>
            <a:endParaRPr lang="en-US" sz="4374" dirty="0">
              <a:latin typeface="Calisto MT" panose="02040603050505030304" pitchFamily="18" charset="0"/>
            </a:endParaRPr>
          </a:p>
        </p:txBody>
      </p:sp>
      <p:sp>
        <p:nvSpPr>
          <p:cNvPr id="22" name="TextBox 21">
            <a:extLst>
              <a:ext uri="{FF2B5EF4-FFF2-40B4-BE49-F238E27FC236}">
                <a16:creationId xmlns:a16="http://schemas.microsoft.com/office/drawing/2014/main" id="{C3F135E3-55B5-9A5A-71EB-85B0C3183E36}"/>
              </a:ext>
            </a:extLst>
          </p:cNvPr>
          <p:cNvSpPr txBox="1"/>
          <p:nvPr/>
        </p:nvSpPr>
        <p:spPr>
          <a:xfrm>
            <a:off x="624114" y="1494971"/>
            <a:ext cx="12496800" cy="5016758"/>
          </a:xfrm>
          <a:prstGeom prst="rect">
            <a:avLst/>
          </a:prstGeom>
          <a:noFill/>
        </p:spPr>
        <p:txBody>
          <a:bodyPr wrap="square" rtlCol="0">
            <a:spAutoFit/>
          </a:bodyPr>
          <a:lstStyle/>
          <a:p>
            <a:r>
              <a:rPr lang="en-US" sz="2000" dirty="0">
                <a:latin typeface="Calisto MT" panose="02040603050505030304" pitchFamily="18" charset="0"/>
              </a:rPr>
              <a:t>1.6 </a:t>
            </a:r>
            <a:r>
              <a:rPr lang="en-US" sz="2000" dirty="0" err="1">
                <a:latin typeface="Calisto MT" panose="02040603050505030304" pitchFamily="18" charset="0"/>
              </a:rPr>
              <a:t>Colour</a:t>
            </a:r>
            <a:r>
              <a:rPr lang="en-US" sz="2000" dirty="0">
                <a:latin typeface="Calisto MT" panose="02040603050505030304" pitchFamily="18" charset="0"/>
              </a:rPr>
              <a:t> Inversion</a:t>
            </a:r>
          </a:p>
          <a:p>
            <a:r>
              <a:rPr lang="en-US" sz="2000" dirty="0">
                <a:latin typeface="Calisto MT" panose="02040603050505030304" pitchFamily="18" charset="0"/>
              </a:rPr>
              <a:t>- Goal: Apply a </a:t>
            </a:r>
            <a:r>
              <a:rPr lang="en-US" sz="2000" dirty="0" err="1">
                <a:latin typeface="Calisto MT" panose="02040603050505030304" pitchFamily="18" charset="0"/>
              </a:rPr>
              <a:t>colour</a:t>
            </a:r>
            <a:r>
              <a:rPr lang="en-US" sz="2000" dirty="0">
                <a:latin typeface="Calisto MT" panose="02040603050505030304" pitchFamily="18" charset="0"/>
              </a:rPr>
              <a:t> inversion filter to an image.</a:t>
            </a:r>
          </a:p>
          <a:p>
            <a:r>
              <a:rPr lang="en-US" sz="2000" dirty="0">
                <a:latin typeface="Calisto MT" panose="02040603050505030304" pitchFamily="18" charset="0"/>
              </a:rPr>
              <a:t>- Process: Iterative indexing and memory management.</a:t>
            </a:r>
          </a:p>
          <a:p>
            <a:endParaRPr lang="en-US" sz="2000" dirty="0">
              <a:latin typeface="Calisto MT" panose="02040603050505030304" pitchFamily="18" charset="0"/>
            </a:endParaRPr>
          </a:p>
          <a:p>
            <a:r>
              <a:rPr lang="en-US" sz="2000" dirty="0" err="1">
                <a:latin typeface="Calisto MT" panose="02040603050505030304" pitchFamily="18" charset="0"/>
              </a:rPr>
              <a:t>i</a:t>
            </a:r>
            <a:r>
              <a:rPr lang="en-US" sz="2000" dirty="0">
                <a:latin typeface="Calisto MT" panose="02040603050505030304" pitchFamily="18" charset="0"/>
              </a:rPr>
              <a:t>. Initialization (</a:t>
            </a:r>
            <a:r>
              <a:rPr lang="en-US" sz="2000" dirty="0" err="1">
                <a:latin typeface="Calisto MT" panose="02040603050505030304" pitchFamily="18" charset="0"/>
              </a:rPr>
              <a:t>invertColoursCall</a:t>
            </a:r>
            <a:r>
              <a:rPr lang="en-US" sz="2000" dirty="0">
                <a:latin typeface="Calisto MT" panose="02040603050505030304" pitchFamily="18" charset="0"/>
              </a:rPr>
              <a:t>)</a:t>
            </a:r>
          </a:p>
          <a:p>
            <a:r>
              <a:rPr lang="en-US" sz="2000" dirty="0">
                <a:latin typeface="Calisto MT" panose="02040603050505030304" pitchFamily="18" charset="0"/>
              </a:rPr>
              <a:t>- Entry point to invoke the transformation.</a:t>
            </a:r>
          </a:p>
          <a:p>
            <a:r>
              <a:rPr lang="en-US" sz="2000" dirty="0">
                <a:latin typeface="Calisto MT" panose="02040603050505030304" pitchFamily="18" charset="0"/>
              </a:rPr>
              <a:t>- Retrieves image properties and starting address of the image data.</a:t>
            </a:r>
          </a:p>
          <a:p>
            <a:endParaRPr lang="en-US" sz="2000" dirty="0">
              <a:latin typeface="Calisto MT" panose="02040603050505030304" pitchFamily="18" charset="0"/>
            </a:endParaRPr>
          </a:p>
          <a:p>
            <a:r>
              <a:rPr lang="en-US" sz="2000" dirty="0">
                <a:latin typeface="Calisto MT" panose="02040603050505030304" pitchFamily="18" charset="0"/>
              </a:rPr>
              <a:t>ii. Looping (</a:t>
            </a:r>
            <a:r>
              <a:rPr lang="en-US" sz="2000" dirty="0" err="1">
                <a:latin typeface="Calisto MT" panose="02040603050505030304" pitchFamily="18" charset="0"/>
              </a:rPr>
              <a:t>invertColours</a:t>
            </a:r>
            <a:r>
              <a:rPr lang="en-US" sz="2000" dirty="0">
                <a:latin typeface="Calisto MT" panose="02040603050505030304" pitchFamily="18" charset="0"/>
              </a:rPr>
              <a:t>)</a:t>
            </a:r>
          </a:p>
          <a:p>
            <a:r>
              <a:rPr lang="en-US" sz="2000" dirty="0">
                <a:latin typeface="Calisto MT" panose="02040603050505030304" pitchFamily="18" charset="0"/>
              </a:rPr>
              <a:t>- Iterates over each pixel in the image, starting from the image data's starting address.</a:t>
            </a:r>
          </a:p>
          <a:p>
            <a:r>
              <a:rPr lang="en-US" sz="2000" dirty="0">
                <a:latin typeface="Calisto MT" panose="02040603050505030304" pitchFamily="18" charset="0"/>
              </a:rPr>
              <a:t>- Inverts the </a:t>
            </a:r>
            <a:r>
              <a:rPr lang="en-US" sz="2000" dirty="0" err="1">
                <a:latin typeface="Calisto MT" panose="02040603050505030304" pitchFamily="18" charset="0"/>
              </a:rPr>
              <a:t>colour</a:t>
            </a:r>
            <a:r>
              <a:rPr lang="en-US" sz="2000" dirty="0">
                <a:latin typeface="Calisto MT" panose="02040603050505030304" pitchFamily="18" charset="0"/>
              </a:rPr>
              <a:t> values of each pixel using the equation R = (255-R), G = (255-G), and B = (255-B).</a:t>
            </a:r>
          </a:p>
          <a:p>
            <a:r>
              <a:rPr lang="en-US" sz="2000" dirty="0">
                <a:latin typeface="Calisto MT" panose="02040603050505030304" pitchFamily="18" charset="0"/>
              </a:rPr>
              <a:t>- Stores the inverted </a:t>
            </a:r>
            <a:r>
              <a:rPr lang="en-US" sz="2000" dirty="0" err="1">
                <a:latin typeface="Calisto MT" panose="02040603050505030304" pitchFamily="18" charset="0"/>
              </a:rPr>
              <a:t>colour</a:t>
            </a:r>
            <a:r>
              <a:rPr lang="en-US" sz="2000" dirty="0">
                <a:latin typeface="Calisto MT" panose="02040603050505030304" pitchFamily="18" charset="0"/>
              </a:rPr>
              <a:t> values back into memory at the appropriate pixel address.</a:t>
            </a:r>
          </a:p>
          <a:p>
            <a:endParaRPr lang="en-US" sz="2000" dirty="0">
              <a:latin typeface="Calisto MT" panose="02040603050505030304" pitchFamily="18" charset="0"/>
            </a:endParaRPr>
          </a:p>
          <a:p>
            <a:r>
              <a:rPr lang="en-US" sz="2000" dirty="0">
                <a:latin typeface="Calisto MT" panose="02040603050505030304" pitchFamily="18" charset="0"/>
              </a:rPr>
              <a:t>Result: The image's </a:t>
            </a:r>
            <a:r>
              <a:rPr lang="en-US" sz="2000" dirty="0" err="1">
                <a:latin typeface="Calisto MT" panose="02040603050505030304" pitchFamily="18" charset="0"/>
              </a:rPr>
              <a:t>colour</a:t>
            </a:r>
            <a:r>
              <a:rPr lang="en-US" sz="2000" dirty="0">
                <a:latin typeface="Calisto MT" panose="02040603050505030304" pitchFamily="18" charset="0"/>
              </a:rPr>
              <a:t> values are reversed, providing dynamic and versatile image manipulation capabilities within MIPS assembly language. The algorithm provides a comprehensive solution for image manipulation in MIPS assembly language.</a:t>
            </a:r>
            <a:endParaRPr lang="en-IN" sz="2000" dirty="0">
              <a:latin typeface="Calisto MT" panose="02040603050505030304" pitchFamily="18" charset="0"/>
            </a:endParaRPr>
          </a:p>
        </p:txBody>
      </p:sp>
    </p:spTree>
    <p:extLst>
      <p:ext uri="{BB962C8B-B14F-4D97-AF65-F5344CB8AC3E}">
        <p14:creationId xmlns:p14="http://schemas.microsoft.com/office/powerpoint/2010/main" val="3165801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txBody>
          <a:bodyPr/>
          <a:lstStyle/>
          <a:p>
            <a:endParaRPr lang="en-IN"/>
          </a:p>
        </p:txBody>
      </p:sp>
      <p:sp>
        <p:nvSpPr>
          <p:cNvPr id="3" name="Shape 1"/>
          <p:cNvSpPr/>
          <p:nvPr/>
        </p:nvSpPr>
        <p:spPr>
          <a:xfrm>
            <a:off x="0" y="0"/>
            <a:ext cx="14630400" cy="8229600"/>
          </a:xfrm>
          <a:prstGeom prst="rect">
            <a:avLst/>
          </a:prstGeom>
          <a:solidFill>
            <a:srgbClr val="FCFCFC"/>
          </a:solidFill>
          <a:ln/>
        </p:spPr>
        <p:txBody>
          <a:bodyPr/>
          <a:lstStyle/>
          <a:p>
            <a:endParaRPr lang="en-IN" dirty="0"/>
          </a:p>
        </p:txBody>
      </p:sp>
      <p:sp>
        <p:nvSpPr>
          <p:cNvPr id="4" name="Text 2"/>
          <p:cNvSpPr/>
          <p:nvPr/>
        </p:nvSpPr>
        <p:spPr>
          <a:xfrm>
            <a:off x="3083022" y="84877"/>
            <a:ext cx="4232178" cy="694373"/>
          </a:xfrm>
          <a:prstGeom prst="rect">
            <a:avLst/>
          </a:prstGeom>
          <a:noFill/>
          <a:ln/>
        </p:spPr>
        <p:txBody>
          <a:bodyPr wrap="none" rtlCol="0" anchor="t"/>
          <a:lstStyle/>
          <a:p>
            <a:pPr marL="0" indent="0">
              <a:lnSpc>
                <a:spcPts val="5468"/>
              </a:lnSpc>
              <a:buNone/>
            </a:pPr>
            <a:r>
              <a:rPr lang="en-US" sz="4374" b="1" dirty="0">
                <a:solidFill>
                  <a:srgbClr val="1D1D1B"/>
                </a:solidFill>
                <a:latin typeface="Calisto MT" panose="02040603050505030304" pitchFamily="18" charset="0"/>
                <a:ea typeface="Tomorrow" pitchFamily="34" charset="-122"/>
                <a:cs typeface="Tomorrow" pitchFamily="34" charset="-120"/>
              </a:rPr>
              <a:t>Image Processing 7 - </a:t>
            </a:r>
            <a:r>
              <a:rPr lang="en-US" sz="4400" dirty="0" err="1">
                <a:latin typeface="Calisto MT" panose="02040603050505030304" pitchFamily="18" charset="0"/>
              </a:rPr>
              <a:t>Colour</a:t>
            </a:r>
            <a:r>
              <a:rPr lang="en-US" sz="4400" dirty="0">
                <a:latin typeface="Calisto MT" panose="02040603050505030304" pitchFamily="18" charset="0"/>
              </a:rPr>
              <a:t> Inversion</a:t>
            </a:r>
            <a:endParaRPr lang="en-US" sz="4374" dirty="0">
              <a:latin typeface="Calisto MT" panose="02040603050505030304" pitchFamily="18" charset="0"/>
            </a:endParaRPr>
          </a:p>
        </p:txBody>
      </p:sp>
      <p:sp>
        <p:nvSpPr>
          <p:cNvPr id="22" name="TextBox 21">
            <a:extLst>
              <a:ext uri="{FF2B5EF4-FFF2-40B4-BE49-F238E27FC236}">
                <a16:creationId xmlns:a16="http://schemas.microsoft.com/office/drawing/2014/main" id="{C3F135E3-55B5-9A5A-71EB-85B0C3183E36}"/>
              </a:ext>
            </a:extLst>
          </p:cNvPr>
          <p:cNvSpPr txBox="1"/>
          <p:nvPr/>
        </p:nvSpPr>
        <p:spPr>
          <a:xfrm>
            <a:off x="624114" y="1494971"/>
            <a:ext cx="12496800" cy="5324535"/>
          </a:xfrm>
          <a:prstGeom prst="rect">
            <a:avLst/>
          </a:prstGeom>
          <a:noFill/>
        </p:spPr>
        <p:txBody>
          <a:bodyPr wrap="square" rtlCol="0">
            <a:spAutoFit/>
          </a:bodyPr>
          <a:lstStyle/>
          <a:p>
            <a:r>
              <a:rPr lang="en-US" sz="2000" dirty="0">
                <a:latin typeface="Calisto MT" panose="02040603050505030304" pitchFamily="18" charset="0"/>
              </a:rPr>
              <a:t>1.7 </a:t>
            </a:r>
            <a:r>
              <a:rPr lang="en-US" sz="2000" dirty="0" err="1">
                <a:latin typeface="Calisto MT" panose="02040603050505030304" pitchFamily="18" charset="0"/>
              </a:rPr>
              <a:t>GreyScale</a:t>
            </a:r>
            <a:endParaRPr lang="en-US" sz="2000" dirty="0">
              <a:latin typeface="Calisto MT" panose="02040603050505030304" pitchFamily="18" charset="0"/>
            </a:endParaRPr>
          </a:p>
          <a:p>
            <a:r>
              <a:rPr lang="en-US" sz="2000" dirty="0">
                <a:latin typeface="Calisto MT" panose="02040603050505030304" pitchFamily="18" charset="0"/>
              </a:rPr>
              <a:t>- Goal: Apply a grayscale filter to an image.</a:t>
            </a:r>
          </a:p>
          <a:p>
            <a:r>
              <a:rPr lang="en-US" sz="2000" dirty="0">
                <a:latin typeface="Calisto MT" panose="02040603050505030304" pitchFamily="18" charset="0"/>
              </a:rPr>
              <a:t>- Process: Iterative indexing and memory management.</a:t>
            </a:r>
          </a:p>
          <a:p>
            <a:endParaRPr lang="en-US" sz="2000" dirty="0">
              <a:latin typeface="Calisto MT" panose="02040603050505030304" pitchFamily="18" charset="0"/>
            </a:endParaRPr>
          </a:p>
          <a:p>
            <a:r>
              <a:rPr lang="en-US" sz="2000" dirty="0" err="1">
                <a:latin typeface="Calisto MT" panose="02040603050505030304" pitchFamily="18" charset="0"/>
              </a:rPr>
              <a:t>i</a:t>
            </a:r>
            <a:r>
              <a:rPr lang="en-US" sz="2000" dirty="0">
                <a:latin typeface="Calisto MT" panose="02040603050505030304" pitchFamily="18" charset="0"/>
              </a:rPr>
              <a:t>. Initialization (</a:t>
            </a:r>
            <a:r>
              <a:rPr lang="en-US" sz="2000" dirty="0" err="1">
                <a:latin typeface="Calisto MT" panose="02040603050505030304" pitchFamily="18" charset="0"/>
              </a:rPr>
              <a:t>greyScaleCall</a:t>
            </a:r>
            <a:r>
              <a:rPr lang="en-US" sz="2000" dirty="0">
                <a:latin typeface="Calisto MT" panose="02040603050505030304" pitchFamily="18" charset="0"/>
              </a:rPr>
              <a:t>)</a:t>
            </a:r>
          </a:p>
          <a:p>
            <a:r>
              <a:rPr lang="en-US" sz="2000" dirty="0">
                <a:latin typeface="Calisto MT" panose="02040603050505030304" pitchFamily="18" charset="0"/>
              </a:rPr>
              <a:t>- Entry point to invoke the transformation.</a:t>
            </a:r>
          </a:p>
          <a:p>
            <a:r>
              <a:rPr lang="en-US" sz="2000" dirty="0">
                <a:latin typeface="Calisto MT" panose="02040603050505030304" pitchFamily="18" charset="0"/>
              </a:rPr>
              <a:t>- Retrieves image properties and starting address of the image data.</a:t>
            </a:r>
          </a:p>
          <a:p>
            <a:endParaRPr lang="en-US" sz="2000" dirty="0">
              <a:latin typeface="Calisto MT" panose="02040603050505030304" pitchFamily="18" charset="0"/>
            </a:endParaRPr>
          </a:p>
          <a:p>
            <a:r>
              <a:rPr lang="en-US" sz="2000" dirty="0">
                <a:latin typeface="Calisto MT" panose="02040603050505030304" pitchFamily="18" charset="0"/>
              </a:rPr>
              <a:t>ii. Looping (</a:t>
            </a:r>
            <a:r>
              <a:rPr lang="en-US" sz="2000" dirty="0" err="1">
                <a:latin typeface="Calisto MT" panose="02040603050505030304" pitchFamily="18" charset="0"/>
              </a:rPr>
              <a:t>greyScale</a:t>
            </a:r>
            <a:r>
              <a:rPr lang="en-US" sz="2000" dirty="0">
                <a:latin typeface="Calisto MT" panose="02040603050505030304" pitchFamily="18" charset="0"/>
              </a:rPr>
              <a:t>)</a:t>
            </a:r>
          </a:p>
          <a:p>
            <a:r>
              <a:rPr lang="en-US" sz="2000" dirty="0">
                <a:latin typeface="Calisto MT" panose="02040603050505030304" pitchFamily="18" charset="0"/>
              </a:rPr>
              <a:t>- Iterates over each pixel in the image, starting from the image data's starting address.</a:t>
            </a:r>
          </a:p>
          <a:p>
            <a:r>
              <a:rPr lang="en-US" sz="2000" dirty="0">
                <a:latin typeface="Calisto MT" panose="02040603050505030304" pitchFamily="18" charset="0"/>
              </a:rPr>
              <a:t>- Calculates the grayscale value for each pixel using the formula I = 0.2989R + 0.5870G + 0.1140B, where R, G, and B represent the red, green, and blue </a:t>
            </a:r>
            <a:r>
              <a:rPr lang="en-US" sz="2000" dirty="0" err="1">
                <a:latin typeface="Calisto MT" panose="02040603050505030304" pitchFamily="18" charset="0"/>
              </a:rPr>
              <a:t>colour</a:t>
            </a:r>
            <a:r>
              <a:rPr lang="en-US" sz="2000" dirty="0">
                <a:latin typeface="Calisto MT" panose="02040603050505030304" pitchFamily="18" charset="0"/>
              </a:rPr>
              <a:t> channels, respectively.</a:t>
            </a:r>
          </a:p>
          <a:p>
            <a:r>
              <a:rPr lang="en-US" sz="2000" dirty="0">
                <a:latin typeface="Calisto MT" panose="02040603050505030304" pitchFamily="18" charset="0"/>
              </a:rPr>
              <a:t>- Stores the grayscale values back into memory at the appropriate pixel address.</a:t>
            </a:r>
          </a:p>
          <a:p>
            <a:endParaRPr lang="en-US" sz="2000" dirty="0">
              <a:latin typeface="Calisto MT" panose="02040603050505030304" pitchFamily="18" charset="0"/>
            </a:endParaRPr>
          </a:p>
          <a:p>
            <a:r>
              <a:rPr lang="en-US" sz="2000" dirty="0">
                <a:latin typeface="Calisto MT" panose="02040603050505030304" pitchFamily="18" charset="0"/>
              </a:rPr>
              <a:t>Result: The image is converted from </a:t>
            </a:r>
            <a:r>
              <a:rPr lang="en-US" sz="2000" dirty="0" err="1">
                <a:latin typeface="Calisto MT" panose="02040603050505030304" pitchFamily="18" charset="0"/>
              </a:rPr>
              <a:t>colour</a:t>
            </a:r>
            <a:r>
              <a:rPr lang="en-US" sz="2000" dirty="0">
                <a:latin typeface="Calisto MT" panose="02040603050505030304" pitchFamily="18" charset="0"/>
              </a:rPr>
              <a:t> to grayscale, enhancing the versatility of image manipulation capabilities within MIPS assembly language. The algorithm provides a comprehensive solution for image manipulation in MIPS assembly language.</a:t>
            </a:r>
            <a:endParaRPr lang="en-IN" sz="2000" dirty="0">
              <a:latin typeface="Calisto MT" panose="02040603050505030304" pitchFamily="18" charset="0"/>
            </a:endParaRPr>
          </a:p>
        </p:txBody>
      </p:sp>
    </p:spTree>
    <p:extLst>
      <p:ext uri="{BB962C8B-B14F-4D97-AF65-F5344CB8AC3E}">
        <p14:creationId xmlns:p14="http://schemas.microsoft.com/office/powerpoint/2010/main" val="2416452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TotalTime>
  <Words>2387</Words>
  <Application>Microsoft Office PowerPoint</Application>
  <PresentationFormat>Custom</PresentationFormat>
  <Paragraphs>250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Calisto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KEERTHIVASAN S V-[CB.SC.U4AIE23037]</cp:lastModifiedBy>
  <cp:revision>16</cp:revision>
  <dcterms:created xsi:type="dcterms:W3CDTF">2024-06-02T16:21:35Z</dcterms:created>
  <dcterms:modified xsi:type="dcterms:W3CDTF">2024-06-02T17:22:47Z</dcterms:modified>
</cp:coreProperties>
</file>