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66" r:id="rId4"/>
    <p:sldId id="267" r:id="rId5"/>
    <p:sldId id="268" r:id="rId6"/>
    <p:sldId id="269" r:id="rId7"/>
    <p:sldId id="270" r:id="rId8"/>
    <p:sldId id="271" r:id="rId9"/>
    <p:sldId id="272" r:id="rId10"/>
    <p:sldId id="257" r:id="rId11"/>
    <p:sldId id="259" r:id="rId12"/>
    <p:sldId id="260" r:id="rId13"/>
    <p:sldId id="261" r:id="rId14"/>
    <p:sldId id="262" r:id="rId15"/>
    <p:sldId id="264" r:id="rId16"/>
    <p:sldId id="265"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1" d="100"/>
          <a:sy n="91" d="100"/>
        </p:scale>
        <p:origin x="6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845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59396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7150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307934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726922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135108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535378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51019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p>
        </p:txBody>
      </p:sp>
      <p:sp>
        <p:nvSpPr>
          <p:cNvPr id="5" name="Text 2"/>
          <p:cNvSpPr/>
          <p:nvPr/>
        </p:nvSpPr>
        <p:spPr>
          <a:xfrm>
            <a:off x="833199" y="1959769"/>
            <a:ext cx="7477601" cy="1916430"/>
          </a:xfrm>
          <a:prstGeom prst="rect">
            <a:avLst/>
          </a:prstGeom>
          <a:noFill/>
          <a:ln/>
        </p:spPr>
        <p:txBody>
          <a:bodyPr wrap="square" rtlCol="0" anchor="t"/>
          <a:lstStyle/>
          <a:p>
            <a:pPr marL="0" indent="0">
              <a:lnSpc>
                <a:spcPts val="7545"/>
              </a:lnSpc>
              <a:buNone/>
            </a:pPr>
            <a:r>
              <a:rPr lang="en-US" sz="6036" b="1" dirty="0">
                <a:solidFill>
                  <a:srgbClr val="443728"/>
                </a:solidFill>
                <a:latin typeface="Calisto MT" panose="02040603050505030304" pitchFamily="18" charset="0"/>
                <a:ea typeface="Crimson Pro" pitchFamily="34" charset="-122"/>
                <a:cs typeface="Crimson Pro" pitchFamily="34" charset="-120"/>
              </a:rPr>
              <a:t>Introduction to Java MP3 Player</a:t>
            </a:r>
            <a:endParaRPr lang="en-US" sz="6036" dirty="0">
              <a:latin typeface="Calisto MT" panose="02040603050505030304" pitchFamily="18" charset="0"/>
            </a:endParaRPr>
          </a:p>
        </p:txBody>
      </p:sp>
      <p:sp>
        <p:nvSpPr>
          <p:cNvPr id="6" name="Text 3"/>
          <p:cNvSpPr/>
          <p:nvPr/>
        </p:nvSpPr>
        <p:spPr>
          <a:xfrm>
            <a:off x="833199" y="4209455"/>
            <a:ext cx="7477601" cy="1421606"/>
          </a:xfrm>
          <a:prstGeom prst="rect">
            <a:avLst/>
          </a:prstGeom>
          <a:noFill/>
          <a:ln/>
        </p:spPr>
        <p:txBody>
          <a:bodyPr wrap="square" rtlCol="0" anchor="t"/>
          <a:lstStyle/>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Java, a powerful programming language, provides the foundation for creating a feature-rich MP3 player. Explore the capabilities of Java as we dive into the development of a robust and user-friendly MP3 application.</a:t>
            </a:r>
            <a:endParaRPr lang="en-US" sz="1750" dirty="0">
              <a:latin typeface="Calisto MT" panose="02040603050505030304" pitchFamily="18" charset="0"/>
            </a:endParaRPr>
          </a:p>
        </p:txBody>
      </p:sp>
      <p:sp>
        <p:nvSpPr>
          <p:cNvPr id="7" name="Shape 4"/>
          <p:cNvSpPr/>
          <p:nvPr/>
        </p:nvSpPr>
        <p:spPr>
          <a:xfrm>
            <a:off x="833199" y="5897642"/>
            <a:ext cx="355402" cy="355402"/>
          </a:xfrm>
          <a:prstGeom prst="roundRect">
            <a:avLst>
              <a:gd name="adj" fmla="val 25726039"/>
            </a:avLst>
          </a:prstGeom>
          <a:noFill/>
          <a:ln w="7620">
            <a:solidFill>
              <a:srgbClr val="FFFFFF"/>
            </a:solidFill>
            <a:prstDash val="solid"/>
          </a:ln>
        </p:spPr>
        <p:txBody>
          <a:bodyPr/>
          <a:lstStyle/>
          <a:p>
            <a:endParaRPr lang="en-IN"/>
          </a:p>
        </p:txBody>
      </p:sp>
      <p:sp>
        <p:nvSpPr>
          <p:cNvPr id="9" name="Text 5"/>
          <p:cNvSpPr/>
          <p:nvPr/>
        </p:nvSpPr>
        <p:spPr>
          <a:xfrm>
            <a:off x="1299686" y="5880973"/>
            <a:ext cx="4167664"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p>
        </p:txBody>
      </p:sp>
      <p:sp>
        <p:nvSpPr>
          <p:cNvPr id="4" name="Text 2"/>
          <p:cNvSpPr/>
          <p:nvPr/>
        </p:nvSpPr>
        <p:spPr>
          <a:xfrm>
            <a:off x="2037993" y="2097405"/>
            <a:ext cx="5085636" cy="555427"/>
          </a:xfrm>
          <a:prstGeom prst="rect">
            <a:avLst/>
          </a:prstGeom>
          <a:noFill/>
          <a:ln/>
        </p:spPr>
        <p:txBody>
          <a:bodyPr wrap="none" rtlCol="0" anchor="t"/>
          <a:lstStyle/>
          <a:p>
            <a:pPr marL="0" indent="0">
              <a:lnSpc>
                <a:spcPts val="4374"/>
              </a:lnSpc>
              <a:buNone/>
            </a:pPr>
            <a:r>
              <a:rPr lang="en-US" sz="3499" b="1" dirty="0">
                <a:solidFill>
                  <a:srgbClr val="443728"/>
                </a:solidFill>
                <a:latin typeface="Calisto MT" panose="02040603050505030304" pitchFamily="18" charset="0"/>
                <a:ea typeface="Crimson Pro" pitchFamily="34" charset="-122"/>
                <a:cs typeface="Crimson Pro" pitchFamily="34" charset="-120"/>
              </a:rPr>
              <a:t>Overview of Java Audio</a:t>
            </a:r>
            <a:endParaRPr lang="en-US" sz="3499" dirty="0">
              <a:latin typeface="Calisto MT" panose="02040603050505030304" pitchFamily="18" charset="0"/>
            </a:endParaRPr>
          </a:p>
        </p:txBody>
      </p:sp>
      <p:pic>
        <p:nvPicPr>
          <p:cNvPr id="5" name="Image 0" descr="preencoded.png"/>
          <p:cNvPicPr>
            <a:picLocks noChangeAspect="1"/>
          </p:cNvPicPr>
          <p:nvPr/>
        </p:nvPicPr>
        <p:blipFill>
          <a:blip r:embed="rId3"/>
          <a:stretch>
            <a:fillRect/>
          </a:stretch>
        </p:blipFill>
        <p:spPr>
          <a:xfrm>
            <a:off x="2037993" y="3097173"/>
            <a:ext cx="555427" cy="555427"/>
          </a:xfrm>
          <a:prstGeom prst="rect">
            <a:avLst/>
          </a:prstGeom>
        </p:spPr>
      </p:pic>
      <p:sp>
        <p:nvSpPr>
          <p:cNvPr id="6" name="Text 3"/>
          <p:cNvSpPr/>
          <p:nvPr/>
        </p:nvSpPr>
        <p:spPr>
          <a:xfrm>
            <a:off x="2037993" y="3874770"/>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alisto MT" panose="02040603050505030304" pitchFamily="18" charset="0"/>
                <a:ea typeface="Crimson Pro" pitchFamily="34" charset="-122"/>
                <a:cs typeface="Crimson Pro" pitchFamily="34" charset="-120"/>
              </a:rPr>
              <a:t>Audio Playback</a:t>
            </a:r>
            <a:endParaRPr lang="en-US" sz="2187" dirty="0">
              <a:latin typeface="Calisto MT" panose="02040603050505030304" pitchFamily="18" charset="0"/>
            </a:endParaRPr>
          </a:p>
        </p:txBody>
      </p:sp>
      <p:sp>
        <p:nvSpPr>
          <p:cNvPr id="7" name="Text 4"/>
          <p:cNvSpPr/>
          <p:nvPr/>
        </p:nvSpPr>
        <p:spPr>
          <a:xfrm>
            <a:off x="2037993" y="4355187"/>
            <a:ext cx="3295888"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Our Java MP3 player provides a robust environment for playing MP3 files.</a:t>
            </a:r>
            <a:endParaRPr lang="en-US" sz="1750" dirty="0">
              <a:latin typeface="Calisto MT" panose="02040603050505030304" pitchFamily="18" charset="0"/>
            </a:endParaRPr>
          </a:p>
        </p:txBody>
      </p:sp>
      <p:pic>
        <p:nvPicPr>
          <p:cNvPr id="8" name="Image 1" descr="preencoded.png"/>
          <p:cNvPicPr>
            <a:picLocks noChangeAspect="1"/>
          </p:cNvPicPr>
          <p:nvPr/>
        </p:nvPicPr>
        <p:blipFill>
          <a:blip r:embed="rId4"/>
          <a:stretch>
            <a:fillRect/>
          </a:stretch>
        </p:blipFill>
        <p:spPr>
          <a:xfrm>
            <a:off x="5667137" y="3097173"/>
            <a:ext cx="555427" cy="555427"/>
          </a:xfrm>
          <a:prstGeom prst="rect">
            <a:avLst/>
          </a:prstGeom>
        </p:spPr>
      </p:pic>
      <p:sp>
        <p:nvSpPr>
          <p:cNvPr id="9" name="Text 5"/>
          <p:cNvSpPr/>
          <p:nvPr/>
        </p:nvSpPr>
        <p:spPr>
          <a:xfrm>
            <a:off x="5667137" y="3874770"/>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alisto MT" panose="02040603050505030304" pitchFamily="18" charset="0"/>
                <a:ea typeface="Crimson Pro" pitchFamily="34" charset="-122"/>
                <a:cs typeface="Crimson Pro" pitchFamily="34" charset="-120"/>
              </a:rPr>
              <a:t>Audio Processing</a:t>
            </a:r>
            <a:endParaRPr lang="en-US" sz="2187" dirty="0">
              <a:latin typeface="Calisto MT" panose="02040603050505030304" pitchFamily="18" charset="0"/>
            </a:endParaRPr>
          </a:p>
        </p:txBody>
      </p:sp>
      <p:sp>
        <p:nvSpPr>
          <p:cNvPr id="10" name="Text 6"/>
          <p:cNvSpPr/>
          <p:nvPr/>
        </p:nvSpPr>
        <p:spPr>
          <a:xfrm>
            <a:off x="5667137" y="4355187"/>
            <a:ext cx="3296007" cy="1777008"/>
          </a:xfrm>
          <a:prstGeom prst="rect">
            <a:avLst/>
          </a:prstGeom>
          <a:noFill/>
          <a:ln/>
        </p:spPr>
        <p:txBody>
          <a:bodyPr wrap="square" rtlCol="0" anchor="t"/>
          <a:lstStyle/>
          <a:p>
            <a:pPr marL="0" indent="0" algn="l">
              <a:lnSpc>
                <a:spcPts val="2799"/>
              </a:lnSpc>
              <a:buNone/>
            </a:pPr>
            <a:r>
              <a:rPr lang="en-US" sz="1750" dirty="0">
                <a:latin typeface="Calisto MT" panose="02040603050505030304" pitchFamily="18" charset="0"/>
              </a:rPr>
              <a:t>Volume controls, play, pause, next, previous, fast forward and wind back functionalities can be used.</a:t>
            </a:r>
          </a:p>
        </p:txBody>
      </p:sp>
      <p:pic>
        <p:nvPicPr>
          <p:cNvPr id="11" name="Image 2" descr="preencoded.png"/>
          <p:cNvPicPr>
            <a:picLocks noChangeAspect="1"/>
          </p:cNvPicPr>
          <p:nvPr/>
        </p:nvPicPr>
        <p:blipFill>
          <a:blip r:embed="rId5"/>
          <a:stretch>
            <a:fillRect/>
          </a:stretch>
        </p:blipFill>
        <p:spPr>
          <a:xfrm>
            <a:off x="9296400" y="3097173"/>
            <a:ext cx="555427" cy="555427"/>
          </a:xfrm>
          <a:prstGeom prst="rect">
            <a:avLst/>
          </a:prstGeom>
        </p:spPr>
      </p:pic>
      <p:sp>
        <p:nvSpPr>
          <p:cNvPr id="12" name="Text 7"/>
          <p:cNvSpPr/>
          <p:nvPr/>
        </p:nvSpPr>
        <p:spPr>
          <a:xfrm>
            <a:off x="9296400" y="3874770"/>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alisto MT" panose="02040603050505030304" pitchFamily="18" charset="0"/>
                <a:ea typeface="Crimson Pro" pitchFamily="34" charset="-122"/>
                <a:cs typeface="Crimson Pro" pitchFamily="34" charset="-120"/>
              </a:rPr>
              <a:t>Audio output</a:t>
            </a:r>
            <a:endParaRPr lang="en-US" sz="2187" dirty="0">
              <a:latin typeface="Calisto MT" panose="02040603050505030304" pitchFamily="18" charset="0"/>
            </a:endParaRPr>
          </a:p>
        </p:txBody>
      </p:sp>
      <p:sp>
        <p:nvSpPr>
          <p:cNvPr id="13" name="Text 8"/>
          <p:cNvSpPr/>
          <p:nvPr/>
        </p:nvSpPr>
        <p:spPr>
          <a:xfrm>
            <a:off x="9296400" y="4355187"/>
            <a:ext cx="3296007"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We get the audio in the MP3 file via our computer’s speakers.</a:t>
            </a:r>
            <a:endParaRPr lang="en-US" sz="1750" dirty="0">
              <a:latin typeface="Calisto MT" panose="0204060305050503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p>
        </p:txBody>
      </p:sp>
      <p:sp>
        <p:nvSpPr>
          <p:cNvPr id="4" name="Text 2"/>
          <p:cNvSpPr/>
          <p:nvPr/>
        </p:nvSpPr>
        <p:spPr>
          <a:xfrm>
            <a:off x="2729984" y="531138"/>
            <a:ext cx="6190417" cy="603290"/>
          </a:xfrm>
          <a:prstGeom prst="rect">
            <a:avLst/>
          </a:prstGeom>
          <a:noFill/>
          <a:ln/>
        </p:spPr>
        <p:txBody>
          <a:bodyPr wrap="none" rtlCol="0" anchor="t"/>
          <a:lstStyle/>
          <a:p>
            <a:pPr marL="0" indent="0">
              <a:lnSpc>
                <a:spcPts val="4751"/>
              </a:lnSpc>
              <a:buNone/>
            </a:pPr>
            <a:r>
              <a:rPr lang="en-US" sz="3800" b="1" dirty="0">
                <a:solidFill>
                  <a:srgbClr val="443728"/>
                </a:solidFill>
                <a:latin typeface="Calisto MT" panose="02040603050505030304" pitchFamily="18" charset="0"/>
                <a:ea typeface="Crimson Pro" pitchFamily="34" charset="-122"/>
                <a:cs typeface="Crimson Pro" pitchFamily="34" charset="-120"/>
              </a:rPr>
              <a:t>Implementing Audio Playback</a:t>
            </a:r>
            <a:endParaRPr lang="en-US" sz="3800" dirty="0">
              <a:latin typeface="Calisto MT" panose="02040603050505030304" pitchFamily="18" charset="0"/>
            </a:endParaRPr>
          </a:p>
        </p:txBody>
      </p:sp>
      <p:pic>
        <p:nvPicPr>
          <p:cNvPr id="5" name="Image 0" descr="preencoded.png"/>
          <p:cNvPicPr>
            <a:picLocks noChangeAspect="1"/>
          </p:cNvPicPr>
          <p:nvPr/>
        </p:nvPicPr>
        <p:blipFill>
          <a:blip r:embed="rId3"/>
          <a:stretch>
            <a:fillRect/>
          </a:stretch>
        </p:blipFill>
        <p:spPr>
          <a:xfrm>
            <a:off x="2729984" y="1520547"/>
            <a:ext cx="965240" cy="1544479"/>
          </a:xfrm>
          <a:prstGeom prst="rect">
            <a:avLst/>
          </a:prstGeom>
        </p:spPr>
      </p:pic>
      <p:sp>
        <p:nvSpPr>
          <p:cNvPr id="6" name="Text 3"/>
          <p:cNvSpPr/>
          <p:nvPr/>
        </p:nvSpPr>
        <p:spPr>
          <a:xfrm>
            <a:off x="3984784" y="1713548"/>
            <a:ext cx="2413159" cy="301585"/>
          </a:xfrm>
          <a:prstGeom prst="rect">
            <a:avLst/>
          </a:prstGeom>
          <a:noFill/>
          <a:ln/>
        </p:spPr>
        <p:txBody>
          <a:bodyPr wrap="none" rtlCol="0" anchor="t"/>
          <a:lstStyle/>
          <a:p>
            <a:pPr marL="0" indent="0" algn="l">
              <a:lnSpc>
                <a:spcPts val="2375"/>
              </a:lnSpc>
              <a:buNone/>
            </a:pPr>
            <a:r>
              <a:rPr lang="en-US" sz="1900" b="1" dirty="0">
                <a:solidFill>
                  <a:srgbClr val="443728"/>
                </a:solidFill>
                <a:latin typeface="Calisto MT" panose="02040603050505030304" pitchFamily="18" charset="0"/>
                <a:ea typeface="Crimson Pro" pitchFamily="34" charset="-122"/>
                <a:cs typeface="Crimson Pro" pitchFamily="34" charset="-120"/>
              </a:rPr>
              <a:t>Audio Decoding</a:t>
            </a:r>
            <a:endParaRPr lang="en-US" sz="1900" dirty="0">
              <a:latin typeface="Calisto MT" panose="02040603050505030304" pitchFamily="18" charset="0"/>
            </a:endParaRPr>
          </a:p>
        </p:txBody>
      </p:sp>
      <p:sp>
        <p:nvSpPr>
          <p:cNvPr id="7" name="Text 4"/>
          <p:cNvSpPr/>
          <p:nvPr/>
        </p:nvSpPr>
        <p:spPr>
          <a:xfrm>
            <a:off x="3984784" y="2130862"/>
            <a:ext cx="7915513" cy="617934"/>
          </a:xfrm>
          <a:prstGeom prst="rect">
            <a:avLst/>
          </a:prstGeom>
          <a:noFill/>
          <a:ln/>
        </p:spPr>
        <p:txBody>
          <a:bodyPr wrap="square" rtlCol="0" anchor="t"/>
          <a:lstStyle/>
          <a:p>
            <a:pPr marL="0" indent="0" algn="l">
              <a:lnSpc>
                <a:spcPts val="2432"/>
              </a:lnSpc>
              <a:buNone/>
            </a:pPr>
            <a:r>
              <a:rPr lang="en-US" sz="1520" dirty="0">
                <a:solidFill>
                  <a:srgbClr val="443728"/>
                </a:solidFill>
                <a:latin typeface="Calisto MT" panose="02040603050505030304" pitchFamily="18" charset="0"/>
                <a:ea typeface="Open Sans" pitchFamily="34" charset="-122"/>
                <a:cs typeface="Open Sans" pitchFamily="34" charset="-120"/>
              </a:rPr>
              <a:t>Leverage Java’s .jar dependencies like </a:t>
            </a:r>
            <a:r>
              <a:rPr lang="en-US" sz="1520" dirty="0" err="1">
                <a:solidFill>
                  <a:srgbClr val="443728"/>
                </a:solidFill>
                <a:latin typeface="Calisto MT" panose="02040603050505030304" pitchFamily="18" charset="0"/>
                <a:ea typeface="Open Sans" pitchFamily="34" charset="-122"/>
                <a:cs typeface="Open Sans" pitchFamily="34" charset="-120"/>
              </a:rPr>
              <a:t>Jlayer</a:t>
            </a:r>
            <a:r>
              <a:rPr lang="en-US" sz="1520" dirty="0">
                <a:solidFill>
                  <a:srgbClr val="443728"/>
                </a:solidFill>
                <a:latin typeface="Calisto MT" panose="02040603050505030304" pitchFamily="18" charset="0"/>
                <a:ea typeface="Open Sans" pitchFamily="34" charset="-122"/>
                <a:cs typeface="Open Sans" pitchFamily="34" charset="-120"/>
              </a:rPr>
              <a:t>, Mp3agic and </a:t>
            </a:r>
            <a:r>
              <a:rPr lang="en-US" sz="1520" dirty="0" err="1">
                <a:solidFill>
                  <a:srgbClr val="443728"/>
                </a:solidFill>
                <a:latin typeface="Calisto MT" panose="02040603050505030304" pitchFamily="18" charset="0"/>
                <a:ea typeface="Open Sans" pitchFamily="34" charset="-122"/>
                <a:cs typeface="Open Sans" pitchFamily="34" charset="-120"/>
              </a:rPr>
              <a:t>JAudiotagger</a:t>
            </a:r>
            <a:r>
              <a:rPr lang="en-US" sz="1520" dirty="0">
                <a:solidFill>
                  <a:srgbClr val="443728"/>
                </a:solidFill>
                <a:latin typeface="Calisto MT" panose="02040603050505030304" pitchFamily="18" charset="0"/>
                <a:ea typeface="Open Sans" pitchFamily="34" charset="-122"/>
                <a:cs typeface="Open Sans" pitchFamily="34" charset="-120"/>
              </a:rPr>
              <a:t> to decode and parse the MP3 audio data, preparing it for playback.</a:t>
            </a:r>
            <a:endParaRPr lang="en-US" sz="1520" dirty="0">
              <a:latin typeface="Calisto MT" panose="02040603050505030304" pitchFamily="18" charset="0"/>
            </a:endParaRPr>
          </a:p>
        </p:txBody>
      </p:sp>
      <p:pic>
        <p:nvPicPr>
          <p:cNvPr id="8" name="Image 1" descr="preencoded.png"/>
          <p:cNvPicPr>
            <a:picLocks noChangeAspect="1"/>
          </p:cNvPicPr>
          <p:nvPr/>
        </p:nvPicPr>
        <p:blipFill>
          <a:blip r:embed="rId4"/>
          <a:stretch>
            <a:fillRect/>
          </a:stretch>
        </p:blipFill>
        <p:spPr>
          <a:xfrm>
            <a:off x="2729984" y="3065026"/>
            <a:ext cx="965240" cy="1544479"/>
          </a:xfrm>
          <a:prstGeom prst="rect">
            <a:avLst/>
          </a:prstGeom>
        </p:spPr>
      </p:pic>
      <p:sp>
        <p:nvSpPr>
          <p:cNvPr id="9" name="Text 5"/>
          <p:cNvSpPr/>
          <p:nvPr/>
        </p:nvSpPr>
        <p:spPr>
          <a:xfrm>
            <a:off x="3984784" y="3258026"/>
            <a:ext cx="2514719" cy="301585"/>
          </a:xfrm>
          <a:prstGeom prst="rect">
            <a:avLst/>
          </a:prstGeom>
          <a:noFill/>
          <a:ln/>
        </p:spPr>
        <p:txBody>
          <a:bodyPr wrap="none" rtlCol="0" anchor="t"/>
          <a:lstStyle/>
          <a:p>
            <a:pPr marL="0" indent="0" algn="l">
              <a:lnSpc>
                <a:spcPts val="2375"/>
              </a:lnSpc>
              <a:buNone/>
            </a:pPr>
            <a:r>
              <a:rPr lang="en-US" sz="1900" b="1" dirty="0">
                <a:solidFill>
                  <a:srgbClr val="443728"/>
                </a:solidFill>
                <a:latin typeface="Calisto MT" panose="02040603050505030304" pitchFamily="18" charset="0"/>
                <a:ea typeface="Crimson Pro" pitchFamily="34" charset="-122"/>
                <a:cs typeface="Crimson Pro" pitchFamily="34" charset="-120"/>
              </a:rPr>
              <a:t>Buffering</a:t>
            </a:r>
            <a:endParaRPr lang="en-US" sz="1900" dirty="0">
              <a:latin typeface="Calisto MT" panose="02040603050505030304" pitchFamily="18" charset="0"/>
            </a:endParaRPr>
          </a:p>
        </p:txBody>
      </p:sp>
      <p:sp>
        <p:nvSpPr>
          <p:cNvPr id="10" name="Text 6"/>
          <p:cNvSpPr/>
          <p:nvPr/>
        </p:nvSpPr>
        <p:spPr>
          <a:xfrm>
            <a:off x="3984784" y="3675340"/>
            <a:ext cx="7915513" cy="617934"/>
          </a:xfrm>
          <a:prstGeom prst="rect">
            <a:avLst/>
          </a:prstGeom>
          <a:noFill/>
          <a:ln/>
        </p:spPr>
        <p:txBody>
          <a:bodyPr wrap="square" rtlCol="0" anchor="t"/>
          <a:lstStyle/>
          <a:p>
            <a:pPr marL="0" indent="0" algn="l">
              <a:lnSpc>
                <a:spcPts val="2432"/>
              </a:lnSpc>
              <a:buNone/>
            </a:pPr>
            <a:r>
              <a:rPr lang="en-US" sz="1520" dirty="0">
                <a:solidFill>
                  <a:srgbClr val="443728"/>
                </a:solidFill>
                <a:latin typeface="Calisto MT" panose="02040603050505030304" pitchFamily="18" charset="0"/>
                <a:ea typeface="Open Sans" pitchFamily="34" charset="-122"/>
                <a:cs typeface="Open Sans" pitchFamily="34" charset="-120"/>
              </a:rPr>
              <a:t>Implement a buffering mechanism to ensure smooth and uninterrupted playback, even for large audio files.</a:t>
            </a:r>
            <a:endParaRPr lang="en-US" sz="1520" dirty="0">
              <a:latin typeface="Calisto MT" panose="02040603050505030304" pitchFamily="18" charset="0"/>
            </a:endParaRPr>
          </a:p>
        </p:txBody>
      </p:sp>
      <p:pic>
        <p:nvPicPr>
          <p:cNvPr id="11" name="Image 2" descr="preencoded.png"/>
          <p:cNvPicPr>
            <a:picLocks noChangeAspect="1"/>
          </p:cNvPicPr>
          <p:nvPr/>
        </p:nvPicPr>
        <p:blipFill>
          <a:blip r:embed="rId5"/>
          <a:stretch>
            <a:fillRect/>
          </a:stretch>
        </p:blipFill>
        <p:spPr>
          <a:xfrm>
            <a:off x="2729984" y="4609505"/>
            <a:ext cx="965240" cy="1544479"/>
          </a:xfrm>
          <a:prstGeom prst="rect">
            <a:avLst/>
          </a:prstGeom>
        </p:spPr>
      </p:pic>
      <p:sp>
        <p:nvSpPr>
          <p:cNvPr id="12" name="Text 7"/>
          <p:cNvSpPr/>
          <p:nvPr/>
        </p:nvSpPr>
        <p:spPr>
          <a:xfrm>
            <a:off x="3984784" y="4802505"/>
            <a:ext cx="2413159" cy="301585"/>
          </a:xfrm>
          <a:prstGeom prst="rect">
            <a:avLst/>
          </a:prstGeom>
          <a:noFill/>
          <a:ln/>
        </p:spPr>
        <p:txBody>
          <a:bodyPr wrap="none" rtlCol="0" anchor="t"/>
          <a:lstStyle/>
          <a:p>
            <a:pPr marL="0" indent="0" algn="l">
              <a:lnSpc>
                <a:spcPts val="2375"/>
              </a:lnSpc>
              <a:buNone/>
            </a:pPr>
            <a:r>
              <a:rPr lang="en-US" sz="1900" b="1" dirty="0">
                <a:solidFill>
                  <a:srgbClr val="443728"/>
                </a:solidFill>
                <a:latin typeface="Calisto MT" panose="02040603050505030304" pitchFamily="18" charset="0"/>
                <a:ea typeface="Crimson Pro" pitchFamily="34" charset="-122"/>
                <a:cs typeface="Crimson Pro" pitchFamily="34" charset="-120"/>
              </a:rPr>
              <a:t>Volume Control</a:t>
            </a:r>
            <a:endParaRPr lang="en-US" sz="1900" dirty="0">
              <a:latin typeface="Calisto MT" panose="02040603050505030304" pitchFamily="18" charset="0"/>
            </a:endParaRPr>
          </a:p>
        </p:txBody>
      </p:sp>
      <p:sp>
        <p:nvSpPr>
          <p:cNvPr id="13" name="Text 8"/>
          <p:cNvSpPr/>
          <p:nvPr/>
        </p:nvSpPr>
        <p:spPr>
          <a:xfrm>
            <a:off x="3984784" y="5219819"/>
            <a:ext cx="7915513" cy="617934"/>
          </a:xfrm>
          <a:prstGeom prst="rect">
            <a:avLst/>
          </a:prstGeom>
          <a:noFill/>
          <a:ln/>
        </p:spPr>
        <p:txBody>
          <a:bodyPr wrap="square" rtlCol="0" anchor="t"/>
          <a:lstStyle/>
          <a:p>
            <a:pPr marL="0" indent="0" algn="l">
              <a:lnSpc>
                <a:spcPts val="2432"/>
              </a:lnSpc>
              <a:buNone/>
            </a:pPr>
            <a:r>
              <a:rPr lang="en-US" sz="1520" dirty="0">
                <a:solidFill>
                  <a:srgbClr val="443728"/>
                </a:solidFill>
                <a:latin typeface="Calisto MT" panose="02040603050505030304" pitchFamily="18" charset="0"/>
                <a:ea typeface="Open Sans" pitchFamily="34" charset="-122"/>
                <a:cs typeface="Open Sans" pitchFamily="34" charset="-120"/>
              </a:rPr>
              <a:t>Provide users with the ability to adjust the volume of the audio playback, allowing them to customize their listening experience.</a:t>
            </a:r>
            <a:endParaRPr lang="en-US" sz="1520" dirty="0">
              <a:latin typeface="Calisto MT" panose="02040603050505030304" pitchFamily="18" charset="0"/>
            </a:endParaRPr>
          </a:p>
        </p:txBody>
      </p:sp>
      <p:pic>
        <p:nvPicPr>
          <p:cNvPr id="14" name="Image 3" descr="preencoded.png"/>
          <p:cNvPicPr>
            <a:picLocks noChangeAspect="1"/>
          </p:cNvPicPr>
          <p:nvPr/>
        </p:nvPicPr>
        <p:blipFill>
          <a:blip r:embed="rId6"/>
          <a:stretch>
            <a:fillRect/>
          </a:stretch>
        </p:blipFill>
        <p:spPr>
          <a:xfrm>
            <a:off x="2729984" y="6153983"/>
            <a:ext cx="965240" cy="1544479"/>
          </a:xfrm>
          <a:prstGeom prst="rect">
            <a:avLst/>
          </a:prstGeom>
        </p:spPr>
      </p:pic>
      <p:sp>
        <p:nvSpPr>
          <p:cNvPr id="15" name="Text 9"/>
          <p:cNvSpPr/>
          <p:nvPr/>
        </p:nvSpPr>
        <p:spPr>
          <a:xfrm>
            <a:off x="3984784" y="6346984"/>
            <a:ext cx="2413159" cy="301585"/>
          </a:xfrm>
          <a:prstGeom prst="rect">
            <a:avLst/>
          </a:prstGeom>
          <a:noFill/>
          <a:ln/>
        </p:spPr>
        <p:txBody>
          <a:bodyPr wrap="none" rtlCol="0" anchor="t"/>
          <a:lstStyle/>
          <a:p>
            <a:pPr marL="0" indent="0" algn="l">
              <a:lnSpc>
                <a:spcPts val="2375"/>
              </a:lnSpc>
              <a:buNone/>
            </a:pPr>
            <a:r>
              <a:rPr lang="en-US" sz="1900" b="1" dirty="0">
                <a:solidFill>
                  <a:srgbClr val="443728"/>
                </a:solidFill>
                <a:latin typeface="Calisto MT" panose="02040603050505030304" pitchFamily="18" charset="0"/>
                <a:ea typeface="Crimson Pro" pitchFamily="34" charset="-122"/>
                <a:cs typeface="Crimson Pro" pitchFamily="34" charset="-120"/>
              </a:rPr>
              <a:t>Playback Controls</a:t>
            </a:r>
            <a:endParaRPr lang="en-US" sz="1900" dirty="0">
              <a:latin typeface="Calisto MT" panose="02040603050505030304" pitchFamily="18" charset="0"/>
            </a:endParaRPr>
          </a:p>
        </p:txBody>
      </p:sp>
      <p:sp>
        <p:nvSpPr>
          <p:cNvPr id="16" name="Text 10"/>
          <p:cNvSpPr/>
          <p:nvPr/>
        </p:nvSpPr>
        <p:spPr>
          <a:xfrm>
            <a:off x="3984784" y="6764298"/>
            <a:ext cx="7915513" cy="617934"/>
          </a:xfrm>
          <a:prstGeom prst="rect">
            <a:avLst/>
          </a:prstGeom>
          <a:noFill/>
          <a:ln/>
        </p:spPr>
        <p:txBody>
          <a:bodyPr wrap="square" rtlCol="0" anchor="t"/>
          <a:lstStyle/>
          <a:p>
            <a:pPr marL="0" indent="0" algn="l">
              <a:lnSpc>
                <a:spcPts val="2432"/>
              </a:lnSpc>
              <a:buNone/>
            </a:pPr>
            <a:r>
              <a:rPr lang="en-US" sz="1520" dirty="0">
                <a:solidFill>
                  <a:srgbClr val="443728"/>
                </a:solidFill>
                <a:latin typeface="Calisto MT" panose="02040603050505030304" pitchFamily="18" charset="0"/>
                <a:ea typeface="Open Sans" pitchFamily="34" charset="-122"/>
                <a:cs typeface="Open Sans" pitchFamily="34" charset="-120"/>
              </a:rPr>
              <a:t>Develop a user-friendly interface with buttons for play, pause, stop, and seek functionalities to give users full control over the playback.</a:t>
            </a:r>
            <a:endParaRPr lang="en-US" sz="1520" dirty="0">
              <a:latin typeface="Calisto MT" panose="02040603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p>
        </p:txBody>
      </p:sp>
      <p:sp>
        <p:nvSpPr>
          <p:cNvPr id="5" name="Text 2"/>
          <p:cNvSpPr/>
          <p:nvPr/>
        </p:nvSpPr>
        <p:spPr>
          <a:xfrm>
            <a:off x="1144745" y="1515666"/>
            <a:ext cx="10070942"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Handling Audio File Formats</a:t>
            </a:r>
            <a:endParaRPr lang="en-US" sz="4374" dirty="0"/>
          </a:p>
        </p:txBody>
      </p:sp>
      <p:sp>
        <p:nvSpPr>
          <p:cNvPr id="7" name="Text 4"/>
          <p:cNvSpPr/>
          <p:nvPr/>
        </p:nvSpPr>
        <p:spPr>
          <a:xfrm>
            <a:off x="4678442" y="2834878"/>
            <a:ext cx="124658" cy="416481"/>
          </a:xfrm>
          <a:prstGeom prst="rect">
            <a:avLst/>
          </a:prstGeom>
          <a:noFill/>
          <a:ln/>
        </p:spPr>
        <p:txBody>
          <a:bodyPr wrap="none" rtlCol="0" anchor="t"/>
          <a:lstStyle/>
          <a:p>
            <a:pPr marL="0" indent="0" algn="ctr">
              <a:lnSpc>
                <a:spcPts val="3281"/>
              </a:lnSpc>
              <a:buNone/>
            </a:pPr>
            <a:endParaRPr lang="en-US" sz="2624" dirty="0"/>
          </a:p>
        </p:txBody>
      </p:sp>
      <p:sp>
        <p:nvSpPr>
          <p:cNvPr id="8" name="Text 5"/>
          <p:cNvSpPr/>
          <p:nvPr/>
        </p:nvSpPr>
        <p:spPr>
          <a:xfrm>
            <a:off x="1144745" y="2793206"/>
            <a:ext cx="6845658"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MP3 File Support</a:t>
            </a:r>
            <a:endParaRPr lang="en-US" sz="2187" dirty="0"/>
          </a:p>
        </p:txBody>
      </p:sp>
      <p:sp>
        <p:nvSpPr>
          <p:cNvPr id="9" name="Text 6"/>
          <p:cNvSpPr/>
          <p:nvPr/>
        </p:nvSpPr>
        <p:spPr>
          <a:xfrm>
            <a:off x="1144745" y="3273623"/>
            <a:ext cx="7888169"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Implementing MP3 decoding ensures compatibility with the most widely used digital audio format. This allows users to play a vast library of existing MP3 music files.</a:t>
            </a:r>
            <a:endParaRPr lang="en-US" sz="1750" dirty="0"/>
          </a:p>
        </p:txBody>
      </p:sp>
      <p:sp>
        <p:nvSpPr>
          <p:cNvPr id="11" name="Text 8"/>
          <p:cNvSpPr/>
          <p:nvPr/>
        </p:nvSpPr>
        <p:spPr>
          <a:xfrm>
            <a:off x="9420106" y="2834878"/>
            <a:ext cx="169902" cy="416481"/>
          </a:xfrm>
          <a:prstGeom prst="rect">
            <a:avLst/>
          </a:prstGeom>
          <a:noFill/>
          <a:ln/>
        </p:spPr>
        <p:txBody>
          <a:bodyPr wrap="none" rtlCol="0" anchor="t"/>
          <a:lstStyle/>
          <a:p>
            <a:pPr marL="0" indent="0" algn="ctr">
              <a:lnSpc>
                <a:spcPts val="3281"/>
              </a:lnSpc>
              <a:buNone/>
            </a:pPr>
            <a:endParaRPr lang="en-US" sz="2624" dirty="0"/>
          </a:p>
        </p:txBody>
      </p:sp>
      <p:sp>
        <p:nvSpPr>
          <p:cNvPr id="12" name="Text 9"/>
          <p:cNvSpPr/>
          <p:nvPr/>
        </p:nvSpPr>
        <p:spPr>
          <a:xfrm>
            <a:off x="9977199" y="2793206"/>
            <a:ext cx="2870954" cy="347186"/>
          </a:xfrm>
          <a:prstGeom prst="rect">
            <a:avLst/>
          </a:prstGeom>
          <a:noFill/>
          <a:ln/>
        </p:spPr>
        <p:txBody>
          <a:bodyPr wrap="none" rtlCol="0" anchor="t"/>
          <a:lstStyle/>
          <a:p>
            <a:pPr marL="0" indent="0">
              <a:lnSpc>
                <a:spcPts val="2734"/>
              </a:lnSpc>
              <a:buNone/>
            </a:pPr>
            <a:endParaRPr lang="en-US" sz="2187" dirty="0"/>
          </a:p>
        </p:txBody>
      </p:sp>
      <p:sp>
        <p:nvSpPr>
          <p:cNvPr id="13" name="Text 10"/>
          <p:cNvSpPr/>
          <p:nvPr/>
        </p:nvSpPr>
        <p:spPr>
          <a:xfrm>
            <a:off x="9977199" y="3273623"/>
            <a:ext cx="3820001" cy="1421606"/>
          </a:xfrm>
          <a:prstGeom prst="rect">
            <a:avLst/>
          </a:prstGeom>
          <a:noFill/>
          <a:ln/>
        </p:spPr>
        <p:txBody>
          <a:bodyPr wrap="square" rtlCol="0" anchor="t"/>
          <a:lstStyle/>
          <a:p>
            <a:pPr marL="0" indent="0">
              <a:lnSpc>
                <a:spcPts val="2799"/>
              </a:lnSpc>
              <a:buNone/>
            </a:pPr>
            <a:endParaRPr lang="en-US" sz="1750" dirty="0"/>
          </a:p>
        </p:txBody>
      </p:sp>
      <p:sp>
        <p:nvSpPr>
          <p:cNvPr id="16" name="Text 13"/>
          <p:cNvSpPr/>
          <p:nvPr/>
        </p:nvSpPr>
        <p:spPr>
          <a:xfrm>
            <a:off x="5212913" y="5522714"/>
            <a:ext cx="2777490" cy="347186"/>
          </a:xfrm>
          <a:prstGeom prst="rect">
            <a:avLst/>
          </a:prstGeom>
          <a:noFill/>
          <a:ln/>
        </p:spPr>
        <p:txBody>
          <a:bodyPr wrap="none" rtlCol="0" anchor="t"/>
          <a:lstStyle/>
          <a:p>
            <a:pPr marL="0" indent="0">
              <a:lnSpc>
                <a:spcPts val="2734"/>
              </a:lnSpc>
              <a:buNone/>
            </a:pPr>
            <a:endParaRPr lang="en-US" sz="2187" dirty="0"/>
          </a:p>
        </p:txBody>
      </p:sp>
      <p:sp>
        <p:nvSpPr>
          <p:cNvPr id="18" name="Text 14"/>
          <p:cNvSpPr/>
          <p:nvPr/>
        </p:nvSpPr>
        <p:spPr>
          <a:xfrm>
            <a:off x="1144745" y="5631180"/>
            <a:ext cx="8584287"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Using a Robust and user-friendly architecture where Java is extensively used.</a:t>
            </a:r>
            <a:endParaRPr lang="en-US" sz="1750" dirty="0"/>
          </a:p>
        </p:txBody>
      </p:sp>
      <p:sp>
        <p:nvSpPr>
          <p:cNvPr id="19" name="Text 5">
            <a:extLst>
              <a:ext uri="{FF2B5EF4-FFF2-40B4-BE49-F238E27FC236}">
                <a16:creationId xmlns:a16="http://schemas.microsoft.com/office/drawing/2014/main" id="{E156E07B-7823-43F6-BDB2-772B6FB8BF07}"/>
              </a:ext>
            </a:extLst>
          </p:cNvPr>
          <p:cNvSpPr/>
          <p:nvPr/>
        </p:nvSpPr>
        <p:spPr>
          <a:xfrm>
            <a:off x="1144745" y="5204784"/>
            <a:ext cx="6845658"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GUI</a:t>
            </a:r>
            <a:endParaRPr lang="en-US" sz="2187"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latin typeface="Calisto MT" panose="02040603050505030304" pitchFamily="18" charset="0"/>
            </a:endParaRPr>
          </a:p>
        </p:txBody>
      </p:sp>
      <p:sp>
        <p:nvSpPr>
          <p:cNvPr id="4" name="Text 2"/>
          <p:cNvSpPr/>
          <p:nvPr/>
        </p:nvSpPr>
        <p:spPr>
          <a:xfrm>
            <a:off x="2037993" y="910233"/>
            <a:ext cx="6858833" cy="694373"/>
          </a:xfrm>
          <a:prstGeom prst="rect">
            <a:avLst/>
          </a:prstGeom>
          <a:noFill/>
          <a:ln/>
        </p:spPr>
        <p:txBody>
          <a:bodyPr wrap="none" rtlCol="0" anchor="t"/>
          <a:lstStyle/>
          <a:p>
            <a:pPr marL="0" indent="0">
              <a:lnSpc>
                <a:spcPts val="5468"/>
              </a:lnSpc>
              <a:buNone/>
            </a:pPr>
            <a:r>
              <a:rPr lang="en-US" sz="4374" b="1" dirty="0">
                <a:solidFill>
                  <a:srgbClr val="443728"/>
                </a:solidFill>
                <a:latin typeface="Calisto MT" panose="02040603050505030304" pitchFamily="18" charset="0"/>
                <a:ea typeface="Crimson Pro" pitchFamily="34" charset="-122"/>
                <a:cs typeface="Crimson Pro" pitchFamily="34" charset="-120"/>
              </a:rPr>
              <a:t>Adding Playlist Functionality</a:t>
            </a:r>
            <a:endParaRPr lang="en-US" sz="4374" dirty="0">
              <a:latin typeface="Calisto MT" panose="02040603050505030304" pitchFamily="18" charset="0"/>
            </a:endParaRPr>
          </a:p>
        </p:txBody>
      </p:sp>
      <p:sp>
        <p:nvSpPr>
          <p:cNvPr id="5" name="Shape 3"/>
          <p:cNvSpPr/>
          <p:nvPr/>
        </p:nvSpPr>
        <p:spPr>
          <a:xfrm>
            <a:off x="7293054" y="2048947"/>
            <a:ext cx="44410" cy="5270421"/>
          </a:xfrm>
          <a:prstGeom prst="roundRect">
            <a:avLst>
              <a:gd name="adj" fmla="val 225151"/>
            </a:avLst>
          </a:prstGeom>
          <a:solidFill>
            <a:srgbClr val="D1C8C6"/>
          </a:solidFill>
          <a:ln/>
        </p:spPr>
        <p:txBody>
          <a:bodyPr/>
          <a:lstStyle/>
          <a:p>
            <a:endParaRPr lang="en-IN"/>
          </a:p>
        </p:txBody>
      </p:sp>
      <p:sp>
        <p:nvSpPr>
          <p:cNvPr id="6" name="Shape 4"/>
          <p:cNvSpPr/>
          <p:nvPr/>
        </p:nvSpPr>
        <p:spPr>
          <a:xfrm>
            <a:off x="6287631" y="2526566"/>
            <a:ext cx="777597" cy="44410"/>
          </a:xfrm>
          <a:prstGeom prst="roundRect">
            <a:avLst>
              <a:gd name="adj" fmla="val 225151"/>
            </a:avLst>
          </a:prstGeom>
          <a:solidFill>
            <a:srgbClr val="D1C8C6"/>
          </a:solidFill>
          <a:ln/>
        </p:spPr>
        <p:txBody>
          <a:bodyPr/>
          <a:lstStyle/>
          <a:p>
            <a:endParaRPr lang="en-IN"/>
          </a:p>
        </p:txBody>
      </p:sp>
      <p:sp>
        <p:nvSpPr>
          <p:cNvPr id="7" name="Shape 5"/>
          <p:cNvSpPr/>
          <p:nvPr/>
        </p:nvSpPr>
        <p:spPr>
          <a:xfrm>
            <a:off x="7065228" y="2298859"/>
            <a:ext cx="499943" cy="499943"/>
          </a:xfrm>
          <a:prstGeom prst="roundRect">
            <a:avLst>
              <a:gd name="adj" fmla="val 20000"/>
            </a:avLst>
          </a:prstGeom>
          <a:solidFill>
            <a:srgbClr val="EBE2E0"/>
          </a:solidFill>
          <a:ln w="7620">
            <a:solidFill>
              <a:srgbClr val="D1C8C6"/>
            </a:solidFill>
            <a:prstDash val="solid"/>
          </a:ln>
        </p:spPr>
        <p:txBody>
          <a:bodyPr/>
          <a:lstStyle/>
          <a:p>
            <a:endParaRPr lang="en-IN">
              <a:latin typeface="Calisto MT" panose="02040603050505030304" pitchFamily="18" charset="0"/>
            </a:endParaRPr>
          </a:p>
        </p:txBody>
      </p:sp>
      <p:sp>
        <p:nvSpPr>
          <p:cNvPr id="8" name="Text 6"/>
          <p:cNvSpPr/>
          <p:nvPr/>
        </p:nvSpPr>
        <p:spPr>
          <a:xfrm>
            <a:off x="7252871" y="2340531"/>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9" name="Text 7"/>
          <p:cNvSpPr/>
          <p:nvPr/>
        </p:nvSpPr>
        <p:spPr>
          <a:xfrm>
            <a:off x="3315653" y="2271117"/>
            <a:ext cx="2777490" cy="347186"/>
          </a:xfrm>
          <a:prstGeom prst="rect">
            <a:avLst/>
          </a:prstGeom>
          <a:noFill/>
          <a:ln/>
        </p:spPr>
        <p:txBody>
          <a:bodyPr wrap="none" rtlCol="0" anchor="t"/>
          <a:lstStyle/>
          <a:p>
            <a:pPr marL="0" indent="0" algn="r">
              <a:lnSpc>
                <a:spcPts val="2734"/>
              </a:lnSpc>
              <a:buNone/>
            </a:pPr>
            <a:r>
              <a:rPr lang="en-US" sz="2187" b="1" dirty="0">
                <a:solidFill>
                  <a:srgbClr val="443728"/>
                </a:solidFill>
                <a:latin typeface="Calisto MT" panose="02040603050505030304" pitchFamily="18" charset="0"/>
                <a:ea typeface="Crimson Pro" pitchFamily="34" charset="-122"/>
                <a:cs typeface="Crimson Pro" pitchFamily="34" charset="-120"/>
              </a:rPr>
              <a:t>Create Playlists</a:t>
            </a:r>
            <a:endParaRPr lang="en-US" sz="2187" dirty="0">
              <a:latin typeface="Calisto MT" panose="02040603050505030304" pitchFamily="18" charset="0"/>
            </a:endParaRPr>
          </a:p>
        </p:txBody>
      </p:sp>
      <p:sp>
        <p:nvSpPr>
          <p:cNvPr id="10" name="Text 8"/>
          <p:cNvSpPr/>
          <p:nvPr/>
        </p:nvSpPr>
        <p:spPr>
          <a:xfrm>
            <a:off x="2037993" y="2751534"/>
            <a:ext cx="4055150" cy="1777008"/>
          </a:xfrm>
          <a:prstGeom prst="rect">
            <a:avLst/>
          </a:prstGeom>
          <a:noFill/>
          <a:ln/>
        </p:spPr>
        <p:txBody>
          <a:bodyPr wrap="square" rtlCol="0" anchor="t"/>
          <a:lstStyle/>
          <a:p>
            <a:pPr marL="0" indent="0" algn="r">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Allow users to create and manage personalized playlists of their favorite songs. Provide an intuitive interface for adding, removing, and rearranging tracks.</a:t>
            </a:r>
            <a:endParaRPr lang="en-US" sz="1750" dirty="0">
              <a:latin typeface="Calisto MT" panose="02040603050505030304" pitchFamily="18" charset="0"/>
            </a:endParaRPr>
          </a:p>
        </p:txBody>
      </p:sp>
      <p:sp>
        <p:nvSpPr>
          <p:cNvPr id="11" name="Shape 9"/>
          <p:cNvSpPr/>
          <p:nvPr/>
        </p:nvSpPr>
        <p:spPr>
          <a:xfrm>
            <a:off x="7565172" y="3637419"/>
            <a:ext cx="777597" cy="44410"/>
          </a:xfrm>
          <a:prstGeom prst="roundRect">
            <a:avLst>
              <a:gd name="adj" fmla="val 225151"/>
            </a:avLst>
          </a:prstGeom>
          <a:solidFill>
            <a:srgbClr val="D1C8C6"/>
          </a:solidFill>
          <a:ln/>
        </p:spPr>
        <p:txBody>
          <a:bodyPr/>
          <a:lstStyle/>
          <a:p>
            <a:endParaRPr lang="en-IN"/>
          </a:p>
        </p:txBody>
      </p:sp>
      <p:sp>
        <p:nvSpPr>
          <p:cNvPr id="12" name="Shape 10"/>
          <p:cNvSpPr/>
          <p:nvPr/>
        </p:nvSpPr>
        <p:spPr>
          <a:xfrm>
            <a:off x="7065228" y="3409712"/>
            <a:ext cx="499943" cy="499943"/>
          </a:xfrm>
          <a:prstGeom prst="roundRect">
            <a:avLst>
              <a:gd name="adj" fmla="val 20000"/>
            </a:avLst>
          </a:prstGeom>
          <a:solidFill>
            <a:srgbClr val="EBE2E0"/>
          </a:solidFill>
          <a:ln w="7620">
            <a:solidFill>
              <a:srgbClr val="D1C8C6"/>
            </a:solidFill>
            <a:prstDash val="solid"/>
          </a:ln>
        </p:spPr>
        <p:txBody>
          <a:bodyPr/>
          <a:lstStyle/>
          <a:p>
            <a:endParaRPr lang="en-IN">
              <a:latin typeface="Calisto MT" panose="02040603050505030304" pitchFamily="18" charset="0"/>
            </a:endParaRPr>
          </a:p>
        </p:txBody>
      </p:sp>
      <p:sp>
        <p:nvSpPr>
          <p:cNvPr id="13" name="Text 11"/>
          <p:cNvSpPr/>
          <p:nvPr/>
        </p:nvSpPr>
        <p:spPr>
          <a:xfrm>
            <a:off x="7230249" y="3451384"/>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4" name="Text 12"/>
          <p:cNvSpPr/>
          <p:nvPr/>
        </p:nvSpPr>
        <p:spPr>
          <a:xfrm>
            <a:off x="8537258" y="3381970"/>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alisto MT" panose="02040603050505030304" pitchFamily="18" charset="0"/>
                <a:ea typeface="Crimson Pro" pitchFamily="34" charset="-122"/>
                <a:cs typeface="Crimson Pro" pitchFamily="34" charset="-120"/>
              </a:rPr>
              <a:t>Load and Save Playlists</a:t>
            </a:r>
            <a:endParaRPr lang="en-US" sz="2187" dirty="0">
              <a:latin typeface="Calisto MT" panose="02040603050505030304" pitchFamily="18" charset="0"/>
            </a:endParaRPr>
          </a:p>
        </p:txBody>
      </p:sp>
      <p:sp>
        <p:nvSpPr>
          <p:cNvPr id="15" name="Text 13"/>
          <p:cNvSpPr/>
          <p:nvPr/>
        </p:nvSpPr>
        <p:spPr>
          <a:xfrm>
            <a:off x="8537258" y="3862388"/>
            <a:ext cx="4055150" cy="1421606"/>
          </a:xfrm>
          <a:prstGeom prst="rect">
            <a:avLst/>
          </a:prstGeom>
          <a:noFill/>
          <a:ln/>
        </p:spPr>
        <p:txBody>
          <a:bodyPr wrap="square" rtlCol="0" anchor="t"/>
          <a:lstStyle/>
          <a:p>
            <a:pPr marL="0" indent="0" algn="l">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Implement the ability to load and save playlists, enabling users to access their curated music collections across multiple devices.</a:t>
            </a:r>
            <a:endParaRPr lang="en-US" sz="1750" dirty="0">
              <a:latin typeface="Calisto MT" panose="02040603050505030304" pitchFamily="18" charset="0"/>
            </a:endParaRPr>
          </a:p>
        </p:txBody>
      </p:sp>
      <p:sp>
        <p:nvSpPr>
          <p:cNvPr id="16" name="Shape 14"/>
          <p:cNvSpPr/>
          <p:nvPr/>
        </p:nvSpPr>
        <p:spPr>
          <a:xfrm>
            <a:off x="6287631" y="5450503"/>
            <a:ext cx="777597" cy="44410"/>
          </a:xfrm>
          <a:prstGeom prst="roundRect">
            <a:avLst>
              <a:gd name="adj" fmla="val 225151"/>
            </a:avLst>
          </a:prstGeom>
          <a:solidFill>
            <a:srgbClr val="D1C8C6"/>
          </a:solidFill>
          <a:ln/>
        </p:spPr>
        <p:txBody>
          <a:bodyPr/>
          <a:lstStyle/>
          <a:p>
            <a:endParaRPr lang="en-IN"/>
          </a:p>
        </p:txBody>
      </p:sp>
      <p:sp>
        <p:nvSpPr>
          <p:cNvPr id="17" name="Shape 15"/>
          <p:cNvSpPr/>
          <p:nvPr/>
        </p:nvSpPr>
        <p:spPr>
          <a:xfrm>
            <a:off x="7065228" y="5222796"/>
            <a:ext cx="499943" cy="499943"/>
          </a:xfrm>
          <a:prstGeom prst="roundRect">
            <a:avLst>
              <a:gd name="adj" fmla="val 20000"/>
            </a:avLst>
          </a:prstGeom>
          <a:solidFill>
            <a:srgbClr val="EBE2E0"/>
          </a:solidFill>
          <a:ln w="7620">
            <a:solidFill>
              <a:srgbClr val="D1C8C6"/>
            </a:solidFill>
            <a:prstDash val="solid"/>
          </a:ln>
        </p:spPr>
        <p:txBody>
          <a:bodyPr/>
          <a:lstStyle/>
          <a:p>
            <a:endParaRPr lang="en-IN">
              <a:latin typeface="Calisto MT" panose="02040603050505030304" pitchFamily="18" charset="0"/>
            </a:endParaRPr>
          </a:p>
        </p:txBody>
      </p:sp>
      <p:sp>
        <p:nvSpPr>
          <p:cNvPr id="18" name="Text 16"/>
          <p:cNvSpPr/>
          <p:nvPr/>
        </p:nvSpPr>
        <p:spPr>
          <a:xfrm>
            <a:off x="7233821" y="5264467"/>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9" name="Text 17"/>
          <p:cNvSpPr/>
          <p:nvPr/>
        </p:nvSpPr>
        <p:spPr>
          <a:xfrm>
            <a:off x="3315653" y="5195054"/>
            <a:ext cx="2777490" cy="347186"/>
          </a:xfrm>
          <a:prstGeom prst="rect">
            <a:avLst/>
          </a:prstGeom>
          <a:noFill/>
          <a:ln/>
        </p:spPr>
        <p:txBody>
          <a:bodyPr wrap="none" rtlCol="0" anchor="t"/>
          <a:lstStyle/>
          <a:p>
            <a:pPr marL="0" indent="0" algn="r">
              <a:lnSpc>
                <a:spcPts val="2734"/>
              </a:lnSpc>
              <a:buNone/>
            </a:pPr>
            <a:r>
              <a:rPr lang="en-US" sz="2187" b="1" dirty="0">
                <a:solidFill>
                  <a:srgbClr val="443728"/>
                </a:solidFill>
                <a:latin typeface="Calisto MT" panose="02040603050505030304" pitchFamily="18" charset="0"/>
                <a:ea typeface="Crimson Pro" pitchFamily="34" charset="-122"/>
                <a:cs typeface="Crimson Pro" pitchFamily="34" charset="-120"/>
              </a:rPr>
              <a:t>This was enabled using Arrays</a:t>
            </a:r>
            <a:endParaRPr lang="en-US" sz="2187" dirty="0">
              <a:latin typeface="Calisto MT" panose="02040603050505030304" pitchFamily="18" charset="0"/>
            </a:endParaRPr>
          </a:p>
        </p:txBody>
      </p:sp>
      <p:sp>
        <p:nvSpPr>
          <p:cNvPr id="20" name="Text 18"/>
          <p:cNvSpPr/>
          <p:nvPr/>
        </p:nvSpPr>
        <p:spPr>
          <a:xfrm>
            <a:off x="2037993" y="5675471"/>
            <a:ext cx="4055150" cy="1421606"/>
          </a:xfrm>
          <a:prstGeom prst="rect">
            <a:avLst/>
          </a:prstGeom>
          <a:noFill/>
          <a:ln/>
        </p:spPr>
        <p:txBody>
          <a:bodyPr wrap="square" rtlCol="0" anchor="t"/>
          <a:lstStyle/>
          <a:p>
            <a:pPr marL="0" indent="0" algn="r">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Incorporation of creation, load and save functionalities have been done using arrays.</a:t>
            </a:r>
            <a:endParaRPr lang="en-US" sz="1750" dirty="0">
              <a:latin typeface="Calisto MT" panose="020406030505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32219"/>
          </a:xfrm>
          <a:prstGeom prst="rect">
            <a:avLst/>
          </a:prstGeom>
          <a:solidFill>
            <a:srgbClr val="FFFCFA"/>
          </a:solidFill>
          <a:ln/>
        </p:spPr>
        <p:txBody>
          <a:bodyPr/>
          <a:lstStyle/>
          <a:p>
            <a:endParaRPr lang="en-IN">
              <a:latin typeface="Calisto MT" panose="02040603050505030304" pitchFamily="18" charset="0"/>
            </a:endParaRPr>
          </a:p>
        </p:txBody>
      </p:sp>
      <p:sp>
        <p:nvSpPr>
          <p:cNvPr id="4" name="Text 2"/>
          <p:cNvSpPr/>
          <p:nvPr/>
        </p:nvSpPr>
        <p:spPr>
          <a:xfrm>
            <a:off x="893460" y="603171"/>
            <a:ext cx="10282341" cy="685443"/>
          </a:xfrm>
          <a:prstGeom prst="rect">
            <a:avLst/>
          </a:prstGeom>
          <a:noFill/>
          <a:ln/>
        </p:spPr>
        <p:txBody>
          <a:bodyPr wrap="none" rtlCol="0" anchor="t"/>
          <a:lstStyle/>
          <a:p>
            <a:pPr marL="0" indent="0">
              <a:lnSpc>
                <a:spcPts val="5398"/>
              </a:lnSpc>
              <a:buNone/>
            </a:pPr>
            <a:r>
              <a:rPr lang="en-US" sz="4318" b="1" dirty="0">
                <a:solidFill>
                  <a:srgbClr val="443728"/>
                </a:solidFill>
                <a:latin typeface="Calisto MT" panose="02040603050505030304" pitchFamily="18" charset="0"/>
                <a:ea typeface="Crimson Pro" pitchFamily="34" charset="-122"/>
                <a:cs typeface="Crimson Pro" pitchFamily="34" charset="-120"/>
              </a:rPr>
              <a:t>Implementing Seek, Pause &amp; Volume slider Features</a:t>
            </a:r>
            <a:endParaRPr lang="en-US" sz="4318" dirty="0">
              <a:latin typeface="Calisto MT" panose="02040603050505030304" pitchFamily="18" charset="0"/>
            </a:endParaRPr>
          </a:p>
        </p:txBody>
      </p:sp>
      <p:pic>
        <p:nvPicPr>
          <p:cNvPr id="5" name="Image 0" descr="preencoded.png"/>
          <p:cNvPicPr>
            <a:picLocks noChangeAspect="1"/>
          </p:cNvPicPr>
          <p:nvPr/>
        </p:nvPicPr>
        <p:blipFill>
          <a:blip r:embed="rId3"/>
          <a:stretch>
            <a:fillRect/>
          </a:stretch>
        </p:blipFill>
        <p:spPr>
          <a:xfrm>
            <a:off x="3850719" y="1727240"/>
            <a:ext cx="1719143" cy="1263729"/>
          </a:xfrm>
          <a:prstGeom prst="rect">
            <a:avLst/>
          </a:prstGeom>
        </p:spPr>
      </p:pic>
      <p:sp>
        <p:nvSpPr>
          <p:cNvPr id="6" name="Text 3"/>
          <p:cNvSpPr/>
          <p:nvPr/>
        </p:nvSpPr>
        <p:spPr>
          <a:xfrm>
            <a:off x="4658916" y="2296358"/>
            <a:ext cx="102632" cy="438626"/>
          </a:xfrm>
          <a:prstGeom prst="rect">
            <a:avLst/>
          </a:prstGeom>
          <a:noFill/>
          <a:ln/>
        </p:spPr>
        <p:txBody>
          <a:bodyPr wrap="none" rtlCol="0" anchor="t"/>
          <a:lstStyle/>
          <a:p>
            <a:pPr marL="0" indent="0" algn="ctr">
              <a:lnSpc>
                <a:spcPts val="3454"/>
              </a:lnSpc>
              <a:buNone/>
            </a:pPr>
            <a:r>
              <a:rPr lang="en-US" sz="2159" b="1" dirty="0">
                <a:solidFill>
                  <a:srgbClr val="443728"/>
                </a:solidFill>
                <a:latin typeface="Calisto MT" panose="02040603050505030304" pitchFamily="18" charset="0"/>
                <a:ea typeface="Crimson Pro" pitchFamily="34" charset="-122"/>
                <a:cs typeface="Crimson Pro" pitchFamily="34" charset="-120"/>
              </a:rPr>
              <a:t>1</a:t>
            </a:r>
            <a:endParaRPr lang="en-US" sz="2159" dirty="0">
              <a:latin typeface="Calisto MT" panose="02040603050505030304" pitchFamily="18" charset="0"/>
            </a:endParaRPr>
          </a:p>
        </p:txBody>
      </p:sp>
      <p:sp>
        <p:nvSpPr>
          <p:cNvPr id="7" name="Text 4"/>
          <p:cNvSpPr/>
          <p:nvPr/>
        </p:nvSpPr>
        <p:spPr>
          <a:xfrm>
            <a:off x="5789176" y="1946553"/>
            <a:ext cx="2741890" cy="342662"/>
          </a:xfrm>
          <a:prstGeom prst="rect">
            <a:avLst/>
          </a:prstGeom>
          <a:noFill/>
          <a:ln/>
        </p:spPr>
        <p:txBody>
          <a:bodyPr wrap="none" rtlCol="0" anchor="t"/>
          <a:lstStyle/>
          <a:p>
            <a:pPr marL="0" indent="0" algn="l">
              <a:lnSpc>
                <a:spcPts val="2699"/>
              </a:lnSpc>
              <a:buNone/>
            </a:pPr>
            <a:r>
              <a:rPr lang="en-US" sz="2159" b="1" dirty="0">
                <a:solidFill>
                  <a:srgbClr val="443728"/>
                </a:solidFill>
                <a:latin typeface="Calisto MT" panose="02040603050505030304" pitchFamily="18" charset="0"/>
                <a:ea typeface="Crimson Pro" pitchFamily="34" charset="-122"/>
                <a:cs typeface="Crimson Pro" pitchFamily="34" charset="-120"/>
              </a:rPr>
              <a:t>Seek</a:t>
            </a:r>
            <a:endParaRPr lang="en-US" sz="2159" dirty="0">
              <a:latin typeface="Calisto MT" panose="02040603050505030304" pitchFamily="18" charset="0"/>
            </a:endParaRPr>
          </a:p>
        </p:txBody>
      </p:sp>
      <p:sp>
        <p:nvSpPr>
          <p:cNvPr id="8" name="Text 5"/>
          <p:cNvSpPr/>
          <p:nvPr/>
        </p:nvSpPr>
        <p:spPr>
          <a:xfrm>
            <a:off x="5789176" y="2420779"/>
            <a:ext cx="4569143" cy="350877"/>
          </a:xfrm>
          <a:prstGeom prst="rect">
            <a:avLst/>
          </a:prstGeom>
          <a:noFill/>
          <a:ln/>
        </p:spPr>
        <p:txBody>
          <a:bodyPr wrap="none" rtlCol="0" anchor="t"/>
          <a:lstStyle/>
          <a:p>
            <a:pPr marL="0" indent="0" algn="l">
              <a:lnSpc>
                <a:spcPts val="2764"/>
              </a:lnSpc>
              <a:buNone/>
            </a:pPr>
            <a:r>
              <a:rPr lang="en-US" sz="1727" dirty="0">
                <a:solidFill>
                  <a:srgbClr val="443728"/>
                </a:solidFill>
                <a:latin typeface="Calisto MT" panose="02040603050505030304" pitchFamily="18" charset="0"/>
                <a:ea typeface="Open Sans" pitchFamily="34" charset="-122"/>
                <a:cs typeface="Open Sans" pitchFamily="34" charset="-120"/>
              </a:rPr>
              <a:t>Allow users to jump to any point in the audio</a:t>
            </a:r>
            <a:endParaRPr lang="en-US" sz="1727" dirty="0">
              <a:latin typeface="Calisto MT" panose="02040603050505030304" pitchFamily="18" charset="0"/>
            </a:endParaRPr>
          </a:p>
        </p:txBody>
      </p:sp>
      <p:sp>
        <p:nvSpPr>
          <p:cNvPr id="9" name="Shape 6"/>
          <p:cNvSpPr/>
          <p:nvPr/>
        </p:nvSpPr>
        <p:spPr>
          <a:xfrm>
            <a:off x="5624632" y="2993112"/>
            <a:ext cx="6845379" cy="21908"/>
          </a:xfrm>
          <a:prstGeom prst="roundRect">
            <a:avLst>
              <a:gd name="adj" fmla="val 450568"/>
            </a:avLst>
          </a:prstGeom>
          <a:solidFill>
            <a:srgbClr val="D1C8C6"/>
          </a:solidFill>
          <a:ln/>
        </p:spPr>
        <p:txBody>
          <a:bodyPr/>
          <a:lstStyle/>
          <a:p>
            <a:endParaRPr lang="en-IN"/>
          </a:p>
        </p:txBody>
      </p:sp>
      <p:pic>
        <p:nvPicPr>
          <p:cNvPr id="10" name="Image 1" descr="preencoded.png"/>
          <p:cNvPicPr>
            <a:picLocks noChangeAspect="1"/>
          </p:cNvPicPr>
          <p:nvPr/>
        </p:nvPicPr>
        <p:blipFill>
          <a:blip r:embed="rId4"/>
          <a:stretch>
            <a:fillRect/>
          </a:stretch>
        </p:blipFill>
        <p:spPr>
          <a:xfrm>
            <a:off x="2991088" y="3045738"/>
            <a:ext cx="3438287" cy="1263729"/>
          </a:xfrm>
          <a:prstGeom prst="rect">
            <a:avLst/>
          </a:prstGeom>
        </p:spPr>
      </p:pic>
      <p:sp>
        <p:nvSpPr>
          <p:cNvPr id="11" name="Text 7"/>
          <p:cNvSpPr/>
          <p:nvPr/>
        </p:nvSpPr>
        <p:spPr>
          <a:xfrm>
            <a:off x="4640223" y="3458289"/>
            <a:ext cx="139779" cy="438626"/>
          </a:xfrm>
          <a:prstGeom prst="rect">
            <a:avLst/>
          </a:prstGeom>
          <a:noFill/>
          <a:ln/>
        </p:spPr>
        <p:txBody>
          <a:bodyPr wrap="none" rtlCol="0" anchor="t"/>
          <a:lstStyle/>
          <a:p>
            <a:pPr marL="0" indent="0" algn="ctr">
              <a:lnSpc>
                <a:spcPts val="3454"/>
              </a:lnSpc>
              <a:buNone/>
            </a:pPr>
            <a:r>
              <a:rPr lang="en-US" sz="2159" b="1" dirty="0">
                <a:solidFill>
                  <a:srgbClr val="443728"/>
                </a:solidFill>
                <a:latin typeface="Crimson Pro" pitchFamily="34" charset="0"/>
                <a:ea typeface="Crimson Pro" pitchFamily="34" charset="-122"/>
                <a:cs typeface="Crimson Pro" pitchFamily="34" charset="-120"/>
              </a:rPr>
              <a:t>2</a:t>
            </a:r>
            <a:endParaRPr lang="en-US" sz="2159" dirty="0"/>
          </a:p>
        </p:txBody>
      </p:sp>
      <p:sp>
        <p:nvSpPr>
          <p:cNvPr id="12" name="Text 8"/>
          <p:cNvSpPr/>
          <p:nvPr/>
        </p:nvSpPr>
        <p:spPr>
          <a:xfrm>
            <a:off x="6648688" y="3265051"/>
            <a:ext cx="2741890" cy="342662"/>
          </a:xfrm>
          <a:prstGeom prst="rect">
            <a:avLst/>
          </a:prstGeom>
          <a:noFill/>
          <a:ln/>
        </p:spPr>
        <p:txBody>
          <a:bodyPr wrap="none" rtlCol="0" anchor="t"/>
          <a:lstStyle/>
          <a:p>
            <a:pPr marL="0" indent="0" algn="l">
              <a:lnSpc>
                <a:spcPts val="2699"/>
              </a:lnSpc>
              <a:buNone/>
            </a:pPr>
            <a:r>
              <a:rPr lang="en-US" sz="2159" b="1" dirty="0">
                <a:solidFill>
                  <a:srgbClr val="443728"/>
                </a:solidFill>
                <a:latin typeface="Calisto MT" panose="02040603050505030304" pitchFamily="18" charset="0"/>
                <a:ea typeface="Crimson Pro" pitchFamily="34" charset="-122"/>
                <a:cs typeface="Crimson Pro" pitchFamily="34" charset="-120"/>
              </a:rPr>
              <a:t>Pause</a:t>
            </a:r>
            <a:endParaRPr lang="en-US" sz="2159" dirty="0">
              <a:latin typeface="Calisto MT" panose="02040603050505030304" pitchFamily="18" charset="0"/>
            </a:endParaRPr>
          </a:p>
        </p:txBody>
      </p:sp>
      <p:sp>
        <p:nvSpPr>
          <p:cNvPr id="13" name="Text 9"/>
          <p:cNvSpPr/>
          <p:nvPr/>
        </p:nvSpPr>
        <p:spPr>
          <a:xfrm>
            <a:off x="6648688" y="3739277"/>
            <a:ext cx="3972639" cy="350877"/>
          </a:xfrm>
          <a:prstGeom prst="rect">
            <a:avLst/>
          </a:prstGeom>
          <a:noFill/>
          <a:ln/>
        </p:spPr>
        <p:txBody>
          <a:bodyPr wrap="none" rtlCol="0" anchor="t"/>
          <a:lstStyle/>
          <a:p>
            <a:pPr marL="0" indent="0" algn="l">
              <a:lnSpc>
                <a:spcPts val="2764"/>
              </a:lnSpc>
              <a:buNone/>
            </a:pPr>
            <a:r>
              <a:rPr lang="en-US" sz="1727" dirty="0">
                <a:solidFill>
                  <a:srgbClr val="443728"/>
                </a:solidFill>
                <a:latin typeface="Calisto MT" panose="02040603050505030304" pitchFamily="18" charset="0"/>
                <a:ea typeface="Open Sans" pitchFamily="34" charset="-122"/>
                <a:cs typeface="Open Sans" pitchFamily="34" charset="-120"/>
              </a:rPr>
              <a:t>Enable pausing and resuming playback</a:t>
            </a:r>
            <a:endParaRPr lang="en-US" sz="1727" dirty="0">
              <a:latin typeface="Calisto MT" panose="02040603050505030304" pitchFamily="18" charset="0"/>
            </a:endParaRPr>
          </a:p>
        </p:txBody>
      </p:sp>
      <p:sp>
        <p:nvSpPr>
          <p:cNvPr id="14" name="Shape 10"/>
          <p:cNvSpPr/>
          <p:nvPr/>
        </p:nvSpPr>
        <p:spPr>
          <a:xfrm>
            <a:off x="6484144" y="4311610"/>
            <a:ext cx="5985867" cy="21908"/>
          </a:xfrm>
          <a:prstGeom prst="roundRect">
            <a:avLst>
              <a:gd name="adj" fmla="val 450568"/>
            </a:avLst>
          </a:prstGeom>
          <a:solidFill>
            <a:srgbClr val="D1C8C6"/>
          </a:solidFill>
          <a:ln/>
        </p:spPr>
        <p:txBody>
          <a:bodyPr/>
          <a:lstStyle/>
          <a:p>
            <a:endParaRPr lang="en-IN"/>
          </a:p>
        </p:txBody>
      </p:sp>
      <p:pic>
        <p:nvPicPr>
          <p:cNvPr id="15" name="Image 2" descr="preencoded.png"/>
          <p:cNvPicPr>
            <a:picLocks noChangeAspect="1"/>
          </p:cNvPicPr>
          <p:nvPr/>
        </p:nvPicPr>
        <p:blipFill>
          <a:blip r:embed="rId5"/>
          <a:stretch>
            <a:fillRect/>
          </a:stretch>
        </p:blipFill>
        <p:spPr>
          <a:xfrm>
            <a:off x="2131457" y="4364236"/>
            <a:ext cx="5157430" cy="1263729"/>
          </a:xfrm>
          <a:prstGeom prst="rect">
            <a:avLst/>
          </a:prstGeom>
        </p:spPr>
      </p:pic>
      <p:sp>
        <p:nvSpPr>
          <p:cNvPr id="16" name="Text 11"/>
          <p:cNvSpPr/>
          <p:nvPr/>
        </p:nvSpPr>
        <p:spPr>
          <a:xfrm>
            <a:off x="4643199" y="4776788"/>
            <a:ext cx="133945" cy="438626"/>
          </a:xfrm>
          <a:prstGeom prst="rect">
            <a:avLst/>
          </a:prstGeom>
          <a:noFill/>
          <a:ln/>
        </p:spPr>
        <p:txBody>
          <a:bodyPr wrap="none" rtlCol="0" anchor="t"/>
          <a:lstStyle/>
          <a:p>
            <a:pPr marL="0" indent="0" algn="ctr">
              <a:lnSpc>
                <a:spcPts val="3454"/>
              </a:lnSpc>
              <a:buNone/>
            </a:pPr>
            <a:r>
              <a:rPr lang="en-US" sz="2159" b="1" dirty="0">
                <a:solidFill>
                  <a:srgbClr val="443728"/>
                </a:solidFill>
                <a:latin typeface="Crimson Pro" pitchFamily="34" charset="0"/>
                <a:ea typeface="Crimson Pro" pitchFamily="34" charset="-122"/>
                <a:cs typeface="Crimson Pro" pitchFamily="34" charset="-120"/>
              </a:rPr>
              <a:t>3</a:t>
            </a:r>
            <a:endParaRPr lang="en-US" sz="2159" dirty="0"/>
          </a:p>
        </p:txBody>
      </p:sp>
      <p:sp>
        <p:nvSpPr>
          <p:cNvPr id="17" name="Text 12"/>
          <p:cNvSpPr/>
          <p:nvPr/>
        </p:nvSpPr>
        <p:spPr>
          <a:xfrm>
            <a:off x="7508200" y="4583549"/>
            <a:ext cx="2741890" cy="342662"/>
          </a:xfrm>
          <a:prstGeom prst="rect">
            <a:avLst/>
          </a:prstGeom>
          <a:noFill/>
          <a:ln/>
        </p:spPr>
        <p:txBody>
          <a:bodyPr wrap="none" rtlCol="0" anchor="t"/>
          <a:lstStyle/>
          <a:p>
            <a:pPr marL="0" indent="0" algn="l">
              <a:lnSpc>
                <a:spcPts val="2699"/>
              </a:lnSpc>
              <a:buNone/>
            </a:pPr>
            <a:r>
              <a:rPr lang="en-US" sz="2159" b="1" dirty="0">
                <a:solidFill>
                  <a:srgbClr val="443728"/>
                </a:solidFill>
                <a:latin typeface="Calisto MT" panose="02040603050505030304" pitchFamily="18" charset="0"/>
                <a:ea typeface="Crimson Pro" pitchFamily="34" charset="-122"/>
                <a:cs typeface="Crimson Pro" pitchFamily="34" charset="-120"/>
              </a:rPr>
              <a:t>Volume slider</a:t>
            </a:r>
            <a:endParaRPr lang="en-US" sz="2159" dirty="0">
              <a:latin typeface="Calisto MT" panose="02040603050505030304" pitchFamily="18" charset="0"/>
            </a:endParaRPr>
          </a:p>
        </p:txBody>
      </p:sp>
      <p:sp>
        <p:nvSpPr>
          <p:cNvPr id="18" name="Text 13"/>
          <p:cNvSpPr/>
          <p:nvPr/>
        </p:nvSpPr>
        <p:spPr>
          <a:xfrm>
            <a:off x="7508200" y="5057775"/>
            <a:ext cx="4690467" cy="350877"/>
          </a:xfrm>
          <a:prstGeom prst="rect">
            <a:avLst/>
          </a:prstGeom>
          <a:noFill/>
          <a:ln/>
        </p:spPr>
        <p:txBody>
          <a:bodyPr wrap="none" rtlCol="0" anchor="t"/>
          <a:lstStyle/>
          <a:p>
            <a:pPr marL="0" indent="0" algn="l">
              <a:lnSpc>
                <a:spcPts val="2764"/>
              </a:lnSpc>
              <a:buNone/>
            </a:pPr>
            <a:r>
              <a:rPr lang="en-US" sz="1727" dirty="0">
                <a:solidFill>
                  <a:srgbClr val="443728"/>
                </a:solidFill>
                <a:latin typeface="Calisto MT" panose="02040603050505030304" pitchFamily="18" charset="0"/>
                <a:ea typeface="Open Sans" pitchFamily="34" charset="-122"/>
                <a:cs typeface="Open Sans" pitchFamily="34" charset="-120"/>
              </a:rPr>
              <a:t>Provide a visual timeline to navigate volume</a:t>
            </a:r>
            <a:endParaRPr lang="en-US" sz="1727" dirty="0">
              <a:latin typeface="Calisto MT" panose="02040603050505030304" pitchFamily="18" charset="0"/>
            </a:endParaRPr>
          </a:p>
        </p:txBody>
      </p:sp>
      <p:sp>
        <p:nvSpPr>
          <p:cNvPr id="19" name="Text 14"/>
          <p:cNvSpPr/>
          <p:nvPr/>
        </p:nvSpPr>
        <p:spPr>
          <a:xfrm>
            <a:off x="2105501" y="5874663"/>
            <a:ext cx="10419278" cy="1754386"/>
          </a:xfrm>
          <a:prstGeom prst="rect">
            <a:avLst/>
          </a:prstGeom>
          <a:noFill/>
          <a:ln/>
        </p:spPr>
        <p:txBody>
          <a:bodyPr wrap="square" rtlCol="0" anchor="t"/>
          <a:lstStyle/>
          <a:p>
            <a:pPr marL="0" indent="0">
              <a:lnSpc>
                <a:spcPts val="2764"/>
              </a:lnSpc>
              <a:buNone/>
            </a:pPr>
            <a:r>
              <a:rPr lang="en-US" sz="1727" dirty="0">
                <a:solidFill>
                  <a:srgbClr val="443728"/>
                </a:solidFill>
                <a:latin typeface="Calisto MT" panose="02040603050505030304" pitchFamily="18" charset="0"/>
                <a:ea typeface="Open Sans" pitchFamily="34" charset="-122"/>
                <a:cs typeface="Open Sans" pitchFamily="34" charset="-120"/>
              </a:rPr>
              <a:t>Implementing robust seek and pause features is crucial for providing a high-quality listening experience in a Java-based MP3 player. Users should be able to easily jump to any point in the audio, pause and resume playback. These features empower users to have full control over the audio playback, enhancing the overall usability and functionality of the application.</a:t>
            </a:r>
            <a:endParaRPr lang="en-US" sz="1727" dirty="0">
              <a:latin typeface="Calisto MT" panose="0204060305050503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p>
        </p:txBody>
      </p:sp>
      <p:sp>
        <p:nvSpPr>
          <p:cNvPr id="4" name="Text 2"/>
          <p:cNvSpPr/>
          <p:nvPr/>
        </p:nvSpPr>
        <p:spPr>
          <a:xfrm>
            <a:off x="2037993" y="894993"/>
            <a:ext cx="10442496" cy="694373"/>
          </a:xfrm>
          <a:prstGeom prst="rect">
            <a:avLst/>
          </a:prstGeom>
          <a:noFill/>
          <a:ln/>
        </p:spPr>
        <p:txBody>
          <a:bodyPr wrap="none" rtlCol="0" anchor="t"/>
          <a:lstStyle/>
          <a:p>
            <a:pPr marL="0" indent="0">
              <a:lnSpc>
                <a:spcPts val="5468"/>
              </a:lnSpc>
              <a:buNone/>
            </a:pPr>
            <a:r>
              <a:rPr lang="en-US" sz="4374" b="1" dirty="0">
                <a:solidFill>
                  <a:srgbClr val="443728"/>
                </a:solidFill>
                <a:latin typeface="Calisto MT" panose="02040603050505030304" pitchFamily="18" charset="0"/>
                <a:ea typeface="Crimson Pro" pitchFamily="34" charset="-122"/>
                <a:cs typeface="Crimson Pro" pitchFamily="34" charset="-120"/>
              </a:rPr>
              <a:t>Optimizing Performance and Memory Usage</a:t>
            </a:r>
            <a:endParaRPr lang="en-US" sz="4374" dirty="0">
              <a:latin typeface="Calisto MT" panose="02040603050505030304" pitchFamily="18" charset="0"/>
            </a:endParaRPr>
          </a:p>
        </p:txBody>
      </p:sp>
      <p:sp>
        <p:nvSpPr>
          <p:cNvPr id="5" name="Shape 3"/>
          <p:cNvSpPr/>
          <p:nvPr/>
        </p:nvSpPr>
        <p:spPr>
          <a:xfrm>
            <a:off x="2037993" y="2033707"/>
            <a:ext cx="5166122" cy="2361605"/>
          </a:xfrm>
          <a:prstGeom prst="roundRect">
            <a:avLst>
              <a:gd name="adj" fmla="val 4234"/>
            </a:avLst>
          </a:prstGeom>
          <a:solidFill>
            <a:srgbClr val="EBE2E0"/>
          </a:solidFill>
          <a:ln w="7620">
            <a:solidFill>
              <a:srgbClr val="D1C8C6"/>
            </a:solidFill>
            <a:prstDash val="solid"/>
          </a:ln>
        </p:spPr>
        <p:txBody>
          <a:bodyPr/>
          <a:lstStyle/>
          <a:p>
            <a:endParaRPr lang="en-IN"/>
          </a:p>
        </p:txBody>
      </p:sp>
      <p:sp>
        <p:nvSpPr>
          <p:cNvPr id="6" name="Text 4"/>
          <p:cNvSpPr/>
          <p:nvPr/>
        </p:nvSpPr>
        <p:spPr>
          <a:xfrm>
            <a:off x="2267783" y="2263497"/>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alisto MT" panose="02040603050505030304" pitchFamily="18" charset="0"/>
                <a:ea typeface="Crimson Pro" pitchFamily="34" charset="-122"/>
                <a:cs typeface="Crimson Pro" pitchFamily="34" charset="-120"/>
              </a:rPr>
              <a:t>Profile and Analyze</a:t>
            </a:r>
            <a:endParaRPr lang="en-US" sz="2187" dirty="0">
              <a:latin typeface="Calisto MT" panose="02040603050505030304" pitchFamily="18" charset="0"/>
            </a:endParaRPr>
          </a:p>
        </p:txBody>
      </p:sp>
      <p:sp>
        <p:nvSpPr>
          <p:cNvPr id="7" name="Text 5"/>
          <p:cNvSpPr/>
          <p:nvPr/>
        </p:nvSpPr>
        <p:spPr>
          <a:xfrm>
            <a:off x="2037993" y="2743914"/>
            <a:ext cx="4936331" cy="1421606"/>
          </a:xfrm>
          <a:prstGeom prst="rect">
            <a:avLst/>
          </a:prstGeom>
          <a:noFill/>
          <a:ln/>
        </p:spPr>
        <p:txBody>
          <a:bodyPr wrap="square" rtlCol="0" anchor="t"/>
          <a:lstStyle/>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Use profiling tools to identify performance bottlenecks and memory leaks in your MP3 player application. Analyze CPU and memory usage to pinpoint areas for optimization.</a:t>
            </a:r>
            <a:endParaRPr lang="en-US" sz="1750" dirty="0">
              <a:latin typeface="Calisto MT" panose="02040603050505030304" pitchFamily="18" charset="0"/>
            </a:endParaRPr>
          </a:p>
        </p:txBody>
      </p:sp>
      <p:sp>
        <p:nvSpPr>
          <p:cNvPr id="8" name="Shape 6"/>
          <p:cNvSpPr/>
          <p:nvPr/>
        </p:nvSpPr>
        <p:spPr>
          <a:xfrm>
            <a:off x="7426285" y="2033707"/>
            <a:ext cx="5166122" cy="2361605"/>
          </a:xfrm>
          <a:prstGeom prst="roundRect">
            <a:avLst>
              <a:gd name="adj" fmla="val 4234"/>
            </a:avLst>
          </a:prstGeom>
          <a:solidFill>
            <a:srgbClr val="EBE2E0"/>
          </a:solidFill>
          <a:ln w="7620">
            <a:solidFill>
              <a:srgbClr val="D1C8C6"/>
            </a:solidFill>
            <a:prstDash val="solid"/>
          </a:ln>
        </p:spPr>
        <p:txBody>
          <a:bodyPr/>
          <a:lstStyle/>
          <a:p>
            <a:endParaRPr lang="en-IN"/>
          </a:p>
        </p:txBody>
      </p:sp>
      <p:sp>
        <p:nvSpPr>
          <p:cNvPr id="9" name="Text 7"/>
          <p:cNvSpPr/>
          <p:nvPr/>
        </p:nvSpPr>
        <p:spPr>
          <a:xfrm>
            <a:off x="7656076" y="2263497"/>
            <a:ext cx="3021449" cy="347186"/>
          </a:xfrm>
          <a:prstGeom prst="rect">
            <a:avLst/>
          </a:prstGeom>
          <a:noFill/>
          <a:ln/>
        </p:spPr>
        <p:txBody>
          <a:bodyPr wrap="none" rtlCol="0" anchor="t"/>
          <a:lstStyle/>
          <a:p>
            <a:pPr marL="0" indent="0">
              <a:lnSpc>
                <a:spcPts val="2734"/>
              </a:lnSpc>
              <a:buNone/>
            </a:pPr>
            <a:r>
              <a:rPr lang="en-US" sz="2187" b="1" dirty="0">
                <a:solidFill>
                  <a:srgbClr val="443728"/>
                </a:solidFill>
                <a:latin typeface="Calisto MT" panose="02040603050505030304" pitchFamily="18" charset="0"/>
                <a:ea typeface="Crimson Pro" pitchFamily="34" charset="-122"/>
                <a:cs typeface="Crimson Pro" pitchFamily="34" charset="-120"/>
              </a:rPr>
              <a:t>Optimize Audio Decoding</a:t>
            </a:r>
            <a:endParaRPr lang="en-US" sz="2187" dirty="0">
              <a:latin typeface="Calisto MT" panose="02040603050505030304" pitchFamily="18" charset="0"/>
            </a:endParaRPr>
          </a:p>
        </p:txBody>
      </p:sp>
      <p:sp>
        <p:nvSpPr>
          <p:cNvPr id="10" name="Text 8"/>
          <p:cNvSpPr/>
          <p:nvPr/>
        </p:nvSpPr>
        <p:spPr>
          <a:xfrm>
            <a:off x="7656076" y="2743914"/>
            <a:ext cx="4706541" cy="1421606"/>
          </a:xfrm>
          <a:prstGeom prst="rect">
            <a:avLst/>
          </a:prstGeom>
          <a:noFill/>
          <a:ln/>
        </p:spPr>
        <p:txBody>
          <a:bodyPr wrap="square" rtlCol="0" anchor="t"/>
          <a:lstStyle/>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Implement efficient audio decoding algorithms and leverage native audio libraries in Java to minimize CPU usage during playback.</a:t>
            </a:r>
            <a:endParaRPr lang="en-US" sz="1750" dirty="0">
              <a:latin typeface="Calisto MT" panose="02040603050505030304" pitchFamily="18" charset="0"/>
            </a:endParaRPr>
          </a:p>
        </p:txBody>
      </p:sp>
      <p:sp>
        <p:nvSpPr>
          <p:cNvPr id="11" name="Shape 9"/>
          <p:cNvSpPr/>
          <p:nvPr/>
        </p:nvSpPr>
        <p:spPr>
          <a:xfrm>
            <a:off x="2037993" y="4617482"/>
            <a:ext cx="5166122" cy="2717006"/>
          </a:xfrm>
          <a:prstGeom prst="roundRect">
            <a:avLst>
              <a:gd name="adj" fmla="val 3680"/>
            </a:avLst>
          </a:prstGeom>
          <a:solidFill>
            <a:srgbClr val="EBE2E0"/>
          </a:solidFill>
          <a:ln w="7620">
            <a:solidFill>
              <a:srgbClr val="D1C8C6"/>
            </a:solidFill>
            <a:prstDash val="solid"/>
          </a:ln>
        </p:spPr>
        <p:txBody>
          <a:bodyPr/>
          <a:lstStyle/>
          <a:p>
            <a:endParaRPr lang="en-IN"/>
          </a:p>
        </p:txBody>
      </p:sp>
      <p:sp>
        <p:nvSpPr>
          <p:cNvPr id="12" name="Text 10"/>
          <p:cNvSpPr/>
          <p:nvPr/>
        </p:nvSpPr>
        <p:spPr>
          <a:xfrm>
            <a:off x="2267783" y="4847273"/>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alisto MT" panose="02040603050505030304" pitchFamily="18" charset="0"/>
                <a:ea typeface="Crimson Pro" pitchFamily="34" charset="-122"/>
                <a:cs typeface="Crimson Pro" pitchFamily="34" charset="-120"/>
              </a:rPr>
              <a:t>Memory Management</a:t>
            </a:r>
            <a:endParaRPr lang="en-US" sz="2187" dirty="0">
              <a:latin typeface="Calisto MT" panose="02040603050505030304" pitchFamily="18" charset="0"/>
            </a:endParaRPr>
          </a:p>
        </p:txBody>
      </p:sp>
      <p:sp>
        <p:nvSpPr>
          <p:cNvPr id="13" name="Text 11"/>
          <p:cNvSpPr/>
          <p:nvPr/>
        </p:nvSpPr>
        <p:spPr>
          <a:xfrm>
            <a:off x="2267783" y="5327690"/>
            <a:ext cx="4706541" cy="1421606"/>
          </a:xfrm>
          <a:prstGeom prst="rect">
            <a:avLst/>
          </a:prstGeom>
          <a:noFill/>
          <a:ln/>
        </p:spPr>
        <p:txBody>
          <a:bodyPr wrap="square" rtlCol="0" anchor="t"/>
          <a:lstStyle/>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Carefully manage memory allocation and deallocation to prevent memory leaks. Optimize buffering and caching to reduce memory footprint.</a:t>
            </a:r>
            <a:endParaRPr lang="en-US" sz="1750" dirty="0">
              <a:latin typeface="Calisto MT" panose="02040603050505030304" pitchFamily="18" charset="0"/>
            </a:endParaRPr>
          </a:p>
        </p:txBody>
      </p:sp>
      <p:sp>
        <p:nvSpPr>
          <p:cNvPr id="14" name="Shape 12"/>
          <p:cNvSpPr/>
          <p:nvPr/>
        </p:nvSpPr>
        <p:spPr>
          <a:xfrm>
            <a:off x="7426285" y="4617482"/>
            <a:ext cx="5166122" cy="2717006"/>
          </a:xfrm>
          <a:prstGeom prst="roundRect">
            <a:avLst>
              <a:gd name="adj" fmla="val 3680"/>
            </a:avLst>
          </a:prstGeom>
          <a:solidFill>
            <a:srgbClr val="EBE2E0"/>
          </a:solidFill>
          <a:ln w="7620">
            <a:solidFill>
              <a:srgbClr val="D1C8C6"/>
            </a:solidFill>
            <a:prstDash val="solid"/>
          </a:ln>
        </p:spPr>
        <p:txBody>
          <a:bodyPr/>
          <a:lstStyle/>
          <a:p>
            <a:endParaRPr lang="en-IN"/>
          </a:p>
        </p:txBody>
      </p:sp>
      <p:sp>
        <p:nvSpPr>
          <p:cNvPr id="15" name="Text 13"/>
          <p:cNvSpPr/>
          <p:nvPr/>
        </p:nvSpPr>
        <p:spPr>
          <a:xfrm>
            <a:off x="7656076" y="4847273"/>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alisto MT" panose="02040603050505030304" pitchFamily="18" charset="0"/>
                <a:ea typeface="Crimson Pro" pitchFamily="34" charset="-122"/>
                <a:cs typeface="Crimson Pro" pitchFamily="34" charset="-120"/>
              </a:rPr>
              <a:t>UI Responsiveness</a:t>
            </a:r>
            <a:endParaRPr lang="en-US" sz="2187" dirty="0">
              <a:latin typeface="Calisto MT" panose="02040603050505030304" pitchFamily="18" charset="0"/>
            </a:endParaRPr>
          </a:p>
        </p:txBody>
      </p:sp>
      <p:sp>
        <p:nvSpPr>
          <p:cNvPr id="16" name="Text 14"/>
          <p:cNvSpPr/>
          <p:nvPr/>
        </p:nvSpPr>
        <p:spPr>
          <a:xfrm>
            <a:off x="7656076" y="5327690"/>
            <a:ext cx="4706541" cy="1777008"/>
          </a:xfrm>
          <a:prstGeom prst="rect">
            <a:avLst/>
          </a:prstGeom>
          <a:noFill/>
          <a:ln/>
        </p:spPr>
        <p:txBody>
          <a:bodyPr wrap="square" rtlCol="0" anchor="t"/>
          <a:lstStyle/>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Use background threads and event-driven design to ensure the user interface remains responsive, even during resource-intensive operations like seeking and loading new tracks.</a:t>
            </a:r>
            <a:endParaRPr lang="en-US" sz="1750" dirty="0">
              <a:latin typeface="Calisto MT" panose="0204060305050503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p>
        </p:txBody>
      </p:sp>
      <p:sp>
        <p:nvSpPr>
          <p:cNvPr id="5" name="Text 2"/>
          <p:cNvSpPr/>
          <p:nvPr/>
        </p:nvSpPr>
        <p:spPr>
          <a:xfrm>
            <a:off x="833199" y="2279094"/>
            <a:ext cx="7477601" cy="1916430"/>
          </a:xfrm>
          <a:prstGeom prst="rect">
            <a:avLst/>
          </a:prstGeom>
          <a:noFill/>
          <a:ln/>
        </p:spPr>
        <p:txBody>
          <a:bodyPr wrap="square" rtlCol="0" anchor="t"/>
          <a:lstStyle/>
          <a:p>
            <a:pPr marL="0" indent="0">
              <a:lnSpc>
                <a:spcPts val="7545"/>
              </a:lnSpc>
              <a:buNone/>
            </a:pPr>
            <a:r>
              <a:rPr lang="en-US" sz="6036" b="1" dirty="0">
                <a:solidFill>
                  <a:srgbClr val="443728"/>
                </a:solidFill>
                <a:latin typeface="Calisto MT" panose="02040603050505030304" pitchFamily="18" charset="0"/>
                <a:ea typeface="Crimson Pro" pitchFamily="34" charset="-122"/>
                <a:cs typeface="Crimson Pro" pitchFamily="34" charset="-120"/>
              </a:rPr>
              <a:t>Conclusion and Future Enhancements</a:t>
            </a:r>
            <a:endParaRPr lang="en-US" sz="6036" dirty="0">
              <a:latin typeface="Calisto MT" panose="02040603050505030304" pitchFamily="18" charset="0"/>
            </a:endParaRPr>
          </a:p>
        </p:txBody>
      </p:sp>
      <p:sp>
        <p:nvSpPr>
          <p:cNvPr id="6" name="Text 3"/>
          <p:cNvSpPr/>
          <p:nvPr/>
        </p:nvSpPr>
        <p:spPr>
          <a:xfrm>
            <a:off x="833198" y="5143034"/>
            <a:ext cx="7477601" cy="1421606"/>
          </a:xfrm>
          <a:prstGeom prst="rect">
            <a:avLst/>
          </a:prstGeom>
          <a:noFill/>
          <a:ln/>
        </p:spPr>
        <p:txBody>
          <a:bodyPr wrap="square" rtlCol="0" anchor="t"/>
          <a:lstStyle/>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In this final section, we've explored the key features and functionality of our Java-based MP3 player. Looking ahead, there are exciting opportunities to further enhance the application with additional capabilities and optimizations.</a:t>
            </a:r>
            <a:endParaRPr lang="en-US" sz="1750" dirty="0">
              <a:latin typeface="Calisto MT" panose="020406030505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p>
        </p:txBody>
      </p:sp>
      <p:sp>
        <p:nvSpPr>
          <p:cNvPr id="4" name="Text 2"/>
          <p:cNvSpPr/>
          <p:nvPr/>
        </p:nvSpPr>
        <p:spPr>
          <a:xfrm>
            <a:off x="2037993" y="1346359"/>
            <a:ext cx="6693932" cy="694373"/>
          </a:xfrm>
          <a:prstGeom prst="rect">
            <a:avLst/>
          </a:prstGeom>
          <a:noFill/>
          <a:ln/>
        </p:spPr>
        <p:txBody>
          <a:bodyPr wrap="none" rtlCol="0" anchor="t"/>
          <a:lstStyle/>
          <a:p>
            <a:pPr marL="0" indent="0">
              <a:lnSpc>
                <a:spcPts val="5468"/>
              </a:lnSpc>
              <a:buNone/>
            </a:pPr>
            <a:endParaRPr lang="en-US" sz="4374" dirty="0"/>
          </a:p>
        </p:txBody>
      </p:sp>
      <p:sp>
        <p:nvSpPr>
          <p:cNvPr id="5" name="Text 3"/>
          <p:cNvSpPr/>
          <p:nvPr/>
        </p:nvSpPr>
        <p:spPr>
          <a:xfrm>
            <a:off x="418808" y="69802"/>
            <a:ext cx="13834663" cy="7992273"/>
          </a:xfrm>
          <a:prstGeom prst="rect">
            <a:avLst/>
          </a:prstGeom>
          <a:noFill/>
          <a:ln/>
        </p:spPr>
        <p:txBody>
          <a:bodyPr wrap="square" rtlCol="0" anchor="t"/>
          <a:lstStyle/>
          <a:p>
            <a:pPr marL="0" indent="0" algn="ctr">
              <a:lnSpc>
                <a:spcPts val="2799"/>
              </a:lnSpc>
              <a:buNone/>
            </a:pPr>
            <a:r>
              <a:rPr lang="en-US" sz="2800" dirty="0">
                <a:solidFill>
                  <a:srgbClr val="443728"/>
                </a:solidFill>
                <a:latin typeface="Calisto MT" panose="02040603050505030304" pitchFamily="18" charset="0"/>
                <a:ea typeface="Open Sans" pitchFamily="34" charset="-122"/>
                <a:cs typeface="Open Sans" pitchFamily="34" charset="-120"/>
              </a:rPr>
              <a:t>"Creating a User-Friendly Interface for a Music Playlist Application“</a:t>
            </a:r>
            <a:br>
              <a:rPr lang="en-US" sz="2800" dirty="0">
                <a:solidFill>
                  <a:srgbClr val="443728"/>
                </a:solidFill>
                <a:latin typeface="Calisto MT" panose="02040603050505030304" pitchFamily="18" charset="0"/>
                <a:ea typeface="Open Sans" pitchFamily="34" charset="-122"/>
                <a:cs typeface="Open Sans" pitchFamily="34" charset="-120"/>
              </a:rPr>
            </a:br>
            <a:br>
              <a:rPr lang="en-US" sz="2800" dirty="0">
                <a:solidFill>
                  <a:srgbClr val="443728"/>
                </a:solidFill>
                <a:latin typeface="Calisto MT" panose="02040603050505030304" pitchFamily="18" charset="0"/>
                <a:ea typeface="Open Sans" pitchFamily="34" charset="-122"/>
                <a:cs typeface="Open Sans" pitchFamily="34" charset="-120"/>
              </a:rPr>
            </a:br>
            <a:endParaRPr lang="en-US" sz="2800" dirty="0">
              <a:solidFill>
                <a:srgbClr val="443728"/>
              </a:solidFill>
              <a:latin typeface="Calisto MT" panose="02040603050505030304" pitchFamily="18" charset="0"/>
              <a:ea typeface="Open Sans" pitchFamily="34" charset="-122"/>
              <a:cs typeface="Open Sans" pitchFamily="34" charset="-120"/>
            </a:endParaRPr>
          </a:p>
          <a:p>
            <a:pPr marL="0" indent="0">
              <a:lnSpc>
                <a:spcPts val="2799"/>
              </a:lnSpc>
              <a:buNone/>
            </a:pPr>
            <a:r>
              <a:rPr lang="en-US" sz="2000" dirty="0">
                <a:solidFill>
                  <a:srgbClr val="443728"/>
                </a:solidFill>
                <a:latin typeface="Calisto MT" panose="02040603050505030304" pitchFamily="18" charset="0"/>
                <a:ea typeface="Open Sans" pitchFamily="34" charset="-122"/>
                <a:cs typeface="Open Sans" pitchFamily="34" charset="-120"/>
              </a:rPr>
              <a:t>Welcome to our presentation on the development of a user-friendly music playlist application. This presentation aims to showcase the various components and features involved in creating an intuitive and engaging music player that enhances the user experience.</a:t>
            </a:r>
            <a:br>
              <a:rPr lang="en-US" sz="2000" dirty="0">
                <a:solidFill>
                  <a:srgbClr val="443728"/>
                </a:solidFill>
                <a:latin typeface="Calisto MT" panose="02040603050505030304" pitchFamily="18" charset="0"/>
                <a:ea typeface="Open Sans" pitchFamily="34" charset="-122"/>
                <a:cs typeface="Open Sans" pitchFamily="34" charset="-120"/>
              </a:rPr>
            </a:br>
            <a:endParaRPr lang="en-US" sz="2000" dirty="0">
              <a:solidFill>
                <a:srgbClr val="443728"/>
              </a:solidFill>
              <a:latin typeface="Calisto MT" panose="02040603050505030304" pitchFamily="18" charset="0"/>
              <a:ea typeface="Open Sans" pitchFamily="34" charset="-122"/>
              <a:cs typeface="Open Sans" pitchFamily="34" charset="-120"/>
            </a:endParaRPr>
          </a:p>
          <a:p>
            <a:pPr marL="285750" indent="-285750">
              <a:lnSpc>
                <a:spcPts val="2799"/>
              </a:lnSpc>
              <a:buFont typeface="Arial" panose="020B0604020202020204" pitchFamily="34" charset="0"/>
              <a:buChar char="•"/>
            </a:pPr>
            <a:r>
              <a:rPr lang="en-US" sz="2000" dirty="0">
                <a:solidFill>
                  <a:srgbClr val="443728"/>
                </a:solidFill>
                <a:latin typeface="Calisto MT" panose="02040603050505030304" pitchFamily="18" charset="0"/>
                <a:ea typeface="Open Sans" pitchFamily="34" charset="-122"/>
                <a:cs typeface="Open Sans" pitchFamily="34" charset="-120"/>
              </a:rPr>
              <a:t>Importance of a User-Friendly Interface:</a:t>
            </a:r>
          </a:p>
          <a:p>
            <a:pPr marL="0" indent="0">
              <a:lnSpc>
                <a:spcPts val="2799"/>
              </a:lnSpc>
              <a:buNone/>
            </a:pPr>
            <a:r>
              <a:rPr lang="en-US" sz="2000" dirty="0">
                <a:solidFill>
                  <a:srgbClr val="443728"/>
                </a:solidFill>
                <a:latin typeface="Calisto MT" panose="02040603050505030304" pitchFamily="18" charset="0"/>
                <a:ea typeface="Open Sans" pitchFamily="34" charset="-122"/>
                <a:cs typeface="Open Sans" pitchFamily="34" charset="-120"/>
              </a:rPr>
              <a:t>A user-friendly interface is crucial for any application as it directly impacts user satisfaction and retention. For a music playlist application, an intuitive interface ensures that users can easily navigate, manage their music library, and enjoy seamless playback without frustration.</a:t>
            </a:r>
            <a:br>
              <a:rPr lang="en-US" sz="2000" dirty="0">
                <a:solidFill>
                  <a:srgbClr val="443728"/>
                </a:solidFill>
                <a:latin typeface="Calisto MT" panose="02040603050505030304" pitchFamily="18" charset="0"/>
                <a:ea typeface="Open Sans" pitchFamily="34" charset="-122"/>
                <a:cs typeface="Open Sans" pitchFamily="34" charset="-120"/>
              </a:rPr>
            </a:br>
            <a:endParaRPr lang="en-US" sz="2000" dirty="0">
              <a:solidFill>
                <a:srgbClr val="443728"/>
              </a:solidFill>
              <a:latin typeface="Calisto MT" panose="02040603050505030304" pitchFamily="18" charset="0"/>
              <a:ea typeface="Open Sans" pitchFamily="34" charset="-122"/>
              <a:cs typeface="Open Sans" pitchFamily="34" charset="-120"/>
            </a:endParaRPr>
          </a:p>
          <a:p>
            <a:pPr marL="285750" indent="-285750">
              <a:lnSpc>
                <a:spcPts val="2799"/>
              </a:lnSpc>
              <a:buFont typeface="Arial" panose="020B0604020202020204" pitchFamily="34" charset="0"/>
              <a:buChar char="•"/>
            </a:pPr>
            <a:r>
              <a:rPr lang="en-US" sz="2000" dirty="0">
                <a:solidFill>
                  <a:srgbClr val="443728"/>
                </a:solidFill>
                <a:latin typeface="Calisto MT" panose="02040603050505030304" pitchFamily="18" charset="0"/>
                <a:ea typeface="Open Sans" pitchFamily="34" charset="-122"/>
                <a:cs typeface="Open Sans" pitchFamily="34" charset="-120"/>
              </a:rPr>
              <a:t>Responsive Design:</a:t>
            </a:r>
          </a:p>
          <a:p>
            <a:pPr marL="0" indent="0">
              <a:lnSpc>
                <a:spcPts val="2799"/>
              </a:lnSpc>
              <a:buNone/>
            </a:pPr>
            <a:r>
              <a:rPr lang="en-US" sz="2000" dirty="0">
                <a:solidFill>
                  <a:srgbClr val="443728"/>
                </a:solidFill>
                <a:latin typeface="Calisto MT" panose="02040603050505030304" pitchFamily="18" charset="0"/>
                <a:ea typeface="Open Sans" pitchFamily="34" charset="-122"/>
                <a:cs typeface="Open Sans" pitchFamily="34" charset="-120"/>
              </a:rPr>
              <a:t>Responsive design is key to providing a consistent experience across different devices, whether users are accessing the app on a smartphone, tablet, or desktop. By adopting responsive design principles, we ensure that the application adapts to various screen sizes and orientations, offering an optimal viewing and interaction experience.</a:t>
            </a:r>
            <a:endParaRPr lang="en-US" sz="2000" dirty="0">
              <a:latin typeface="Calisto MT" panose="02040603050505030304" pitchFamily="18" charset="0"/>
            </a:endParaRPr>
          </a:p>
        </p:txBody>
      </p:sp>
      <p:sp>
        <p:nvSpPr>
          <p:cNvPr id="6" name="Text 4"/>
          <p:cNvSpPr/>
          <p:nvPr/>
        </p:nvSpPr>
        <p:spPr>
          <a:xfrm>
            <a:off x="2037993" y="4906208"/>
            <a:ext cx="5006221" cy="1777008"/>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p>
        </p:txBody>
      </p:sp>
      <p:sp>
        <p:nvSpPr>
          <p:cNvPr id="4" name="Text 2"/>
          <p:cNvSpPr/>
          <p:nvPr/>
        </p:nvSpPr>
        <p:spPr>
          <a:xfrm>
            <a:off x="2037993" y="1346359"/>
            <a:ext cx="6693932" cy="694373"/>
          </a:xfrm>
          <a:prstGeom prst="rect">
            <a:avLst/>
          </a:prstGeom>
          <a:noFill/>
          <a:ln/>
        </p:spPr>
        <p:txBody>
          <a:bodyPr wrap="none" rtlCol="0" anchor="t"/>
          <a:lstStyle/>
          <a:p>
            <a:pPr marL="0" indent="0">
              <a:lnSpc>
                <a:spcPts val="5468"/>
              </a:lnSpc>
              <a:buNone/>
            </a:pPr>
            <a:endParaRPr lang="en-US" sz="4374" dirty="0"/>
          </a:p>
        </p:txBody>
      </p:sp>
      <p:sp>
        <p:nvSpPr>
          <p:cNvPr id="5" name="Text 3"/>
          <p:cNvSpPr/>
          <p:nvPr/>
        </p:nvSpPr>
        <p:spPr>
          <a:xfrm>
            <a:off x="418808" y="69803"/>
            <a:ext cx="13499615" cy="7845690"/>
          </a:xfrm>
          <a:prstGeom prst="rect">
            <a:avLst/>
          </a:prstGeom>
          <a:noFill/>
          <a:ln/>
        </p:spPr>
        <p:txBody>
          <a:bodyPr wrap="square" rtlCol="0" anchor="t"/>
          <a:lstStyle/>
          <a:p>
            <a:pPr marL="0" indent="0" algn="ctr">
              <a:lnSpc>
                <a:spcPts val="2799"/>
              </a:lnSpc>
              <a:buNone/>
            </a:pPr>
            <a:r>
              <a:rPr lang="en-US" sz="2800" dirty="0">
                <a:solidFill>
                  <a:srgbClr val="443728"/>
                </a:solidFill>
                <a:latin typeface="Calisto MT" panose="02040603050505030304" pitchFamily="18" charset="0"/>
                <a:ea typeface="Open Sans" pitchFamily="34" charset="-122"/>
                <a:cs typeface="Open Sans" pitchFamily="34" charset="-120"/>
              </a:rPr>
              <a:t>"Interactive Elements and User Feedback"</a:t>
            </a:r>
          </a:p>
          <a:p>
            <a:pPr marL="285750" indent="-285750">
              <a:lnSpc>
                <a:spcPts val="2799"/>
              </a:lnSpc>
              <a:buFont typeface="Arial" panose="020B0604020202020204" pitchFamily="34" charset="0"/>
              <a:buChar char="•"/>
            </a:pPr>
            <a:r>
              <a:rPr lang="en-US" dirty="0">
                <a:solidFill>
                  <a:srgbClr val="443728"/>
                </a:solidFill>
                <a:latin typeface="Calisto MT" panose="02040603050505030304" pitchFamily="18" charset="0"/>
                <a:ea typeface="Open Sans" pitchFamily="34" charset="-122"/>
                <a:cs typeface="Open Sans" pitchFamily="34" charset="-120"/>
              </a:rPr>
              <a:t>Interactive Elements:</a:t>
            </a:r>
          </a:p>
          <a:p>
            <a:pPr marL="0" indent="0">
              <a:lnSpc>
                <a:spcPts val="2799"/>
              </a:lnSpc>
              <a:buNone/>
            </a:pPr>
            <a:r>
              <a:rPr lang="en-US" dirty="0">
                <a:solidFill>
                  <a:srgbClr val="443728"/>
                </a:solidFill>
                <a:latin typeface="Calisto MT" panose="02040603050505030304" pitchFamily="18" charset="0"/>
                <a:ea typeface="Open Sans" pitchFamily="34" charset="-122"/>
                <a:cs typeface="Open Sans" pitchFamily="34" charset="-120"/>
              </a:rPr>
              <a:t>Incorporating interactive elements such as buttons, sliders, and dropdowns enhances user engagement. Buttons like Play, Pause, Next, and Previous allow users to control music playback effortlessly. Sliders for volume and progress provide a tactile and visual way to adjust settings, while dropdowns enable easy selection of playlists or sorting options.</a:t>
            </a:r>
          </a:p>
          <a:p>
            <a:pPr marL="0" indent="0">
              <a:lnSpc>
                <a:spcPts val="2799"/>
              </a:lnSpc>
              <a:buNone/>
            </a:pPr>
            <a:endParaRPr lang="en-US" dirty="0">
              <a:solidFill>
                <a:srgbClr val="443728"/>
              </a:solidFill>
              <a:latin typeface="Calisto MT" panose="02040603050505030304" pitchFamily="18" charset="0"/>
              <a:ea typeface="Open Sans" pitchFamily="34" charset="-122"/>
              <a:cs typeface="Open Sans" pitchFamily="34" charset="-120"/>
            </a:endParaRPr>
          </a:p>
          <a:p>
            <a:pPr marL="0" indent="0">
              <a:lnSpc>
                <a:spcPts val="2799"/>
              </a:lnSpc>
              <a:buNone/>
            </a:pPr>
            <a:endParaRPr lang="en-US" dirty="0">
              <a:solidFill>
                <a:srgbClr val="443728"/>
              </a:solidFill>
              <a:latin typeface="Calisto MT" panose="02040603050505030304" pitchFamily="18" charset="0"/>
              <a:ea typeface="Open Sans" pitchFamily="34" charset="-122"/>
              <a:cs typeface="Open Sans" pitchFamily="34" charset="-120"/>
            </a:endParaRPr>
          </a:p>
          <a:p>
            <a:pPr marL="285750" indent="-285750">
              <a:lnSpc>
                <a:spcPts val="2799"/>
              </a:lnSpc>
              <a:buFont typeface="Arial" panose="020B0604020202020204" pitchFamily="34" charset="0"/>
              <a:buChar char="•"/>
            </a:pPr>
            <a:r>
              <a:rPr lang="en-US" dirty="0">
                <a:solidFill>
                  <a:srgbClr val="443728"/>
                </a:solidFill>
                <a:latin typeface="Calisto MT" panose="02040603050505030304" pitchFamily="18" charset="0"/>
                <a:ea typeface="Open Sans" pitchFamily="34" charset="-122"/>
                <a:cs typeface="Open Sans" pitchFamily="34" charset="-120"/>
              </a:rPr>
              <a:t>User Feedback Mechanisms:</a:t>
            </a:r>
          </a:p>
          <a:p>
            <a:pPr marL="0" indent="0">
              <a:lnSpc>
                <a:spcPts val="2799"/>
              </a:lnSpc>
              <a:buNone/>
            </a:pPr>
            <a:r>
              <a:rPr lang="en-US" dirty="0">
                <a:solidFill>
                  <a:srgbClr val="443728"/>
                </a:solidFill>
                <a:latin typeface="Calisto MT" panose="02040603050505030304" pitchFamily="18" charset="0"/>
                <a:ea typeface="Open Sans" pitchFamily="34" charset="-122"/>
                <a:cs typeface="Open Sans" pitchFamily="34" charset="-120"/>
              </a:rPr>
              <a:t>Feedback mechanisms play a vital role in informing users about the application's status and actions. Loading animations indicate that the app is processing user requests, preventing confusion or frustration. Error messages notify users of issues, such as a missing file, and provide guidance on resolving them. Confirmation messages, such as "Song added to playlist," reassure users that their actions have been successful.</a:t>
            </a:r>
            <a:endParaRPr lang="en-US" dirty="0">
              <a:latin typeface="Calisto MT" panose="02040603050505030304" pitchFamily="18" charset="0"/>
            </a:endParaRPr>
          </a:p>
        </p:txBody>
      </p:sp>
      <p:sp>
        <p:nvSpPr>
          <p:cNvPr id="6" name="Text 4"/>
          <p:cNvSpPr/>
          <p:nvPr/>
        </p:nvSpPr>
        <p:spPr>
          <a:xfrm>
            <a:off x="2037993" y="4906208"/>
            <a:ext cx="5006221" cy="1777008"/>
          </a:xfrm>
          <a:prstGeom prst="rect">
            <a:avLst/>
          </a:prstGeom>
          <a:noFill/>
          <a:ln/>
        </p:spPr>
        <p:txBody>
          <a:bodyPr wrap="square" rtlCol="0" anchor="t"/>
          <a:lstStyle/>
          <a:p>
            <a:pPr marL="0" indent="0">
              <a:lnSpc>
                <a:spcPts val="2799"/>
              </a:lnSpc>
              <a:buNone/>
            </a:pPr>
            <a:endParaRPr lang="en-US" sz="1750" dirty="0"/>
          </a:p>
        </p:txBody>
      </p:sp>
    </p:spTree>
    <p:extLst>
      <p:ext uri="{BB962C8B-B14F-4D97-AF65-F5344CB8AC3E}">
        <p14:creationId xmlns:p14="http://schemas.microsoft.com/office/powerpoint/2010/main" val="3359055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p>
        </p:txBody>
      </p:sp>
      <p:sp>
        <p:nvSpPr>
          <p:cNvPr id="4" name="Text 2"/>
          <p:cNvSpPr/>
          <p:nvPr/>
        </p:nvSpPr>
        <p:spPr>
          <a:xfrm>
            <a:off x="2037993" y="1346359"/>
            <a:ext cx="6693932" cy="694373"/>
          </a:xfrm>
          <a:prstGeom prst="rect">
            <a:avLst/>
          </a:prstGeom>
          <a:noFill/>
          <a:ln/>
        </p:spPr>
        <p:txBody>
          <a:bodyPr wrap="none" rtlCol="0" anchor="t"/>
          <a:lstStyle/>
          <a:p>
            <a:pPr marL="0" indent="0">
              <a:lnSpc>
                <a:spcPts val="5468"/>
              </a:lnSpc>
              <a:buNone/>
            </a:pPr>
            <a:endParaRPr lang="en-US" sz="4374" dirty="0"/>
          </a:p>
        </p:txBody>
      </p:sp>
      <p:sp>
        <p:nvSpPr>
          <p:cNvPr id="5" name="Text 3"/>
          <p:cNvSpPr/>
          <p:nvPr/>
        </p:nvSpPr>
        <p:spPr>
          <a:xfrm>
            <a:off x="418808" y="69803"/>
            <a:ext cx="14016147" cy="7371040"/>
          </a:xfrm>
          <a:prstGeom prst="rect">
            <a:avLst/>
          </a:prstGeom>
          <a:noFill/>
          <a:ln/>
        </p:spPr>
        <p:txBody>
          <a:bodyPr wrap="square" rtlCol="0" anchor="t"/>
          <a:lstStyle/>
          <a:p>
            <a:pPr marL="0" indent="0" algn="ctr">
              <a:lnSpc>
                <a:spcPts val="2799"/>
              </a:lnSpc>
              <a:buNone/>
            </a:pPr>
            <a:r>
              <a:rPr lang="en-US" sz="2800" dirty="0">
                <a:solidFill>
                  <a:srgbClr val="443728"/>
                </a:solidFill>
                <a:latin typeface="Calisto MT" panose="02040603050505030304" pitchFamily="18" charset="0"/>
                <a:ea typeface="Open Sans" pitchFamily="34" charset="-122"/>
                <a:cs typeface="Open Sans" pitchFamily="34" charset="-120"/>
              </a:rPr>
              <a:t>"Building a Music Library and Extracting Metadata“</a:t>
            </a:r>
          </a:p>
          <a:p>
            <a:pPr marL="0" indent="0" algn="ctr">
              <a:lnSpc>
                <a:spcPts val="2799"/>
              </a:lnSpc>
              <a:buNone/>
            </a:pPr>
            <a:endParaRPr lang="en-US" sz="2800" dirty="0">
              <a:solidFill>
                <a:srgbClr val="443728"/>
              </a:solidFill>
              <a:latin typeface="Calisto MT" panose="02040603050505030304" pitchFamily="18" charset="0"/>
              <a:ea typeface="Open Sans" pitchFamily="34" charset="-122"/>
              <a:cs typeface="Open Sans" pitchFamily="34" charset="-120"/>
            </a:endParaRPr>
          </a:p>
          <a:p>
            <a:pPr marL="285750" indent="-285750">
              <a:lnSpc>
                <a:spcPts val="2799"/>
              </a:lnSpc>
              <a:buFont typeface="Arial" panose="020B0604020202020204" pitchFamily="34" charset="0"/>
              <a:buChar char="•"/>
            </a:pPr>
            <a:r>
              <a:rPr lang="en-US" sz="1750" dirty="0">
                <a:solidFill>
                  <a:srgbClr val="443728"/>
                </a:solidFill>
                <a:latin typeface="Calisto MT" panose="02040603050505030304" pitchFamily="18" charset="0"/>
                <a:ea typeface="Open Sans" pitchFamily="34" charset="-122"/>
                <a:cs typeface="Open Sans" pitchFamily="34" charset="-120"/>
              </a:rPr>
              <a:t>Music Library System:</a:t>
            </a:r>
          </a:p>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The music library system serves as the backbone of the application, organizing music files into a structured and searchable database. Users can add new music files, remove unwanted ones, and update metadata to keep their library well-organized. This system ensures that users can quickly locate and enjoy their favorite tracks.</a:t>
            </a:r>
          </a:p>
          <a:p>
            <a:pPr marL="0" indent="0">
              <a:lnSpc>
                <a:spcPts val="2799"/>
              </a:lnSpc>
              <a:buNone/>
            </a:pPr>
            <a:endParaRPr lang="en-US" sz="1750" dirty="0">
              <a:solidFill>
                <a:srgbClr val="443728"/>
              </a:solidFill>
              <a:latin typeface="Calisto MT" panose="02040603050505030304" pitchFamily="18" charset="0"/>
              <a:ea typeface="Open Sans" pitchFamily="34" charset="-122"/>
              <a:cs typeface="Open Sans" pitchFamily="34" charset="-120"/>
            </a:endParaRPr>
          </a:p>
          <a:p>
            <a:pPr marL="285750" indent="-285750">
              <a:lnSpc>
                <a:spcPts val="2799"/>
              </a:lnSpc>
              <a:buFont typeface="Arial" panose="020B0604020202020204" pitchFamily="34" charset="0"/>
              <a:buChar char="•"/>
            </a:pPr>
            <a:r>
              <a:rPr lang="en-US" sz="1750" dirty="0">
                <a:solidFill>
                  <a:srgbClr val="443728"/>
                </a:solidFill>
                <a:latin typeface="Calisto MT" panose="02040603050505030304" pitchFamily="18" charset="0"/>
                <a:ea typeface="Open Sans" pitchFamily="34" charset="-122"/>
                <a:cs typeface="Open Sans" pitchFamily="34" charset="-120"/>
              </a:rPr>
              <a:t>Metadata Extraction:</a:t>
            </a:r>
          </a:p>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Extracting metadata from music files is essential for effective organization and display. Using libraries like </a:t>
            </a:r>
            <a:r>
              <a:rPr lang="en-US" sz="1750" dirty="0" err="1">
                <a:solidFill>
                  <a:srgbClr val="443728"/>
                </a:solidFill>
                <a:latin typeface="Calisto MT" panose="02040603050505030304" pitchFamily="18" charset="0"/>
                <a:ea typeface="Open Sans" pitchFamily="34" charset="-122"/>
                <a:cs typeface="Open Sans" pitchFamily="34" charset="-120"/>
              </a:rPr>
              <a:t>Taglib</a:t>
            </a:r>
            <a:r>
              <a:rPr lang="en-US" sz="1750" dirty="0">
                <a:solidFill>
                  <a:srgbClr val="443728"/>
                </a:solidFill>
                <a:latin typeface="Calisto MT" panose="02040603050505030304" pitchFamily="18" charset="0"/>
                <a:ea typeface="Open Sans" pitchFamily="34" charset="-122"/>
                <a:cs typeface="Open Sans" pitchFamily="34" charset="-120"/>
              </a:rPr>
              <a:t> or </a:t>
            </a:r>
            <a:r>
              <a:rPr lang="en-US" sz="1750" dirty="0" err="1">
                <a:solidFill>
                  <a:srgbClr val="443728"/>
                </a:solidFill>
                <a:latin typeface="Calisto MT" panose="02040603050505030304" pitchFamily="18" charset="0"/>
                <a:ea typeface="Open Sans" pitchFamily="34" charset="-122"/>
                <a:cs typeface="Open Sans" pitchFamily="34" charset="-120"/>
              </a:rPr>
              <a:t>JAudioTagger</a:t>
            </a:r>
            <a:r>
              <a:rPr lang="en-US" sz="1750" dirty="0">
                <a:solidFill>
                  <a:srgbClr val="443728"/>
                </a:solidFill>
                <a:latin typeface="Calisto MT" panose="02040603050505030304" pitchFamily="18" charset="0"/>
                <a:ea typeface="Open Sans" pitchFamily="34" charset="-122"/>
                <a:cs typeface="Open Sans" pitchFamily="34" charset="-120"/>
              </a:rPr>
              <a:t>, we can retrieve information such as song title, artist, album, genre, and track number. This metadata enhances the user experience by providing detailed information about each track and enabling sophisticated search and sorting functionalities.</a:t>
            </a:r>
            <a:endParaRPr lang="en-US" sz="1750" dirty="0">
              <a:latin typeface="Calisto MT" panose="02040603050505030304" pitchFamily="18" charset="0"/>
            </a:endParaRPr>
          </a:p>
        </p:txBody>
      </p:sp>
      <p:sp>
        <p:nvSpPr>
          <p:cNvPr id="6" name="Text 4"/>
          <p:cNvSpPr/>
          <p:nvPr/>
        </p:nvSpPr>
        <p:spPr>
          <a:xfrm>
            <a:off x="2037993" y="4906208"/>
            <a:ext cx="5006221" cy="1777008"/>
          </a:xfrm>
          <a:prstGeom prst="rect">
            <a:avLst/>
          </a:prstGeom>
          <a:noFill/>
          <a:ln/>
        </p:spPr>
        <p:txBody>
          <a:bodyPr wrap="square" rtlCol="0" anchor="t"/>
          <a:lstStyle/>
          <a:p>
            <a:pPr marL="0" indent="0">
              <a:lnSpc>
                <a:spcPts val="2799"/>
              </a:lnSpc>
              <a:buNone/>
            </a:pPr>
            <a:endParaRPr lang="en-US" sz="1750" dirty="0"/>
          </a:p>
        </p:txBody>
      </p:sp>
    </p:spTree>
    <p:extLst>
      <p:ext uri="{BB962C8B-B14F-4D97-AF65-F5344CB8AC3E}">
        <p14:creationId xmlns:p14="http://schemas.microsoft.com/office/powerpoint/2010/main" val="272224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p>
        </p:txBody>
      </p:sp>
      <p:sp>
        <p:nvSpPr>
          <p:cNvPr id="4" name="Text 2"/>
          <p:cNvSpPr/>
          <p:nvPr/>
        </p:nvSpPr>
        <p:spPr>
          <a:xfrm>
            <a:off x="2037993" y="1346359"/>
            <a:ext cx="6693932" cy="694373"/>
          </a:xfrm>
          <a:prstGeom prst="rect">
            <a:avLst/>
          </a:prstGeom>
          <a:noFill/>
          <a:ln/>
        </p:spPr>
        <p:txBody>
          <a:bodyPr wrap="none" rtlCol="0" anchor="t"/>
          <a:lstStyle/>
          <a:p>
            <a:pPr marL="0" indent="0">
              <a:lnSpc>
                <a:spcPts val="5468"/>
              </a:lnSpc>
              <a:buNone/>
            </a:pPr>
            <a:endParaRPr lang="en-US" sz="4374" dirty="0"/>
          </a:p>
        </p:txBody>
      </p:sp>
      <p:sp>
        <p:nvSpPr>
          <p:cNvPr id="5" name="Text 3"/>
          <p:cNvSpPr/>
          <p:nvPr/>
        </p:nvSpPr>
        <p:spPr>
          <a:xfrm>
            <a:off x="418809" y="69802"/>
            <a:ext cx="14058028" cy="8159797"/>
          </a:xfrm>
          <a:prstGeom prst="rect">
            <a:avLst/>
          </a:prstGeom>
          <a:noFill/>
          <a:ln/>
        </p:spPr>
        <p:txBody>
          <a:bodyPr wrap="square" rtlCol="0" anchor="t"/>
          <a:lstStyle/>
          <a:p>
            <a:pPr marL="0" indent="0" algn="ctr">
              <a:lnSpc>
                <a:spcPts val="2799"/>
              </a:lnSpc>
              <a:buNone/>
            </a:pPr>
            <a:r>
              <a:rPr lang="en-US" sz="2800" dirty="0">
                <a:solidFill>
                  <a:srgbClr val="443728"/>
                </a:solidFill>
                <a:latin typeface="Calisto MT" panose="02040603050505030304" pitchFamily="18" charset="0"/>
                <a:ea typeface="Open Sans" pitchFamily="34" charset="-122"/>
                <a:cs typeface="Open Sans" pitchFamily="34" charset="-120"/>
              </a:rPr>
              <a:t>"Music File Management and Format Support“</a:t>
            </a:r>
          </a:p>
          <a:p>
            <a:pPr marL="0" indent="0" algn="ctr">
              <a:lnSpc>
                <a:spcPts val="2799"/>
              </a:lnSpc>
              <a:buNone/>
            </a:pPr>
            <a:endParaRPr lang="en-US" sz="2800" dirty="0">
              <a:solidFill>
                <a:srgbClr val="443728"/>
              </a:solidFill>
              <a:latin typeface="Calisto MT" panose="02040603050505030304" pitchFamily="18" charset="0"/>
              <a:ea typeface="Open Sans" pitchFamily="34" charset="-122"/>
              <a:cs typeface="Open Sans" pitchFamily="34" charset="-120"/>
            </a:endParaRPr>
          </a:p>
          <a:p>
            <a:pPr marL="285750" indent="-285750">
              <a:lnSpc>
                <a:spcPts val="2799"/>
              </a:lnSpc>
              <a:buFont typeface="Arial" panose="020B0604020202020204" pitchFamily="34" charset="0"/>
              <a:buChar char="•"/>
            </a:pPr>
            <a:r>
              <a:rPr lang="en-US" sz="1750" dirty="0">
                <a:solidFill>
                  <a:srgbClr val="443728"/>
                </a:solidFill>
                <a:latin typeface="Calisto MT" panose="02040603050505030304" pitchFamily="18" charset="0"/>
                <a:ea typeface="Open Sans" pitchFamily="34" charset="-122"/>
                <a:cs typeface="Open Sans" pitchFamily="34" charset="-120"/>
              </a:rPr>
              <a:t>Music File Importing and Exporting:</a:t>
            </a:r>
          </a:p>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The application supports importing music files from various sources, allowing users to build their library with ease. Exporting functionality enables users to share playlists or music files with others, enhancing the application's versatility and user engagement.</a:t>
            </a:r>
          </a:p>
          <a:p>
            <a:pPr marL="0" indent="0">
              <a:lnSpc>
                <a:spcPts val="2799"/>
              </a:lnSpc>
              <a:buNone/>
            </a:pPr>
            <a:endParaRPr lang="en-US" sz="1750" dirty="0">
              <a:solidFill>
                <a:srgbClr val="443728"/>
              </a:solidFill>
              <a:latin typeface="Calisto MT" panose="02040603050505030304" pitchFamily="18" charset="0"/>
              <a:ea typeface="Open Sans" pitchFamily="34" charset="-122"/>
              <a:cs typeface="Open Sans" pitchFamily="34" charset="-120"/>
            </a:endParaRPr>
          </a:p>
          <a:p>
            <a:pPr marL="0" indent="0">
              <a:lnSpc>
                <a:spcPts val="2799"/>
              </a:lnSpc>
              <a:buNone/>
            </a:pPr>
            <a:endParaRPr lang="en-US" sz="1750" dirty="0">
              <a:solidFill>
                <a:srgbClr val="443728"/>
              </a:solidFill>
              <a:latin typeface="Calisto MT" panose="02040603050505030304" pitchFamily="18" charset="0"/>
              <a:ea typeface="Open Sans" pitchFamily="34" charset="-122"/>
              <a:cs typeface="Open Sans" pitchFamily="34" charset="-120"/>
            </a:endParaRPr>
          </a:p>
          <a:p>
            <a:pPr marL="285750" indent="-285750">
              <a:lnSpc>
                <a:spcPts val="2799"/>
              </a:lnSpc>
              <a:buFont typeface="Arial" panose="020B0604020202020204" pitchFamily="34" charset="0"/>
              <a:buChar char="•"/>
            </a:pPr>
            <a:r>
              <a:rPr lang="en-US" sz="1750" dirty="0">
                <a:solidFill>
                  <a:srgbClr val="443728"/>
                </a:solidFill>
                <a:latin typeface="Calisto MT" panose="02040603050505030304" pitchFamily="18" charset="0"/>
                <a:ea typeface="Open Sans" pitchFamily="34" charset="-122"/>
                <a:cs typeface="Open Sans" pitchFamily="34" charset="-120"/>
              </a:rPr>
              <a:t>Format Support:</a:t>
            </a:r>
          </a:p>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Supporting a wide range of music file formats, including MP3, WAV, and FLAC, ensures that users can play their preferred audio files without compatibility issues. This flexibility caters to diverse user preferences and guarantees a seamless playback experience regardless of the file format.</a:t>
            </a:r>
            <a:endParaRPr lang="en-US" sz="1750" dirty="0">
              <a:latin typeface="Calisto MT" panose="02040603050505030304" pitchFamily="18" charset="0"/>
            </a:endParaRPr>
          </a:p>
        </p:txBody>
      </p:sp>
      <p:sp>
        <p:nvSpPr>
          <p:cNvPr id="6" name="Text 4"/>
          <p:cNvSpPr/>
          <p:nvPr/>
        </p:nvSpPr>
        <p:spPr>
          <a:xfrm>
            <a:off x="2037993" y="4906208"/>
            <a:ext cx="5006221" cy="1777008"/>
          </a:xfrm>
          <a:prstGeom prst="rect">
            <a:avLst/>
          </a:prstGeom>
          <a:noFill/>
          <a:ln/>
        </p:spPr>
        <p:txBody>
          <a:bodyPr wrap="square" rtlCol="0" anchor="t"/>
          <a:lstStyle/>
          <a:p>
            <a:pPr marL="0" indent="0">
              <a:lnSpc>
                <a:spcPts val="2799"/>
              </a:lnSpc>
              <a:buNone/>
            </a:pPr>
            <a:endParaRPr lang="en-US" sz="1750" dirty="0"/>
          </a:p>
        </p:txBody>
      </p:sp>
    </p:spTree>
    <p:extLst>
      <p:ext uri="{BB962C8B-B14F-4D97-AF65-F5344CB8AC3E}">
        <p14:creationId xmlns:p14="http://schemas.microsoft.com/office/powerpoint/2010/main" val="361249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p>
        </p:txBody>
      </p:sp>
      <p:sp>
        <p:nvSpPr>
          <p:cNvPr id="4" name="Text 2"/>
          <p:cNvSpPr/>
          <p:nvPr/>
        </p:nvSpPr>
        <p:spPr>
          <a:xfrm>
            <a:off x="2037993" y="1346359"/>
            <a:ext cx="6693932" cy="694373"/>
          </a:xfrm>
          <a:prstGeom prst="rect">
            <a:avLst/>
          </a:prstGeom>
          <a:noFill/>
          <a:ln/>
        </p:spPr>
        <p:txBody>
          <a:bodyPr wrap="none" rtlCol="0" anchor="t"/>
          <a:lstStyle/>
          <a:p>
            <a:pPr marL="0" indent="0">
              <a:lnSpc>
                <a:spcPts val="5468"/>
              </a:lnSpc>
              <a:buNone/>
            </a:pPr>
            <a:endParaRPr lang="en-US" sz="4374" dirty="0"/>
          </a:p>
        </p:txBody>
      </p:sp>
      <p:sp>
        <p:nvSpPr>
          <p:cNvPr id="5" name="Text 3"/>
          <p:cNvSpPr/>
          <p:nvPr/>
        </p:nvSpPr>
        <p:spPr>
          <a:xfrm>
            <a:off x="418809" y="69803"/>
            <a:ext cx="12040764" cy="7371040"/>
          </a:xfrm>
          <a:prstGeom prst="rect">
            <a:avLst/>
          </a:prstGeom>
          <a:noFill/>
          <a:ln/>
        </p:spPr>
        <p:txBody>
          <a:bodyPr wrap="square" rtlCol="0" anchor="t"/>
          <a:lstStyle/>
          <a:p>
            <a:pPr marL="0" indent="0" algn="ctr">
              <a:lnSpc>
                <a:spcPts val="2799"/>
              </a:lnSpc>
              <a:buNone/>
            </a:pPr>
            <a:r>
              <a:rPr lang="en-US" sz="2800" dirty="0">
                <a:solidFill>
                  <a:srgbClr val="443728"/>
                </a:solidFill>
                <a:latin typeface="Calisto MT" panose="02040603050505030304" pitchFamily="18" charset="0"/>
                <a:ea typeface="Open Sans" pitchFamily="34" charset="-122"/>
                <a:cs typeface="Open Sans" pitchFamily="34" charset="-120"/>
              </a:rPr>
              <a:t>"Developing a Playlist Management System“</a:t>
            </a:r>
          </a:p>
          <a:p>
            <a:pPr marL="0" indent="0" algn="ctr">
              <a:lnSpc>
                <a:spcPts val="2799"/>
              </a:lnSpc>
              <a:buNone/>
            </a:pPr>
            <a:endParaRPr lang="en-US" sz="1750" dirty="0">
              <a:solidFill>
                <a:srgbClr val="443728"/>
              </a:solidFill>
              <a:latin typeface="Calisto MT" panose="02040603050505030304" pitchFamily="18" charset="0"/>
              <a:ea typeface="Open Sans" pitchFamily="34" charset="-122"/>
              <a:cs typeface="Open Sans" pitchFamily="34" charset="-120"/>
            </a:endParaRPr>
          </a:p>
          <a:p>
            <a:pPr marL="285750" indent="-285750">
              <a:lnSpc>
                <a:spcPts val="2799"/>
              </a:lnSpc>
              <a:buFont typeface="Arial" panose="020B0604020202020204" pitchFamily="34" charset="0"/>
              <a:buChar char="•"/>
            </a:pPr>
            <a:r>
              <a:rPr lang="en-US" sz="1750" dirty="0">
                <a:solidFill>
                  <a:srgbClr val="443728"/>
                </a:solidFill>
                <a:latin typeface="Calisto MT" panose="02040603050505030304" pitchFamily="18" charset="0"/>
                <a:ea typeface="Open Sans" pitchFamily="34" charset="-122"/>
                <a:cs typeface="Open Sans" pitchFamily="34" charset="-120"/>
              </a:rPr>
              <a:t>Playlist Features:</a:t>
            </a:r>
          </a:p>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The playlist management system offers robust features for creating, editing, and deleting playlists. Users can easily add or remove songs, rearrange tracks, and personalize their playlists to suit their listening preferences. These features make it simple for users to organize their music collections into thematic or mood-based playlists.</a:t>
            </a:r>
          </a:p>
          <a:p>
            <a:pPr marL="0" indent="0">
              <a:lnSpc>
                <a:spcPts val="2799"/>
              </a:lnSpc>
              <a:buNone/>
            </a:pPr>
            <a:endParaRPr lang="en-US" sz="1750" dirty="0">
              <a:solidFill>
                <a:srgbClr val="443728"/>
              </a:solidFill>
              <a:latin typeface="Calisto MT" panose="02040603050505030304" pitchFamily="18" charset="0"/>
              <a:ea typeface="Open Sans" pitchFamily="34" charset="-122"/>
              <a:cs typeface="Open Sans" pitchFamily="34" charset="-120"/>
            </a:endParaRPr>
          </a:p>
          <a:p>
            <a:pPr marL="285750" indent="-285750">
              <a:lnSpc>
                <a:spcPts val="2799"/>
              </a:lnSpc>
              <a:buFont typeface="Arial" panose="020B0604020202020204" pitchFamily="34" charset="0"/>
              <a:buChar char="•"/>
            </a:pPr>
            <a:r>
              <a:rPr lang="en-US" sz="1750" dirty="0">
                <a:solidFill>
                  <a:srgbClr val="443728"/>
                </a:solidFill>
                <a:latin typeface="Calisto MT" panose="02040603050505030304" pitchFamily="18" charset="0"/>
                <a:ea typeface="Open Sans" pitchFamily="34" charset="-122"/>
                <a:cs typeface="Open Sans" pitchFamily="34" charset="-120"/>
              </a:rPr>
              <a:t>Multiple Playlist Formats:</a:t>
            </a:r>
          </a:p>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Supporting multiple playlist formats, such as M3U and PLS, enhances the application's interoperability with other media players and devices. Users can export their playlists in different formats, ensuring compatibility with a wide range of music players and enabling easy sharing with friends or on social media.</a:t>
            </a:r>
            <a:endParaRPr lang="en-US" sz="1750" dirty="0">
              <a:latin typeface="Calisto MT" panose="02040603050505030304" pitchFamily="18" charset="0"/>
            </a:endParaRPr>
          </a:p>
        </p:txBody>
      </p:sp>
      <p:sp>
        <p:nvSpPr>
          <p:cNvPr id="6" name="Text 4"/>
          <p:cNvSpPr/>
          <p:nvPr/>
        </p:nvSpPr>
        <p:spPr>
          <a:xfrm>
            <a:off x="2037993" y="4906208"/>
            <a:ext cx="5006221" cy="1777008"/>
          </a:xfrm>
          <a:prstGeom prst="rect">
            <a:avLst/>
          </a:prstGeom>
          <a:noFill/>
          <a:ln/>
        </p:spPr>
        <p:txBody>
          <a:bodyPr wrap="square" rtlCol="0" anchor="t"/>
          <a:lstStyle/>
          <a:p>
            <a:pPr marL="0" indent="0">
              <a:lnSpc>
                <a:spcPts val="2799"/>
              </a:lnSpc>
              <a:buNone/>
            </a:pPr>
            <a:endParaRPr lang="en-US" sz="1750" dirty="0"/>
          </a:p>
        </p:txBody>
      </p:sp>
    </p:spTree>
    <p:extLst>
      <p:ext uri="{BB962C8B-B14F-4D97-AF65-F5344CB8AC3E}">
        <p14:creationId xmlns:p14="http://schemas.microsoft.com/office/powerpoint/2010/main" val="282945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p>
        </p:txBody>
      </p:sp>
      <p:sp>
        <p:nvSpPr>
          <p:cNvPr id="4" name="Text 2"/>
          <p:cNvSpPr/>
          <p:nvPr/>
        </p:nvSpPr>
        <p:spPr>
          <a:xfrm>
            <a:off x="2037993" y="1346359"/>
            <a:ext cx="6693932" cy="694373"/>
          </a:xfrm>
          <a:prstGeom prst="rect">
            <a:avLst/>
          </a:prstGeom>
          <a:noFill/>
          <a:ln/>
        </p:spPr>
        <p:txBody>
          <a:bodyPr wrap="none" rtlCol="0" anchor="t"/>
          <a:lstStyle/>
          <a:p>
            <a:pPr marL="0" indent="0">
              <a:lnSpc>
                <a:spcPts val="5468"/>
              </a:lnSpc>
              <a:buNone/>
            </a:pPr>
            <a:endParaRPr lang="en-US" sz="4374" dirty="0"/>
          </a:p>
        </p:txBody>
      </p:sp>
      <p:sp>
        <p:nvSpPr>
          <p:cNvPr id="5" name="Text 3"/>
          <p:cNvSpPr/>
          <p:nvPr/>
        </p:nvSpPr>
        <p:spPr>
          <a:xfrm>
            <a:off x="418809" y="69803"/>
            <a:ext cx="12040764" cy="7371040"/>
          </a:xfrm>
          <a:prstGeom prst="rect">
            <a:avLst/>
          </a:prstGeom>
          <a:noFill/>
          <a:ln/>
        </p:spPr>
        <p:txBody>
          <a:bodyPr wrap="square" rtlCol="0" anchor="t"/>
          <a:lstStyle/>
          <a:p>
            <a:pPr marL="0" indent="0" algn="ctr">
              <a:lnSpc>
                <a:spcPts val="2799"/>
              </a:lnSpc>
              <a:buNone/>
            </a:pPr>
            <a:r>
              <a:rPr lang="en-US" sz="2800" dirty="0">
                <a:solidFill>
                  <a:srgbClr val="443728"/>
                </a:solidFill>
                <a:latin typeface="Calisto MT" panose="02040603050505030304" pitchFamily="18" charset="0"/>
                <a:ea typeface="Open Sans" pitchFamily="34" charset="-122"/>
                <a:cs typeface="Open Sans" pitchFamily="34" charset="-120"/>
              </a:rPr>
              <a:t>“Playlist Customization and Search Functionality"</a:t>
            </a:r>
          </a:p>
          <a:p>
            <a:pPr marL="0" indent="0">
              <a:lnSpc>
                <a:spcPts val="2799"/>
              </a:lnSpc>
              <a:buNone/>
            </a:pPr>
            <a:endParaRPr lang="en-US" sz="1750" dirty="0">
              <a:solidFill>
                <a:srgbClr val="443728"/>
              </a:solidFill>
              <a:latin typeface="Calisto MT" panose="02040603050505030304" pitchFamily="18" charset="0"/>
              <a:ea typeface="Open Sans" pitchFamily="34" charset="-122"/>
              <a:cs typeface="Open Sans" pitchFamily="34" charset="-120"/>
            </a:endParaRPr>
          </a:p>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Playlist Customization:</a:t>
            </a:r>
          </a:p>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Users can personalize their playlists by giving them custom names and descriptions. The drag-and-drop functionality allows for easy organization of tracks within playlists, giving users complete control over their music experience. This level of customization makes it easy for users to create playlists for different occasions, genres, or moods.</a:t>
            </a:r>
          </a:p>
          <a:p>
            <a:pPr marL="0" indent="0">
              <a:lnSpc>
                <a:spcPts val="2799"/>
              </a:lnSpc>
              <a:buNone/>
            </a:pPr>
            <a:endParaRPr lang="en-US" sz="1750" dirty="0">
              <a:solidFill>
                <a:srgbClr val="443728"/>
              </a:solidFill>
              <a:latin typeface="Calisto MT" panose="02040603050505030304" pitchFamily="18" charset="0"/>
              <a:ea typeface="Open Sans" pitchFamily="34" charset="-122"/>
              <a:cs typeface="Open Sans" pitchFamily="34" charset="-120"/>
            </a:endParaRPr>
          </a:p>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Search and Filtering:</a:t>
            </a:r>
          </a:p>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Implementing advanced search functionality allows users to quickly find specific songs or playlists within their library. Filtering options enable users to sort and organize their playlists based on criteria such as genre, artist, album, or even user-defined tags. These features significantly enhance the usability and accessibility of the application.</a:t>
            </a:r>
            <a:endParaRPr lang="en-US" sz="1750" dirty="0">
              <a:latin typeface="Calisto MT" panose="02040603050505030304" pitchFamily="18" charset="0"/>
            </a:endParaRPr>
          </a:p>
        </p:txBody>
      </p:sp>
      <p:sp>
        <p:nvSpPr>
          <p:cNvPr id="6" name="Text 4"/>
          <p:cNvSpPr/>
          <p:nvPr/>
        </p:nvSpPr>
        <p:spPr>
          <a:xfrm>
            <a:off x="2037993" y="4906208"/>
            <a:ext cx="5006221" cy="1777008"/>
          </a:xfrm>
          <a:prstGeom prst="rect">
            <a:avLst/>
          </a:prstGeom>
          <a:noFill/>
          <a:ln/>
        </p:spPr>
        <p:txBody>
          <a:bodyPr wrap="square" rtlCol="0" anchor="t"/>
          <a:lstStyle/>
          <a:p>
            <a:pPr marL="0" indent="0">
              <a:lnSpc>
                <a:spcPts val="2799"/>
              </a:lnSpc>
              <a:buNone/>
            </a:pPr>
            <a:endParaRPr lang="en-US" sz="1750" dirty="0"/>
          </a:p>
        </p:txBody>
      </p:sp>
    </p:spTree>
    <p:extLst>
      <p:ext uri="{BB962C8B-B14F-4D97-AF65-F5344CB8AC3E}">
        <p14:creationId xmlns:p14="http://schemas.microsoft.com/office/powerpoint/2010/main" val="409443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p>
        </p:txBody>
      </p:sp>
      <p:sp>
        <p:nvSpPr>
          <p:cNvPr id="4" name="Text 2"/>
          <p:cNvSpPr/>
          <p:nvPr/>
        </p:nvSpPr>
        <p:spPr>
          <a:xfrm>
            <a:off x="2037993" y="1346359"/>
            <a:ext cx="6693932" cy="694373"/>
          </a:xfrm>
          <a:prstGeom prst="rect">
            <a:avLst/>
          </a:prstGeom>
          <a:noFill/>
          <a:ln/>
        </p:spPr>
        <p:txBody>
          <a:bodyPr wrap="none" rtlCol="0" anchor="t"/>
          <a:lstStyle/>
          <a:p>
            <a:pPr marL="0" indent="0">
              <a:lnSpc>
                <a:spcPts val="5468"/>
              </a:lnSpc>
              <a:buNone/>
            </a:pPr>
            <a:endParaRPr lang="en-US" sz="4374" dirty="0"/>
          </a:p>
        </p:txBody>
      </p:sp>
      <p:sp>
        <p:nvSpPr>
          <p:cNvPr id="5" name="Text 3"/>
          <p:cNvSpPr/>
          <p:nvPr/>
        </p:nvSpPr>
        <p:spPr>
          <a:xfrm>
            <a:off x="418809" y="69803"/>
            <a:ext cx="12040764" cy="7371040"/>
          </a:xfrm>
          <a:prstGeom prst="rect">
            <a:avLst/>
          </a:prstGeom>
          <a:noFill/>
          <a:ln/>
        </p:spPr>
        <p:txBody>
          <a:bodyPr wrap="square" rtlCol="0" anchor="t"/>
          <a:lstStyle/>
          <a:p>
            <a:pPr marL="0" indent="0" algn="ctr">
              <a:lnSpc>
                <a:spcPts val="2799"/>
              </a:lnSpc>
              <a:buNone/>
            </a:pPr>
            <a:r>
              <a:rPr lang="en-US" sz="2800" dirty="0">
                <a:solidFill>
                  <a:srgbClr val="443728"/>
                </a:solidFill>
                <a:latin typeface="Calisto MT" panose="02040603050505030304" pitchFamily="18" charset="0"/>
                <a:ea typeface="Open Sans" pitchFamily="34" charset="-122"/>
                <a:cs typeface="Open Sans" pitchFamily="34" charset="-120"/>
              </a:rPr>
              <a:t>"Implementing Music Playback Controls"</a:t>
            </a:r>
          </a:p>
          <a:p>
            <a:pPr marL="285750" indent="-285750">
              <a:lnSpc>
                <a:spcPts val="2799"/>
              </a:lnSpc>
              <a:buFont typeface="Arial" panose="020B0604020202020204" pitchFamily="34" charset="0"/>
              <a:buChar char="•"/>
            </a:pPr>
            <a:r>
              <a:rPr lang="en-US" sz="1750" dirty="0">
                <a:solidFill>
                  <a:srgbClr val="443728"/>
                </a:solidFill>
                <a:latin typeface="Calisto MT" panose="02040603050505030304" pitchFamily="18" charset="0"/>
                <a:ea typeface="Open Sans" pitchFamily="34" charset="-122"/>
                <a:cs typeface="Open Sans" pitchFamily="34" charset="-120"/>
              </a:rPr>
              <a:t>Basic Controls:</a:t>
            </a:r>
          </a:p>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The application includes essential music playback controls such as Play, Pause, Stop, and Seek. These controls allow users to manage playback effortlessly, providing a smooth and enjoyable listening experience. The volume control slider lets users adjust the audio output to their preference, ensuring comfortable listening levels.</a:t>
            </a:r>
          </a:p>
          <a:p>
            <a:pPr marL="0" indent="0">
              <a:lnSpc>
                <a:spcPts val="2799"/>
              </a:lnSpc>
              <a:buNone/>
            </a:pPr>
            <a:endParaRPr lang="en-US" sz="1750" dirty="0">
              <a:solidFill>
                <a:srgbClr val="443728"/>
              </a:solidFill>
              <a:latin typeface="Calisto MT" panose="02040603050505030304" pitchFamily="18" charset="0"/>
              <a:ea typeface="Open Sans" pitchFamily="34" charset="-122"/>
              <a:cs typeface="Open Sans" pitchFamily="34" charset="-120"/>
            </a:endParaRPr>
          </a:p>
          <a:p>
            <a:pPr marL="0" indent="0">
              <a:lnSpc>
                <a:spcPts val="2799"/>
              </a:lnSpc>
              <a:buNone/>
            </a:pPr>
            <a:endParaRPr lang="en-US" sz="1750" dirty="0">
              <a:solidFill>
                <a:srgbClr val="443728"/>
              </a:solidFill>
              <a:latin typeface="Calisto MT" panose="02040603050505030304" pitchFamily="18" charset="0"/>
              <a:ea typeface="Open Sans" pitchFamily="34" charset="-122"/>
              <a:cs typeface="Open Sans" pitchFamily="34" charset="-120"/>
            </a:endParaRPr>
          </a:p>
          <a:p>
            <a:pPr marL="285750" indent="-285750">
              <a:lnSpc>
                <a:spcPts val="2799"/>
              </a:lnSpc>
              <a:buFont typeface="Arial" panose="020B0604020202020204" pitchFamily="34" charset="0"/>
              <a:buChar char="•"/>
            </a:pPr>
            <a:r>
              <a:rPr lang="en-US" sz="1750" dirty="0">
                <a:solidFill>
                  <a:srgbClr val="443728"/>
                </a:solidFill>
                <a:latin typeface="Calisto MT" panose="02040603050505030304" pitchFamily="18" charset="0"/>
                <a:ea typeface="Open Sans" pitchFamily="34" charset="-122"/>
                <a:cs typeface="Open Sans" pitchFamily="34" charset="-120"/>
              </a:rPr>
              <a:t>Advanced Features:</a:t>
            </a:r>
          </a:p>
          <a:p>
            <a:pPr marL="0" indent="0">
              <a:lnSpc>
                <a:spcPts val="2799"/>
              </a:lnSpc>
              <a:buNone/>
            </a:pPr>
            <a:r>
              <a:rPr lang="en-US" sz="1750" dirty="0">
                <a:solidFill>
                  <a:srgbClr val="443728"/>
                </a:solidFill>
                <a:latin typeface="Calisto MT" panose="02040603050505030304" pitchFamily="18" charset="0"/>
                <a:ea typeface="Open Sans" pitchFamily="34" charset="-122"/>
                <a:cs typeface="Open Sans" pitchFamily="34" charset="-120"/>
              </a:rPr>
              <a:t>Additional playback features like Shuffle and Repeat enhance the user's listening experience. The Shuffle feature randomly plays songs from a playlist, adding variety to the listening session, while the Repeat function allows users to loop the current song or playlist continuously, perfect for those who want to enjoy their favorite tracks repeatedly.</a:t>
            </a:r>
            <a:endParaRPr lang="en-US" sz="1750" dirty="0">
              <a:latin typeface="Calisto MT" panose="02040603050505030304" pitchFamily="18" charset="0"/>
            </a:endParaRPr>
          </a:p>
        </p:txBody>
      </p:sp>
      <p:sp>
        <p:nvSpPr>
          <p:cNvPr id="6" name="Text 4"/>
          <p:cNvSpPr/>
          <p:nvPr/>
        </p:nvSpPr>
        <p:spPr>
          <a:xfrm>
            <a:off x="2037993" y="4906208"/>
            <a:ext cx="5006221" cy="1777008"/>
          </a:xfrm>
          <a:prstGeom prst="rect">
            <a:avLst/>
          </a:prstGeom>
          <a:noFill/>
          <a:ln/>
        </p:spPr>
        <p:txBody>
          <a:bodyPr wrap="square" rtlCol="0" anchor="t"/>
          <a:lstStyle/>
          <a:p>
            <a:pPr marL="0" indent="0">
              <a:lnSpc>
                <a:spcPts val="2799"/>
              </a:lnSpc>
              <a:buNone/>
            </a:pPr>
            <a:endParaRPr lang="en-US" sz="1750" dirty="0"/>
          </a:p>
        </p:txBody>
      </p:sp>
    </p:spTree>
    <p:extLst>
      <p:ext uri="{BB962C8B-B14F-4D97-AF65-F5344CB8AC3E}">
        <p14:creationId xmlns:p14="http://schemas.microsoft.com/office/powerpoint/2010/main" val="1270086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IN"/>
          </a:p>
        </p:txBody>
      </p:sp>
      <p:sp>
        <p:nvSpPr>
          <p:cNvPr id="3" name="Shape 1"/>
          <p:cNvSpPr/>
          <p:nvPr/>
        </p:nvSpPr>
        <p:spPr>
          <a:xfrm>
            <a:off x="0" y="0"/>
            <a:ext cx="14630400" cy="8229600"/>
          </a:xfrm>
          <a:prstGeom prst="rect">
            <a:avLst/>
          </a:prstGeom>
          <a:solidFill>
            <a:srgbClr val="FFFCFA"/>
          </a:solidFill>
          <a:ln/>
        </p:spPr>
        <p:txBody>
          <a:bodyPr/>
          <a:lstStyle/>
          <a:p>
            <a:endParaRPr lang="en-IN"/>
          </a:p>
        </p:txBody>
      </p:sp>
      <p:sp>
        <p:nvSpPr>
          <p:cNvPr id="4" name="Text 2"/>
          <p:cNvSpPr/>
          <p:nvPr/>
        </p:nvSpPr>
        <p:spPr>
          <a:xfrm>
            <a:off x="2037993" y="1346359"/>
            <a:ext cx="6693932" cy="694373"/>
          </a:xfrm>
          <a:prstGeom prst="rect">
            <a:avLst/>
          </a:prstGeom>
          <a:noFill/>
          <a:ln/>
        </p:spPr>
        <p:txBody>
          <a:bodyPr wrap="none" rtlCol="0" anchor="t"/>
          <a:lstStyle/>
          <a:p>
            <a:pPr marL="0" indent="0">
              <a:lnSpc>
                <a:spcPts val="5468"/>
              </a:lnSpc>
              <a:buNone/>
            </a:pPr>
            <a:endParaRPr lang="en-US" sz="4374" dirty="0"/>
          </a:p>
        </p:txBody>
      </p:sp>
      <p:sp>
        <p:nvSpPr>
          <p:cNvPr id="5" name="Text 3"/>
          <p:cNvSpPr/>
          <p:nvPr/>
        </p:nvSpPr>
        <p:spPr>
          <a:xfrm>
            <a:off x="418809" y="69803"/>
            <a:ext cx="12040764" cy="7371040"/>
          </a:xfrm>
          <a:prstGeom prst="rect">
            <a:avLst/>
          </a:prstGeom>
          <a:noFill/>
          <a:ln/>
        </p:spPr>
        <p:txBody>
          <a:bodyPr wrap="square" rtlCol="0" anchor="t"/>
          <a:lstStyle/>
          <a:p>
            <a:pPr marL="0" indent="0" algn="ctr">
              <a:lnSpc>
                <a:spcPts val="2799"/>
              </a:lnSpc>
              <a:buNone/>
            </a:pPr>
            <a:r>
              <a:rPr lang="en-US" sz="2800" dirty="0">
                <a:solidFill>
                  <a:srgbClr val="443728"/>
                </a:solidFill>
                <a:latin typeface="Calisto MT" panose="02040603050505030304" pitchFamily="18" charset="0"/>
                <a:ea typeface="Open Sans" pitchFamily="34" charset="-122"/>
                <a:cs typeface="Open Sans" pitchFamily="34" charset="-120"/>
              </a:rPr>
              <a:t>"Advanced Music Playback Features"</a:t>
            </a:r>
          </a:p>
          <a:p>
            <a:pPr marL="0" indent="0">
              <a:lnSpc>
                <a:spcPts val="2799"/>
              </a:lnSpc>
              <a:buNone/>
            </a:pPr>
            <a:endParaRPr lang="en-US" sz="1750" dirty="0">
              <a:solidFill>
                <a:srgbClr val="443728"/>
              </a:solidFill>
              <a:latin typeface="Open Sans" pitchFamily="34" charset="0"/>
              <a:ea typeface="Open Sans" pitchFamily="34" charset="-122"/>
              <a:cs typeface="Open Sans" pitchFamily="34" charset="-120"/>
            </a:endParaRPr>
          </a:p>
          <a:p>
            <a:pPr marL="285750" indent="-285750">
              <a:lnSpc>
                <a:spcPts val="2799"/>
              </a:lnSpc>
              <a:buFont typeface="Arial" panose="020B0604020202020204" pitchFamily="34" charset="0"/>
              <a:buChar char="•"/>
            </a:pPr>
            <a:r>
              <a:rPr lang="en-US" sz="1750" dirty="0">
                <a:solidFill>
                  <a:srgbClr val="443728"/>
                </a:solidFill>
                <a:latin typeface="Open Sans" pitchFamily="34" charset="0"/>
                <a:ea typeface="Open Sans" pitchFamily="34" charset="-122"/>
                <a:cs typeface="Open Sans" pitchFamily="34" charset="-120"/>
              </a:rPr>
              <a:t>Multiple Sources:</a:t>
            </a:r>
          </a:p>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Supporting music playback from multiple sources, including local files and online streaming services, provides users with a versatile listening experience. This feature allows users to access their favorite music from various platforms within a single application, enhancing convenience and user satisfaction.</a:t>
            </a:r>
          </a:p>
          <a:p>
            <a:pPr marL="285750" indent="-285750">
              <a:lnSpc>
                <a:spcPts val="2799"/>
              </a:lnSpc>
              <a:buFont typeface="Arial" panose="020B0604020202020204" pitchFamily="34" charset="0"/>
              <a:buChar char="•"/>
            </a:pPr>
            <a:r>
              <a:rPr lang="en-US" sz="1750" dirty="0">
                <a:solidFill>
                  <a:srgbClr val="443728"/>
                </a:solidFill>
                <a:latin typeface="Open Sans" pitchFamily="34" charset="0"/>
                <a:ea typeface="Open Sans" pitchFamily="34" charset="-122"/>
                <a:cs typeface="Open Sans" pitchFamily="34" charset="-120"/>
              </a:rPr>
              <a:t>Additional Features:</a:t>
            </a:r>
          </a:p>
          <a:p>
            <a:pPr marL="342900" indent="-342900">
              <a:lnSpc>
                <a:spcPts val="2799"/>
              </a:lnSpc>
              <a:buFont typeface="+mj-lt"/>
              <a:buAutoNum type="arabicPeriod"/>
            </a:pPr>
            <a:r>
              <a:rPr lang="en-US" sz="1750" dirty="0">
                <a:solidFill>
                  <a:srgbClr val="443728"/>
                </a:solidFill>
                <a:latin typeface="Open Sans" pitchFamily="34" charset="0"/>
                <a:ea typeface="Open Sans" pitchFamily="34" charset="-122"/>
                <a:cs typeface="Open Sans" pitchFamily="34" charset="-120"/>
              </a:rPr>
              <a:t>Music Visualization:</a:t>
            </a:r>
          </a:p>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Integrating music visualization provides an engaging visual representation of the audio being played, enhancing the user's sensory experience.</a:t>
            </a:r>
          </a:p>
          <a:p>
            <a:pPr>
              <a:lnSpc>
                <a:spcPts val="2799"/>
              </a:lnSpc>
            </a:pPr>
            <a:r>
              <a:rPr lang="en-US" sz="1750" dirty="0">
                <a:solidFill>
                  <a:srgbClr val="443728"/>
                </a:solidFill>
                <a:latin typeface="Open Sans" pitchFamily="34" charset="0"/>
                <a:ea typeface="Open Sans" pitchFamily="34" charset="-122"/>
                <a:cs typeface="Open Sans" pitchFamily="34" charset="-120"/>
              </a:rPr>
              <a:t>2. Lyrics Display:</a:t>
            </a:r>
          </a:p>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Displaying synchronized lyrics in real-time allows users to sing along with their favorite tracks, adding an interactive element to the playback experience.</a:t>
            </a:r>
          </a:p>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3. Playback Speed Adjustment:</a:t>
            </a:r>
          </a:p>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Users can adjust the playback speed to suit their preferences, whether they want to slow down a track to learn the lyrics or speed it up for a mores energetic listening experience.</a:t>
            </a:r>
          </a:p>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4. Equalizer Settings:</a:t>
            </a:r>
          </a:p>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An equalizer allows users to adjust audio frequencies, enhancing the sound quality to match their preferences or the specific genre of music being played.</a:t>
            </a:r>
          </a:p>
        </p:txBody>
      </p:sp>
      <p:sp>
        <p:nvSpPr>
          <p:cNvPr id="6" name="Text 4"/>
          <p:cNvSpPr/>
          <p:nvPr/>
        </p:nvSpPr>
        <p:spPr>
          <a:xfrm>
            <a:off x="2037993" y="4906208"/>
            <a:ext cx="5006221" cy="1777008"/>
          </a:xfrm>
          <a:prstGeom prst="rect">
            <a:avLst/>
          </a:prstGeom>
          <a:noFill/>
          <a:ln/>
        </p:spPr>
        <p:txBody>
          <a:bodyPr wrap="square" rtlCol="0" anchor="t"/>
          <a:lstStyle/>
          <a:p>
            <a:pPr marL="0" indent="0">
              <a:lnSpc>
                <a:spcPts val="2799"/>
              </a:lnSpc>
              <a:buNone/>
            </a:pPr>
            <a:endParaRPr lang="en-US" sz="1750" dirty="0"/>
          </a:p>
        </p:txBody>
      </p:sp>
    </p:spTree>
    <p:extLst>
      <p:ext uri="{BB962C8B-B14F-4D97-AF65-F5344CB8AC3E}">
        <p14:creationId xmlns:p14="http://schemas.microsoft.com/office/powerpoint/2010/main" val="1929335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1678</Words>
  <Application>Microsoft Office PowerPoint</Application>
  <PresentationFormat>Custom</PresentationFormat>
  <Paragraphs>133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Calisto MT</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KEERTHIVASAN S V-[CB.SC.U4AIE23037]</cp:lastModifiedBy>
  <cp:revision>19</cp:revision>
  <dcterms:created xsi:type="dcterms:W3CDTF">2024-06-02T20:15:51Z</dcterms:created>
  <dcterms:modified xsi:type="dcterms:W3CDTF">2024-06-08T09:46:47Z</dcterms:modified>
</cp:coreProperties>
</file>