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96" d="100"/>
          <a:sy n="96" d="100"/>
        </p:scale>
        <p:origin x="-10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7AC6A999-B8D4-1774-9F1B-9F9FE1B3BFA6}"/>
              </a:ext>
            </a:extLst>
          </p:cNvPr>
          <p:cNvSpPr>
            <a:spLocks noGrp="1"/>
          </p:cNvSpPr>
          <p:nvPr>
            <p:ph type="dt" sz="half" idx="10"/>
          </p:nvPr>
        </p:nvSpPr>
        <p:spPr/>
        <p:txBody>
          <a:bodyPr/>
          <a:lstStyle/>
          <a:p>
            <a:fld id="{F2EE3B7B-C7B5-42CF-90CF-67B3D21B2314}" type="datetime1">
              <a:rPr lang="en-US" smtClean="0"/>
              <a:t>4/2/2024</a:t>
            </a:fld>
            <a:endParaRPr lang="en-US"/>
          </a:p>
        </p:txBody>
      </p:sp>
      <p:sp>
        <p:nvSpPr>
          <p:cNvPr id="5" name="Footer Placeholder 4">
            <a:extLst>
              <a:ext uri="{FF2B5EF4-FFF2-40B4-BE49-F238E27FC236}">
                <a16:creationId xmlns:a16="http://schemas.microsoft.com/office/drawing/2014/main" xmlns=""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1099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E089BB7B-5C14-76DB-FEA8-3DBC09A96516}"/>
              </a:ext>
            </a:extLst>
          </p:cNvPr>
          <p:cNvSpPr>
            <a:spLocks noGrp="1"/>
          </p:cNvSpPr>
          <p:nvPr>
            <p:ph type="dt" sz="half" idx="10"/>
          </p:nvPr>
        </p:nvSpPr>
        <p:spPr/>
        <p:txBody>
          <a:bodyPr/>
          <a:lstStyle/>
          <a:p>
            <a:fld id="{6BAD9902-F134-45BD-ABD2-80C28059B090}" type="datetime1">
              <a:rPr lang="en-US" smtClean="0"/>
              <a:t>4/2/2024</a:t>
            </a:fld>
            <a:endParaRPr lang="en-US"/>
          </a:p>
        </p:txBody>
      </p:sp>
      <p:sp>
        <p:nvSpPr>
          <p:cNvPr id="5" name="Footer Placeholder 4">
            <a:extLst>
              <a:ext uri="{FF2B5EF4-FFF2-40B4-BE49-F238E27FC236}">
                <a16:creationId xmlns:a16="http://schemas.microsoft.com/office/drawing/2014/main" xmlns=""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80258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1CE5DAFE-6A83-FB7D-72DF-232EFE20424E}"/>
              </a:ext>
            </a:extLst>
          </p:cNvPr>
          <p:cNvSpPr>
            <a:spLocks noGrp="1"/>
          </p:cNvSpPr>
          <p:nvPr>
            <p:ph type="dt" sz="half" idx="10"/>
          </p:nvPr>
        </p:nvSpPr>
        <p:spPr/>
        <p:txBody>
          <a:bodyPr/>
          <a:lstStyle/>
          <a:p>
            <a:fld id="{C2B04DB0-379A-41B7-9B29-7F42F0D571D5}" type="datetime1">
              <a:rPr lang="en-US" smtClean="0"/>
              <a:t>4/2/2024</a:t>
            </a:fld>
            <a:endParaRPr lang="en-US"/>
          </a:p>
        </p:txBody>
      </p:sp>
      <p:sp>
        <p:nvSpPr>
          <p:cNvPr id="5" name="Footer Placeholder 4">
            <a:extLst>
              <a:ext uri="{FF2B5EF4-FFF2-40B4-BE49-F238E27FC236}">
                <a16:creationId xmlns:a16="http://schemas.microsoft.com/office/drawing/2014/main" xmlns=""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6119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9706E74-14FC-84D9-4B41-7D9FB0D573C4}"/>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5" name="Footer Placeholder 4">
            <a:extLst>
              <a:ext uri="{FF2B5EF4-FFF2-40B4-BE49-F238E27FC236}">
                <a16:creationId xmlns:a16="http://schemas.microsoft.com/office/drawing/2014/main" xmlns=""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9873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4C75A323-2679-E978-8856-2FEBE8F5AE45}"/>
              </a:ext>
            </a:extLst>
          </p:cNvPr>
          <p:cNvSpPr>
            <a:spLocks noGrp="1"/>
          </p:cNvSpPr>
          <p:nvPr>
            <p:ph type="dt" sz="half" idx="10"/>
          </p:nvPr>
        </p:nvSpPr>
        <p:spPr/>
        <p:txBody>
          <a:bodyPr/>
          <a:lstStyle/>
          <a:p>
            <a:fld id="{6477AEB6-FCE1-4CD5-923B-84E54F1460D5}" type="datetime1">
              <a:rPr lang="en-US" smtClean="0"/>
              <a:t>4/2/2024</a:t>
            </a:fld>
            <a:endParaRPr lang="en-US"/>
          </a:p>
        </p:txBody>
      </p:sp>
      <p:sp>
        <p:nvSpPr>
          <p:cNvPr id="5" name="Footer Placeholder 4">
            <a:extLst>
              <a:ext uri="{FF2B5EF4-FFF2-40B4-BE49-F238E27FC236}">
                <a16:creationId xmlns:a16="http://schemas.microsoft.com/office/drawing/2014/main" xmlns=""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53496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AE946B7D-7BAF-8DE9-FB5A-282908B03106}"/>
              </a:ext>
            </a:extLst>
          </p:cNvPr>
          <p:cNvSpPr>
            <a:spLocks noGrp="1"/>
          </p:cNvSpPr>
          <p:nvPr>
            <p:ph type="dt" sz="half" idx="10"/>
          </p:nvPr>
        </p:nvSpPr>
        <p:spPr/>
        <p:txBody>
          <a:bodyPr/>
          <a:lstStyle/>
          <a:p>
            <a:fld id="{96374C2F-71A1-43C9-B2F6-A4FAC8157F1A}" type="datetime1">
              <a:rPr lang="en-US" smtClean="0"/>
              <a:t>4/2/2024</a:t>
            </a:fld>
            <a:endParaRPr lang="en-US"/>
          </a:p>
        </p:txBody>
      </p:sp>
      <p:sp>
        <p:nvSpPr>
          <p:cNvPr id="6" name="Footer Placeholder 5">
            <a:extLst>
              <a:ext uri="{FF2B5EF4-FFF2-40B4-BE49-F238E27FC236}">
                <a16:creationId xmlns:a16="http://schemas.microsoft.com/office/drawing/2014/main" xmlns=""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39296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xmlns=""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C7AF5675-5329-D2DB-FAFF-700D076CA886}"/>
              </a:ext>
            </a:extLst>
          </p:cNvPr>
          <p:cNvSpPr>
            <a:spLocks noGrp="1"/>
          </p:cNvSpPr>
          <p:nvPr>
            <p:ph type="dt" sz="half" idx="10"/>
          </p:nvPr>
        </p:nvSpPr>
        <p:spPr/>
        <p:txBody>
          <a:bodyPr/>
          <a:lstStyle/>
          <a:p>
            <a:fld id="{AD631DCC-9916-4BB7-A2E9-25EC84C740A7}" type="datetime1">
              <a:rPr lang="en-US" smtClean="0"/>
              <a:t>4/2/2024</a:t>
            </a:fld>
            <a:endParaRPr lang="en-US"/>
          </a:p>
        </p:txBody>
      </p:sp>
      <p:sp>
        <p:nvSpPr>
          <p:cNvPr id="8" name="Footer Placeholder 7">
            <a:extLst>
              <a:ext uri="{FF2B5EF4-FFF2-40B4-BE49-F238E27FC236}">
                <a16:creationId xmlns:a16="http://schemas.microsoft.com/office/drawing/2014/main" xmlns=""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xmlns=""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23338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C23F3B23-C631-4B62-3211-30222ABE1C33}"/>
              </a:ext>
            </a:extLst>
          </p:cNvPr>
          <p:cNvSpPr>
            <a:spLocks noGrp="1"/>
          </p:cNvSpPr>
          <p:nvPr>
            <p:ph type="dt" sz="half" idx="10"/>
          </p:nvPr>
        </p:nvSpPr>
        <p:spPr/>
        <p:txBody>
          <a:bodyPr/>
          <a:lstStyle/>
          <a:p>
            <a:fld id="{AF59146A-335D-4B7F-86AE-5D483B1F631C}" type="datetime1">
              <a:rPr lang="en-US" smtClean="0"/>
              <a:t>4/2/2024</a:t>
            </a:fld>
            <a:endParaRPr lang="en-US"/>
          </a:p>
        </p:txBody>
      </p:sp>
      <p:sp>
        <p:nvSpPr>
          <p:cNvPr id="4" name="Footer Placeholder 3">
            <a:extLst>
              <a:ext uri="{FF2B5EF4-FFF2-40B4-BE49-F238E27FC236}">
                <a16:creationId xmlns:a16="http://schemas.microsoft.com/office/drawing/2014/main" xmlns=""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xmlns=""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534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9A27D49-E5B4-0E67-FCFC-62A04E705682}"/>
              </a:ext>
            </a:extLst>
          </p:cNvPr>
          <p:cNvSpPr>
            <a:spLocks noGrp="1"/>
          </p:cNvSpPr>
          <p:nvPr>
            <p:ph type="dt" sz="half" idx="10"/>
          </p:nvPr>
        </p:nvSpPr>
        <p:spPr/>
        <p:txBody>
          <a:bodyPr/>
          <a:lstStyle/>
          <a:p>
            <a:fld id="{DD71D8EC-8E17-4CE6-99C2-C22488572868}" type="datetime1">
              <a:rPr lang="en-US" smtClean="0"/>
              <a:t>4/2/2024</a:t>
            </a:fld>
            <a:endParaRPr lang="en-US"/>
          </a:p>
        </p:txBody>
      </p:sp>
      <p:sp>
        <p:nvSpPr>
          <p:cNvPr id="3" name="Footer Placeholder 2">
            <a:extLst>
              <a:ext uri="{FF2B5EF4-FFF2-40B4-BE49-F238E27FC236}">
                <a16:creationId xmlns:a16="http://schemas.microsoft.com/office/drawing/2014/main" xmlns=""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xmlns=""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969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6F32464-D130-7DA0-050D-B444566B1A2F}"/>
              </a:ext>
            </a:extLst>
          </p:cNvPr>
          <p:cNvSpPr>
            <a:spLocks noGrp="1"/>
          </p:cNvSpPr>
          <p:nvPr>
            <p:ph type="dt" sz="half" idx="10"/>
          </p:nvPr>
        </p:nvSpPr>
        <p:spPr/>
        <p:txBody>
          <a:bodyPr/>
          <a:lstStyle/>
          <a:p>
            <a:fld id="{9A750ABA-DFFA-4B13-BB77-624D9164A38B}" type="datetime1">
              <a:rPr lang="en-US" smtClean="0"/>
              <a:t>4/2/2024</a:t>
            </a:fld>
            <a:endParaRPr lang="en-US"/>
          </a:p>
        </p:txBody>
      </p:sp>
      <p:sp>
        <p:nvSpPr>
          <p:cNvPr id="6" name="Footer Placeholder 5">
            <a:extLst>
              <a:ext uri="{FF2B5EF4-FFF2-40B4-BE49-F238E27FC236}">
                <a16:creationId xmlns:a16="http://schemas.microsoft.com/office/drawing/2014/main" xmlns=""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9664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4/2/2024</a:t>
            </a:fld>
            <a:endParaRPr lang="en-US"/>
          </a:p>
        </p:txBody>
      </p:sp>
      <p:sp>
        <p:nvSpPr>
          <p:cNvPr id="6" name="Footer Placeholder 5">
            <a:extLst>
              <a:ext uri="{FF2B5EF4-FFF2-40B4-BE49-F238E27FC236}">
                <a16:creationId xmlns:a16="http://schemas.microsoft.com/office/drawing/2014/main" xmlns=""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06640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4/2/2024</a:t>
            </a:fld>
            <a:endParaRPr lang="en-US" dirty="0"/>
          </a:p>
        </p:txBody>
      </p:sp>
      <p:sp>
        <p:nvSpPr>
          <p:cNvPr id="5" name="Footer Placeholder 4">
            <a:extLst>
              <a:ext uri="{FF2B5EF4-FFF2-40B4-BE49-F238E27FC236}">
                <a16:creationId xmlns:a16="http://schemas.microsoft.com/office/drawing/2014/main" xmlns=""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xmlns=""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500873421"/>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5B8D88AF-5822-33D1-F19D-1A2DB59799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22764" y="936714"/>
            <a:ext cx="11549534" cy="1936671"/>
          </a:xfrm>
        </p:spPr>
        <p:txBody>
          <a:bodyPr vert="horz" lIns="91440" tIns="45720" rIns="91440" bIns="45720" rtlCol="0" anchor="t">
            <a:noAutofit/>
          </a:bodyPr>
          <a:lstStyle/>
          <a:p>
            <a:r>
              <a:rPr lang="en-US" sz="5000" dirty="0">
                <a:ea typeface="+mj-lt"/>
                <a:cs typeface="+mj-lt"/>
              </a:rPr>
              <a:t>Keylogger &amp; Security Implementation using Python</a:t>
            </a:r>
            <a:endParaRPr lang="en-US" sz="5000" b="0" dirty="0">
              <a:ea typeface="+mj-lt"/>
              <a:cs typeface="+mj-lt"/>
            </a:endParaRPr>
          </a:p>
          <a:p>
            <a:endParaRPr lang="en-US" sz="5000" dirty="0"/>
          </a:p>
        </p:txBody>
      </p:sp>
      <p:sp>
        <p:nvSpPr>
          <p:cNvPr id="10" name="Freeform: Shape 9">
            <a:extLst>
              <a:ext uri="{FF2B5EF4-FFF2-40B4-BE49-F238E27FC236}">
                <a16:creationId xmlns:a16="http://schemas.microsoft.com/office/drawing/2014/main" xmlns="" id="{DAA1CD67-1712-85E2-92FE-50F8C524C7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465588"/>
            <a:ext cx="12192000" cy="2392412"/>
          </a:xfrm>
          <a:custGeom>
            <a:avLst/>
            <a:gdLst>
              <a:gd name="connsiteX0" fmla="*/ 0 w 12192000"/>
              <a:gd name="connsiteY0" fmla="*/ 0 h 2392412"/>
              <a:gd name="connsiteX1" fmla="*/ 677913 w 12192000"/>
              <a:gd name="connsiteY1" fmla="*/ 677913 h 2392412"/>
              <a:gd name="connsiteX2" fmla="*/ 11514088 w 12192000"/>
              <a:gd name="connsiteY2" fmla="*/ 677913 h 2392412"/>
              <a:gd name="connsiteX3" fmla="*/ 12178228 w 12192000"/>
              <a:gd name="connsiteY3" fmla="*/ 136623 h 2392412"/>
              <a:gd name="connsiteX4" fmla="*/ 12192000 w 12192000"/>
              <a:gd name="connsiteY4" fmla="*/ 11 h 2392412"/>
              <a:gd name="connsiteX5" fmla="*/ 12192000 w 12192000"/>
              <a:gd name="connsiteY5" fmla="*/ 2392412 h 2392412"/>
              <a:gd name="connsiteX6" fmla="*/ 0 w 12192000"/>
              <a:gd name="connsiteY6" fmla="*/ 2392412 h 239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392412">
                <a:moveTo>
                  <a:pt x="0" y="0"/>
                </a:moveTo>
                <a:cubicBezTo>
                  <a:pt x="0" y="374401"/>
                  <a:pt x="303512" y="677913"/>
                  <a:pt x="677913" y="677913"/>
                </a:cubicBezTo>
                <a:lnTo>
                  <a:pt x="11514088" y="677913"/>
                </a:lnTo>
                <a:cubicBezTo>
                  <a:pt x="11841689" y="677913"/>
                  <a:pt x="12115015" y="445537"/>
                  <a:pt x="12178228" y="136623"/>
                </a:cubicBezTo>
                <a:lnTo>
                  <a:pt x="12192000" y="11"/>
                </a:lnTo>
                <a:lnTo>
                  <a:pt x="12192000" y="2392412"/>
                </a:lnTo>
                <a:lnTo>
                  <a:pt x="0" y="2392412"/>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784746" y="5226527"/>
            <a:ext cx="10860407" cy="1358433"/>
          </a:xfrm>
        </p:spPr>
        <p:txBody>
          <a:bodyPr vert="horz" lIns="91440" tIns="45720" rIns="91440" bIns="45720" rtlCol="0" anchor="ctr">
            <a:noAutofit/>
          </a:bodyPr>
          <a:lstStyle/>
          <a:p>
            <a:pPr algn="r"/>
            <a:r>
              <a:rPr lang="en-US" sz="1800" dirty="0">
                <a:solidFill>
                  <a:schemeClr val="bg1"/>
                </a:solidFill>
              </a:rPr>
              <a:t>Presented by:</a:t>
            </a:r>
          </a:p>
          <a:p>
            <a:pPr algn="r"/>
            <a:r>
              <a:rPr lang="en-US" sz="1800" dirty="0" smtClean="0">
                <a:solidFill>
                  <a:schemeClr val="bg1"/>
                </a:solidFill>
              </a:rPr>
              <a:t>D.KEERTHIVASAN-</a:t>
            </a:r>
            <a:r>
              <a:rPr lang="en-US" sz="1800" dirty="0" err="1" smtClean="0">
                <a:solidFill>
                  <a:schemeClr val="bg1"/>
                </a:solidFill>
              </a:rPr>
              <a:t>Anjalai</a:t>
            </a:r>
            <a:r>
              <a:rPr lang="en-US" sz="1800" dirty="0" smtClean="0">
                <a:solidFill>
                  <a:schemeClr val="bg1"/>
                </a:solidFill>
              </a:rPr>
              <a:t> </a:t>
            </a:r>
            <a:r>
              <a:rPr lang="en-US" sz="1800" dirty="0">
                <a:solidFill>
                  <a:schemeClr val="bg1"/>
                </a:solidFill>
              </a:rPr>
              <a:t>Ammal Mahalingam Engineering College-</a:t>
            </a:r>
            <a:r>
              <a:rPr lang="en-US" sz="1800" dirty="0" err="1">
                <a:solidFill>
                  <a:schemeClr val="bg1"/>
                </a:solidFill>
              </a:rPr>
              <a:t>B.Tech.Information</a:t>
            </a:r>
            <a:r>
              <a:rPr lang="en-US" sz="1800" dirty="0">
                <a:solidFill>
                  <a:schemeClr val="bg1"/>
                </a:solidFill>
              </a:rPr>
              <a:t> Technology</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BF664-B84E-5D95-081A-EB4BD34273DE}"/>
              </a:ext>
            </a:extLst>
          </p:cNvPr>
          <p:cNvSpPr>
            <a:spLocks noGrp="1"/>
          </p:cNvSpPr>
          <p:nvPr>
            <p:ph type="title"/>
          </p:nvPr>
        </p:nvSpPr>
        <p:spPr>
          <a:xfrm>
            <a:off x="337141" y="160126"/>
            <a:ext cx="9956747" cy="1208743"/>
          </a:xfrm>
        </p:spPr>
        <p:txBody>
          <a:bodyPr/>
          <a:lstStyle/>
          <a:p>
            <a:r>
              <a:rPr lang="en-US" dirty="0"/>
              <a:t>Agenda:</a:t>
            </a:r>
          </a:p>
        </p:txBody>
      </p:sp>
      <p:sp>
        <p:nvSpPr>
          <p:cNvPr id="3" name="Content Placeholder 2">
            <a:extLst>
              <a:ext uri="{FF2B5EF4-FFF2-40B4-BE49-F238E27FC236}">
                <a16:creationId xmlns:a16="http://schemas.microsoft.com/office/drawing/2014/main" xmlns="" id="{6A133336-29BE-3992-7F72-0C454638D741}"/>
              </a:ext>
            </a:extLst>
          </p:cNvPr>
          <p:cNvSpPr>
            <a:spLocks noGrp="1"/>
          </p:cNvSpPr>
          <p:nvPr>
            <p:ph idx="1"/>
          </p:nvPr>
        </p:nvSpPr>
        <p:spPr>
          <a:xfrm>
            <a:off x="335467" y="1731687"/>
            <a:ext cx="9956747" cy="4445275"/>
          </a:xfrm>
        </p:spPr>
        <p:txBody>
          <a:bodyPr vert="horz" lIns="91440" tIns="45720" rIns="91440" bIns="45720" rtlCol="0" anchor="t">
            <a:noAutofit/>
          </a:bodyPr>
          <a:lstStyle/>
          <a:p>
            <a:r>
              <a:rPr lang="en-US" sz="2400" dirty="0">
                <a:ea typeface="+mn-lt"/>
                <a:cs typeface="+mn-lt"/>
              </a:rPr>
              <a:t>Problem Statement</a:t>
            </a:r>
          </a:p>
          <a:p>
            <a:r>
              <a:rPr lang="en-US" sz="2400" dirty="0">
                <a:ea typeface="+mn-lt"/>
                <a:cs typeface="+mn-lt"/>
              </a:rPr>
              <a:t>Project Overview</a:t>
            </a:r>
          </a:p>
          <a:p>
            <a:r>
              <a:rPr lang="en-US" sz="2400" dirty="0">
                <a:ea typeface="+mn-lt"/>
                <a:cs typeface="+mn-lt"/>
              </a:rPr>
              <a:t>End Users</a:t>
            </a:r>
          </a:p>
          <a:p>
            <a:r>
              <a:rPr lang="en-US" sz="2400" dirty="0">
                <a:ea typeface="+mn-lt"/>
                <a:cs typeface="+mn-lt"/>
              </a:rPr>
              <a:t>Solution and Its Value Proposition</a:t>
            </a:r>
          </a:p>
          <a:p>
            <a:r>
              <a:rPr lang="en-US" sz="2400" dirty="0">
                <a:ea typeface="+mn-lt"/>
                <a:cs typeface="+mn-lt"/>
              </a:rPr>
              <a:t>Unique Features of Our Solution</a:t>
            </a:r>
          </a:p>
          <a:p>
            <a:r>
              <a:rPr lang="en-US" sz="2400" dirty="0">
                <a:ea typeface="+mn-lt"/>
                <a:cs typeface="+mn-lt"/>
              </a:rPr>
              <a:t>Modelling</a:t>
            </a:r>
          </a:p>
          <a:p>
            <a:r>
              <a:rPr lang="en-US" sz="2400" dirty="0">
                <a:ea typeface="+mn-lt"/>
                <a:cs typeface="+mn-lt"/>
              </a:rPr>
              <a:t>Results</a:t>
            </a:r>
          </a:p>
          <a:p>
            <a:r>
              <a:rPr lang="en-US" sz="2400" dirty="0">
                <a:ea typeface="+mn-lt"/>
                <a:cs typeface="+mn-lt"/>
              </a:rPr>
              <a:t>Conclusion</a:t>
            </a:r>
          </a:p>
        </p:txBody>
      </p:sp>
      <p:sp>
        <p:nvSpPr>
          <p:cNvPr id="4" name="Date Placeholder 3">
            <a:extLst>
              <a:ext uri="{FF2B5EF4-FFF2-40B4-BE49-F238E27FC236}">
                <a16:creationId xmlns:a16="http://schemas.microsoft.com/office/drawing/2014/main" xmlns="" id="{86DFD07C-676A-7018-78A1-EEEFBCE96981}"/>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5" name="Footer Placeholder 4">
            <a:extLst>
              <a:ext uri="{FF2B5EF4-FFF2-40B4-BE49-F238E27FC236}">
                <a16:creationId xmlns:a16="http://schemas.microsoft.com/office/drawing/2014/main" xmlns="" id="{CAAF094F-12AF-C460-BBC2-9342A2B7E6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700D5EB0-9D51-9535-9EB7-A45F39798410}"/>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6945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52A50B-002B-0FFF-2419-ADE85F2E555C}"/>
              </a:ext>
            </a:extLst>
          </p:cNvPr>
          <p:cNvSpPr>
            <a:spLocks noGrp="1"/>
          </p:cNvSpPr>
          <p:nvPr>
            <p:ph type="title"/>
          </p:nvPr>
        </p:nvSpPr>
        <p:spPr>
          <a:xfrm>
            <a:off x="337141" y="390164"/>
            <a:ext cx="9525427" cy="648026"/>
          </a:xfrm>
        </p:spPr>
        <p:txBody>
          <a:bodyPr>
            <a:normAutofit fontScale="90000"/>
          </a:bodyPr>
          <a:lstStyle/>
          <a:p>
            <a:r>
              <a:rPr lang="en-US" dirty="0">
                <a:ea typeface="+mj-lt"/>
                <a:cs typeface="+mj-lt"/>
              </a:rPr>
              <a:t>Problem Statement:</a:t>
            </a:r>
          </a:p>
        </p:txBody>
      </p:sp>
      <p:sp>
        <p:nvSpPr>
          <p:cNvPr id="3" name="Content Placeholder 2">
            <a:extLst>
              <a:ext uri="{FF2B5EF4-FFF2-40B4-BE49-F238E27FC236}">
                <a16:creationId xmlns:a16="http://schemas.microsoft.com/office/drawing/2014/main" xmlns="" id="{48DD270F-8E9F-7E7B-4B7D-84AFEF3EB705}"/>
              </a:ext>
            </a:extLst>
          </p:cNvPr>
          <p:cNvSpPr>
            <a:spLocks noGrp="1"/>
          </p:cNvSpPr>
          <p:nvPr>
            <p:ph idx="1"/>
          </p:nvPr>
        </p:nvSpPr>
        <p:spPr>
          <a:xfrm>
            <a:off x="335467" y="1185347"/>
            <a:ext cx="9956747" cy="5264784"/>
          </a:xfrm>
        </p:spPr>
        <p:txBody>
          <a:bodyPr vert="horz" lIns="91440" tIns="45720" rIns="91440" bIns="45720" rtlCol="0" anchor="t">
            <a:noAutofit/>
          </a:bodyPr>
          <a:lstStyle/>
          <a:p>
            <a:r>
              <a:rPr lang="en-US" sz="1600" dirty="0">
                <a:ea typeface="+mn-lt"/>
                <a:cs typeface="+mn-lt"/>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r>
              <a:rPr lang="en-US" sz="1600" dirty="0">
                <a:ea typeface="+mn-lt"/>
                <a:cs typeface="+mn-lt"/>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r>
              <a:rPr lang="en-US" sz="1600" dirty="0">
                <a:ea typeface="+mn-lt"/>
                <a:cs typeface="+mn-lt"/>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r>
              <a:rPr lang="en-US" sz="1600" dirty="0">
                <a:ea typeface="+mn-lt"/>
                <a:cs typeface="+mn-lt"/>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
        <p:nvSpPr>
          <p:cNvPr id="4" name="Date Placeholder 3">
            <a:extLst>
              <a:ext uri="{FF2B5EF4-FFF2-40B4-BE49-F238E27FC236}">
                <a16:creationId xmlns:a16="http://schemas.microsoft.com/office/drawing/2014/main" xmlns="" id="{6EAB4B59-B6AA-5A8C-AB2D-ED4CB64FD727}"/>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6" name="Slide Number Placeholder 5">
            <a:extLst>
              <a:ext uri="{FF2B5EF4-FFF2-40B4-BE49-F238E27FC236}">
                <a16:creationId xmlns:a16="http://schemas.microsoft.com/office/drawing/2014/main" xmlns="" id="{DFF8F87C-3FB3-7068-47A0-71BC5E19156A}"/>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304226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03E3F3-3DCD-A834-A229-6A200EB76459}"/>
              </a:ext>
            </a:extLst>
          </p:cNvPr>
          <p:cNvSpPr>
            <a:spLocks noGrp="1"/>
          </p:cNvSpPr>
          <p:nvPr>
            <p:ph type="title"/>
          </p:nvPr>
        </p:nvSpPr>
        <p:spPr/>
        <p:txBody>
          <a:bodyPr>
            <a:normAutofit/>
          </a:bodyPr>
          <a:lstStyle/>
          <a:p>
            <a:r>
              <a:rPr lang="en-US" dirty="0">
                <a:ea typeface="+mj-lt"/>
                <a:cs typeface="+mj-lt"/>
              </a:rPr>
              <a:t>Project Overview:</a:t>
            </a:r>
          </a:p>
        </p:txBody>
      </p:sp>
      <p:sp>
        <p:nvSpPr>
          <p:cNvPr id="3" name="Content Placeholder 2">
            <a:extLst>
              <a:ext uri="{FF2B5EF4-FFF2-40B4-BE49-F238E27FC236}">
                <a16:creationId xmlns:a16="http://schemas.microsoft.com/office/drawing/2014/main" xmlns="" id="{59839513-7D49-412C-3013-1BE019AC359C}"/>
              </a:ext>
            </a:extLst>
          </p:cNvPr>
          <p:cNvSpPr>
            <a:spLocks noGrp="1"/>
          </p:cNvSpPr>
          <p:nvPr>
            <p:ph idx="1"/>
          </p:nvPr>
        </p:nvSpPr>
        <p:spPr/>
        <p:txBody>
          <a:bodyPr vert="horz" lIns="91440" tIns="45720" rIns="91440" bIns="45720" rtlCol="0" anchor="t">
            <a:noAutofit/>
          </a:bodyPr>
          <a:lstStyle/>
          <a:p>
            <a:r>
              <a:rPr lang="en-US" dirty="0">
                <a:ea typeface="+mn-lt"/>
                <a:cs typeface="+mn-lt"/>
              </a:rPr>
              <a:t>Development of a robust Python-based keylogger capable of discreetly capturing keystrokes on target systems.</a:t>
            </a:r>
          </a:p>
          <a:p>
            <a:r>
              <a:rPr lang="en-US" dirty="0">
                <a:ea typeface="+mn-lt"/>
                <a:cs typeface="+mn-lt"/>
              </a:rPr>
              <a:t>Implementation of advanced security measures to detect and prevent keylogging activities in real-time.</a:t>
            </a:r>
          </a:p>
          <a:p>
            <a:r>
              <a:rPr lang="en-US" dirty="0">
                <a:ea typeface="+mn-lt"/>
                <a:cs typeface="+mn-lt"/>
              </a:rPr>
              <a:t>Integration of encryption techniques to protect logged data from unauthorized access and interception.</a:t>
            </a:r>
          </a:p>
          <a:p>
            <a:r>
              <a:rPr lang="en-US" dirty="0">
                <a:ea typeface="+mn-lt"/>
                <a:cs typeface="+mn-lt"/>
              </a:rPr>
              <a:t>Creation of an intuitive user interface for easy deployment and management of the solution.</a:t>
            </a:r>
          </a:p>
          <a:p>
            <a:r>
              <a:rPr lang="en-US" dirty="0">
                <a:ea typeface="+mn-lt"/>
                <a:cs typeface="+mn-lt"/>
              </a:rPr>
              <a:t>Ensuring cross-platform compatibility to accommodate diverse user environments and requirements</a:t>
            </a:r>
          </a:p>
          <a:p>
            <a:endParaRPr lang="en-US" dirty="0"/>
          </a:p>
        </p:txBody>
      </p:sp>
      <p:sp>
        <p:nvSpPr>
          <p:cNvPr id="4" name="Date Placeholder 3">
            <a:extLst>
              <a:ext uri="{FF2B5EF4-FFF2-40B4-BE49-F238E27FC236}">
                <a16:creationId xmlns:a16="http://schemas.microsoft.com/office/drawing/2014/main" xmlns="" id="{47C44CF3-F356-7BBD-6B93-754C9C59F4C8}"/>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5" name="Footer Placeholder 4">
            <a:extLst>
              <a:ext uri="{FF2B5EF4-FFF2-40B4-BE49-F238E27FC236}">
                <a16:creationId xmlns:a16="http://schemas.microsoft.com/office/drawing/2014/main" xmlns="" id="{5D418849-6831-85F8-E290-291727E205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04EBA3F4-EC8E-33A7-A60A-3510C0CD0028}"/>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28611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24C466-3163-71E0-8B67-142A67007B07}"/>
              </a:ext>
            </a:extLst>
          </p:cNvPr>
          <p:cNvSpPr>
            <a:spLocks noGrp="1"/>
          </p:cNvSpPr>
          <p:nvPr>
            <p:ph type="title"/>
          </p:nvPr>
        </p:nvSpPr>
        <p:spPr>
          <a:xfrm>
            <a:off x="337141" y="447673"/>
            <a:ext cx="9784220" cy="863686"/>
          </a:xfrm>
        </p:spPr>
        <p:txBody>
          <a:bodyPr>
            <a:normAutofit fontScale="90000"/>
          </a:bodyPr>
          <a:lstStyle/>
          <a:p>
            <a:r>
              <a:rPr lang="en-US" dirty="0"/>
              <a:t>Who are the end users in this project?</a:t>
            </a:r>
          </a:p>
        </p:txBody>
      </p:sp>
      <p:sp>
        <p:nvSpPr>
          <p:cNvPr id="3" name="Content Placeholder 2">
            <a:extLst>
              <a:ext uri="{FF2B5EF4-FFF2-40B4-BE49-F238E27FC236}">
                <a16:creationId xmlns:a16="http://schemas.microsoft.com/office/drawing/2014/main" xmlns="" id="{6CB2DD94-D145-FFF6-DA0C-69A8F80D2373}"/>
              </a:ext>
            </a:extLst>
          </p:cNvPr>
          <p:cNvSpPr>
            <a:spLocks noGrp="1"/>
          </p:cNvSpPr>
          <p:nvPr>
            <p:ph idx="1"/>
          </p:nvPr>
        </p:nvSpPr>
        <p:spPr>
          <a:xfrm>
            <a:off x="335467" y="1386631"/>
            <a:ext cx="9899238" cy="4876595"/>
          </a:xfrm>
        </p:spPr>
        <p:txBody>
          <a:bodyPr vert="horz" lIns="91440" tIns="45720" rIns="91440" bIns="45720" rtlCol="0" anchor="t">
            <a:normAutofit fontScale="92500"/>
          </a:bodyPr>
          <a:lstStyle/>
          <a:p>
            <a:r>
              <a:rPr lang="en-US" sz="1200" b="1" dirty="0">
                <a:ea typeface="+mn-lt"/>
                <a:cs typeface="+mn-lt"/>
              </a:rPr>
              <a:t>Individual Users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Everyday computer users who want to protect their personal information, such as passwords, credit card details, and private messages, from unauthorized access.</a:t>
            </a:r>
            <a:endParaRPr lang="en-US" sz="1200"/>
          </a:p>
          <a:p>
            <a:pPr lvl="1">
              <a:buFont typeface="Neue Haas Grotesk Text Pro" panose="020B0604020202020204" pitchFamily="34" charset="0"/>
              <a:buChar char="+"/>
            </a:pPr>
            <a:r>
              <a:rPr lang="en-US" sz="1200" dirty="0">
                <a:solidFill>
                  <a:srgbClr val="ECECEC"/>
                </a:solidFill>
                <a:ea typeface="+mn-lt"/>
                <a:cs typeface="+mn-lt"/>
              </a:rPr>
              <a:t>Professionals who handle sensitive data on their computers, including journalists, lawyers, and healthcare professionals.</a:t>
            </a:r>
            <a:endParaRPr lang="en-US" sz="1200"/>
          </a:p>
          <a:p>
            <a:r>
              <a:rPr lang="en-US" sz="1200" b="1" dirty="0">
                <a:ea typeface="+mn-lt"/>
                <a:cs typeface="+mn-lt"/>
              </a:rPr>
              <a:t>Businesses and Enterprises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Small and medium-sized businesses (SMBs) seeking to safeguard their sensitive business information, financial records, and customer data from cyber threats.</a:t>
            </a:r>
            <a:endParaRPr lang="en-US" sz="1200"/>
          </a:p>
          <a:p>
            <a:pPr lvl="1">
              <a:buFont typeface="Neue Haas Grotesk Text Pro" panose="020B0604020202020204" pitchFamily="34" charset="0"/>
              <a:buChar char="+"/>
            </a:pPr>
            <a:r>
              <a:rPr lang="en-US" sz="1200" dirty="0">
                <a:solidFill>
                  <a:srgbClr val="ECECEC"/>
                </a:solidFill>
                <a:ea typeface="+mn-lt"/>
                <a:cs typeface="+mn-lt"/>
              </a:rPr>
              <a:t>Large enterprises and corporations aiming to enhance their cybersecurity measures to protect valuable intellectual property and confidential business data.</a:t>
            </a:r>
            <a:endParaRPr lang="en-US" sz="1200"/>
          </a:p>
          <a:p>
            <a:r>
              <a:rPr lang="en-US" sz="1200" b="1" dirty="0">
                <a:ea typeface="+mn-lt"/>
                <a:cs typeface="+mn-lt"/>
              </a:rPr>
              <a:t>Government Agencies and Institutions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Government organizations at local, state, and federal levels tasked with protecting classified information, national security data, and citizen privacy.</a:t>
            </a:r>
            <a:endParaRPr lang="en-US" sz="1200"/>
          </a:p>
          <a:p>
            <a:pPr lvl="1">
              <a:buFont typeface="Neue Haas Grotesk Text Pro" panose="020B0604020202020204" pitchFamily="34" charset="0"/>
              <a:buChar char="+"/>
            </a:pPr>
            <a:r>
              <a:rPr lang="en-US" sz="1200" dirty="0">
                <a:solidFill>
                  <a:srgbClr val="ECECEC"/>
                </a:solidFill>
                <a:ea typeface="+mn-lt"/>
                <a:cs typeface="+mn-lt"/>
              </a:rPr>
              <a:t>Educational institutions, such as universities and research facilities, safeguarding academic research, student records, and institutional data.</a:t>
            </a:r>
            <a:endParaRPr lang="en-US" sz="1200"/>
          </a:p>
          <a:p>
            <a:r>
              <a:rPr lang="en-US" sz="1200" b="1" dirty="0">
                <a:ea typeface="+mn-lt"/>
                <a:cs typeface="+mn-lt"/>
              </a:rPr>
              <a:t>Cybersecurity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Security analysts, consultants, and professionals responsible for assessing and mitigating cyber threats within organizations.</a:t>
            </a:r>
            <a:endParaRPr lang="en-US" sz="1200"/>
          </a:p>
          <a:p>
            <a:pPr lvl="1">
              <a:buFont typeface="Neue Haas Grotesk Text Pro" panose="020B0604020202020204" pitchFamily="34" charset="0"/>
              <a:buChar char="+"/>
            </a:pPr>
            <a:r>
              <a:rPr lang="en-US" sz="1200" dirty="0">
                <a:solidFill>
                  <a:srgbClr val="ECECEC"/>
                </a:solidFill>
                <a:ea typeface="+mn-lt"/>
                <a:cs typeface="+mn-lt"/>
              </a:rPr>
              <a:t>Ethical hackers and penetration testers seeking to evaluate and strengthen the security posture of systems and networks.</a:t>
            </a:r>
            <a:endParaRPr lang="en-US" sz="1200"/>
          </a:p>
          <a:p>
            <a:r>
              <a:rPr lang="en-US" sz="1200" b="1" dirty="0">
                <a:ea typeface="+mn-lt"/>
                <a:cs typeface="+mn-lt"/>
              </a:rPr>
              <a:t>Software Developers and IT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Developers and IT professionals involved in creating and managing software applications and systems, including those responsible for ensuring the security of software products and infrastructure.</a:t>
            </a:r>
            <a:endParaRPr lang="en-US" sz="1200"/>
          </a:p>
          <a:p>
            <a:pPr marL="0" indent="0">
              <a:buNone/>
            </a:pPr>
            <a:endParaRPr lang="en-US" sz="1200" dirty="0">
              <a:solidFill>
                <a:srgbClr val="ECECEC"/>
              </a:solidFill>
            </a:endParaRPr>
          </a:p>
        </p:txBody>
      </p:sp>
      <p:sp>
        <p:nvSpPr>
          <p:cNvPr id="4" name="Date Placeholder 3">
            <a:extLst>
              <a:ext uri="{FF2B5EF4-FFF2-40B4-BE49-F238E27FC236}">
                <a16:creationId xmlns:a16="http://schemas.microsoft.com/office/drawing/2014/main" xmlns="" id="{22F58B84-FAE6-3D64-DAE9-921174F296B9}"/>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5" name="Footer Placeholder 4">
            <a:extLst>
              <a:ext uri="{FF2B5EF4-FFF2-40B4-BE49-F238E27FC236}">
                <a16:creationId xmlns:a16="http://schemas.microsoft.com/office/drawing/2014/main" xmlns="" id="{6A1B9DFB-634D-42CA-73AC-7F4A6B3D839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98099E83-1D08-0680-53C7-C3761C67ABCA}"/>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147229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058180-CB6D-BAA5-C091-BB6387813531}"/>
              </a:ext>
            </a:extLst>
          </p:cNvPr>
          <p:cNvSpPr>
            <a:spLocks noGrp="1"/>
          </p:cNvSpPr>
          <p:nvPr>
            <p:ph type="title"/>
          </p:nvPr>
        </p:nvSpPr>
        <p:spPr>
          <a:xfrm>
            <a:off x="337141" y="418918"/>
            <a:ext cx="9956747" cy="849309"/>
          </a:xfrm>
        </p:spPr>
        <p:txBody>
          <a:bodyPr/>
          <a:lstStyle/>
          <a:p>
            <a:r>
              <a:rPr lang="en-US" dirty="0"/>
              <a:t>Solution and its Value Proposition</a:t>
            </a:r>
          </a:p>
        </p:txBody>
      </p:sp>
      <p:sp>
        <p:nvSpPr>
          <p:cNvPr id="3" name="Content Placeholder 2">
            <a:extLst>
              <a:ext uri="{FF2B5EF4-FFF2-40B4-BE49-F238E27FC236}">
                <a16:creationId xmlns:a16="http://schemas.microsoft.com/office/drawing/2014/main" xmlns="" id="{32AAF981-E805-5ADC-952E-03834474573E}"/>
              </a:ext>
            </a:extLst>
          </p:cNvPr>
          <p:cNvSpPr>
            <a:spLocks noGrp="1"/>
          </p:cNvSpPr>
          <p:nvPr>
            <p:ph idx="1"/>
          </p:nvPr>
        </p:nvSpPr>
        <p:spPr>
          <a:xfrm>
            <a:off x="335467" y="1487272"/>
            <a:ext cx="9956747" cy="4934105"/>
          </a:xfrm>
        </p:spPr>
        <p:txBody>
          <a:bodyPr vert="horz" lIns="91440" tIns="45720" rIns="91440" bIns="45720" rtlCol="0" anchor="t">
            <a:normAutofit fontScale="85000" lnSpcReduction="10000"/>
          </a:bodyPr>
          <a:lstStyle/>
          <a:p>
            <a:r>
              <a:rPr lang="en-US" dirty="0">
                <a:ea typeface="+mn-lt"/>
                <a:cs typeface="+mn-lt"/>
              </a:rPr>
              <a:t>Our solution offers a comprehensive approach to address the pressing concerns related to keylogging threats, providing robust security measures and advanced capabilities to safeguard sensitive information.</a:t>
            </a:r>
            <a:endParaRPr lang="en-US">
              <a:ea typeface="+mn-lt"/>
              <a:cs typeface="+mn-lt"/>
            </a:endParaRPr>
          </a:p>
          <a:p>
            <a:pPr marL="0" indent="0">
              <a:buNone/>
            </a:pPr>
            <a:r>
              <a:rPr lang="en-US" b="1" dirty="0">
                <a:ea typeface="+mn-lt"/>
                <a:cs typeface="+mn-lt"/>
              </a:rPr>
              <a:t>Value Proposition:</a:t>
            </a:r>
            <a:endParaRPr lang="en-US" dirty="0">
              <a:ea typeface="+mn-lt"/>
              <a:cs typeface="+mn-lt"/>
            </a:endParaRPr>
          </a:p>
          <a:p>
            <a:r>
              <a:rPr lang="en-US" b="1" dirty="0">
                <a:ea typeface="+mn-lt"/>
                <a:cs typeface="+mn-lt"/>
              </a:rPr>
              <a:t>Enhanced Data Security</a:t>
            </a:r>
            <a:r>
              <a:rPr lang="en-US" dirty="0">
                <a:solidFill>
                  <a:srgbClr val="ECECEC"/>
                </a:solidFill>
                <a:ea typeface="+mn-lt"/>
                <a:cs typeface="+mn-lt"/>
              </a:rPr>
              <a:t>: Our solution offers robust security measures to protect sensitive information from keylogging threats, enhancing data security and safeguarding against unauthorized access and exploitation.</a:t>
            </a:r>
            <a:endParaRPr lang="en-US" dirty="0"/>
          </a:p>
          <a:p>
            <a:r>
              <a:rPr lang="en-US" b="1" dirty="0">
                <a:ea typeface="+mn-lt"/>
                <a:cs typeface="+mn-lt"/>
              </a:rPr>
              <a:t>Real-Time Threat Detection</a:t>
            </a:r>
            <a:r>
              <a:rPr lang="en-US" dirty="0">
                <a:solidFill>
                  <a:srgbClr val="ECECEC"/>
                </a:solidFill>
                <a:ea typeface="+mn-lt"/>
                <a:cs typeface="+mn-lt"/>
              </a:rPr>
              <a:t>: With real-time detection and prevention capabilities, our solution promptly identifies and mitigates keylogging activities, minimizing the risk of data breaches and </a:t>
            </a:r>
            <a:r>
              <a:rPr lang="en-US" dirty="0" err="1">
                <a:solidFill>
                  <a:srgbClr val="ECECEC"/>
                </a:solidFill>
                <a:ea typeface="+mn-lt"/>
                <a:cs typeface="+mn-lt"/>
              </a:rPr>
              <a:t>cyber attacks</a:t>
            </a:r>
            <a:r>
              <a:rPr lang="en-US" dirty="0">
                <a:solidFill>
                  <a:srgbClr val="ECECEC"/>
                </a:solidFill>
                <a:ea typeface="+mn-lt"/>
                <a:cs typeface="+mn-lt"/>
              </a:rPr>
              <a:t>.</a:t>
            </a:r>
            <a:endParaRPr lang="en-US" dirty="0"/>
          </a:p>
          <a:p>
            <a:r>
              <a:rPr lang="en-US" b="1" dirty="0">
                <a:ea typeface="+mn-lt"/>
                <a:cs typeface="+mn-lt"/>
              </a:rPr>
              <a:t>User-Friendly Experience</a:t>
            </a:r>
            <a:r>
              <a:rPr lang="en-US" dirty="0">
                <a:solidFill>
                  <a:srgbClr val="ECECEC"/>
                </a:solidFill>
                <a:ea typeface="+mn-lt"/>
                <a:cs typeface="+mn-lt"/>
              </a:rPr>
              <a:t>: Our intuitive user interface and easy deployment ensure a seamless user experience, empowering users to manage and monitor the keylogger and security measures effortlessly.</a:t>
            </a:r>
            <a:endParaRPr lang="en-US" dirty="0"/>
          </a:p>
          <a:p>
            <a:r>
              <a:rPr lang="en-US" b="1" dirty="0">
                <a:ea typeface="+mn-lt"/>
                <a:cs typeface="+mn-lt"/>
              </a:rPr>
              <a:t>Cross-Platform Compatibility</a:t>
            </a:r>
            <a:r>
              <a:rPr lang="en-US" dirty="0">
                <a:solidFill>
                  <a:srgbClr val="ECECEC"/>
                </a:solidFill>
                <a:ea typeface="+mn-lt"/>
                <a:cs typeface="+mn-lt"/>
              </a:rPr>
              <a:t>: Our solution's compatibility with multiple platforms ensures flexibility and accessibility, allowing users to deploy it across diverse environments and systems, maximizing its effectiveness and usability.</a:t>
            </a:r>
            <a:endParaRPr lang="en-US" dirty="0"/>
          </a:p>
          <a:p>
            <a:r>
              <a:rPr lang="en-US" b="1" dirty="0">
                <a:ea typeface="+mn-lt"/>
                <a:cs typeface="+mn-lt"/>
              </a:rPr>
              <a:t>Privacy and Confidentiality</a:t>
            </a:r>
            <a:r>
              <a:rPr lang="en-US" dirty="0">
                <a:solidFill>
                  <a:srgbClr val="ECECEC"/>
                </a:solidFill>
                <a:ea typeface="+mn-lt"/>
                <a:cs typeface="+mn-lt"/>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dirty="0"/>
          </a:p>
          <a:p>
            <a:endParaRPr lang="en-US" dirty="0">
              <a:ea typeface="+mn-lt"/>
              <a:cs typeface="+mn-lt"/>
            </a:endParaRPr>
          </a:p>
        </p:txBody>
      </p:sp>
      <p:sp>
        <p:nvSpPr>
          <p:cNvPr id="4" name="Date Placeholder 3">
            <a:extLst>
              <a:ext uri="{FF2B5EF4-FFF2-40B4-BE49-F238E27FC236}">
                <a16:creationId xmlns:a16="http://schemas.microsoft.com/office/drawing/2014/main" xmlns="" id="{2C240E89-EB66-3846-8DF7-C075D71367EE}"/>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5" name="Footer Placeholder 4">
            <a:extLst>
              <a:ext uri="{FF2B5EF4-FFF2-40B4-BE49-F238E27FC236}">
                <a16:creationId xmlns:a16="http://schemas.microsoft.com/office/drawing/2014/main" xmlns="" id="{33EA57E1-0558-2FE3-5C15-B5A1C6BD3C9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05ED2DE4-AEC3-9024-5519-4B5310AD93CC}"/>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268824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C05526-1E59-FC13-67C7-8DBC77304370}"/>
              </a:ext>
            </a:extLst>
          </p:cNvPr>
          <p:cNvSpPr>
            <a:spLocks noGrp="1"/>
          </p:cNvSpPr>
          <p:nvPr>
            <p:ph type="title"/>
          </p:nvPr>
        </p:nvSpPr>
        <p:spPr>
          <a:xfrm>
            <a:off x="337141" y="447674"/>
            <a:ext cx="9956747" cy="763044"/>
          </a:xfrm>
        </p:spPr>
        <p:txBody>
          <a:bodyPr/>
          <a:lstStyle/>
          <a:p>
            <a:r>
              <a:rPr lang="en-US" dirty="0"/>
              <a:t>The wow in this solution</a:t>
            </a:r>
          </a:p>
        </p:txBody>
      </p:sp>
      <p:sp>
        <p:nvSpPr>
          <p:cNvPr id="3" name="Content Placeholder 2">
            <a:extLst>
              <a:ext uri="{FF2B5EF4-FFF2-40B4-BE49-F238E27FC236}">
                <a16:creationId xmlns:a16="http://schemas.microsoft.com/office/drawing/2014/main" xmlns="" id="{F29FE2B4-E599-F4D0-E64A-E31E24CD7CF4}"/>
              </a:ext>
            </a:extLst>
          </p:cNvPr>
          <p:cNvSpPr>
            <a:spLocks noGrp="1"/>
          </p:cNvSpPr>
          <p:nvPr>
            <p:ph idx="1"/>
          </p:nvPr>
        </p:nvSpPr>
        <p:spPr>
          <a:xfrm>
            <a:off x="335467" y="1386630"/>
            <a:ext cx="9956747" cy="5020369"/>
          </a:xfrm>
        </p:spPr>
        <p:txBody>
          <a:bodyPr vert="horz" lIns="91440" tIns="45720" rIns="91440" bIns="45720" rtlCol="0" anchor="t">
            <a:noAutofit/>
          </a:bodyPr>
          <a:lstStyle/>
          <a:p>
            <a:r>
              <a:rPr lang="en-US" sz="1300" dirty="0">
                <a:solidFill>
                  <a:srgbClr val="ECECEC"/>
                </a:solidFill>
                <a:ea typeface="+mn-lt"/>
                <a:cs typeface="+mn-lt"/>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300" dirty="0"/>
          </a:p>
          <a:p>
            <a:r>
              <a:rPr lang="en-US" sz="1300" b="1" dirty="0">
                <a:ea typeface="+mn-lt"/>
                <a:cs typeface="+mn-lt"/>
              </a:rPr>
              <a:t>Advanced Threat Detection and Prevention</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a:t>
            </a:r>
            <a:r>
              <a:rPr lang="en-US" sz="1300" err="1">
                <a:solidFill>
                  <a:srgbClr val="ECECEC"/>
                </a:solidFill>
                <a:ea typeface="+mn-lt"/>
                <a:cs typeface="+mn-lt"/>
              </a:rPr>
              <a:t>cyber attacks</a:t>
            </a:r>
            <a:r>
              <a:rPr lang="en-US" sz="1300" dirty="0">
                <a:solidFill>
                  <a:srgbClr val="ECECEC"/>
                </a:solidFill>
                <a:ea typeface="+mn-lt"/>
                <a:cs typeface="+mn-lt"/>
              </a:rPr>
              <a:t>.</a:t>
            </a:r>
            <a:endParaRPr lang="en-US" sz="1300" dirty="0"/>
          </a:p>
          <a:p>
            <a:r>
              <a:rPr lang="en-US" sz="1300" b="1" dirty="0">
                <a:ea typeface="+mn-lt"/>
                <a:cs typeface="+mn-lt"/>
              </a:rPr>
              <a:t>Intelligent Behavioral Analysis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300" dirty="0"/>
          </a:p>
          <a:p>
            <a:r>
              <a:rPr lang="en-US" sz="1300" b="1" dirty="0">
                <a:ea typeface="+mn-lt"/>
                <a:cs typeface="+mn-lt"/>
              </a:rPr>
              <a:t>Adaptive Security Measures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300" dirty="0"/>
          </a:p>
          <a:p>
            <a:r>
              <a:rPr lang="en-US" sz="1300" b="1" dirty="0">
                <a:ea typeface="+mn-lt"/>
                <a:cs typeface="+mn-lt"/>
              </a:rPr>
              <a:t>Stealthy Operation and Evasion Techniques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300" dirty="0"/>
          </a:p>
          <a:p>
            <a:pPr marL="0" indent="0">
              <a:buNone/>
            </a:pPr>
            <a:endParaRPr lang="en-US" sz="1300" dirty="0">
              <a:solidFill>
                <a:srgbClr val="ECECEC"/>
              </a:solidFill>
            </a:endParaRPr>
          </a:p>
          <a:p>
            <a:endParaRPr lang="en-US" sz="1300" dirty="0"/>
          </a:p>
        </p:txBody>
      </p:sp>
      <p:sp>
        <p:nvSpPr>
          <p:cNvPr id="4" name="Date Placeholder 3">
            <a:extLst>
              <a:ext uri="{FF2B5EF4-FFF2-40B4-BE49-F238E27FC236}">
                <a16:creationId xmlns:a16="http://schemas.microsoft.com/office/drawing/2014/main" xmlns="" id="{8C21F41D-83C3-222D-F01F-2D13FF77A6BC}"/>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6" name="Slide Number Placeholder 5">
            <a:extLst>
              <a:ext uri="{FF2B5EF4-FFF2-40B4-BE49-F238E27FC236}">
                <a16:creationId xmlns:a16="http://schemas.microsoft.com/office/drawing/2014/main" xmlns="" id="{92525ED1-C9E2-572B-742E-037EA04AA603}"/>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123426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73206A-C8EC-E9EB-9764-D5E10815F430}"/>
              </a:ext>
            </a:extLst>
          </p:cNvPr>
          <p:cNvSpPr>
            <a:spLocks noGrp="1"/>
          </p:cNvSpPr>
          <p:nvPr>
            <p:ph type="title"/>
          </p:nvPr>
        </p:nvSpPr>
        <p:spPr>
          <a:xfrm>
            <a:off x="337141" y="289522"/>
            <a:ext cx="9956747" cy="806177"/>
          </a:xfrm>
        </p:spPr>
        <p:txBody>
          <a:bodyPr/>
          <a:lstStyle/>
          <a:p>
            <a:r>
              <a:rPr lang="en-US" dirty="0"/>
              <a:t>Result:</a:t>
            </a:r>
          </a:p>
        </p:txBody>
      </p:sp>
      <p:sp>
        <p:nvSpPr>
          <p:cNvPr id="3" name="Content Placeholder 2">
            <a:extLst>
              <a:ext uri="{FF2B5EF4-FFF2-40B4-BE49-F238E27FC236}">
                <a16:creationId xmlns:a16="http://schemas.microsoft.com/office/drawing/2014/main" xmlns="" id="{29E27DF4-BF98-94E0-898F-3FF903666EC6}"/>
              </a:ext>
            </a:extLst>
          </p:cNvPr>
          <p:cNvSpPr>
            <a:spLocks noGrp="1"/>
          </p:cNvSpPr>
          <p:nvPr>
            <p:ph idx="1"/>
          </p:nvPr>
        </p:nvSpPr>
        <p:spPr>
          <a:xfrm>
            <a:off x="335467" y="1487272"/>
            <a:ext cx="9956747" cy="4387765"/>
          </a:xfrm>
        </p:spPr>
        <p:txBody>
          <a:bodyPr vert="horz" lIns="91440" tIns="45720" rIns="91440" bIns="45720" rtlCol="0" anchor="t">
            <a:noAutofit/>
          </a:bodyPr>
          <a:lstStyle/>
          <a:p>
            <a:r>
              <a:rPr lang="en-US" sz="1400" b="1" dirty="0">
                <a:ea typeface="+mn-lt"/>
                <a:cs typeface="+mn-lt"/>
              </a:rPr>
              <a:t>Detection Accuracy:</a:t>
            </a:r>
            <a:r>
              <a:rPr lang="en-US" sz="1400" dirty="0">
                <a:solidFill>
                  <a:srgbClr val="ECECEC"/>
                </a:solidFill>
                <a:ea typeface="+mn-lt"/>
                <a:cs typeface="+mn-lt"/>
              </a:rPr>
              <a:t> Measure the accuracy of the detection algorithms in identifying keylogging activities. This can be quantified by metrics such as true positive rate, false positive rate, precision, and recall.</a:t>
            </a:r>
            <a:endParaRPr lang="en-US" sz="1400"/>
          </a:p>
          <a:p>
            <a:r>
              <a:rPr lang="en-US" sz="1400" b="1" dirty="0">
                <a:ea typeface="+mn-lt"/>
                <a:cs typeface="+mn-lt"/>
              </a:rPr>
              <a:t>Prevention Efficacy:</a:t>
            </a:r>
            <a:r>
              <a:rPr lang="en-US" sz="1400" dirty="0">
                <a:solidFill>
                  <a:srgbClr val="ECECEC"/>
                </a:solidFill>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sz="1400"/>
          </a:p>
          <a:p>
            <a:r>
              <a:rPr lang="en-US" sz="1400" b="1" dirty="0">
                <a:ea typeface="+mn-lt"/>
                <a:cs typeface="+mn-lt"/>
              </a:rPr>
              <a:t>System Performance:</a:t>
            </a:r>
            <a:r>
              <a:rPr lang="en-US" sz="1400" dirty="0">
                <a:solidFill>
                  <a:srgbClr val="ECECEC"/>
                </a:solidFill>
                <a:ea typeface="+mn-lt"/>
                <a:cs typeface="+mn-lt"/>
              </a:rPr>
              <a:t> Measure the impact of the solution on system performance, including CPU usage, memory consumption, and latency. Lower resource usage and minimal impact on system responsiveness are desirable outcomes.</a:t>
            </a:r>
            <a:endParaRPr lang="en-US" sz="1400"/>
          </a:p>
          <a:p>
            <a:r>
              <a:rPr lang="en-US" sz="1400" b="1" dirty="0">
                <a:ea typeface="+mn-lt"/>
                <a:cs typeface="+mn-lt"/>
              </a:rPr>
              <a:t>Encryption Strength:</a:t>
            </a:r>
            <a:r>
              <a:rPr lang="en-US" sz="1400" dirty="0">
                <a:solidFill>
                  <a:srgbClr val="ECECEC"/>
                </a:solidFill>
                <a:ea typeface="+mn-lt"/>
                <a:cs typeface="+mn-lt"/>
              </a:rPr>
              <a:t> Evaluate the strength of the encryption techniques used to protect logged data. This can be assessed by conducting cryptographic analyses and assessing the resistance against known attacks.</a:t>
            </a:r>
            <a:endParaRPr lang="en-US" sz="1400"/>
          </a:p>
          <a:p>
            <a:r>
              <a:rPr lang="en-US" sz="1400" b="1" dirty="0">
                <a:ea typeface="+mn-lt"/>
                <a:cs typeface="+mn-lt"/>
              </a:rPr>
              <a:t>User Satisfaction:</a:t>
            </a:r>
            <a:r>
              <a:rPr lang="en-US" sz="1400" dirty="0">
                <a:solidFill>
                  <a:srgbClr val="ECECEC"/>
                </a:solidFill>
                <a:ea typeface="+mn-lt"/>
                <a:cs typeface="+mn-lt"/>
              </a:rPr>
              <a:t> Gather feedback from end users regarding their satisfaction with the solution's usability, functionality, and effectiveness. Use surveys, interviews, or usability tests to quantify user satisfaction metrics.</a:t>
            </a:r>
            <a:endParaRPr lang="en-US" sz="1400"/>
          </a:p>
          <a:p>
            <a:pPr marL="0" indent="0">
              <a:buNone/>
            </a:pPr>
            <a:endParaRPr lang="en-US" sz="2000" dirty="0"/>
          </a:p>
        </p:txBody>
      </p:sp>
      <p:sp>
        <p:nvSpPr>
          <p:cNvPr id="4" name="Date Placeholder 3">
            <a:extLst>
              <a:ext uri="{FF2B5EF4-FFF2-40B4-BE49-F238E27FC236}">
                <a16:creationId xmlns:a16="http://schemas.microsoft.com/office/drawing/2014/main" xmlns="" id="{7CBDAEDB-8F23-BF1F-465C-72DA4CB6F5F2}"/>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6" name="Slide Number Placeholder 5">
            <a:extLst>
              <a:ext uri="{FF2B5EF4-FFF2-40B4-BE49-F238E27FC236}">
                <a16:creationId xmlns:a16="http://schemas.microsoft.com/office/drawing/2014/main" xmlns="" id="{45D6F95A-A993-6BBB-042A-F8FA398E8903}"/>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404081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51CD8B-5200-BFC6-30B4-F270B4B7F633}"/>
              </a:ext>
            </a:extLst>
          </p:cNvPr>
          <p:cNvSpPr>
            <a:spLocks noGrp="1"/>
          </p:cNvSpPr>
          <p:nvPr>
            <p:ph type="title"/>
          </p:nvPr>
        </p:nvSpPr>
        <p:spPr>
          <a:xfrm>
            <a:off x="337141" y="404541"/>
            <a:ext cx="9956747" cy="993082"/>
          </a:xfrm>
        </p:spPr>
        <p:txBody>
          <a:bodyPr/>
          <a:lstStyle/>
          <a:p>
            <a:r>
              <a:rPr lang="en-US" dirty="0"/>
              <a:t>Conclusion:</a:t>
            </a:r>
          </a:p>
        </p:txBody>
      </p:sp>
      <p:sp>
        <p:nvSpPr>
          <p:cNvPr id="3" name="Content Placeholder 2">
            <a:extLst>
              <a:ext uri="{FF2B5EF4-FFF2-40B4-BE49-F238E27FC236}">
                <a16:creationId xmlns:a16="http://schemas.microsoft.com/office/drawing/2014/main" xmlns="" id="{1A97B8B8-4E7E-A08B-E94E-CE953E5E46BD}"/>
              </a:ext>
            </a:extLst>
          </p:cNvPr>
          <p:cNvSpPr>
            <a:spLocks noGrp="1"/>
          </p:cNvSpPr>
          <p:nvPr>
            <p:ph idx="1"/>
          </p:nvPr>
        </p:nvSpPr>
        <p:spPr>
          <a:xfrm>
            <a:off x="335467" y="1530404"/>
            <a:ext cx="9956747" cy="4646558"/>
          </a:xfrm>
        </p:spPr>
        <p:txBody>
          <a:bodyPr vert="horz" lIns="91440" tIns="45720" rIns="91440" bIns="45720" rtlCol="0" anchor="t">
            <a:noAutofit/>
          </a:bodyPr>
          <a:lstStyle/>
          <a:p>
            <a:r>
              <a:rPr lang="en-US" dirty="0">
                <a:solidFill>
                  <a:srgbClr val="ECECEC"/>
                </a:solidFill>
                <a:ea typeface="+mn-lt"/>
                <a:cs typeface="+mn-lt"/>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a:p>
        </p:txBody>
      </p:sp>
      <p:sp>
        <p:nvSpPr>
          <p:cNvPr id="4" name="Date Placeholder 3">
            <a:extLst>
              <a:ext uri="{FF2B5EF4-FFF2-40B4-BE49-F238E27FC236}">
                <a16:creationId xmlns:a16="http://schemas.microsoft.com/office/drawing/2014/main" xmlns="" id="{6ACE3126-7960-AD05-F64F-762B3230B7B3}"/>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6" name="Slide Number Placeholder 5">
            <a:extLst>
              <a:ext uri="{FF2B5EF4-FFF2-40B4-BE49-F238E27FC236}">
                <a16:creationId xmlns:a16="http://schemas.microsoft.com/office/drawing/2014/main" xmlns="" id="{704C3B12-D374-04E1-4FA0-66D2F1C0B079}"/>
              </a:ext>
            </a:extLst>
          </p:cNvPr>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1943670926"/>
      </p:ext>
    </p:extLst>
  </p:cSld>
  <p:clrMapOvr>
    <a:masterClrMapping/>
  </p:clrMapOvr>
</p:sld>
</file>

<file path=ppt/theme/theme1.xml><?xml version="1.0" encoding="utf-8"?>
<a:theme xmlns:a="http://schemas.openxmlformats.org/drawingml/2006/main" name="DylanVTI">
  <a:themeElements>
    <a:clrScheme name="Custom 8">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1278</Words>
  <Application>Microsoft Office PowerPoint</Application>
  <PresentationFormat>Custom</PresentationFormat>
  <Paragraphs>84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DylanVTI</vt:lpstr>
      <vt:lpstr>Keylogger &amp; Security Implementation using Python </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3IT38</cp:lastModifiedBy>
  <cp:revision>143</cp:revision>
  <dcterms:created xsi:type="dcterms:W3CDTF">2024-04-01T14:55:32Z</dcterms:created>
  <dcterms:modified xsi:type="dcterms:W3CDTF">2024-04-02T05:37:32Z</dcterms:modified>
</cp:coreProperties>
</file>