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5" r:id="rId10"/>
    <p:sldId id="316" r:id="rId11"/>
    <p:sldId id="317" r:id="rId12"/>
    <p:sldId id="318" r:id="rId13"/>
    <p:sldId id="319" r:id="rId14"/>
    <p:sldId id="320" r:id="rId15"/>
    <p:sldId id="321" r:id="rId16"/>
    <p:sldId id="322" r:id="rId17"/>
    <p:sldId id="323" r:id="rId18"/>
    <p:sldId id="324" r:id="rId19"/>
    <p:sldId id="32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EF315-67C9-4D18-8D64-C6CF392AA485}" v="3" dt="2024-04-03T16:57:44.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VIYA SENTHIL" userId="37ed8eaf34bc395b" providerId="LiveId" clId="{520EF315-67C9-4D18-8D64-C6CF392AA485}"/>
    <pc:docChg chg="undo custSel modSld">
      <pc:chgData name="OVIYA SENTHIL" userId="37ed8eaf34bc395b" providerId="LiveId" clId="{520EF315-67C9-4D18-8D64-C6CF392AA485}" dt="2024-04-03T17:02:02.895" v="575" actId="20577"/>
      <pc:docMkLst>
        <pc:docMk/>
      </pc:docMkLst>
      <pc:sldChg chg="modSp mod">
        <pc:chgData name="OVIYA SENTHIL" userId="37ed8eaf34bc395b" providerId="LiveId" clId="{520EF315-67C9-4D18-8D64-C6CF392AA485}" dt="2024-04-03T17:02:02.895" v="575" actId="20577"/>
        <pc:sldMkLst>
          <pc:docMk/>
          <pc:sldMk cId="3912747309" sldId="268"/>
        </pc:sldMkLst>
        <pc:spChg chg="mod">
          <ac:chgData name="OVIYA SENTHIL" userId="37ed8eaf34bc395b" providerId="LiveId" clId="{520EF315-67C9-4D18-8D64-C6CF392AA485}" dt="2024-04-03T17:02:02.895" v="575" actId="20577"/>
          <ac:spMkLst>
            <pc:docMk/>
            <pc:sldMk cId="3912747309" sldId="268"/>
            <ac:spMk id="2" creationId="{4010AF38-26DF-48B3-952C-4A9091D6863C}"/>
          </ac:spMkLst>
        </pc:spChg>
        <pc:spChg chg="mod">
          <ac:chgData name="OVIYA SENTHIL" userId="37ed8eaf34bc395b" providerId="LiveId" clId="{520EF315-67C9-4D18-8D64-C6CF392AA485}" dt="2024-04-03T17:01:33.901" v="572" actId="2711"/>
          <ac:spMkLst>
            <pc:docMk/>
            <pc:sldMk cId="3912747309" sldId="268"/>
            <ac:spMk id="3" creationId="{37FC2D8F-56D2-4ADF-B439-0E09E7C37894}"/>
          </ac:spMkLst>
        </pc:spChg>
      </pc:sldChg>
      <pc:sldChg chg="modSp mod">
        <pc:chgData name="OVIYA SENTHIL" userId="37ed8eaf34bc395b" providerId="LiveId" clId="{520EF315-67C9-4D18-8D64-C6CF392AA485}" dt="2024-04-03T16:49:49.106" v="6" actId="12"/>
        <pc:sldMkLst>
          <pc:docMk/>
          <pc:sldMk cId="2482546811" sldId="310"/>
        </pc:sldMkLst>
        <pc:spChg chg="mod">
          <ac:chgData name="OVIYA SENTHIL" userId="37ed8eaf34bc395b" providerId="LiveId" clId="{520EF315-67C9-4D18-8D64-C6CF392AA485}" dt="2024-04-03T16:49:49.106" v="6" actId="12"/>
          <ac:spMkLst>
            <pc:docMk/>
            <pc:sldMk cId="2482546811" sldId="310"/>
            <ac:spMk id="4" creationId="{49D41C13-B60E-00B5-23D2-4507C44C09C5}"/>
          </ac:spMkLst>
        </pc:spChg>
      </pc:sldChg>
      <pc:sldChg chg="modSp mod">
        <pc:chgData name="OVIYA SENTHIL" userId="37ed8eaf34bc395b" providerId="LiveId" clId="{520EF315-67C9-4D18-8D64-C6CF392AA485}" dt="2024-04-03T16:50:36.556" v="32" actId="20577"/>
        <pc:sldMkLst>
          <pc:docMk/>
          <pc:sldMk cId="1424018536" sldId="311"/>
        </pc:sldMkLst>
        <pc:spChg chg="mod">
          <ac:chgData name="OVIYA SENTHIL" userId="37ed8eaf34bc395b" providerId="LiveId" clId="{520EF315-67C9-4D18-8D64-C6CF392AA485}" dt="2024-04-03T16:50:36.556" v="32" actId="20577"/>
          <ac:spMkLst>
            <pc:docMk/>
            <pc:sldMk cId="1424018536" sldId="311"/>
            <ac:spMk id="3" creationId="{44E7F2A7-161A-AD5B-F2CE-5F4CF6691D8F}"/>
          </ac:spMkLst>
        </pc:spChg>
      </pc:sldChg>
      <pc:sldChg chg="modSp mod">
        <pc:chgData name="OVIYA SENTHIL" userId="37ed8eaf34bc395b" providerId="LiveId" clId="{520EF315-67C9-4D18-8D64-C6CF392AA485}" dt="2024-04-03T16:50:58.327" v="54" actId="20577"/>
        <pc:sldMkLst>
          <pc:docMk/>
          <pc:sldMk cId="2099128133" sldId="312"/>
        </pc:sldMkLst>
        <pc:spChg chg="mod">
          <ac:chgData name="OVIYA SENTHIL" userId="37ed8eaf34bc395b" providerId="LiveId" clId="{520EF315-67C9-4D18-8D64-C6CF392AA485}" dt="2024-04-03T16:50:58.327" v="54" actId="20577"/>
          <ac:spMkLst>
            <pc:docMk/>
            <pc:sldMk cId="2099128133" sldId="312"/>
            <ac:spMk id="3" creationId="{1C7C69DE-CB81-F6F3-2402-531CC7686897}"/>
          </ac:spMkLst>
        </pc:spChg>
      </pc:sldChg>
      <pc:sldChg chg="modSp mod">
        <pc:chgData name="OVIYA SENTHIL" userId="37ed8eaf34bc395b" providerId="LiveId" clId="{520EF315-67C9-4D18-8D64-C6CF392AA485}" dt="2024-04-03T16:51:14.247" v="86" actId="20577"/>
        <pc:sldMkLst>
          <pc:docMk/>
          <pc:sldMk cId="125473961" sldId="313"/>
        </pc:sldMkLst>
        <pc:spChg chg="mod">
          <ac:chgData name="OVIYA SENTHIL" userId="37ed8eaf34bc395b" providerId="LiveId" clId="{520EF315-67C9-4D18-8D64-C6CF392AA485}" dt="2024-04-03T16:51:14.247" v="86" actId="20577"/>
          <ac:spMkLst>
            <pc:docMk/>
            <pc:sldMk cId="125473961" sldId="313"/>
            <ac:spMk id="3" creationId="{D8030964-C3A8-0504-BF46-8D53CFDFCDB4}"/>
          </ac:spMkLst>
        </pc:spChg>
      </pc:sldChg>
      <pc:sldChg chg="modSp mod">
        <pc:chgData name="OVIYA SENTHIL" userId="37ed8eaf34bc395b" providerId="LiveId" clId="{520EF315-67C9-4D18-8D64-C6CF392AA485}" dt="2024-04-03T16:51:27.018" v="101" actId="20577"/>
        <pc:sldMkLst>
          <pc:docMk/>
          <pc:sldMk cId="2859691870" sldId="315"/>
        </pc:sldMkLst>
        <pc:spChg chg="mod">
          <ac:chgData name="OVIYA SENTHIL" userId="37ed8eaf34bc395b" providerId="LiveId" clId="{520EF315-67C9-4D18-8D64-C6CF392AA485}" dt="2024-04-03T16:51:27.018" v="101" actId="20577"/>
          <ac:spMkLst>
            <pc:docMk/>
            <pc:sldMk cId="2859691870" sldId="315"/>
            <ac:spMk id="3" creationId="{FB57DCC8-47FC-AE24-9457-CE57880AE2F4}"/>
          </ac:spMkLst>
        </pc:spChg>
      </pc:sldChg>
      <pc:sldChg chg="modSp mod">
        <pc:chgData name="OVIYA SENTHIL" userId="37ed8eaf34bc395b" providerId="LiveId" clId="{520EF315-67C9-4D18-8D64-C6CF392AA485}" dt="2024-04-03T16:51:39.109" v="107" actId="20577"/>
        <pc:sldMkLst>
          <pc:docMk/>
          <pc:sldMk cId="1001543352" sldId="316"/>
        </pc:sldMkLst>
        <pc:spChg chg="mod">
          <ac:chgData name="OVIYA SENTHIL" userId="37ed8eaf34bc395b" providerId="LiveId" clId="{520EF315-67C9-4D18-8D64-C6CF392AA485}" dt="2024-04-03T16:51:39.109" v="107" actId="20577"/>
          <ac:spMkLst>
            <pc:docMk/>
            <pc:sldMk cId="1001543352" sldId="316"/>
            <ac:spMk id="3" creationId="{1E6B2151-07D3-A968-17F5-A1536A27458E}"/>
          </ac:spMkLst>
        </pc:spChg>
      </pc:sldChg>
      <pc:sldChg chg="modSp mod">
        <pc:chgData name="OVIYA SENTHIL" userId="37ed8eaf34bc395b" providerId="LiveId" clId="{520EF315-67C9-4D18-8D64-C6CF392AA485}" dt="2024-04-03T16:52:16.970" v="128" actId="20577"/>
        <pc:sldMkLst>
          <pc:docMk/>
          <pc:sldMk cId="248852817" sldId="317"/>
        </pc:sldMkLst>
        <pc:spChg chg="mod">
          <ac:chgData name="OVIYA SENTHIL" userId="37ed8eaf34bc395b" providerId="LiveId" clId="{520EF315-67C9-4D18-8D64-C6CF392AA485}" dt="2024-04-03T16:52:16.970" v="128" actId="20577"/>
          <ac:spMkLst>
            <pc:docMk/>
            <pc:sldMk cId="248852817" sldId="317"/>
            <ac:spMk id="3" creationId="{3C06CB01-F43B-5EDC-5B05-AA16DAAA72C6}"/>
          </ac:spMkLst>
        </pc:spChg>
      </pc:sldChg>
      <pc:sldChg chg="modSp mod">
        <pc:chgData name="OVIYA SENTHIL" userId="37ed8eaf34bc395b" providerId="LiveId" clId="{520EF315-67C9-4D18-8D64-C6CF392AA485}" dt="2024-04-03T16:52:31.517" v="141" actId="20577"/>
        <pc:sldMkLst>
          <pc:docMk/>
          <pc:sldMk cId="1459392402" sldId="318"/>
        </pc:sldMkLst>
        <pc:spChg chg="mod">
          <ac:chgData name="OVIYA SENTHIL" userId="37ed8eaf34bc395b" providerId="LiveId" clId="{520EF315-67C9-4D18-8D64-C6CF392AA485}" dt="2024-04-03T16:52:31.517" v="141" actId="20577"/>
          <ac:spMkLst>
            <pc:docMk/>
            <pc:sldMk cId="1459392402" sldId="318"/>
            <ac:spMk id="5" creationId="{109C77AC-F7D6-69C4-3F12-3333F699E317}"/>
          </ac:spMkLst>
        </pc:spChg>
      </pc:sldChg>
      <pc:sldChg chg="modSp mod">
        <pc:chgData name="OVIYA SENTHIL" userId="37ed8eaf34bc395b" providerId="LiveId" clId="{520EF315-67C9-4D18-8D64-C6CF392AA485}" dt="2024-04-03T16:52:51.770" v="153" actId="20577"/>
        <pc:sldMkLst>
          <pc:docMk/>
          <pc:sldMk cId="3257289342" sldId="319"/>
        </pc:sldMkLst>
        <pc:spChg chg="mod">
          <ac:chgData name="OVIYA SENTHIL" userId="37ed8eaf34bc395b" providerId="LiveId" clId="{520EF315-67C9-4D18-8D64-C6CF392AA485}" dt="2024-04-03T16:52:51.770" v="153" actId="20577"/>
          <ac:spMkLst>
            <pc:docMk/>
            <pc:sldMk cId="3257289342" sldId="319"/>
            <ac:spMk id="5" creationId="{55655A5E-E5A9-DFF8-176F-0E194E6F6163}"/>
          </ac:spMkLst>
        </pc:spChg>
      </pc:sldChg>
      <pc:sldChg chg="modSp mod">
        <pc:chgData name="OVIYA SENTHIL" userId="37ed8eaf34bc395b" providerId="LiveId" clId="{520EF315-67C9-4D18-8D64-C6CF392AA485}" dt="2024-04-03T16:53:42.666" v="167" actId="20577"/>
        <pc:sldMkLst>
          <pc:docMk/>
          <pc:sldMk cId="3032575257" sldId="320"/>
        </pc:sldMkLst>
        <pc:spChg chg="mod">
          <ac:chgData name="OVIYA SENTHIL" userId="37ed8eaf34bc395b" providerId="LiveId" clId="{520EF315-67C9-4D18-8D64-C6CF392AA485}" dt="2024-04-03T16:53:42.666" v="167" actId="20577"/>
          <ac:spMkLst>
            <pc:docMk/>
            <pc:sldMk cId="3032575257" sldId="320"/>
            <ac:spMk id="5" creationId="{91AFB520-2879-015F-344B-DEEDB8CD0956}"/>
          </ac:spMkLst>
        </pc:spChg>
      </pc:sldChg>
      <pc:sldChg chg="modSp mod">
        <pc:chgData name="OVIYA SENTHIL" userId="37ed8eaf34bc395b" providerId="LiveId" clId="{520EF315-67C9-4D18-8D64-C6CF392AA485}" dt="2024-04-03T16:53:57.269" v="180" actId="20577"/>
        <pc:sldMkLst>
          <pc:docMk/>
          <pc:sldMk cId="3465615572" sldId="321"/>
        </pc:sldMkLst>
        <pc:spChg chg="mod">
          <ac:chgData name="OVIYA SENTHIL" userId="37ed8eaf34bc395b" providerId="LiveId" clId="{520EF315-67C9-4D18-8D64-C6CF392AA485}" dt="2024-04-03T16:53:57.269" v="180" actId="20577"/>
          <ac:spMkLst>
            <pc:docMk/>
            <pc:sldMk cId="3465615572" sldId="321"/>
            <ac:spMk id="4" creationId="{1562DF87-473D-F49A-EF13-FFEDAC8A5C66}"/>
          </ac:spMkLst>
        </pc:spChg>
      </pc:sldChg>
      <pc:sldChg chg="modSp mod">
        <pc:chgData name="OVIYA SENTHIL" userId="37ed8eaf34bc395b" providerId="LiveId" clId="{520EF315-67C9-4D18-8D64-C6CF392AA485}" dt="2024-04-03T16:54:35.040" v="232" actId="27636"/>
        <pc:sldMkLst>
          <pc:docMk/>
          <pc:sldMk cId="3796963031" sldId="323"/>
        </pc:sldMkLst>
        <pc:spChg chg="mod">
          <ac:chgData name="OVIYA SENTHIL" userId="37ed8eaf34bc395b" providerId="LiveId" clId="{520EF315-67C9-4D18-8D64-C6CF392AA485}" dt="2024-04-03T16:48:56.419" v="1" actId="20577"/>
          <ac:spMkLst>
            <pc:docMk/>
            <pc:sldMk cId="3796963031" sldId="323"/>
            <ac:spMk id="2" creationId="{128C7827-EEAC-8F5E-0017-F04D6038035D}"/>
          </ac:spMkLst>
        </pc:spChg>
        <pc:spChg chg="mod">
          <ac:chgData name="OVIYA SENTHIL" userId="37ed8eaf34bc395b" providerId="LiveId" clId="{520EF315-67C9-4D18-8D64-C6CF392AA485}" dt="2024-04-03T16:54:35.040" v="232" actId="27636"/>
          <ac:spMkLst>
            <pc:docMk/>
            <pc:sldMk cId="3796963031" sldId="323"/>
            <ac:spMk id="3" creationId="{BCC43BD7-1581-2F80-8D59-B558BEFB58FE}"/>
          </ac:spMkLst>
        </pc:spChg>
      </pc:sldChg>
      <pc:sldChg chg="modSp mod">
        <pc:chgData name="OVIYA SENTHIL" userId="37ed8eaf34bc395b" providerId="LiveId" clId="{520EF315-67C9-4D18-8D64-C6CF392AA485}" dt="2024-04-03T16:54:50.221" v="260" actId="12"/>
        <pc:sldMkLst>
          <pc:docMk/>
          <pc:sldMk cId="4233142957" sldId="325"/>
        </pc:sldMkLst>
        <pc:spChg chg="mod">
          <ac:chgData name="OVIYA SENTHIL" userId="37ed8eaf34bc395b" providerId="LiveId" clId="{520EF315-67C9-4D18-8D64-C6CF392AA485}" dt="2024-04-03T16:54:50.221" v="260" actId="12"/>
          <ac:spMkLst>
            <pc:docMk/>
            <pc:sldMk cId="4233142957" sldId="325"/>
            <ac:spMk id="3" creationId="{013FD8C3-522B-1625-1CEC-8D2459DB678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1"/>
          </a:xfrm>
        </p:spPr>
        <p:txBody>
          <a:bodyPr>
            <a:normAutofit/>
          </a:bodyPr>
          <a:lstStyle/>
          <a:p>
            <a:r>
              <a:rPr lang="en-US" sz="2400" b="1">
                <a:latin typeface="Sitka Display Semibold" pitchFamily="2" charset="0"/>
                <a:ea typeface="Cambria Math" panose="02040503050406030204" pitchFamily="18" charset="0"/>
              </a:rPr>
              <a:t>MEMBERS</a:t>
            </a:r>
            <a:br>
              <a:rPr lang="en-US" sz="2400" b="1" dirty="0">
                <a:latin typeface="Sitka Display Semibold" pitchFamily="2" charset="0"/>
                <a:ea typeface="Cambria Math" panose="02040503050406030204" pitchFamily="18" charset="0"/>
              </a:rPr>
            </a:br>
            <a:r>
              <a:rPr lang="en-US" sz="2400" b="1" dirty="0">
                <a:latin typeface="Sitka Display Semibold" pitchFamily="2" charset="0"/>
                <a:ea typeface="Cambria Math" panose="02040503050406030204" pitchFamily="18" charset="0"/>
              </a:rPr>
              <a:t>        KEERTHANA P G </a:t>
            </a:r>
            <a:br>
              <a:rPr lang="en-US" sz="2400" b="1" dirty="0">
                <a:latin typeface="Sitka Display Semibold" pitchFamily="2" charset="0"/>
                <a:ea typeface="Cambria Math" panose="02040503050406030204" pitchFamily="18" charset="0"/>
              </a:rPr>
            </a:br>
            <a:r>
              <a:rPr lang="en-US" sz="2400" b="1" dirty="0">
                <a:latin typeface="Sitka Display Semibold" pitchFamily="2" charset="0"/>
                <a:ea typeface="Cambria Math" panose="02040503050406030204" pitchFamily="18" charset="0"/>
              </a:rPr>
              <a:t>        KEERTHIVASAN S</a:t>
            </a:r>
            <a:br>
              <a:rPr lang="en-US" sz="2400" b="1" dirty="0">
                <a:latin typeface="Sitka Display Semibold" pitchFamily="2" charset="0"/>
                <a:ea typeface="Cambria Math" panose="02040503050406030204" pitchFamily="18" charset="0"/>
              </a:rPr>
            </a:br>
            <a:r>
              <a:rPr lang="en-US" sz="2400" b="1" dirty="0">
                <a:latin typeface="Sitka Display Semibold" pitchFamily="2" charset="0"/>
                <a:ea typeface="Cambria Math" panose="02040503050406030204" pitchFamily="18" charset="0"/>
              </a:rPr>
              <a:t>        LOGESHWARAN K</a:t>
            </a:r>
            <a:br>
              <a:rPr lang="en-US" sz="2400" b="1" dirty="0">
                <a:latin typeface="Sitka Display Semibold" pitchFamily="2" charset="0"/>
                <a:ea typeface="Cambria Math" panose="02040503050406030204" pitchFamily="18" charset="0"/>
              </a:rPr>
            </a:br>
            <a:r>
              <a:rPr lang="en-US" sz="2400" b="1" dirty="0">
                <a:latin typeface="Sitka Display Semibold" pitchFamily="2" charset="0"/>
                <a:ea typeface="Cambria Math" panose="02040503050406030204" pitchFamily="18" charset="0"/>
              </a:rPr>
              <a:t>        PRAGADEESHWAR D</a:t>
            </a:r>
            <a:br>
              <a:rPr lang="en-US" sz="2400" b="1" dirty="0">
                <a:latin typeface="Sitka Display Semibold" pitchFamily="2" charset="0"/>
                <a:ea typeface="Cambria Math" panose="02040503050406030204" pitchFamily="18" charset="0"/>
              </a:rPr>
            </a:br>
            <a:br>
              <a:rPr lang="en-US" sz="2400" b="1" dirty="0">
                <a:latin typeface="Sitka Display Semibold" pitchFamily="2" charset="0"/>
                <a:ea typeface="Cambria Math" panose="02040503050406030204" pitchFamily="18" charset="0"/>
              </a:rPr>
            </a:br>
            <a:r>
              <a:rPr lang="en-US" sz="2400" b="1" dirty="0">
                <a:latin typeface="Sitka Display Semibold" pitchFamily="2" charset="0"/>
                <a:ea typeface="Cambria Math" panose="02040503050406030204" pitchFamily="18" charset="0"/>
              </a:rPr>
              <a:t>II YEAR, B.E ECE</a:t>
            </a:r>
            <a:br>
              <a:rPr lang="en-US" sz="2400" b="1" dirty="0">
                <a:latin typeface="Sitka Display Semibold" pitchFamily="2" charset="0"/>
                <a:ea typeface="Cambria Math" panose="02040503050406030204" pitchFamily="18" charset="0"/>
              </a:rPr>
            </a:br>
            <a:br>
              <a:rPr lang="en-US" sz="2400" b="1" dirty="0">
                <a:latin typeface="Sitka Display Semibold" pitchFamily="2" charset="0"/>
                <a:ea typeface="Cambria Math" panose="02040503050406030204" pitchFamily="18" charset="0"/>
              </a:rPr>
            </a:br>
            <a:r>
              <a:rPr lang="en-US" sz="2400" b="1" dirty="0">
                <a:latin typeface="Sitka Display Semibold" pitchFamily="2" charset="0"/>
                <a:ea typeface="Cambria Math" panose="02040503050406030204" pitchFamily="18" charset="0"/>
              </a:rPr>
              <a:t>SRI KRISHNA COLLEGE OF TECHNOLOGY</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latin typeface="Sitka Display Semibold" pitchFamily="2" charset="0"/>
                <a:ea typeface="Cambria Math" panose="02040503050406030204" pitchFamily="18" charset="0"/>
              </a:rPr>
              <a:t>Title : </a:t>
            </a:r>
            <a:r>
              <a:rPr lang="en-US" sz="2400" cap="none" dirty="0">
                <a:solidFill>
                  <a:schemeClr val="tx1">
                    <a:lumMod val="85000"/>
                    <a:lumOff val="15000"/>
                  </a:schemeClr>
                </a:solidFill>
                <a:latin typeface="Sitka Display Semibold" pitchFamily="2" charset="0"/>
                <a:ea typeface="Cambria Math" panose="02040503050406030204" pitchFamily="18" charset="0"/>
              </a:rPr>
              <a:t>Io</a:t>
            </a:r>
            <a:r>
              <a:rPr lang="en-US" sz="2400" dirty="0">
                <a:solidFill>
                  <a:schemeClr val="tx1">
                    <a:lumMod val="85000"/>
                    <a:lumOff val="15000"/>
                  </a:schemeClr>
                </a:solidFill>
                <a:latin typeface="Sitka Display Semibold" pitchFamily="2" charset="0"/>
                <a:ea typeface="Cambria Math" panose="02040503050406030204" pitchFamily="18" charset="0"/>
              </a:rPr>
              <a:t>T based smart agriculture</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FD5B-E67E-1CF5-82C5-1B98DFBAD85D}"/>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08275DD4-C682-C961-1CD0-E8974E9ED5F7}"/>
              </a:ext>
            </a:extLst>
          </p:cNvPr>
          <p:cNvSpPr>
            <a:spLocks noGrp="1"/>
          </p:cNvSpPr>
          <p:nvPr>
            <p:ph idx="1"/>
          </p:nvPr>
        </p:nvSpPr>
        <p:spPr>
          <a:xfrm>
            <a:off x="1097279" y="2074606"/>
            <a:ext cx="10058399" cy="3215946"/>
          </a:xfrm>
        </p:spPr>
        <p:txBody>
          <a:bodyPr/>
          <a:lstStyle/>
          <a:p>
            <a:r>
              <a:rPr lang="en-US" dirty="0"/>
              <a:t> </a:t>
            </a:r>
            <a:r>
              <a:rPr lang="en-US" sz="2400" b="1" dirty="0">
                <a:latin typeface="Palatino Linotype" panose="02040502050505030304" pitchFamily="18" charset="0"/>
              </a:rPr>
              <a:t>DHT11</a:t>
            </a:r>
            <a:r>
              <a:rPr lang="en-US" b="1" dirty="0"/>
              <a:t> </a:t>
            </a:r>
            <a:r>
              <a:rPr lang="en-US" sz="2400" b="1" dirty="0">
                <a:latin typeface="Palatino Linotype" panose="02040502050505030304" pitchFamily="18" charset="0"/>
              </a:rPr>
              <a:t>TEMPERATURE-HUMIDITY SENSOR</a:t>
            </a:r>
            <a:endParaRPr lang="en-IN" sz="2400" b="1" dirty="0">
              <a:latin typeface="Palatino Linotype" panose="02040502050505030304" pitchFamily="18" charset="0"/>
            </a:endParaRPr>
          </a:p>
        </p:txBody>
      </p:sp>
      <p:pic>
        <p:nvPicPr>
          <p:cNvPr id="2050" name="Picture 2">
            <a:extLst>
              <a:ext uri="{FF2B5EF4-FFF2-40B4-BE49-F238E27FC236}">
                <a16:creationId xmlns:a16="http://schemas.microsoft.com/office/drawing/2014/main" id="{06D48FBE-B5D9-16EF-934A-B1DFB03F7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851" y="2654710"/>
            <a:ext cx="2802194" cy="26358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655A5E-E5A9-DFF8-176F-0E194E6F6163}"/>
              </a:ext>
            </a:extLst>
          </p:cNvPr>
          <p:cNvSpPr txBox="1"/>
          <p:nvPr/>
        </p:nvSpPr>
        <p:spPr>
          <a:xfrm>
            <a:off x="1248697" y="2654710"/>
            <a:ext cx="4994787" cy="3016210"/>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 </a:t>
            </a:r>
            <a:r>
              <a:rPr lang="en-US" sz="1900" dirty="0"/>
              <a:t>The DHT11 is a basic, ultra low-cost digital temperature and humidity sensor. It uses a capacitive humidity sensor and a thermistor to measure the surrounding air and spits out a digital signal on the data pin (no analog input pins are needed). </a:t>
            </a:r>
          </a:p>
          <a:p>
            <a:pPr marL="285750" indent="-285750" algn="just">
              <a:buFont typeface="Wingdings" panose="05000000000000000000" pitchFamily="2" charset="2"/>
              <a:buChar char="v"/>
            </a:pPr>
            <a:r>
              <a:rPr lang="en-US" sz="1900" dirty="0"/>
              <a:t>It’s fairly simple to use but requires careful timing to grab </a:t>
            </a:r>
            <a:r>
              <a:rPr lang="en-US" sz="1900" dirty="0" err="1"/>
              <a:t>data.We</a:t>
            </a:r>
            <a:r>
              <a:rPr lang="en-US" sz="1900" dirty="0"/>
              <a:t> will use this sensor to measure the air temperature and humidity</a:t>
            </a:r>
            <a:endParaRPr lang="en-IN" sz="1900" dirty="0"/>
          </a:p>
        </p:txBody>
      </p:sp>
    </p:spTree>
    <p:extLst>
      <p:ext uri="{BB962C8B-B14F-4D97-AF65-F5344CB8AC3E}">
        <p14:creationId xmlns:p14="http://schemas.microsoft.com/office/powerpoint/2010/main" val="3257289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3C39-E172-2293-9C65-E89DA2EA2A50}"/>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88597B35-44A2-0226-B158-205CD9C460B6}"/>
              </a:ext>
            </a:extLst>
          </p:cNvPr>
          <p:cNvSpPr>
            <a:spLocks noGrp="1"/>
          </p:cNvSpPr>
          <p:nvPr>
            <p:ph idx="1"/>
          </p:nvPr>
        </p:nvSpPr>
        <p:spPr/>
        <p:txBody>
          <a:bodyPr>
            <a:normAutofit/>
          </a:bodyPr>
          <a:lstStyle/>
          <a:p>
            <a:r>
              <a:rPr lang="en-US" sz="2400" b="1" dirty="0">
                <a:latin typeface="Palatino Linotype" panose="02040502050505030304" pitchFamily="18" charset="0"/>
              </a:rPr>
              <a:t>DC 3-6V MICRO SUBMERSIBLE MINI WATER PUMP</a:t>
            </a:r>
            <a:endParaRPr lang="en-IN" sz="2400" b="1" dirty="0">
              <a:latin typeface="Palatino Linotype" panose="02040502050505030304" pitchFamily="18" charset="0"/>
            </a:endParaRPr>
          </a:p>
        </p:txBody>
      </p:sp>
      <p:pic>
        <p:nvPicPr>
          <p:cNvPr id="3074" name="Picture 2">
            <a:extLst>
              <a:ext uri="{FF2B5EF4-FFF2-40B4-BE49-F238E27FC236}">
                <a16:creationId xmlns:a16="http://schemas.microsoft.com/office/drawing/2014/main" id="{FC8B019A-C5F7-FA0B-BF8B-69AB8A9DC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5536" y="2749781"/>
            <a:ext cx="3360174" cy="24777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AFB520-2879-015F-344B-DEEDB8CD0956}"/>
              </a:ext>
            </a:extLst>
          </p:cNvPr>
          <p:cNvSpPr txBox="1"/>
          <p:nvPr/>
        </p:nvSpPr>
        <p:spPr>
          <a:xfrm>
            <a:off x="1307690" y="2821858"/>
            <a:ext cx="5289755" cy="3016210"/>
          </a:xfrm>
          <a:prstGeom prst="rect">
            <a:avLst/>
          </a:prstGeom>
          <a:noFill/>
        </p:spPr>
        <p:txBody>
          <a:bodyPr wrap="square" rtlCol="0">
            <a:spAutoFit/>
          </a:bodyPr>
          <a:lstStyle/>
          <a:p>
            <a:pPr marL="342900" indent="-342900" algn="just">
              <a:buFont typeface="Wingdings" panose="05000000000000000000" pitchFamily="2" charset="2"/>
              <a:buChar char="v"/>
            </a:pPr>
            <a:r>
              <a:rPr lang="en-US" sz="1900" dirty="0"/>
              <a:t> DC 3-6 V Mini Micro Submersible Water Pump is a low-cost, small-size Submersible Pump Motor that can be operated from a 2.5 ~ 6V power supply. It can take up to 120 liters per hour with a very low current consumption of 220MA. </a:t>
            </a:r>
          </a:p>
          <a:p>
            <a:pPr marL="342900" indent="-342900" algn="just">
              <a:buFont typeface="Wingdings" panose="05000000000000000000" pitchFamily="2" charset="2"/>
              <a:buChar char="v"/>
            </a:pPr>
            <a:r>
              <a:rPr lang="en-US" sz="1900" dirty="0"/>
              <a:t>A mini submersible water pump is a centrifugal water pump, which means that it uses a motor to power an impeller that is designed to rotate and push water outwards. </a:t>
            </a:r>
            <a:endParaRPr lang="en-IN" sz="1900" dirty="0"/>
          </a:p>
        </p:txBody>
      </p:sp>
    </p:spTree>
    <p:extLst>
      <p:ext uri="{BB962C8B-B14F-4D97-AF65-F5344CB8AC3E}">
        <p14:creationId xmlns:p14="http://schemas.microsoft.com/office/powerpoint/2010/main" val="303257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F023-A286-BBE3-CFFF-890DB5FC5D0D}"/>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0A64D5B0-9A82-9B20-DF1B-6D1BA9E19259}"/>
              </a:ext>
            </a:extLst>
          </p:cNvPr>
          <p:cNvSpPr>
            <a:spLocks noGrp="1"/>
          </p:cNvSpPr>
          <p:nvPr>
            <p:ph idx="1"/>
          </p:nvPr>
        </p:nvSpPr>
        <p:spPr/>
        <p:txBody>
          <a:bodyPr>
            <a:normAutofit/>
          </a:bodyPr>
          <a:lstStyle/>
          <a:p>
            <a:r>
              <a:rPr lang="en-US" sz="2400" b="1" dirty="0">
                <a:latin typeface="Palatino Linotype" panose="02040502050505030304" pitchFamily="18" charset="0"/>
              </a:rPr>
              <a:t>NODE MCU</a:t>
            </a:r>
            <a:endParaRPr lang="en-IN" sz="2400" b="1" dirty="0">
              <a:latin typeface="Palatino Linotype" panose="02040502050505030304" pitchFamily="18" charset="0"/>
            </a:endParaRPr>
          </a:p>
        </p:txBody>
      </p:sp>
      <p:pic>
        <p:nvPicPr>
          <p:cNvPr id="4098" name="Picture 2">
            <a:extLst>
              <a:ext uri="{FF2B5EF4-FFF2-40B4-BE49-F238E27FC236}">
                <a16:creationId xmlns:a16="http://schemas.microsoft.com/office/drawing/2014/main" id="{2B7E266F-9C70-3B13-5BFE-E6F92388E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0811" y="2407701"/>
            <a:ext cx="3873909" cy="31618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62DF87-473D-F49A-EF13-FFEDAC8A5C66}"/>
              </a:ext>
            </a:extLst>
          </p:cNvPr>
          <p:cNvSpPr txBox="1"/>
          <p:nvPr/>
        </p:nvSpPr>
        <p:spPr>
          <a:xfrm>
            <a:off x="1199535" y="2694039"/>
            <a:ext cx="5486400" cy="2139047"/>
          </a:xfrm>
          <a:prstGeom prst="rect">
            <a:avLst/>
          </a:prstGeom>
          <a:noFill/>
        </p:spPr>
        <p:txBody>
          <a:bodyPr wrap="square" rtlCol="0">
            <a:spAutoFit/>
          </a:bodyPr>
          <a:lstStyle/>
          <a:p>
            <a:pPr marL="342900" indent="-342900" algn="just">
              <a:buFont typeface="Wingdings" panose="05000000000000000000" pitchFamily="2" charset="2"/>
              <a:buChar char="v"/>
            </a:pPr>
            <a:r>
              <a:rPr lang="en-US" sz="1900" dirty="0"/>
              <a:t> Node MCU is an open-source platform based on ESP8266 which can connect objects and let data transfer using the Wi-Fi protocol.</a:t>
            </a:r>
          </a:p>
          <a:p>
            <a:pPr marL="342900" indent="-342900" algn="just">
              <a:buFont typeface="Wingdings" panose="05000000000000000000" pitchFamily="2" charset="2"/>
              <a:buChar char="v"/>
            </a:pPr>
            <a:r>
              <a:rPr lang="en-US" sz="1900" dirty="0"/>
              <a:t> In addition, by providing some of the most important features of microcontrollers such as GPIO, PWM, ADC, </a:t>
            </a:r>
            <a:r>
              <a:rPr lang="en-US" sz="1900" dirty="0" err="1"/>
              <a:t>etc</a:t>
            </a:r>
            <a:r>
              <a:rPr lang="en-US" sz="1900" dirty="0"/>
              <a:t>, it can solve many of the project's needs alone.</a:t>
            </a:r>
            <a:endParaRPr lang="en-IN" sz="1900" dirty="0"/>
          </a:p>
        </p:txBody>
      </p:sp>
    </p:spTree>
    <p:extLst>
      <p:ext uri="{BB962C8B-B14F-4D97-AF65-F5344CB8AC3E}">
        <p14:creationId xmlns:p14="http://schemas.microsoft.com/office/powerpoint/2010/main" val="346561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78A95-F563-5A42-76D8-05CA75648AB2}"/>
              </a:ext>
            </a:extLst>
          </p:cNvPr>
          <p:cNvSpPr>
            <a:spLocks noGrp="1"/>
          </p:cNvSpPr>
          <p:nvPr>
            <p:ph type="title"/>
          </p:nvPr>
        </p:nvSpPr>
        <p:spPr/>
        <p:txBody>
          <a:bodyPr/>
          <a:lstStyle/>
          <a:p>
            <a:r>
              <a:rPr lang="en-US" dirty="0"/>
              <a:t>Working process of data transmission</a:t>
            </a:r>
            <a:endParaRPr lang="en-IN" dirty="0"/>
          </a:p>
        </p:txBody>
      </p:sp>
      <p:pic>
        <p:nvPicPr>
          <p:cNvPr id="14" name="Content Placeholder 13">
            <a:extLst>
              <a:ext uri="{FF2B5EF4-FFF2-40B4-BE49-F238E27FC236}">
                <a16:creationId xmlns:a16="http://schemas.microsoft.com/office/drawing/2014/main" id="{4D8675DA-BBFA-4484-88D3-25E3447D5658}"/>
              </a:ext>
            </a:extLst>
          </p:cNvPr>
          <p:cNvPicPr>
            <a:picLocks noGrp="1" noChangeAspect="1"/>
          </p:cNvPicPr>
          <p:nvPr>
            <p:ph idx="1"/>
          </p:nvPr>
        </p:nvPicPr>
        <p:blipFill>
          <a:blip r:embed="rId2"/>
          <a:stretch>
            <a:fillRect/>
          </a:stretch>
        </p:blipFill>
        <p:spPr bwMode="auto">
          <a:xfrm>
            <a:off x="1861742" y="2019709"/>
            <a:ext cx="8529476" cy="397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27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7827-EEAC-8F5E-0017-F04D6038035D}"/>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BCC43BD7-1581-2F80-8D59-B558BEFB58FE}"/>
              </a:ext>
            </a:extLst>
          </p:cNvPr>
          <p:cNvSpPr>
            <a:spLocks noGrp="1"/>
          </p:cNvSpPr>
          <p:nvPr>
            <p:ph idx="1"/>
          </p:nvPr>
        </p:nvSpPr>
        <p:spPr/>
        <p:txBody>
          <a:bodyPr>
            <a:normAutofit lnSpcReduction="10000"/>
          </a:bodyPr>
          <a:lstStyle/>
          <a:p>
            <a:pPr algn="just">
              <a:buFont typeface="Wingdings" panose="05000000000000000000" pitchFamily="2" charset="2"/>
              <a:buChar char="v"/>
            </a:pPr>
            <a:r>
              <a:rPr lang="en-US" dirty="0"/>
              <a:t> IoT agricultural solutions consist of multiple monitoring, controlling, and tracking applications that measure several types of variables such as air monitoring, temperature monitoring, humidity monitoring, soil monitoring, water monitoring, fertilization, pest control, illumination control, and location tracking. </a:t>
            </a:r>
          </a:p>
          <a:p>
            <a:pPr algn="just">
              <a:buFont typeface="Wingdings" panose="05000000000000000000" pitchFamily="2" charset="2"/>
              <a:buChar char="v"/>
            </a:pPr>
            <a:r>
              <a:rPr lang="en-US" dirty="0"/>
              <a:t>The selected mainstream application domains in this SLR are monitoring, tracking, and controlling IoT agricultural solutions consist of multiple monitoring, controlling, and tracking applications that measure several types of variables such as air monitoring, temperature monitoring, humidity monitoring, soil monitoring, water monitoring, fertilization, pest control, illumination control, and location tracking. </a:t>
            </a:r>
          </a:p>
          <a:p>
            <a:pPr algn="just">
              <a:buFont typeface="Wingdings" panose="05000000000000000000" pitchFamily="2" charset="2"/>
              <a:buChar char="v"/>
            </a:pPr>
            <a:r>
              <a:rPr lang="en-US" dirty="0"/>
              <a:t>The selected mainstream application domains in this SLR are monitoring, tracking, and controlling</a:t>
            </a:r>
            <a:endParaRPr lang="en-IN" dirty="0"/>
          </a:p>
        </p:txBody>
      </p:sp>
    </p:spTree>
    <p:extLst>
      <p:ext uri="{BB962C8B-B14F-4D97-AF65-F5344CB8AC3E}">
        <p14:creationId xmlns:p14="http://schemas.microsoft.com/office/powerpoint/2010/main" val="379696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E401-2A3A-8BAD-0254-0466954F8B5C}"/>
              </a:ext>
            </a:extLst>
          </p:cNvPr>
          <p:cNvSpPr>
            <a:spLocks noGrp="1"/>
          </p:cNvSpPr>
          <p:nvPr>
            <p:ph type="title"/>
          </p:nvPr>
        </p:nvSpPr>
        <p:spPr/>
        <p:txBody>
          <a:bodyPr/>
          <a:lstStyle/>
          <a:p>
            <a:r>
              <a:rPr lang="en-US" dirty="0"/>
              <a:t>Graphical representation</a:t>
            </a:r>
            <a:endParaRPr lang="en-IN" dirty="0"/>
          </a:p>
        </p:txBody>
      </p:sp>
      <p:pic>
        <p:nvPicPr>
          <p:cNvPr id="5" name="Content Placeholder 4">
            <a:extLst>
              <a:ext uri="{FF2B5EF4-FFF2-40B4-BE49-F238E27FC236}">
                <a16:creationId xmlns:a16="http://schemas.microsoft.com/office/drawing/2014/main" id="{8DB5DE40-98DA-89AB-0C04-807E1C8A2923}"/>
              </a:ext>
            </a:extLst>
          </p:cNvPr>
          <p:cNvPicPr>
            <a:picLocks noGrp="1" noChangeAspect="1"/>
          </p:cNvPicPr>
          <p:nvPr>
            <p:ph idx="1"/>
          </p:nvPr>
        </p:nvPicPr>
        <p:blipFill>
          <a:blip r:embed="rId2"/>
          <a:stretch>
            <a:fillRect/>
          </a:stretch>
        </p:blipFill>
        <p:spPr>
          <a:xfrm>
            <a:off x="3094589" y="2118033"/>
            <a:ext cx="5551869" cy="3760788"/>
          </a:xfrm>
        </p:spPr>
      </p:pic>
    </p:spTree>
    <p:extLst>
      <p:ext uri="{BB962C8B-B14F-4D97-AF65-F5344CB8AC3E}">
        <p14:creationId xmlns:p14="http://schemas.microsoft.com/office/powerpoint/2010/main" val="37988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E327-0ADC-06DF-7F7F-8DDF6C9D979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13FD8C3-522B-1625-1CEC-8D2459DB6785}"/>
              </a:ext>
            </a:extLst>
          </p:cNvPr>
          <p:cNvSpPr>
            <a:spLocks noGrp="1"/>
          </p:cNvSpPr>
          <p:nvPr>
            <p:ph idx="1"/>
          </p:nvPr>
        </p:nvSpPr>
        <p:spPr/>
        <p:txBody>
          <a:bodyPr/>
          <a:lstStyle/>
          <a:p>
            <a:pPr algn="just">
              <a:buFont typeface="Wingdings" panose="05000000000000000000" pitchFamily="2" charset="2"/>
              <a:buChar char="v"/>
            </a:pPr>
            <a:r>
              <a:rPr lang="en-US" dirty="0"/>
              <a:t>  In conclusion, sustainable agriculture emerges as the optimal solution for managing population growth, yet its global adoption faces challenges due to varying climate conditions. Smart farming outperforms conventional methods in precision and efficiency. Data storage, crucial for predictive analysis, has transitioned to cloud-based systems, enabling easy access and accuracy in detecting weather patterns, pests, crop yield, and profits. Efficient use of resources like water, fuel, and soil remains paramount for sustaining the world's population amidst growing limitations.</a:t>
            </a:r>
            <a:endParaRPr lang="en-IN" dirty="0"/>
          </a:p>
        </p:txBody>
      </p:sp>
    </p:spTree>
    <p:extLst>
      <p:ext uri="{BB962C8B-B14F-4D97-AF65-F5344CB8AC3E}">
        <p14:creationId xmlns:p14="http://schemas.microsoft.com/office/powerpoint/2010/main" val="4233142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Abstract</a:t>
            </a:r>
          </a:p>
        </p:txBody>
      </p:sp>
      <p:sp>
        <p:nvSpPr>
          <p:cNvPr id="4" name="Content Placeholder 3">
            <a:extLst>
              <a:ext uri="{FF2B5EF4-FFF2-40B4-BE49-F238E27FC236}">
                <a16:creationId xmlns:a16="http://schemas.microsoft.com/office/drawing/2014/main" id="{49D41C13-B60E-00B5-23D2-4507C44C09C5}"/>
              </a:ext>
            </a:extLst>
          </p:cNvPr>
          <p:cNvSpPr>
            <a:spLocks noGrp="1"/>
          </p:cNvSpPr>
          <p:nvPr>
            <p:ph idx="1"/>
          </p:nvPr>
        </p:nvSpPr>
        <p:spPr/>
        <p:txBody>
          <a:bodyPr/>
          <a:lstStyle/>
          <a:p>
            <a:pPr>
              <a:buFont typeface="Wingdings" panose="05000000000000000000" pitchFamily="2" charset="2"/>
              <a:buChar char="v"/>
            </a:pPr>
            <a:r>
              <a:rPr lang="en-US" dirty="0"/>
              <a:t> The world is changing with time and so is agriculture. IoT Smart technology enables new digital agriculture. Smart agriculture, based on IoT technologies, is envisioned to enable producers and farmers to reduce waste and improve productivity by optimizing water management to boost the efficiency of plants.</a:t>
            </a:r>
          </a:p>
          <a:p>
            <a:pPr>
              <a:buFont typeface="Wingdings" panose="05000000000000000000" pitchFamily="2" charset="2"/>
              <a:buChar char="v"/>
            </a:pPr>
            <a:r>
              <a:rPr lang="en-US" dirty="0"/>
              <a:t>This merging of electronics in agriculture is helping farmers and people who manage gardens. We can do smart agriculture by incorporating IoT in agriculture. The usage of sensors like temperature sensors, soil moisture level sensors and also we can use lot of sensors to monitor.</a:t>
            </a:r>
          </a:p>
          <a:p>
            <a:pPr>
              <a:buFont typeface="Wingdings" panose="05000000000000000000" pitchFamily="2" charset="2"/>
              <a:buChar char="v"/>
            </a:pPr>
            <a:r>
              <a:rPr lang="en-US" dirty="0"/>
              <a:t>IoT-based Smart Farming gives better control to the farmers for their livestock, growing crops, cutting costs, and resources. The most common challenge for the Internet of Things in agriculture is connectivity. Every area doesn’t have proper internet connectivity.</a:t>
            </a:r>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4FD9-2AFF-4BDA-B0D0-BDF54D9DF44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4E7F2A7-161A-AD5B-F2CE-5F4CF6691D8F}"/>
              </a:ext>
            </a:extLst>
          </p:cNvPr>
          <p:cNvSpPr>
            <a:spLocks noGrp="1"/>
          </p:cNvSpPr>
          <p:nvPr>
            <p:ph idx="1"/>
          </p:nvPr>
        </p:nvSpPr>
        <p:spPr/>
        <p:txBody>
          <a:bodyPr/>
          <a:lstStyle/>
          <a:p>
            <a:pPr algn="just">
              <a:buFont typeface="Wingdings" panose="05000000000000000000" pitchFamily="2" charset="2"/>
              <a:buChar char="v"/>
            </a:pPr>
            <a:r>
              <a:rPr lang="en-US" dirty="0"/>
              <a:t> As human populations expand and available land for food production diminishes, there's an increasing urgency to adopt sustainable farming practices. Organic farming, emphasizing ecosystem health and biodiversity, emerges as a viable alternative to conventional methods reliant on synthetic inputs.</a:t>
            </a:r>
          </a:p>
          <a:p>
            <a:pPr algn="just">
              <a:buFont typeface="Wingdings" panose="05000000000000000000" pitchFamily="2" charset="2"/>
              <a:buChar char="v"/>
            </a:pPr>
            <a:r>
              <a:rPr lang="en-US" dirty="0"/>
              <a:t> This paper undertakes a comparative analysis between organic and conventional farming, aiming to determine the most effective approach for sustainable crop production. Through meticulous examination of long-term research findings, it seeks to shed light on the ongoing debate surrounding agricultural practices and their implications for food security and environmental sustainability.</a:t>
            </a:r>
            <a:endParaRPr lang="en-IN" dirty="0"/>
          </a:p>
        </p:txBody>
      </p:sp>
    </p:spTree>
    <p:extLst>
      <p:ext uri="{BB962C8B-B14F-4D97-AF65-F5344CB8AC3E}">
        <p14:creationId xmlns:p14="http://schemas.microsoft.com/office/powerpoint/2010/main" val="142401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AEC7-78A2-CDC2-DE15-D5ACEB3DAE40}"/>
              </a:ext>
            </a:extLst>
          </p:cNvPr>
          <p:cNvSpPr>
            <a:spLocks noGrp="1"/>
          </p:cNvSpPr>
          <p:nvPr>
            <p:ph type="title"/>
          </p:nvPr>
        </p:nvSpPr>
        <p:spPr/>
        <p:txBody>
          <a:bodyPr/>
          <a:lstStyle/>
          <a:p>
            <a:r>
              <a:rPr lang="en-US" dirty="0"/>
              <a:t>History of Agriculture</a:t>
            </a:r>
            <a:endParaRPr lang="en-IN" dirty="0"/>
          </a:p>
        </p:txBody>
      </p:sp>
      <p:sp>
        <p:nvSpPr>
          <p:cNvPr id="3" name="Content Placeholder 2">
            <a:extLst>
              <a:ext uri="{FF2B5EF4-FFF2-40B4-BE49-F238E27FC236}">
                <a16:creationId xmlns:a16="http://schemas.microsoft.com/office/drawing/2014/main" id="{1C7C69DE-CB81-F6F3-2402-531CC7686897}"/>
              </a:ext>
            </a:extLst>
          </p:cNvPr>
          <p:cNvSpPr>
            <a:spLocks noGrp="1"/>
          </p:cNvSpPr>
          <p:nvPr>
            <p:ph idx="1"/>
          </p:nvPr>
        </p:nvSpPr>
        <p:spPr/>
        <p:txBody>
          <a:bodyPr/>
          <a:lstStyle/>
          <a:p>
            <a:pPr algn="just">
              <a:buFont typeface="Wingdings" panose="05000000000000000000" pitchFamily="2" charset="2"/>
              <a:buChar char="v"/>
            </a:pPr>
            <a:r>
              <a:rPr lang="en-US" dirty="0"/>
              <a:t> Agriculture, dating back to 10,000 B.C.E., has been pivotal in human society's progress, providing the majority of the world's food and resources. Early practices of selective breeding boosted crop yields, facilitating settlement growth. Over time, agriculture has evolved, catering to diverse needs and climates worldwide. </a:t>
            </a:r>
          </a:p>
          <a:p>
            <a:pPr algn="just">
              <a:buFont typeface="Wingdings" panose="05000000000000000000" pitchFamily="2" charset="2"/>
              <a:buChar char="v"/>
            </a:pPr>
            <a:r>
              <a:rPr lang="en-US" dirty="0"/>
              <a:t>While early farming methods focused on local conditions, innovations like crop rotation and intercropping have emerged to sustain soil health and long-term productivity. Today, agriculture remains essential, supplying food, fabrics, construction materials, and driving continuous advancements in farming practices.</a:t>
            </a:r>
            <a:endParaRPr lang="en-IN" dirty="0"/>
          </a:p>
        </p:txBody>
      </p:sp>
    </p:spTree>
    <p:extLst>
      <p:ext uri="{BB962C8B-B14F-4D97-AF65-F5344CB8AC3E}">
        <p14:creationId xmlns:p14="http://schemas.microsoft.com/office/powerpoint/2010/main" val="209912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7985-61C8-F9A2-24A7-C5004FE127B2}"/>
              </a:ext>
            </a:extLst>
          </p:cNvPr>
          <p:cNvSpPr>
            <a:spLocks noGrp="1"/>
          </p:cNvSpPr>
          <p:nvPr>
            <p:ph type="title"/>
          </p:nvPr>
        </p:nvSpPr>
        <p:spPr/>
        <p:txBody>
          <a:bodyPr/>
          <a:lstStyle/>
          <a:p>
            <a:r>
              <a:rPr lang="en-US" dirty="0"/>
              <a:t>Crop rotation technique</a:t>
            </a:r>
            <a:endParaRPr lang="en-IN" dirty="0"/>
          </a:p>
        </p:txBody>
      </p:sp>
      <p:sp>
        <p:nvSpPr>
          <p:cNvPr id="3" name="Content Placeholder 2">
            <a:extLst>
              <a:ext uri="{FF2B5EF4-FFF2-40B4-BE49-F238E27FC236}">
                <a16:creationId xmlns:a16="http://schemas.microsoft.com/office/drawing/2014/main" id="{D8030964-C3A8-0504-BF46-8D53CFDFCDB4}"/>
              </a:ext>
            </a:extLst>
          </p:cNvPr>
          <p:cNvSpPr>
            <a:spLocks noGrp="1"/>
          </p:cNvSpPr>
          <p:nvPr>
            <p:ph idx="1"/>
          </p:nvPr>
        </p:nvSpPr>
        <p:spPr>
          <a:xfrm>
            <a:off x="993058" y="1976284"/>
            <a:ext cx="6499123" cy="3962400"/>
          </a:xfrm>
        </p:spPr>
        <p:txBody>
          <a:bodyPr>
            <a:normAutofit/>
          </a:bodyPr>
          <a:lstStyle/>
          <a:p>
            <a:pPr algn="just">
              <a:buFont typeface="Wingdings" panose="05000000000000000000" pitchFamily="2" charset="2"/>
              <a:buChar char="v"/>
            </a:pPr>
            <a:r>
              <a:rPr lang="en-US" dirty="0"/>
              <a:t>Crop rotation is defined as growing a different crop on a given land area every growing/planting cycle and season. Crops are rotated for different reasons, but one reason is to break disease and pest cycles. It reduces reliance on one set of nutrients, pest and weed pressure, and the probability of developing resistant pests and weeds.</a:t>
            </a:r>
          </a:p>
          <a:p>
            <a:pPr algn="just">
              <a:buFont typeface="Wingdings" panose="05000000000000000000" pitchFamily="2" charset="2"/>
              <a:buChar char="v"/>
            </a:pPr>
            <a:r>
              <a:rPr lang="en-US" dirty="0"/>
              <a:t>Crop rotation represents one of the most efficient alternatives to pesticide. For example, legumes plants such as peas can be grown in late spring and will stop growing in the summer months, brassica can be grown in the autumn season which is healthy and nutrient-rich.</a:t>
            </a:r>
            <a:endParaRPr lang="en-IN" dirty="0"/>
          </a:p>
        </p:txBody>
      </p:sp>
      <p:pic>
        <p:nvPicPr>
          <p:cNvPr id="6146" name="Picture 2">
            <a:extLst>
              <a:ext uri="{FF2B5EF4-FFF2-40B4-BE49-F238E27FC236}">
                <a16:creationId xmlns:a16="http://schemas.microsoft.com/office/drawing/2014/main" id="{1C9730E8-184D-0050-D90A-E57A336AD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3290" y="2163096"/>
            <a:ext cx="3770671" cy="2957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7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8AB3-646B-C848-C506-7133BAAB44C8}"/>
              </a:ext>
            </a:extLst>
          </p:cNvPr>
          <p:cNvSpPr>
            <a:spLocks noGrp="1"/>
          </p:cNvSpPr>
          <p:nvPr>
            <p:ph type="title"/>
          </p:nvPr>
        </p:nvSpPr>
        <p:spPr/>
        <p:txBody>
          <a:bodyPr/>
          <a:lstStyle/>
          <a:p>
            <a:r>
              <a:rPr lang="en-US" dirty="0"/>
              <a:t>Intercropping technique</a:t>
            </a:r>
            <a:endParaRPr lang="en-IN" dirty="0"/>
          </a:p>
        </p:txBody>
      </p:sp>
      <p:sp>
        <p:nvSpPr>
          <p:cNvPr id="3" name="Content Placeholder 2">
            <a:extLst>
              <a:ext uri="{FF2B5EF4-FFF2-40B4-BE49-F238E27FC236}">
                <a16:creationId xmlns:a16="http://schemas.microsoft.com/office/drawing/2014/main" id="{FB57DCC8-47FC-AE24-9457-CE57880AE2F4}"/>
              </a:ext>
            </a:extLst>
          </p:cNvPr>
          <p:cNvSpPr>
            <a:spLocks noGrp="1"/>
          </p:cNvSpPr>
          <p:nvPr>
            <p:ph idx="1"/>
          </p:nvPr>
        </p:nvSpPr>
        <p:spPr>
          <a:xfrm>
            <a:off x="1097280" y="2108201"/>
            <a:ext cx="6739030" cy="3820651"/>
          </a:xfrm>
        </p:spPr>
        <p:txBody>
          <a:bodyPr>
            <a:normAutofit/>
          </a:bodyPr>
          <a:lstStyle/>
          <a:p>
            <a:pPr algn="just">
              <a:buFont typeface="Wingdings" panose="05000000000000000000" pitchFamily="2" charset="2"/>
              <a:buChar char="v"/>
            </a:pPr>
            <a:r>
              <a:rPr lang="en-US" dirty="0"/>
              <a:t>The intercropping system employs growing several species in-between each other during the same season, alternatively to monoculture farming. Intercropping practices differ in arrangement, sowing time, and plant combinations. Thus, perennials can grow together with other perennials or annuals, and annuals can grow with other annuals. </a:t>
            </a:r>
          </a:p>
          <a:p>
            <a:pPr algn="just">
              <a:buFont typeface="Wingdings" panose="05000000000000000000" pitchFamily="2" charset="2"/>
              <a:buChar char="v"/>
            </a:pPr>
            <a:r>
              <a:rPr lang="en-US" dirty="0"/>
              <a:t>Intercropping involves a certain arrangement of plants that gives the basis for its classification. Thus, intercropping types fall into the row, strip, relay, temporal, mixed, guard, alley, trap, repellent, and push-pull cropping among others.</a:t>
            </a:r>
            <a:endParaRPr lang="en-IN" dirty="0"/>
          </a:p>
        </p:txBody>
      </p:sp>
      <p:sp>
        <p:nvSpPr>
          <p:cNvPr id="4" name="AutoShape 2">
            <a:extLst>
              <a:ext uri="{FF2B5EF4-FFF2-40B4-BE49-F238E27FC236}">
                <a16:creationId xmlns:a16="http://schemas.microsoft.com/office/drawing/2014/main" id="{7F97430D-9CB3-8453-7728-8BEDA111EE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2" name="Picture 4">
            <a:extLst>
              <a:ext uri="{FF2B5EF4-FFF2-40B4-BE49-F238E27FC236}">
                <a16:creationId xmlns:a16="http://schemas.microsoft.com/office/drawing/2014/main" id="{9F99986F-A6E6-A68C-DB8F-B9B1898AF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440" y="2269286"/>
            <a:ext cx="3529780" cy="285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69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76D4-8EDD-6E50-70E5-B6F00DB5628E}"/>
              </a:ext>
            </a:extLst>
          </p:cNvPr>
          <p:cNvSpPr>
            <a:spLocks noGrp="1"/>
          </p:cNvSpPr>
          <p:nvPr>
            <p:ph type="title"/>
          </p:nvPr>
        </p:nvSpPr>
        <p:spPr/>
        <p:txBody>
          <a:bodyPr/>
          <a:lstStyle/>
          <a:p>
            <a:r>
              <a:rPr lang="en-US" dirty="0"/>
              <a:t>Conventional agricultural practices</a:t>
            </a:r>
            <a:endParaRPr lang="en-IN" dirty="0"/>
          </a:p>
        </p:txBody>
      </p:sp>
      <p:sp>
        <p:nvSpPr>
          <p:cNvPr id="3" name="Content Placeholder 2">
            <a:extLst>
              <a:ext uri="{FF2B5EF4-FFF2-40B4-BE49-F238E27FC236}">
                <a16:creationId xmlns:a16="http://schemas.microsoft.com/office/drawing/2014/main" id="{1E6B2151-07D3-A968-17F5-A1536A27458E}"/>
              </a:ext>
            </a:extLst>
          </p:cNvPr>
          <p:cNvSpPr>
            <a:spLocks noGrp="1"/>
          </p:cNvSpPr>
          <p:nvPr>
            <p:ph idx="1"/>
          </p:nvPr>
        </p:nvSpPr>
        <p:spPr/>
        <p:txBody>
          <a:bodyPr/>
          <a:lstStyle/>
          <a:p>
            <a:pPr algn="just">
              <a:buFont typeface="Wingdings" panose="05000000000000000000" pitchFamily="2" charset="2"/>
              <a:buChar char="v"/>
            </a:pPr>
            <a:r>
              <a:rPr lang="en-US" dirty="0"/>
              <a:t>Conventional agriculture is a broad term that has a number of definitions, but a crop can be classified as conventional if synthetic chemicals are used to maintain the plants. A significant amount of chemical and energy input is required in conventional agriculture to produce the highest possible yield of crops.</a:t>
            </a:r>
          </a:p>
          <a:p>
            <a:pPr algn="just">
              <a:buFont typeface="Wingdings" panose="05000000000000000000" pitchFamily="2" charset="2"/>
              <a:buChar char="v"/>
            </a:pPr>
            <a:r>
              <a:rPr lang="en-US" dirty="0"/>
              <a:t>Of all the innovations in agriculture, arguably none has been more influential than synthetic fertilizers—chemicals manufactured using a technique that transforms nitrogen in the atmosphere into a form that can be applied to crops (ammonia). First introduced in the early 1900s, synthetic fertilizers dramatically increased crop yields (though not without consequences) and have been credited with providing the lion’s share of the world’s food over the 20th century. The use of these and other chemicals has become a hallmark of industrial agriculture</a:t>
            </a:r>
            <a:endParaRPr lang="en-IN" dirty="0"/>
          </a:p>
        </p:txBody>
      </p:sp>
    </p:spTree>
    <p:extLst>
      <p:ext uri="{BB962C8B-B14F-4D97-AF65-F5344CB8AC3E}">
        <p14:creationId xmlns:p14="http://schemas.microsoft.com/office/powerpoint/2010/main" val="100154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57AB-6E3A-4FC4-57B3-7C076DE356D8}"/>
              </a:ext>
            </a:extLst>
          </p:cNvPr>
          <p:cNvSpPr>
            <a:spLocks noGrp="1"/>
          </p:cNvSpPr>
          <p:nvPr>
            <p:ph type="title"/>
          </p:nvPr>
        </p:nvSpPr>
        <p:spPr/>
        <p:txBody>
          <a:bodyPr/>
          <a:lstStyle/>
          <a:p>
            <a:r>
              <a:rPr lang="en-US" dirty="0"/>
              <a:t>New era of farming</a:t>
            </a:r>
            <a:endParaRPr lang="en-IN" dirty="0"/>
          </a:p>
        </p:txBody>
      </p:sp>
      <p:sp>
        <p:nvSpPr>
          <p:cNvPr id="3" name="Content Placeholder 2">
            <a:extLst>
              <a:ext uri="{FF2B5EF4-FFF2-40B4-BE49-F238E27FC236}">
                <a16:creationId xmlns:a16="http://schemas.microsoft.com/office/drawing/2014/main" id="{3C06CB01-F43B-5EDC-5B05-AA16DAAA72C6}"/>
              </a:ext>
            </a:extLst>
          </p:cNvPr>
          <p:cNvSpPr>
            <a:spLocks noGrp="1"/>
          </p:cNvSpPr>
          <p:nvPr>
            <p:ph idx="1"/>
          </p:nvPr>
        </p:nvSpPr>
        <p:spPr/>
        <p:txBody>
          <a:bodyPr/>
          <a:lstStyle/>
          <a:p>
            <a:pPr algn="just">
              <a:buFont typeface="Wingdings" panose="05000000000000000000" pitchFamily="2" charset="2"/>
              <a:buChar char="v"/>
            </a:pPr>
            <a:r>
              <a:rPr lang="en-US" dirty="0"/>
              <a:t>Smart Farming utilizes data from various sources to manage farm activities efficiently. It employs IoT hardware and SaaS software to capture and analyze data, providing actionable insights for both pre and post-harvest operations. </a:t>
            </a:r>
          </a:p>
          <a:p>
            <a:pPr algn="just">
              <a:buFont typeface="Wingdings" panose="05000000000000000000" pitchFamily="2" charset="2"/>
              <a:buChar char="v"/>
            </a:pPr>
            <a:r>
              <a:rPr lang="en-US" dirty="0"/>
              <a:t>IoT technology in agriculture involves sensors, drones, and robots connected via the internet, automating tasks and gathering data to increase efficiency and predictability. With labor shortages globally, agriculture automation and </a:t>
            </a:r>
            <a:r>
              <a:rPr lang="en-US" dirty="0" err="1"/>
              <a:t>Agribots</a:t>
            </a:r>
            <a:r>
              <a:rPr lang="en-US" dirty="0"/>
              <a:t> are gaining traction.</a:t>
            </a:r>
          </a:p>
          <a:p>
            <a:pPr algn="just">
              <a:buFont typeface="Wingdings" panose="05000000000000000000" pitchFamily="2" charset="2"/>
              <a:buChar char="v"/>
            </a:pPr>
            <a:r>
              <a:rPr lang="en-US" dirty="0"/>
              <a:t> IoT-based remote sensing employs sensors like weather stations to monitor crops for changes in environmental conditions, aiding in crop selection and irrigation management based on soil quality and weather patterns.</a:t>
            </a:r>
            <a:endParaRPr lang="en-IN" dirty="0"/>
          </a:p>
        </p:txBody>
      </p:sp>
    </p:spTree>
    <p:extLst>
      <p:ext uri="{BB962C8B-B14F-4D97-AF65-F5344CB8AC3E}">
        <p14:creationId xmlns:p14="http://schemas.microsoft.com/office/powerpoint/2010/main" val="24885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6A30-0775-16D1-501D-9EDF4E08C92F}"/>
              </a:ext>
            </a:extLst>
          </p:cNvPr>
          <p:cNvSpPr>
            <a:spLocks noGrp="1"/>
          </p:cNvSpPr>
          <p:nvPr>
            <p:ph type="title"/>
          </p:nvPr>
        </p:nvSpPr>
        <p:spPr/>
        <p:txBody>
          <a:bodyPr/>
          <a:lstStyle/>
          <a:p>
            <a:r>
              <a:rPr lang="en-US" dirty="0"/>
              <a:t>Basic components of smart farming</a:t>
            </a:r>
            <a:endParaRPr lang="en-IN" dirty="0"/>
          </a:p>
        </p:txBody>
      </p:sp>
      <p:sp>
        <p:nvSpPr>
          <p:cNvPr id="3" name="Content Placeholder 2">
            <a:extLst>
              <a:ext uri="{FF2B5EF4-FFF2-40B4-BE49-F238E27FC236}">
                <a16:creationId xmlns:a16="http://schemas.microsoft.com/office/drawing/2014/main" id="{DE7B0C81-87CC-3808-762E-3EC307CEF1A4}"/>
              </a:ext>
            </a:extLst>
          </p:cNvPr>
          <p:cNvSpPr>
            <a:spLocks noGrp="1"/>
          </p:cNvSpPr>
          <p:nvPr>
            <p:ph idx="1"/>
          </p:nvPr>
        </p:nvSpPr>
        <p:spPr>
          <a:xfrm>
            <a:off x="1097280" y="2108201"/>
            <a:ext cx="10058400" cy="3712496"/>
          </a:xfrm>
        </p:spPr>
        <p:txBody>
          <a:bodyPr>
            <a:normAutofit/>
          </a:bodyPr>
          <a:lstStyle/>
          <a:p>
            <a:r>
              <a:rPr lang="en-US" sz="2400" b="1" dirty="0">
                <a:latin typeface="Palatino Linotype" panose="02040502050505030304" pitchFamily="18" charset="0"/>
              </a:rPr>
              <a:t>SOIL MOISTURE SENSOR</a:t>
            </a:r>
          </a:p>
          <a:p>
            <a:r>
              <a:rPr lang="en-IN" dirty="0"/>
              <a:t>                </a:t>
            </a:r>
          </a:p>
        </p:txBody>
      </p:sp>
      <p:sp>
        <p:nvSpPr>
          <p:cNvPr id="4" name="AutoShape 2">
            <a:extLst>
              <a:ext uri="{FF2B5EF4-FFF2-40B4-BE49-F238E27FC236}">
                <a16:creationId xmlns:a16="http://schemas.microsoft.com/office/drawing/2014/main" id="{8EBE6B73-D02C-BC95-198C-16FF59EB2D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a:extLst>
              <a:ext uri="{FF2B5EF4-FFF2-40B4-BE49-F238E27FC236}">
                <a16:creationId xmlns:a16="http://schemas.microsoft.com/office/drawing/2014/main" id="{DE22A9C6-2817-CF62-9C7D-DDFFF28B1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123" y="2252817"/>
            <a:ext cx="4200218" cy="34695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9C77AC-F7D6-69C4-3F12-3333F699E317}"/>
              </a:ext>
            </a:extLst>
          </p:cNvPr>
          <p:cNvSpPr txBox="1"/>
          <p:nvPr/>
        </p:nvSpPr>
        <p:spPr>
          <a:xfrm>
            <a:off x="1248697" y="2733368"/>
            <a:ext cx="4999703" cy="270843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 </a:t>
            </a:r>
            <a:r>
              <a:rPr lang="en-US" sz="1900" dirty="0"/>
              <a:t>The Soil Moisture Sensor uses capacitance to measure the dielectric permittivity of the surrounding medium. In soil, dielectric permittivity is a function of the water content. </a:t>
            </a:r>
          </a:p>
          <a:p>
            <a:pPr marL="285750" indent="-285750" algn="just">
              <a:buFont typeface="Wingdings" panose="05000000000000000000" pitchFamily="2" charset="2"/>
              <a:buChar char="v"/>
            </a:pPr>
            <a:r>
              <a:rPr lang="en-US" sz="1900" dirty="0"/>
              <a:t>The sensor creates a voltage proportional to the dielectric permittivity, and therefore the water content of the soil.</a:t>
            </a:r>
            <a:endParaRPr lang="en-IN" sz="1900" dirty="0"/>
          </a:p>
          <a:p>
            <a:endParaRPr lang="en-IN" dirty="0"/>
          </a:p>
        </p:txBody>
      </p:sp>
    </p:spTree>
    <p:extLst>
      <p:ext uri="{BB962C8B-B14F-4D97-AF65-F5344CB8AC3E}">
        <p14:creationId xmlns:p14="http://schemas.microsoft.com/office/powerpoint/2010/main" val="145939240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{870B33B2-8BA8-490A-A3C5-736BD09F8F96}tf33845126_win32</Template>
  <TotalTime>100</TotalTime>
  <Words>1387</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Bookman Old Style</vt:lpstr>
      <vt:lpstr>Calibri</vt:lpstr>
      <vt:lpstr>Franklin Gothic Book</vt:lpstr>
      <vt:lpstr>Palatino Linotype</vt:lpstr>
      <vt:lpstr>Sitka Display Semibold</vt:lpstr>
      <vt:lpstr>Wingdings</vt:lpstr>
      <vt:lpstr>1_RetrospectVTI</vt:lpstr>
      <vt:lpstr>MEMBERS         KEERTHANA P G          KEERTHIVASAN S         LOGESHWARAN K         PRAGADEESHWAR D  II YEAR, B.E ECE  SRI KRISHNA COLLEGE OF TECHNOLOGY</vt:lpstr>
      <vt:lpstr>Abstract</vt:lpstr>
      <vt:lpstr>Introduction</vt:lpstr>
      <vt:lpstr>History of Agriculture</vt:lpstr>
      <vt:lpstr>Crop rotation technique</vt:lpstr>
      <vt:lpstr>Intercropping technique</vt:lpstr>
      <vt:lpstr>Conventional agricultural practices</vt:lpstr>
      <vt:lpstr>New era of farming</vt:lpstr>
      <vt:lpstr>Basic components of smart farming</vt:lpstr>
      <vt:lpstr>Components..</vt:lpstr>
      <vt:lpstr>Components..</vt:lpstr>
      <vt:lpstr>Components..</vt:lpstr>
      <vt:lpstr>Working process of data transmission</vt:lpstr>
      <vt:lpstr>Benefits</vt:lpstr>
      <vt:lpstr>Graphical representation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AGRICULTURE</dc:title>
  <dc:creator>OVIYA SENTHIL</dc:creator>
  <cp:lastModifiedBy>OVIYA SENTHIL</cp:lastModifiedBy>
  <cp:revision>1</cp:revision>
  <dcterms:created xsi:type="dcterms:W3CDTF">2024-04-03T15:15:24Z</dcterms:created>
  <dcterms:modified xsi:type="dcterms:W3CDTF">2024-04-03T17:02:11Z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