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vasan kavin" initials="kk" lastIdx="2" clrIdx="0">
    <p:extLst>
      <p:ext uri="{19B8F6BF-5375-455C-9EA6-DF929625EA0E}">
        <p15:presenceInfo xmlns:p15="http://schemas.microsoft.com/office/powerpoint/2012/main" userId="54dc7b3777e928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902158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9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102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00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20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06973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90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83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7136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260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4361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8147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98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7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7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68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69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3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2676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091287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chemeClr val="tx1"/>
            </a:solidFill>
            <a:ln>
              <a:solidFill>
                <a:schemeClr val="accent6">
                  <a:lumMod val="75000"/>
                </a:schemeClr>
              </a:solidFill>
            </a:ln>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solidFill>
                <a:schemeClr val="accent6">
                  <a:lumMod val="75000"/>
                </a:schemeClr>
              </a:solidFill>
            </a:ln>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6">
              <a:lumMod val="60000"/>
              <a:lumOff val="40000"/>
            </a:schemeClr>
          </a:solidFill>
        </p:spPr>
        <p:txBody>
          <a:bodyPr wrap="square" lIns="0" tIns="0" rIns="0" bIns="0" rtlCol="0"/>
          <a:lstStyle/>
          <a:p>
            <a:endParaRPr/>
          </a:p>
        </p:txBody>
      </p:sp>
      <p:sp>
        <p:nvSpPr>
          <p:cNvPr id="6" name="object 6"/>
          <p:cNvSpPr/>
          <p:nvPr/>
        </p:nvSpPr>
        <p:spPr>
          <a:xfrm>
            <a:off x="3752850" y="525314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6">
              <a:lumMod val="75000"/>
            </a:schemeClr>
          </a:solidFill>
        </p:spPr>
        <p:txBody>
          <a:bodyPr wrap="square" lIns="0" tIns="0" rIns="0" bIns="0" rtlCol="0"/>
          <a:lstStyle/>
          <a:p>
            <a:endParaRPr/>
          </a:p>
        </p:txBody>
      </p:sp>
      <p:sp>
        <p:nvSpPr>
          <p:cNvPr id="7" name="object 7"/>
          <p:cNvSpPr txBox="1">
            <a:spLocks noGrp="1"/>
          </p:cNvSpPr>
          <p:nvPr>
            <p:ph type="ctrTitle"/>
          </p:nvPr>
        </p:nvSpPr>
        <p:spPr>
          <a:xfrm>
            <a:off x="-514350" y="-2601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24658" y="3268320"/>
            <a:ext cx="9260142" cy="1938992"/>
          </a:xfrm>
          <a:prstGeom prst="rect">
            <a:avLst/>
          </a:prstGeom>
          <a:noFill/>
        </p:spPr>
        <p:txBody>
          <a:bodyPr wrap="square" rtlCol="0">
            <a:spAutoFit/>
          </a:bodyPr>
          <a:lstStyle/>
          <a:p>
            <a:r>
              <a:rPr lang="en-US" sz="2400" b="1" dirty="0"/>
              <a:t>STUDENT NAME</a:t>
            </a:r>
            <a:r>
              <a:rPr lang="en-US" sz="2400" dirty="0"/>
              <a:t>: KEERTHIVASAN.V  </a:t>
            </a:r>
          </a:p>
          <a:p>
            <a:r>
              <a:rPr lang="en-US" sz="2400" b="1" dirty="0"/>
              <a:t>REGISTER NO</a:t>
            </a:r>
            <a:r>
              <a:rPr lang="en-US" sz="2400" dirty="0"/>
              <a:t>: 312207155 ,  468CB17D2332B288F5E47A581CCAC318</a:t>
            </a:r>
          </a:p>
          <a:p>
            <a:r>
              <a:rPr lang="en-US" sz="2400" b="1" dirty="0"/>
              <a:t>DEPARTMENT</a:t>
            </a:r>
            <a:r>
              <a:rPr lang="en-US" sz="2400" dirty="0"/>
              <a:t>: B.COM ( MARKETING MANAGEMENT)</a:t>
            </a:r>
          </a:p>
          <a:p>
            <a:r>
              <a:rPr lang="en-US" sz="2400" b="1" dirty="0"/>
              <a:t>COLLEGE</a:t>
            </a:r>
            <a:r>
              <a:rPr lang="en-US" sz="2400" dirty="0"/>
              <a:t> : A.M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283466" y="533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object 8">
            <a:extLst>
              <a:ext uri="{FF2B5EF4-FFF2-40B4-BE49-F238E27FC236}">
                <a16:creationId xmlns:a16="http://schemas.microsoft.com/office/drawing/2014/main" id="{A9B817B6-8A29-487F-B5E9-FA765910FFF8}"/>
              </a:ext>
            </a:extLst>
          </p:cNvPr>
          <p:cNvSpPr txBox="1"/>
          <p:nvPr/>
        </p:nvSpPr>
        <p:spPr>
          <a:xfrm>
            <a:off x="1768866" y="1291590"/>
            <a:ext cx="8594334" cy="4586512"/>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wrap="square" lIns="0" tIns="13335" rIns="0" bIns="0" rtlCol="0">
            <a:spAutoFit/>
          </a:bodyPr>
          <a:lstStyle/>
          <a:p>
            <a:pPr marL="469900" indent="-457200">
              <a:lnSpc>
                <a:spcPct val="100000"/>
              </a:lnSpc>
              <a:spcBef>
                <a:spcPts val="105"/>
              </a:spcBef>
              <a:buFont typeface="+mj-lt"/>
              <a:buAutoNum type="arabicPeriod"/>
            </a:pPr>
            <a:r>
              <a:rPr lang="en-IN" sz="2400" dirty="0">
                <a:cs typeface="Trebuchet MS"/>
              </a:rPr>
              <a:t>Data collection:</a:t>
            </a:r>
          </a:p>
          <a:p>
            <a:pPr marL="355600" indent="-342900" algn="ctr">
              <a:lnSpc>
                <a:spcPct val="100000"/>
              </a:lnSpc>
              <a:spcBef>
                <a:spcPts val="105"/>
              </a:spcBef>
              <a:buFont typeface="Wingdings" panose="05000000000000000000" pitchFamily="2" charset="2"/>
              <a:buChar char="Ø"/>
            </a:pPr>
            <a:r>
              <a:rPr lang="en-IN" sz="2400" dirty="0">
                <a:cs typeface="Trebuchet MS"/>
              </a:rPr>
              <a:t>    The data are collected from Kaggle</a:t>
            </a:r>
          </a:p>
          <a:p>
            <a:pPr marL="469900" indent="-457200">
              <a:lnSpc>
                <a:spcPct val="100000"/>
              </a:lnSpc>
              <a:spcBef>
                <a:spcPts val="105"/>
              </a:spcBef>
              <a:buAutoNum type="arabicPeriod" startAt="2"/>
            </a:pPr>
            <a:r>
              <a:rPr lang="en-IN" sz="2400" dirty="0">
                <a:cs typeface="Trebuchet MS"/>
              </a:rPr>
              <a:t>Function collection:</a:t>
            </a:r>
          </a:p>
          <a:p>
            <a:pPr marL="355600" indent="-342900">
              <a:lnSpc>
                <a:spcPct val="100000"/>
              </a:lnSpc>
              <a:spcBef>
                <a:spcPts val="105"/>
              </a:spcBef>
              <a:buFont typeface="Wingdings" panose="05000000000000000000" pitchFamily="2" charset="2"/>
              <a:buChar char="Ø"/>
            </a:pPr>
            <a:r>
              <a:rPr lang="en-IN" sz="2400" dirty="0">
                <a:cs typeface="Trebuchet MS"/>
              </a:rPr>
              <a:t>    Performance score</a:t>
            </a:r>
          </a:p>
          <a:p>
            <a:pPr marL="355600" indent="-342900">
              <a:lnSpc>
                <a:spcPct val="100000"/>
              </a:lnSpc>
              <a:spcBef>
                <a:spcPts val="105"/>
              </a:spcBef>
              <a:buFont typeface="Wingdings" panose="05000000000000000000" pitchFamily="2" charset="2"/>
              <a:buChar char="Ø"/>
            </a:pPr>
            <a:r>
              <a:rPr lang="en-IN" sz="2400" dirty="0">
                <a:cs typeface="Trebuchet MS"/>
              </a:rPr>
              <a:t>     Deportment type</a:t>
            </a:r>
          </a:p>
          <a:p>
            <a:pPr marL="355600" indent="-342900">
              <a:lnSpc>
                <a:spcPct val="100000"/>
              </a:lnSpc>
              <a:spcBef>
                <a:spcPts val="105"/>
              </a:spcBef>
              <a:buFont typeface="Wingdings" panose="05000000000000000000" pitchFamily="2" charset="2"/>
              <a:buChar char="Ø"/>
            </a:pPr>
            <a:r>
              <a:rPr lang="en-IN" sz="2400" dirty="0">
                <a:cs typeface="Trebuchet MS"/>
              </a:rPr>
              <a:t>     Employee classification etc.</a:t>
            </a:r>
          </a:p>
          <a:p>
            <a:pPr marL="469900" indent="-457200">
              <a:lnSpc>
                <a:spcPct val="100000"/>
              </a:lnSpc>
              <a:spcBef>
                <a:spcPts val="105"/>
              </a:spcBef>
              <a:buAutoNum type="arabicPeriod" startAt="3"/>
            </a:pPr>
            <a:r>
              <a:rPr lang="en-IN" sz="2400" dirty="0">
                <a:cs typeface="Trebuchet MS"/>
              </a:rPr>
              <a:t>Data cleaning :</a:t>
            </a:r>
          </a:p>
          <a:p>
            <a:pPr marL="469900" indent="-457200">
              <a:lnSpc>
                <a:spcPct val="100000"/>
              </a:lnSpc>
              <a:spcBef>
                <a:spcPts val="105"/>
              </a:spcBef>
              <a:buFont typeface="Wingdings" panose="05000000000000000000" pitchFamily="2" charset="2"/>
              <a:buChar char="Ø"/>
            </a:pPr>
            <a:r>
              <a:rPr lang="en-IN" sz="2400" dirty="0">
                <a:cs typeface="Trebuchet MS"/>
              </a:rPr>
              <a:t>    Identifying values</a:t>
            </a:r>
          </a:p>
          <a:p>
            <a:pPr marL="469900" indent="-457200">
              <a:lnSpc>
                <a:spcPct val="100000"/>
              </a:lnSpc>
              <a:spcBef>
                <a:spcPts val="105"/>
              </a:spcBef>
              <a:buFont typeface="Wingdings" panose="05000000000000000000" pitchFamily="2" charset="2"/>
              <a:buChar char="Ø"/>
            </a:pPr>
            <a:r>
              <a:rPr lang="en-IN" sz="2400" dirty="0">
                <a:cs typeface="Trebuchet MS"/>
              </a:rPr>
              <a:t>    Filtering the missing values </a:t>
            </a:r>
          </a:p>
          <a:p>
            <a:pPr marL="12700">
              <a:lnSpc>
                <a:spcPct val="100000"/>
              </a:lnSpc>
              <a:spcBef>
                <a:spcPts val="105"/>
              </a:spcBef>
            </a:pPr>
            <a:r>
              <a:rPr lang="en-IN" sz="2400" dirty="0">
                <a:cs typeface="Trebuchet MS"/>
              </a:rPr>
              <a:t>4.     Performance score</a:t>
            </a:r>
          </a:p>
          <a:p>
            <a:pPr marL="355600" indent="-342900">
              <a:lnSpc>
                <a:spcPct val="100000"/>
              </a:lnSpc>
              <a:spcBef>
                <a:spcPts val="105"/>
              </a:spcBef>
              <a:buFont typeface="Wingdings" panose="05000000000000000000" pitchFamily="2" charset="2"/>
              <a:buChar char="Ø"/>
            </a:pPr>
            <a:r>
              <a:rPr lang="en-IN" sz="2400" dirty="0">
                <a:cs typeface="Trebuchet MS"/>
              </a:rPr>
              <a:t>     Exceeds</a:t>
            </a:r>
          </a:p>
          <a:p>
            <a:pPr marL="469900" indent="-457200">
              <a:lnSpc>
                <a:spcPct val="100000"/>
              </a:lnSpc>
              <a:spcBef>
                <a:spcPts val="105"/>
              </a:spcBef>
              <a:buFont typeface="Wingdings" panose="05000000000000000000" pitchFamily="2" charset="2"/>
              <a:buChar char="Ø"/>
            </a:pPr>
            <a:r>
              <a:rPr lang="en-IN" sz="2400" dirty="0">
                <a:cs typeface="Trebuchet MS"/>
              </a:rPr>
              <a:t>    Fully meets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F37242-DA7E-48BE-A170-B8D6B99C83BF}"/>
              </a:ext>
            </a:extLst>
          </p:cNvPr>
          <p:cNvSpPr>
            <a:spLocks noGrp="1"/>
          </p:cNvSpPr>
          <p:nvPr>
            <p:ph type="body" idx="1"/>
          </p:nvPr>
        </p:nvSpPr>
        <p:spPr>
          <a:xfrm>
            <a:off x="1447800" y="1143000"/>
            <a:ext cx="9609668" cy="4038600"/>
          </a:xfr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a:normAutofit/>
          </a:bodyPr>
          <a:lstStyle/>
          <a:p>
            <a:pPr marL="342900" indent="-342900">
              <a:buClr>
                <a:schemeClr val="tx1"/>
              </a:buClr>
              <a:buFont typeface="Wingdings" panose="05000000000000000000" pitchFamily="2" charset="2"/>
              <a:buChar char="Ø"/>
            </a:pPr>
            <a:r>
              <a:rPr lang="en-IN" sz="2400" dirty="0"/>
              <a:t>   Needs improvement</a:t>
            </a:r>
          </a:p>
          <a:p>
            <a:pPr marL="342900" indent="-342900">
              <a:buClr>
                <a:schemeClr val="tx1"/>
              </a:buClr>
              <a:buFont typeface="Wingdings" panose="05000000000000000000" pitchFamily="2" charset="2"/>
              <a:buChar char="Ø"/>
            </a:pPr>
            <a:r>
              <a:rPr lang="en-IN" sz="2400" dirty="0"/>
              <a:t>    Pip</a:t>
            </a:r>
          </a:p>
          <a:p>
            <a:pPr marL="457200" indent="-457200">
              <a:buClr>
                <a:schemeClr val="tx1"/>
              </a:buClr>
              <a:buAutoNum type="arabicPeriod" startAt="5"/>
            </a:pPr>
            <a:r>
              <a:rPr lang="en-IN" sz="2400" dirty="0"/>
              <a:t>Summery</a:t>
            </a:r>
          </a:p>
          <a:p>
            <a:pPr marL="457200" indent="-457200">
              <a:buClr>
                <a:schemeClr val="tx1"/>
              </a:buClr>
              <a:buFont typeface="Wingdings" panose="05000000000000000000" pitchFamily="2" charset="2"/>
              <a:buChar char="Ø"/>
            </a:pPr>
            <a:r>
              <a:rPr lang="en-IN" sz="2400" dirty="0"/>
              <a:t>     Collecting the from Kaggle and convert the specific data into the pivot   table and then we prepare the chart for better understand</a:t>
            </a:r>
          </a:p>
          <a:p>
            <a:pPr marL="457200" indent="-457200">
              <a:buClr>
                <a:schemeClr val="tx1"/>
              </a:buClr>
              <a:buAutoNum type="arabicPeriod" startAt="6"/>
            </a:pPr>
            <a:r>
              <a:rPr lang="en-IN" sz="2400" dirty="0"/>
              <a:t>Visualization:</a:t>
            </a:r>
          </a:p>
          <a:p>
            <a:pPr marL="342900" indent="-342900">
              <a:buClr>
                <a:schemeClr val="tx1"/>
              </a:buClr>
              <a:buFont typeface="Wingdings" panose="05000000000000000000" pitchFamily="2" charset="2"/>
              <a:buChar char="Ø"/>
            </a:pPr>
            <a:r>
              <a:rPr lang="en-IN" sz="2400" dirty="0"/>
              <a:t>      Pie chart</a:t>
            </a:r>
          </a:p>
          <a:p>
            <a:pPr marL="342900" indent="-342900">
              <a:buClr>
                <a:schemeClr val="tx1"/>
              </a:buClr>
              <a:buFont typeface="Wingdings" panose="05000000000000000000" pitchFamily="2" charset="2"/>
              <a:buChar char="Ø"/>
            </a:pPr>
            <a:r>
              <a:rPr lang="en-IN" sz="2400" dirty="0"/>
              <a:t>      Bar chart</a:t>
            </a:r>
          </a:p>
          <a:p>
            <a:pPr marL="342900" indent="-342900">
              <a:buClr>
                <a:schemeClr val="tx1"/>
              </a:buClr>
              <a:buFont typeface="Wingdings" panose="05000000000000000000" pitchFamily="2" charset="2"/>
              <a:buChar char="Ø"/>
            </a:pPr>
            <a:endParaRPr lang="en-IN" sz="2400" dirty="0"/>
          </a:p>
          <a:p>
            <a:pPr marL="342900" indent="-342900">
              <a:buClr>
                <a:schemeClr val="tx1"/>
              </a:buClr>
              <a:buFont typeface="Wingdings" panose="05000000000000000000" pitchFamily="2" charset="2"/>
              <a:buChar char="Ø"/>
            </a:pPr>
            <a:endParaRPr lang="en-IN" sz="2400" dirty="0"/>
          </a:p>
          <a:p>
            <a:pPr marL="342900" indent="-342900">
              <a:buClr>
                <a:schemeClr val="tx1"/>
              </a:buClr>
              <a:buFont typeface="Wingdings" panose="05000000000000000000" pitchFamily="2" charset="2"/>
              <a:buChar char="Ø"/>
            </a:pPr>
            <a:endParaRPr lang="en-US" sz="2400" dirty="0"/>
          </a:p>
        </p:txBody>
      </p:sp>
    </p:spTree>
    <p:extLst>
      <p:ext uri="{BB962C8B-B14F-4D97-AF65-F5344CB8AC3E}">
        <p14:creationId xmlns:p14="http://schemas.microsoft.com/office/powerpoint/2010/main" val="343180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20236" y="77785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2" name="Picture 11">
            <a:extLst>
              <a:ext uri="{FF2B5EF4-FFF2-40B4-BE49-F238E27FC236}">
                <a16:creationId xmlns:a16="http://schemas.microsoft.com/office/drawing/2014/main" id="{EC2C86AE-EF8F-474D-94C9-9D7BFAA91D9E}"/>
              </a:ext>
            </a:extLst>
          </p:cNvPr>
          <p:cNvPicPr>
            <a:picLocks noChangeAspect="1"/>
          </p:cNvPicPr>
          <p:nvPr/>
        </p:nvPicPr>
        <p:blipFill>
          <a:blip r:embed="rId3"/>
          <a:stretch>
            <a:fillRect/>
          </a:stretch>
        </p:blipFill>
        <p:spPr>
          <a:xfrm>
            <a:off x="990600" y="1752600"/>
            <a:ext cx="4651718" cy="3810000"/>
          </a:xfrm>
          <a:prstGeom prst="rect">
            <a:avLst/>
          </a:prstGeom>
        </p:spPr>
      </p:pic>
      <p:pic>
        <p:nvPicPr>
          <p:cNvPr id="13" name="Picture 12">
            <a:extLst>
              <a:ext uri="{FF2B5EF4-FFF2-40B4-BE49-F238E27FC236}">
                <a16:creationId xmlns:a16="http://schemas.microsoft.com/office/drawing/2014/main" id="{E0EB7814-30AC-4A2D-93C8-7C4060F60846}"/>
              </a:ext>
            </a:extLst>
          </p:cNvPr>
          <p:cNvPicPr>
            <a:picLocks noChangeAspect="1"/>
          </p:cNvPicPr>
          <p:nvPr/>
        </p:nvPicPr>
        <p:blipFill>
          <a:blip r:embed="rId4"/>
          <a:stretch>
            <a:fillRect/>
          </a:stretch>
        </p:blipFill>
        <p:spPr>
          <a:xfrm>
            <a:off x="5642318" y="1752600"/>
            <a:ext cx="5305303" cy="3962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95402" y="914400"/>
            <a:ext cx="9601196" cy="130386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190C456-B779-4D89-8F41-8F2B17A001A5}"/>
              </a:ext>
            </a:extLst>
          </p:cNvPr>
          <p:cNvSpPr txBox="1">
            <a:spLocks/>
          </p:cNvSpPr>
          <p:nvPr/>
        </p:nvSpPr>
        <p:spPr>
          <a:xfrm>
            <a:off x="1295402" y="2777066"/>
            <a:ext cx="9601196" cy="3242734"/>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t>The department-wise performance scores reveal varying levels of achievement across the development teams. While some departments excelled with high scores, reflecting effective strategies and strong outcomes, others showed opportunities for growth. Departments with lower scores may benefit from targeted improvements, such as additional training or refined processes. Overall, focusing on these areas of improvement and leveraging successful practices can enhance overall performance and drive better results across the board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chemeClr val="accent6">
                  <a:lumMod val="60000"/>
                  <a:lumOff val="40000"/>
                </a:schemeClr>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chemeClr val="accent6">
                  <a:lumMod val="60000"/>
                  <a:lumOff val="40000"/>
                </a:schemeClr>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6">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6">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6">
                <a:lumMod val="60000"/>
                <a:lumOff val="40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6">
                <a:lumMod val="60000"/>
                <a:lumOff val="40000"/>
                <a:alpha val="50195"/>
              </a:schemeClr>
            </a:solidFill>
            <a:ln>
              <a:solidFill>
                <a:schemeClr val="accent6">
                  <a:lumMod val="60000"/>
                  <a:lumOff val="40000"/>
                </a:schemeClr>
              </a:solidFill>
            </a:ln>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6">
                <a:lumMod val="60000"/>
                <a:lumOff val="4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6">
                <a:lumMod val="60000"/>
                <a:lumOff val="4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6">
                <a:lumMod val="60000"/>
                <a:lumOff val="4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tx1">
              <a:alpha val="70195"/>
            </a:schemeClr>
          </a:solidFill>
        </p:spPr>
        <p:txBody>
          <a:bodyPr wrap="square" lIns="0" tIns="0" rIns="0" bIns="0" rtlCol="0"/>
          <a:lstStyle/>
          <a:p>
            <a:endParaRPr/>
          </a:p>
        </p:txBody>
      </p:sp>
      <p:sp>
        <p:nvSpPr>
          <p:cNvPr id="17" name="object 17"/>
          <p:cNvSpPr txBox="1">
            <a:spLocks noGrp="1"/>
          </p:cNvSpPr>
          <p:nvPr>
            <p:ph type="title"/>
          </p:nvPr>
        </p:nvSpPr>
        <p:spPr>
          <a:xfrm>
            <a:off x="739775" y="833369"/>
            <a:ext cx="4137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lang="en-IN"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chemeClr val="accent6">
                  <a:lumMod val="60000"/>
                  <a:lumOff val="40000"/>
                </a:schemeClr>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chemeClr val="accent6">
                  <a:lumMod val="60000"/>
                  <a:lumOff val="40000"/>
                </a:schemeClr>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6">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6">
                <a:lumMod val="40000"/>
                <a:lumOff val="6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6">
                <a:lumMod val="60000"/>
                <a:lumOff val="40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6">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6">
                <a:lumMod val="60000"/>
                <a:lumOff val="4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6">
                <a:lumMod val="60000"/>
                <a:lumOff val="40000"/>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6">
                <a:lumMod val="60000"/>
                <a:lumOff val="4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tx1">
              <a:alpha val="70195"/>
            </a:scheme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177202" y="6405564"/>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6">
              <a:lumMod val="50000"/>
            </a:schemeClr>
          </a:solidFill>
        </p:spPr>
        <p:txBody>
          <a:bodyPr wrap="square" lIns="0" tIns="0" rIns="0" bIns="0" rtlCol="0"/>
          <a:lstStyle/>
          <a:p>
            <a:endParaRPr/>
          </a:p>
        </p:txBody>
      </p:sp>
      <p:grpSp>
        <p:nvGrpSpPr>
          <p:cNvPr id="18" name="object 18"/>
          <p:cNvGrpSpPr/>
          <p:nvPr/>
        </p:nvGrpSpPr>
        <p:grpSpPr>
          <a:xfrm>
            <a:off x="260088" y="3848100"/>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a:ln>
              <a:noFill/>
            </a:ln>
            <a:effectLst>
              <a:softEdge rad="112500"/>
            </a:effectLst>
          </p:spPr>
        </p:pic>
      </p:grpSp>
      <p:sp>
        <p:nvSpPr>
          <p:cNvPr id="21" name="object 21"/>
          <p:cNvSpPr txBox="1">
            <a:spLocks noGrp="1"/>
          </p:cNvSpPr>
          <p:nvPr>
            <p:ph type="title"/>
          </p:nvPr>
        </p:nvSpPr>
        <p:spPr>
          <a:xfrm>
            <a:off x="739774" y="479196"/>
            <a:ext cx="2536825"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0353901" y="6028229"/>
            <a:ext cx="542697" cy="16094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17464" y="2666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438400" y="1383915"/>
            <a:ext cx="753450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object 7">
            <a:extLst>
              <a:ext uri="{FF2B5EF4-FFF2-40B4-BE49-F238E27FC236}">
                <a16:creationId xmlns:a16="http://schemas.microsoft.com/office/drawing/2014/main" id="{1D57B5DC-6214-4AE1-9262-00C163542746}"/>
              </a:ext>
            </a:extLst>
          </p:cNvPr>
          <p:cNvSpPr txBox="1">
            <a:spLocks/>
          </p:cNvSpPr>
          <p:nvPr/>
        </p:nvSpPr>
        <p:spPr>
          <a:xfrm>
            <a:off x="1094416" y="2694720"/>
            <a:ext cx="7534501" cy="3022622"/>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wrap="square" lIns="0" tIns="16510" rIns="0" bIns="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69900" indent="-457200" algn="l">
              <a:spcBef>
                <a:spcPts val="130"/>
              </a:spcBef>
              <a:buClr>
                <a:schemeClr val="tx1"/>
              </a:buClr>
              <a:buFont typeface="+mj-lt"/>
              <a:buAutoNum type="arabicPeriod"/>
              <a:tabLst>
                <a:tab pos="2727960" algn="l"/>
              </a:tabLst>
            </a:pPr>
            <a:r>
              <a:rPr lang="en-IN" sz="2400" dirty="0"/>
              <a:t>Conduct regular performance reviews to provide employee</a:t>
            </a:r>
          </a:p>
          <a:p>
            <a:pPr marL="12700" algn="l">
              <a:spcBef>
                <a:spcPts val="130"/>
              </a:spcBef>
              <a:buClr>
                <a:schemeClr val="tx1"/>
              </a:buClr>
              <a:tabLst>
                <a:tab pos="2727960" algn="l"/>
              </a:tabLst>
            </a:pPr>
            <a:r>
              <a:rPr lang="en-IN" sz="2400" dirty="0"/>
              <a:t>with feedback on their strengths and areas for improvements</a:t>
            </a:r>
          </a:p>
          <a:p>
            <a:pPr marL="469900" indent="-457200" algn="l">
              <a:spcBef>
                <a:spcPts val="130"/>
              </a:spcBef>
              <a:buClr>
                <a:schemeClr val="tx1"/>
              </a:buClr>
              <a:buAutoNum type="arabicPeriod" startAt="2"/>
              <a:tabLst>
                <a:tab pos="2727960" algn="l"/>
              </a:tabLst>
            </a:pPr>
            <a:r>
              <a:rPr lang="en-IN" sz="2400" dirty="0"/>
              <a:t>Use these reviews to set clear, achievable goals and track progress over time</a:t>
            </a:r>
          </a:p>
          <a:p>
            <a:pPr marL="469900" indent="-457200" algn="l">
              <a:spcBef>
                <a:spcPts val="130"/>
              </a:spcBef>
              <a:buClr>
                <a:schemeClr val="tx1"/>
              </a:buClr>
              <a:buAutoNum type="arabicPeriod" startAt="2"/>
              <a:tabLst>
                <a:tab pos="2727960" algn="l"/>
              </a:tabLst>
            </a:pPr>
            <a:r>
              <a:rPr lang="en-IN" sz="2400" dirty="0"/>
              <a:t>Offer continuous training programs to help employees acquire new skills and improve existing ones</a:t>
            </a:r>
          </a:p>
          <a:p>
            <a:pPr marL="469900" indent="-457200" algn="l">
              <a:spcBef>
                <a:spcPts val="130"/>
              </a:spcBef>
              <a:buClr>
                <a:schemeClr val="tx1"/>
              </a:buClr>
              <a:buAutoNum type="arabicPeriod" startAt="2"/>
              <a:tabLst>
                <a:tab pos="2727960" algn="l"/>
              </a:tabLst>
            </a:pPr>
            <a:r>
              <a:rPr lang="en-IN" sz="2400" dirty="0"/>
              <a:t>Ensure the employees have a clear understanding of what is expected of them in their roles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842846" y="914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object 7">
            <a:extLst>
              <a:ext uri="{FF2B5EF4-FFF2-40B4-BE49-F238E27FC236}">
                <a16:creationId xmlns:a16="http://schemas.microsoft.com/office/drawing/2014/main" id="{5729FC6B-8604-4C17-904E-ECC8423F63E8}"/>
              </a:ext>
            </a:extLst>
          </p:cNvPr>
          <p:cNvSpPr txBox="1">
            <a:spLocks/>
          </p:cNvSpPr>
          <p:nvPr/>
        </p:nvSpPr>
        <p:spPr>
          <a:xfrm>
            <a:off x="1413510" y="2820385"/>
            <a:ext cx="7244715" cy="298415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wrap="square" lIns="0" tIns="16510" rIns="0" bIns="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69900" indent="-457200" algn="l">
              <a:spcBef>
                <a:spcPts val="130"/>
              </a:spcBef>
              <a:buFont typeface="+mj-lt"/>
              <a:buAutoNum type="arabicPeriod"/>
              <a:tabLst>
                <a:tab pos="2642870" algn="l"/>
              </a:tabLst>
            </a:pPr>
            <a:r>
              <a:rPr lang="en-IN" sz="2400" dirty="0"/>
              <a:t>Gather and organize performance related data such as productivity metrics, sales figures, employee performance score, and attendance records. This data serves as the foundation for evaluating employee performance</a:t>
            </a:r>
          </a:p>
          <a:p>
            <a:pPr marL="469900" indent="-457200" algn="l">
              <a:spcBef>
                <a:spcPts val="130"/>
              </a:spcBef>
              <a:buFont typeface="+mj-lt"/>
              <a:buAutoNum type="arabicPeriod"/>
              <a:tabLst>
                <a:tab pos="2642870" algn="l"/>
              </a:tabLst>
            </a:pPr>
            <a:r>
              <a:rPr lang="en-IN" sz="2400" dirty="0"/>
              <a:t>Use analytical tools like Excel to process and analyse the data, identifying trends, strengths, and areas for improvement . this step involves comparing individual performance against  benchmarks or peer performance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52800" y="1219200"/>
            <a:ext cx="5448300"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lang="en-US"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object 5">
            <a:extLst>
              <a:ext uri="{FF2B5EF4-FFF2-40B4-BE49-F238E27FC236}">
                <a16:creationId xmlns:a16="http://schemas.microsoft.com/office/drawing/2014/main" id="{6DC3BBDE-54F6-4EA6-ABC5-75F269ED8A8B}"/>
              </a:ext>
            </a:extLst>
          </p:cNvPr>
          <p:cNvSpPr txBox="1">
            <a:spLocks/>
          </p:cNvSpPr>
          <p:nvPr/>
        </p:nvSpPr>
        <p:spPr>
          <a:xfrm>
            <a:off x="2252549" y="2819400"/>
            <a:ext cx="7686901" cy="3009798"/>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wrap="square" lIns="0" tIns="16510" rIns="0" bIns="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69900" indent="-457200" algn="l">
              <a:spcBef>
                <a:spcPts val="130"/>
              </a:spcBef>
              <a:buFont typeface="+mj-lt"/>
              <a:buAutoNum type="arabicPeriod"/>
            </a:pPr>
            <a:r>
              <a:rPr lang="en-IN" sz="2400" spc="25" dirty="0"/>
              <a:t>Managers: Assess team performance and make decisions on promotions and development.</a:t>
            </a:r>
          </a:p>
          <a:p>
            <a:pPr marL="469900" indent="-457200" algn="l">
              <a:spcBef>
                <a:spcPts val="130"/>
              </a:spcBef>
              <a:buFont typeface="+mj-lt"/>
              <a:buAutoNum type="arabicPeriod"/>
            </a:pPr>
            <a:r>
              <a:rPr lang="en-IN" sz="2400" spc="25" dirty="0"/>
              <a:t>HR Department: Plan training, manage talent and ensure fair evaluation.</a:t>
            </a:r>
          </a:p>
          <a:p>
            <a:pPr marL="469900" indent="-457200" algn="l">
              <a:spcBef>
                <a:spcPts val="130"/>
              </a:spcBef>
              <a:buFont typeface="+mj-lt"/>
              <a:buAutoNum type="arabicPeriod"/>
            </a:pPr>
            <a:r>
              <a:rPr lang="en-IN" sz="2400" spc="25" dirty="0"/>
              <a:t>Executives: align employee performance with strategic goals.</a:t>
            </a:r>
          </a:p>
          <a:p>
            <a:pPr marL="469900" indent="-457200" algn="l">
              <a:spcBef>
                <a:spcPts val="130"/>
              </a:spcBef>
              <a:buFont typeface="+mj-lt"/>
              <a:buAutoNum type="arabicPeriod"/>
            </a:pPr>
            <a:r>
              <a:rPr lang="en-IN" sz="2400" spc="25" dirty="0"/>
              <a:t>Employees: gain insights for self-improvement and career growth</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2057400"/>
            <a:ext cx="2695574" cy="3248025"/>
          </a:xfrm>
          <a:prstGeom prst="rect">
            <a:avLst/>
          </a:prstGeom>
          <a:ln>
            <a:noFill/>
          </a:ln>
          <a:effectLst>
            <a:softEdge rad="112500"/>
          </a:effectLst>
        </p:spPr>
      </p:pic>
      <p:sp>
        <p:nvSpPr>
          <p:cNvPr id="6" name="object 6"/>
          <p:cNvSpPr txBox="1">
            <a:spLocks noGrp="1"/>
          </p:cNvSpPr>
          <p:nvPr>
            <p:ph type="title"/>
          </p:nvPr>
        </p:nvSpPr>
        <p:spPr>
          <a:xfrm>
            <a:off x="862124" y="94364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object 6">
            <a:extLst>
              <a:ext uri="{FF2B5EF4-FFF2-40B4-BE49-F238E27FC236}">
                <a16:creationId xmlns:a16="http://schemas.microsoft.com/office/drawing/2014/main" id="{CA3FD5C4-C512-4C03-A69E-771BD64D964C}"/>
              </a:ext>
            </a:extLst>
          </p:cNvPr>
          <p:cNvSpPr txBox="1">
            <a:spLocks/>
          </p:cNvSpPr>
          <p:nvPr/>
        </p:nvSpPr>
        <p:spPr>
          <a:xfrm>
            <a:off x="1724316" y="2427221"/>
            <a:ext cx="9153525" cy="2280753"/>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wrap="square" lIns="0" tIns="13335" rIns="0" bIns="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69900" indent="-457200" algn="l">
              <a:spcBef>
                <a:spcPts val="105"/>
              </a:spcBef>
              <a:buFont typeface="+mj-lt"/>
              <a:buAutoNum type="arabicPeriod"/>
            </a:pPr>
            <a:r>
              <a:rPr lang="en-IN" sz="2400" spc="10" dirty="0"/>
              <a:t>Targeted training: Develop personalized training programs based on specific performance gaps </a:t>
            </a:r>
          </a:p>
          <a:p>
            <a:pPr marL="469900" indent="-457200" algn="l">
              <a:spcBef>
                <a:spcPts val="105"/>
              </a:spcBef>
              <a:buFont typeface="+mj-lt"/>
              <a:buAutoNum type="arabicPeriod"/>
            </a:pPr>
            <a:r>
              <a:rPr lang="en-IN" sz="2400" spc="10" dirty="0"/>
              <a:t>Filtering-missing valves</a:t>
            </a:r>
          </a:p>
          <a:p>
            <a:pPr marL="469900" indent="-457200" algn="l">
              <a:spcBef>
                <a:spcPts val="105"/>
              </a:spcBef>
              <a:buFont typeface="+mj-lt"/>
              <a:buAutoNum type="arabicPeriod"/>
            </a:pPr>
            <a:r>
              <a:rPr lang="en-IN" sz="2400" spc="10" dirty="0"/>
              <a:t>Conditional formatting-blank values</a:t>
            </a:r>
          </a:p>
          <a:p>
            <a:pPr marL="469900" indent="-457200" algn="l">
              <a:spcBef>
                <a:spcPts val="105"/>
              </a:spcBef>
              <a:buFont typeface="+mj-lt"/>
              <a:buAutoNum type="arabicPeriod"/>
            </a:pPr>
            <a:r>
              <a:rPr lang="en-IN" sz="2400" spc="10" dirty="0"/>
              <a:t>Pivot table</a:t>
            </a:r>
          </a:p>
          <a:p>
            <a:pPr marL="469900" indent="-457200" algn="l">
              <a:spcBef>
                <a:spcPts val="105"/>
              </a:spcBef>
              <a:buFont typeface="+mj-lt"/>
              <a:buAutoNum type="arabicPeriod"/>
            </a:pPr>
            <a:r>
              <a:rPr lang="en-IN" sz="2400" spc="10" dirty="0"/>
              <a:t>Pie chart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itle 1">
            <a:extLst>
              <a:ext uri="{FF2B5EF4-FFF2-40B4-BE49-F238E27FC236}">
                <a16:creationId xmlns:a16="http://schemas.microsoft.com/office/drawing/2014/main" id="{C7ABDAA3-5DC3-465F-8D51-DFF1559B2EC4}"/>
              </a:ext>
            </a:extLst>
          </p:cNvPr>
          <p:cNvSpPr txBox="1">
            <a:spLocks/>
          </p:cNvSpPr>
          <p:nvPr/>
        </p:nvSpPr>
        <p:spPr>
          <a:xfrm>
            <a:off x="1295402" y="2514600"/>
            <a:ext cx="9601196" cy="365760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buFont typeface="+mj-lt"/>
              <a:buAutoNum type="arabicPeriod"/>
            </a:pPr>
            <a:endParaRPr lang="en-IN" sz="2400" dirty="0"/>
          </a:p>
          <a:p>
            <a:pPr marL="457200" indent="-457200" algn="l">
              <a:buFont typeface="+mj-lt"/>
              <a:buAutoNum type="arabicPeriod"/>
            </a:pPr>
            <a:r>
              <a:rPr lang="en-IN" sz="2400" dirty="0"/>
              <a:t>Employee data set-Kaggle</a:t>
            </a:r>
          </a:p>
          <a:p>
            <a:pPr marL="457200" indent="-457200" algn="l">
              <a:buFont typeface="+mj-lt"/>
              <a:buAutoNum type="arabicPeriod"/>
            </a:pPr>
            <a:r>
              <a:rPr lang="en-IN" sz="2400" dirty="0"/>
              <a:t>It have 26features</a:t>
            </a:r>
          </a:p>
          <a:p>
            <a:pPr marL="457200" indent="-457200" algn="l">
              <a:buFont typeface="+mj-lt"/>
              <a:buAutoNum type="arabicPeriod"/>
            </a:pPr>
            <a:r>
              <a:rPr lang="en-IN" sz="2400" dirty="0"/>
              <a:t>Feature-9</a:t>
            </a:r>
          </a:p>
          <a:p>
            <a:pPr marL="457200" indent="-457200" algn="l">
              <a:buFont typeface="+mj-lt"/>
              <a:buAutoNum type="arabicPeriod"/>
            </a:pPr>
            <a:r>
              <a:rPr lang="en-IN" sz="2400" dirty="0"/>
              <a:t>Gender-male, female</a:t>
            </a:r>
          </a:p>
          <a:p>
            <a:pPr marL="457200" indent="-457200" algn="l">
              <a:buFont typeface="+mj-lt"/>
              <a:buAutoNum type="arabicPeriod"/>
            </a:pPr>
            <a:r>
              <a:rPr lang="en-IN" sz="2400" dirty="0"/>
              <a:t>Performance score-employee</a:t>
            </a:r>
          </a:p>
          <a:p>
            <a:pPr marL="457200" indent="-457200" algn="l">
              <a:buFont typeface="+mj-lt"/>
              <a:buAutoNum type="arabicPeriod"/>
            </a:pPr>
            <a:r>
              <a:rPr lang="en-IN" sz="2400" dirty="0"/>
              <a:t>Business unit</a:t>
            </a:r>
          </a:p>
          <a:p>
            <a:pPr marL="457200" indent="-457200" algn="l">
              <a:buFont typeface="+mj-lt"/>
              <a:buAutoNum type="arabicPeriod"/>
            </a:pPr>
            <a:r>
              <a:rPr lang="en-IN" sz="2400" dirty="0"/>
              <a:t>Name</a:t>
            </a:r>
          </a:p>
          <a:p>
            <a:pPr marL="457200" indent="-457200" algn="l">
              <a:buFont typeface="+mj-lt"/>
              <a:buAutoNum type="arabicPeriod"/>
            </a:pPr>
            <a:r>
              <a:rPr lang="en-IN" sz="2400" dirty="0"/>
              <a:t>Rating-numerical</a:t>
            </a:r>
          </a:p>
          <a:p>
            <a:pPr marL="457200" indent="-457200" algn="l">
              <a:buFont typeface="+mj-lt"/>
              <a:buAutoNum type="arabicPeriod"/>
            </a:pPr>
            <a:r>
              <a:rPr lang="en-IN" sz="2400" dirty="0"/>
              <a:t>Employee status-married, single</a:t>
            </a:r>
          </a:p>
          <a:p>
            <a:pPr marL="457200" indent="-457200" algn="l">
              <a:buFont typeface="+mj-lt"/>
              <a:buAutoNum type="arabicPeriod"/>
            </a:pPr>
            <a:r>
              <a:rPr lang="en-IN" sz="2400" dirty="0"/>
              <a:t>Department type-sales, production</a:t>
            </a:r>
          </a:p>
          <a:p>
            <a:pPr marL="457200" indent="-457200" algn="l">
              <a:buFont typeface="+mj-lt"/>
              <a:buAutoNum type="arabicPeriod"/>
            </a:pPr>
            <a:r>
              <a:rPr lang="en-IN" sz="2400" dirty="0"/>
              <a:t>Employee type-full time, part time, contract</a:t>
            </a:r>
          </a:p>
          <a:p>
            <a:pPr algn="l"/>
            <a:r>
              <a:rPr lang="en-IN" sz="2400" dirty="0"/>
              <a:t> </a:t>
            </a:r>
          </a:p>
          <a:p>
            <a:pPr marL="457200" indent="-457200" algn="l">
              <a:buFont typeface="Arial" panose="020B0604020202020204" pitchFamily="34" charset="0"/>
              <a:buChar char="•"/>
            </a:pPr>
            <a:endParaRPr lang="en-IN" sz="2400" dirty="0"/>
          </a:p>
          <a:p>
            <a:pPr marL="457200" indent="-457200" algn="l">
              <a:buFont typeface="+mj-lt"/>
              <a:buAutoNum type="arabicPeriod"/>
            </a:pP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a:ln>
            <a:noFill/>
          </a:ln>
          <a:effectLst>
            <a:softEdge rad="112500"/>
          </a:effectLst>
        </p:spPr>
      </p:pic>
      <p:sp>
        <p:nvSpPr>
          <p:cNvPr id="7" name="object 7"/>
          <p:cNvSpPr txBox="1">
            <a:spLocks noGrp="1"/>
          </p:cNvSpPr>
          <p:nvPr>
            <p:ph type="title"/>
          </p:nvPr>
        </p:nvSpPr>
        <p:spPr>
          <a:xfrm>
            <a:off x="1639252" y="115834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687966"/>
            <a:ext cx="8611244" cy="341632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Arial" panose="020B0604020202020204" pitchFamily="34" charset="0"/>
              <a:buChar char="•"/>
            </a:pPr>
            <a:endParaRPr lang="en-IN" sz="2400" spc="10" dirty="0"/>
          </a:p>
          <a:p>
            <a:pPr algn="l">
              <a:buFont typeface="Arial" panose="020B0604020202020204" pitchFamily="34" charset="0"/>
              <a:buChar char="•"/>
            </a:pPr>
            <a:r>
              <a:rPr lang="en-IN" sz="2400" spc="10" dirty="0"/>
              <a:t> Develop personalized training programs based on specific performance gaps</a:t>
            </a:r>
          </a:p>
          <a:p>
            <a:pPr algn="l">
              <a:buFont typeface="Arial" panose="020B0604020202020204" pitchFamily="34" charset="0"/>
              <a:buChar char="•"/>
            </a:pPr>
            <a:r>
              <a:rPr lang="en-IN" sz="2400" spc="10" dirty="0"/>
              <a:t>Decreasing an employee workload</a:t>
            </a:r>
          </a:p>
          <a:p>
            <a:pPr algn="l">
              <a:buFont typeface="Arial" panose="020B0604020202020204" pitchFamily="34" charset="0"/>
              <a:buChar char="•"/>
            </a:pPr>
            <a:r>
              <a:rPr lang="en-IN" sz="2400" spc="10" dirty="0"/>
              <a:t>Streamline workflows and eliminate unnecessary steps to increase efficiency</a:t>
            </a:r>
          </a:p>
          <a:p>
            <a:pPr algn="l">
              <a:buFont typeface="Arial" panose="020B0604020202020204" pitchFamily="34" charset="0"/>
              <a:buChar char="•"/>
            </a:pPr>
            <a:endParaRPr lang="en-IN" sz="2400" spc="10" dirty="0"/>
          </a:p>
          <a:p>
            <a:pPr algn="l">
              <a:buFont typeface="Arial" panose="020B0604020202020204" pitchFamily="34" charset="0"/>
              <a:buChar char="•"/>
            </a:pPr>
            <a:endParaRPr lang="en-IN" sz="2400" spc="10" dirty="0"/>
          </a:p>
          <a:p>
            <a:pPr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3065</TotalTime>
  <Words>511</Words>
  <Application>Microsoft Office PowerPoint</Application>
  <PresentationFormat>Widescreen</PresentationFormat>
  <Paragraphs>97</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Garamond</vt:lpstr>
      <vt:lpstr>Roboto</vt:lpstr>
      <vt:lpstr>Times New Roman</vt:lpstr>
      <vt:lpstr>Trebuchet MS</vt:lpstr>
      <vt:lpstr>Wingdings</vt:lpstr>
      <vt:lpstr>Organic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keerthivasan kavin</cp:lastModifiedBy>
  <cp:revision>14</cp:revision>
  <dcterms:created xsi:type="dcterms:W3CDTF">2024-03-29T15:07:22Z</dcterms:created>
  <dcterms:modified xsi:type="dcterms:W3CDTF">2024-09-06T14:11:38Z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