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FD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FD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FD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144" y="2243836"/>
            <a:ext cx="5001260" cy="1070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FD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302" y="1821497"/>
            <a:ext cx="10907394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4507" y="6386307"/>
            <a:ext cx="190500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02" y="76676"/>
            <a:ext cx="3427095" cy="644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9"/>
              </a:lnSpc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395605">
              <a:lnSpc>
                <a:spcPct val="100000"/>
              </a:lnSpc>
              <a:tabLst>
                <a:tab pos="713105" algn="l"/>
              </a:tabLst>
            </a:pP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1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	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5175" y="581025"/>
              <a:ext cx="695325" cy="152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4" y="114300"/>
              <a:ext cx="3000375" cy="1409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5"/>
              </a:spcBef>
            </a:pPr>
            <a:r>
              <a:rPr dirty="0" spc="-10"/>
              <a:t>Sentimental</a:t>
            </a:r>
            <a:r>
              <a:rPr dirty="0" spc="5"/>
              <a:t> Analysis </a:t>
            </a:r>
            <a:r>
              <a:rPr dirty="0" spc="-900"/>
              <a:t> </a:t>
            </a:r>
            <a:r>
              <a:rPr dirty="0"/>
              <a:t>Microservice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144" y="4237291"/>
            <a:ext cx="3577590" cy="2171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3040" indent="-180975">
              <a:lnSpc>
                <a:spcPts val="2290"/>
              </a:lnSpc>
              <a:spcBef>
                <a:spcPts val="125"/>
              </a:spcBef>
              <a:buAutoNum type="arabicPlain"/>
              <a:tabLst>
                <a:tab pos="193675" algn="l"/>
              </a:tabLs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JAI</a:t>
            </a:r>
            <a:r>
              <a:rPr dirty="0" sz="20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DEEPAK</a:t>
            </a:r>
            <a:r>
              <a:rPr dirty="0" sz="20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193040" indent="-180975">
              <a:lnSpc>
                <a:spcPts val="2180"/>
              </a:lnSpc>
              <a:buAutoNum type="arabicPlain"/>
              <a:tabLst>
                <a:tab pos="193675" algn="l"/>
              </a:tabLs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HARRISHWAR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93040" indent="-180975">
              <a:lnSpc>
                <a:spcPts val="2180"/>
              </a:lnSpc>
              <a:buAutoNum type="arabicPlain"/>
              <a:tabLst>
                <a:tab pos="193675" algn="l"/>
              </a:tabLs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KEERTHIVASAN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93040" indent="-180975">
              <a:lnSpc>
                <a:spcPts val="2140"/>
              </a:lnSpc>
              <a:buAutoNum type="arabicPlain"/>
              <a:tabLst>
                <a:tab pos="193675" algn="l"/>
              </a:tabLs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JAGADEESH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3040" indent="-180975">
              <a:lnSpc>
                <a:spcPts val="2250"/>
              </a:lnSpc>
              <a:buAutoNum type="arabicPlain"/>
              <a:tabLst>
                <a:tab pos="193675" algn="l"/>
              </a:tabLst>
            </a:pPr>
            <a:r>
              <a:rPr dirty="0" sz="2000" spc="5" b="1">
                <a:solidFill>
                  <a:srgbClr val="FFFFFF"/>
                </a:solidFill>
                <a:latin typeface="Calibri"/>
                <a:cs typeface="Calibri"/>
              </a:rPr>
              <a:t>JEEVA</a:t>
            </a:r>
            <a:r>
              <a:rPr dirty="0" sz="20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Calibri"/>
                <a:cs typeface="Calibri"/>
              </a:rPr>
              <a:t>SAKTHI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36854">
              <a:lnSpc>
                <a:spcPct val="100000"/>
              </a:lnSpc>
              <a:spcBef>
                <a:spcPts val="1700"/>
              </a:spcBef>
            </a:pP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dirty="0" sz="1400" spc="-15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400" spc="30" b="1">
                <a:solidFill>
                  <a:srgbClr val="FFFFFF"/>
                </a:solidFill>
                <a:latin typeface="Georgia"/>
                <a:cs typeface="Georgia"/>
              </a:rPr>
              <a:t>j</a:t>
            </a:r>
            <a:r>
              <a:rPr dirty="0" sz="1400" spc="-15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400" spc="35" b="1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dirty="0" sz="1400" spc="-15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400" spc="15" b="1">
                <a:solidFill>
                  <a:srgbClr val="FFFFFF"/>
                </a:solidFill>
                <a:latin typeface="Georgia"/>
                <a:cs typeface="Georgia"/>
              </a:rPr>
              <a:t>k</a:t>
            </a:r>
            <a:r>
              <a:rPr dirty="0" sz="1400" spc="20" b="1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dirty="0" sz="1400" spc="15" b="1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dirty="0" sz="1400" spc="-5" b="1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dirty="0" sz="1400" spc="-114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400" spc="25" b="1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dirty="0" sz="1400" spc="40" b="1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dirty="0" sz="1400" spc="20" b="1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dirty="0" sz="1400" spc="40" b="1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dirty="0" sz="1400" spc="20" b="1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dirty="0" sz="1400" spc="40" b="1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dirty="0" sz="1400" spc="15" b="1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dirty="0" sz="1400" spc="-12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400" spc="10" b="1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dirty="0" sz="1400" spc="-17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dirty="0" sz="1400" spc="20" b="1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dirty="0" sz="1400" b="1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1400" spc="15" b="1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1400" spc="35" b="1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dirty="0" sz="1400" spc="5" b="1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400" spc="15" b="1">
                <a:solidFill>
                  <a:srgbClr val="FFFFFF"/>
                </a:solidFill>
                <a:latin typeface="Georgia"/>
                <a:cs typeface="Georgia"/>
              </a:rPr>
              <a:t>gy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0862" y="387730"/>
            <a:ext cx="363347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5">
                <a:solidFill>
                  <a:srgbClr val="000000"/>
                </a:solidFill>
              </a:rPr>
              <a:t>Feedback</a:t>
            </a:r>
            <a:r>
              <a:rPr dirty="0" sz="3000" spc="-16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Analysis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8350" y="1714500"/>
            <a:ext cx="7334250" cy="4391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6153150"/>
            <a:ext cx="10877550" cy="295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862" y="1475422"/>
            <a:ext cx="6220460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>
                <a:solidFill>
                  <a:srgbClr val="FFFFFF"/>
                </a:solidFill>
              </a:rPr>
              <a:t>Future</a:t>
            </a:r>
            <a:r>
              <a:rPr dirty="0" sz="5400" spc="-100">
                <a:solidFill>
                  <a:srgbClr val="FFFFFF"/>
                </a:solidFill>
              </a:rPr>
              <a:t> </a:t>
            </a:r>
            <a:r>
              <a:rPr dirty="0" sz="5400" spc="-5">
                <a:solidFill>
                  <a:srgbClr val="FFFFFF"/>
                </a:solidFill>
              </a:rPr>
              <a:t>Readiness</a:t>
            </a:r>
            <a:endParaRPr sz="5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/>
              <a:t>11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opyright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Virtusa</a:t>
            </a: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Cor</a:t>
            </a:r>
            <a:r>
              <a:rPr dirty="0" sz="800" spc="5">
                <a:solidFill>
                  <a:srgbClr val="92908D"/>
                </a:solidFill>
                <a:latin typeface="Arial MT"/>
                <a:cs typeface="Arial MT"/>
              </a:rPr>
              <a:t>poration.</a:t>
            </a:r>
            <a:r>
              <a:rPr dirty="0" sz="800" spc="-75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2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ghts</a:t>
            </a:r>
            <a:r>
              <a:rPr dirty="0" sz="800" spc="50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15">
                <a:solidFill>
                  <a:srgbClr val="92908D"/>
                </a:solidFill>
                <a:latin typeface="Arial MT"/>
                <a:cs typeface="Arial MT"/>
              </a:rPr>
              <a:t>Reserved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800" spc="-1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180" y="3116262"/>
            <a:ext cx="2962910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dirty="0" sz="1800" spc="-10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FFFFFF"/>
                </a:solidFill>
                <a:latin typeface="Arial"/>
                <a:cs typeface="Arial"/>
              </a:rPr>
              <a:t>Roadmap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95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sz="1800" spc="-15" i="1">
                <a:solidFill>
                  <a:srgbClr val="FFFFFF"/>
                </a:solidFill>
                <a:latin typeface="Arial"/>
                <a:cs typeface="Arial"/>
              </a:rPr>
              <a:t>Cross-Industry</a:t>
            </a:r>
            <a:r>
              <a:rPr dirty="0" sz="1800" spc="1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862" y="387730"/>
            <a:ext cx="3481704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Future</a:t>
            </a:r>
            <a:r>
              <a:rPr dirty="0" sz="3000" spc="-120">
                <a:solidFill>
                  <a:srgbClr val="000000"/>
                </a:solidFill>
              </a:rPr>
              <a:t> </a:t>
            </a:r>
            <a:r>
              <a:rPr dirty="0" sz="3000" spc="10">
                <a:solidFill>
                  <a:srgbClr val="000000"/>
                </a:solidFill>
              </a:rPr>
              <a:t>Readiness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50875" y="1229042"/>
            <a:ext cx="88366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5750">
              <a:lnSpc>
                <a:spcPct val="100800"/>
              </a:lnSpc>
              <a:spcBef>
                <a:spcPts val="85"/>
              </a:spcBef>
              <a:buClr>
                <a:srgbClr val="007EAD"/>
              </a:buClr>
              <a:buFont typeface="Wingdings"/>
              <a:buChar char=""/>
              <a:tabLst>
                <a:tab pos="298450" algn="l"/>
              </a:tabLst>
            </a:pPr>
            <a:r>
              <a:rPr dirty="0" sz="1800" spc="-50" i="1">
                <a:solidFill>
                  <a:srgbClr val="522ABD"/>
                </a:solidFill>
                <a:latin typeface="Arial"/>
                <a:cs typeface="Arial"/>
              </a:rPr>
              <a:t>we</a:t>
            </a:r>
            <a:r>
              <a:rPr dirty="0" sz="1800" spc="75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522ABD"/>
                </a:solidFill>
                <a:latin typeface="Arial"/>
                <a:cs typeface="Arial"/>
              </a:rPr>
              <a:t>can</a:t>
            </a:r>
            <a:r>
              <a:rPr dirty="0" sz="1800" spc="7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522ABD"/>
                </a:solidFill>
                <a:latin typeface="Arial"/>
                <a:cs typeface="Arial"/>
              </a:rPr>
              <a:t>also</a:t>
            </a:r>
            <a:r>
              <a:rPr dirty="0" sz="1800" spc="-7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522ABD"/>
                </a:solidFill>
                <a:latin typeface="Arial"/>
                <a:cs typeface="Arial"/>
              </a:rPr>
              <a:t>apply</a:t>
            </a:r>
            <a:r>
              <a:rPr dirty="0" sz="1800" spc="3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10" i="1">
                <a:solidFill>
                  <a:srgbClr val="522ABD"/>
                </a:solidFill>
                <a:latin typeface="Arial"/>
                <a:cs typeface="Arial"/>
              </a:rPr>
              <a:t>this</a:t>
            </a:r>
            <a:r>
              <a:rPr dirty="0" sz="1800" spc="-45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522ABD"/>
                </a:solidFill>
                <a:latin typeface="Arial"/>
                <a:cs typeface="Arial"/>
              </a:rPr>
              <a:t>method</a:t>
            </a:r>
            <a:r>
              <a:rPr dirty="0" sz="1800" spc="75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522ABD"/>
                </a:solidFill>
                <a:latin typeface="Arial"/>
                <a:cs typeface="Arial"/>
              </a:rPr>
              <a:t>for</a:t>
            </a:r>
            <a:r>
              <a:rPr dirty="0" sz="1800" spc="3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522ABD"/>
                </a:solidFill>
                <a:latin typeface="Arial"/>
                <a:cs typeface="Arial"/>
              </a:rPr>
              <a:t>identify</a:t>
            </a:r>
            <a:r>
              <a:rPr dirty="0" sz="1800" spc="-125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522ABD"/>
                </a:solidFill>
                <a:latin typeface="Arial"/>
                <a:cs typeface="Arial"/>
              </a:rPr>
              <a:t>the</a:t>
            </a:r>
            <a:r>
              <a:rPr dirty="0" sz="1800" spc="5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522ABD"/>
                </a:solidFill>
                <a:latin typeface="Arial"/>
                <a:cs typeface="Arial"/>
              </a:rPr>
              <a:t>user</a:t>
            </a:r>
            <a:r>
              <a:rPr dirty="0" sz="1800" spc="105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522ABD"/>
                </a:solidFill>
                <a:latin typeface="Arial"/>
                <a:cs typeface="Arial"/>
              </a:rPr>
              <a:t>satisfaction</a:t>
            </a:r>
            <a:r>
              <a:rPr dirty="0" sz="1800" spc="-15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522ABD"/>
                </a:solidFill>
                <a:latin typeface="Arial"/>
                <a:cs typeface="Arial"/>
              </a:rPr>
              <a:t>about</a:t>
            </a:r>
            <a:r>
              <a:rPr dirty="0" sz="1800" spc="13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522ABD"/>
                </a:solidFill>
                <a:latin typeface="Arial"/>
                <a:cs typeface="Arial"/>
              </a:rPr>
              <a:t>various</a:t>
            </a:r>
            <a:r>
              <a:rPr dirty="0" sz="1800" spc="5" i="1">
                <a:solidFill>
                  <a:srgbClr val="522ABD"/>
                </a:solidFill>
                <a:latin typeface="Arial"/>
                <a:cs typeface="Arial"/>
              </a:rPr>
              <a:t> mobile </a:t>
            </a:r>
            <a:r>
              <a:rPr dirty="0" sz="1800" spc="-490" i="1">
                <a:solidFill>
                  <a:srgbClr val="522AB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522ABD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1700" y="1847850"/>
            <a:ext cx="6286500" cy="40481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12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6153150"/>
            <a:ext cx="10877550" cy="295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862" y="1475422"/>
            <a:ext cx="5612765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>
                <a:solidFill>
                  <a:srgbClr val="FFFFFF"/>
                </a:solidFill>
              </a:rPr>
              <a:t>About</a:t>
            </a:r>
            <a:r>
              <a:rPr dirty="0" sz="5400" spc="-25">
                <a:solidFill>
                  <a:srgbClr val="FFFFFF"/>
                </a:solidFill>
              </a:rPr>
              <a:t> </a:t>
            </a:r>
            <a:r>
              <a:rPr dirty="0" sz="5400" spc="10">
                <a:solidFill>
                  <a:srgbClr val="FFFFFF"/>
                </a:solidFill>
              </a:rPr>
              <a:t>the</a:t>
            </a:r>
            <a:r>
              <a:rPr dirty="0" sz="5400" spc="-65">
                <a:solidFill>
                  <a:srgbClr val="FFFFFF"/>
                </a:solidFill>
              </a:rPr>
              <a:t> </a:t>
            </a:r>
            <a:r>
              <a:rPr dirty="0" sz="5400" spc="-5">
                <a:solidFill>
                  <a:srgbClr val="FFFFFF"/>
                </a:solidFill>
              </a:rPr>
              <a:t>Team</a:t>
            </a:r>
            <a:endParaRPr sz="5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/>
              <a:t>13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opyright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Virtusa</a:t>
            </a: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Cor</a:t>
            </a:r>
            <a:r>
              <a:rPr dirty="0" sz="800" spc="5">
                <a:solidFill>
                  <a:srgbClr val="92908D"/>
                </a:solidFill>
                <a:latin typeface="Arial MT"/>
                <a:cs typeface="Arial MT"/>
              </a:rPr>
              <a:t>poration.</a:t>
            </a:r>
            <a:r>
              <a:rPr dirty="0" sz="800" spc="-75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2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ghts</a:t>
            </a:r>
            <a:r>
              <a:rPr dirty="0" sz="800" spc="50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15">
                <a:solidFill>
                  <a:srgbClr val="92908D"/>
                </a:solidFill>
                <a:latin typeface="Arial MT"/>
                <a:cs typeface="Arial MT"/>
              </a:rPr>
              <a:t>Reserved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800" spc="-1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180" y="3116262"/>
            <a:ext cx="8189595" cy="1130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currently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pursing</a:t>
            </a:r>
            <a:r>
              <a:rPr dirty="0" sz="1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at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Rajalakshmi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institute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Of technology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.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team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has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previously 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done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some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projects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App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development .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first time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field ,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we have 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put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effort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Thanks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giving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opportunity.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33400" y="6153150"/>
            <a:ext cx="10887075" cy="295275"/>
            <a:chOff x="533400" y="6153150"/>
            <a:chExt cx="1088707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6153150"/>
              <a:ext cx="10877550" cy="295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5" y="6153150"/>
              <a:ext cx="10877550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88128" y="2504122"/>
            <a:ext cx="3011170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15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540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400" spc="-5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/>
              <a:t>13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opyright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Virtusa</a:t>
            </a: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Cor</a:t>
            </a:r>
            <a:r>
              <a:rPr dirty="0" sz="800" spc="5">
                <a:solidFill>
                  <a:srgbClr val="92908D"/>
                </a:solidFill>
                <a:latin typeface="Arial MT"/>
                <a:cs typeface="Arial MT"/>
              </a:rPr>
              <a:t>poration.</a:t>
            </a:r>
            <a:r>
              <a:rPr dirty="0" sz="800" spc="-75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2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ghts</a:t>
            </a:r>
            <a:r>
              <a:rPr dirty="0" sz="800" spc="50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15">
                <a:solidFill>
                  <a:srgbClr val="92908D"/>
                </a:solidFill>
                <a:latin typeface="Arial MT"/>
                <a:cs typeface="Arial MT"/>
              </a:rPr>
              <a:t>Reserved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800" spc="-1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907" y="6376352"/>
            <a:ext cx="844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" y="6153150"/>
            <a:ext cx="10877550" cy="2952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725" y="6376352"/>
            <a:ext cx="273939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opyright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Virtusa</a:t>
            </a: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Cor</a:t>
            </a:r>
            <a:r>
              <a:rPr dirty="0" sz="800" spc="5">
                <a:solidFill>
                  <a:srgbClr val="92908D"/>
                </a:solidFill>
                <a:latin typeface="Arial MT"/>
                <a:cs typeface="Arial MT"/>
              </a:rPr>
              <a:t>poration.</a:t>
            </a:r>
            <a:r>
              <a:rPr dirty="0" sz="800" spc="-75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2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ghts</a:t>
            </a:r>
            <a:r>
              <a:rPr dirty="0" sz="800" spc="50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15">
                <a:solidFill>
                  <a:srgbClr val="92908D"/>
                </a:solidFill>
                <a:latin typeface="Arial MT"/>
                <a:cs typeface="Arial MT"/>
              </a:rPr>
              <a:t>Reserved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800" spc="-1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862" y="1475422"/>
            <a:ext cx="5475605" cy="1517650"/>
          </a:xfrm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1300"/>
              </a:spcBef>
            </a:pPr>
            <a:r>
              <a:rPr dirty="0" sz="5400" spc="5">
                <a:solidFill>
                  <a:srgbClr val="FFFFFF"/>
                </a:solidFill>
              </a:rPr>
              <a:t>Business</a:t>
            </a:r>
            <a:r>
              <a:rPr dirty="0" sz="5400" spc="-180">
                <a:solidFill>
                  <a:srgbClr val="FFFFFF"/>
                </a:solidFill>
              </a:rPr>
              <a:t> </a:t>
            </a:r>
            <a:r>
              <a:rPr dirty="0" sz="5400" spc="-10">
                <a:solidFill>
                  <a:srgbClr val="FFFFFF"/>
                </a:solidFill>
              </a:rPr>
              <a:t>Need/ </a:t>
            </a:r>
            <a:r>
              <a:rPr dirty="0" sz="5400" spc="-1355">
                <a:solidFill>
                  <a:srgbClr val="FFFFFF"/>
                </a:solidFill>
              </a:rPr>
              <a:t> </a:t>
            </a:r>
            <a:r>
              <a:rPr dirty="0" sz="5400" spc="-5">
                <a:solidFill>
                  <a:srgbClr val="FFFFFF"/>
                </a:solidFill>
              </a:rPr>
              <a:t>Opportunity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551180" y="3116262"/>
            <a:ext cx="3481704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Identification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12700" marR="1611630">
              <a:lnSpc>
                <a:spcPts val="3829"/>
              </a:lnSpc>
              <a:spcBef>
                <a:spcPts val="130"/>
              </a:spcBef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Assessment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Proposition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5" y="6376352"/>
            <a:ext cx="273939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907" y="6376352"/>
            <a:ext cx="844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862" y="387730"/>
            <a:ext cx="737806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5">
                <a:solidFill>
                  <a:srgbClr val="000000"/>
                </a:solidFill>
              </a:rPr>
              <a:t>Business</a:t>
            </a:r>
            <a:r>
              <a:rPr dirty="0" sz="3000" spc="-3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Problem/Need/Opportunity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573405" y="1188148"/>
            <a:ext cx="9469755" cy="317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solidFill>
                  <a:srgbClr val="007EAD"/>
                </a:solidFill>
                <a:latin typeface="Arial"/>
                <a:cs typeface="Arial"/>
              </a:rPr>
              <a:t>Explain</a:t>
            </a:r>
            <a:r>
              <a:rPr dirty="0" sz="1800" spc="-7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7EAD"/>
                </a:solidFill>
                <a:latin typeface="Arial"/>
                <a:cs typeface="Arial"/>
              </a:rPr>
              <a:t>the</a:t>
            </a:r>
            <a:r>
              <a:rPr dirty="0" sz="180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business</a:t>
            </a:r>
            <a:r>
              <a:rPr dirty="0" sz="1800" spc="10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problem</a:t>
            </a:r>
            <a:r>
              <a:rPr dirty="0" sz="1800" spc="2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007EAD"/>
                </a:solidFill>
                <a:latin typeface="Arial"/>
                <a:cs typeface="Arial"/>
              </a:rPr>
              <a:t>or</a:t>
            </a:r>
            <a:r>
              <a:rPr dirty="0" sz="1800" spc="2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7EAD"/>
                </a:solidFill>
                <a:latin typeface="Arial"/>
                <a:cs typeface="Arial"/>
              </a:rPr>
              <a:t>a </a:t>
            </a:r>
            <a:r>
              <a:rPr dirty="0" sz="1800" spc="-25" i="1">
                <a:solidFill>
                  <a:srgbClr val="007EAD"/>
                </a:solidFill>
                <a:latin typeface="Arial"/>
                <a:cs typeface="Arial"/>
              </a:rPr>
              <a:t>need</a:t>
            </a:r>
            <a:r>
              <a:rPr dirty="0" sz="1800" spc="7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with</a:t>
            </a:r>
            <a:r>
              <a:rPr dirty="0" sz="180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007EAD"/>
                </a:solidFill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problem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-</a:t>
            </a:r>
            <a:r>
              <a:rPr dirty="0" sz="1800" spc="3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prevent</a:t>
            </a:r>
            <a:r>
              <a:rPr dirty="0" sz="1800" spc="3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customer</a:t>
            </a:r>
            <a:r>
              <a:rPr dirty="0" sz="1800" spc="23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loss</a:t>
            </a:r>
            <a:r>
              <a:rPr dirty="0" sz="1800" spc="8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from</a:t>
            </a:r>
            <a:r>
              <a:rPr dirty="0" sz="1800" spc="8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cross</a:t>
            </a:r>
            <a:r>
              <a:rPr dirty="0" sz="1800" spc="8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5" b="1" i="1">
                <a:solidFill>
                  <a:srgbClr val="3C3C3C"/>
                </a:solidFill>
                <a:latin typeface="Arial"/>
                <a:cs typeface="Arial"/>
              </a:rPr>
              <a:t>selling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and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also</a:t>
            </a:r>
            <a:r>
              <a:rPr dirty="0" sz="1800" spc="6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improve</a:t>
            </a:r>
            <a:r>
              <a:rPr dirty="0" sz="1800" spc="8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market</a:t>
            </a:r>
            <a:r>
              <a:rPr dirty="0" sz="1800" spc="11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growth</a:t>
            </a:r>
            <a:endParaRPr sz="1800">
              <a:latin typeface="Arial"/>
              <a:cs typeface="Arial"/>
            </a:endParaRPr>
          </a:p>
          <a:p>
            <a:pPr marL="298450" marR="916940" indent="-298450">
              <a:lnSpc>
                <a:spcPct val="1008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  <a:tab pos="3682365" algn="l"/>
              </a:tabLst>
            </a:pP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unmet</a:t>
            </a:r>
            <a:r>
              <a:rPr dirty="0" sz="1800" spc="10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needs-</a:t>
            </a:r>
            <a:r>
              <a:rPr dirty="0" sz="1800" spc="3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recommend</a:t>
            </a:r>
            <a:r>
              <a:rPr dirty="0" sz="1800" spc="13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5" b="1" i="1">
                <a:solidFill>
                  <a:srgbClr val="3C3C3C"/>
                </a:solidFill>
                <a:latin typeface="Arial"/>
                <a:cs typeface="Arial"/>
              </a:rPr>
              <a:t>the	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459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based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on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financial(able to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buy).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most</a:t>
            </a:r>
            <a:r>
              <a:rPr dirty="0" sz="1800" spc="9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of</a:t>
            </a:r>
            <a:r>
              <a:rPr dirty="0" sz="1800" spc="1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customer</a:t>
            </a:r>
            <a:r>
              <a:rPr dirty="0" sz="1800" spc="14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need</a:t>
            </a:r>
            <a:r>
              <a:rPr dirty="0" sz="1800" spc="4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best</a:t>
            </a:r>
            <a:r>
              <a:rPr dirty="0" sz="1800" spc="2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1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with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low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price and</a:t>
            </a:r>
            <a:r>
              <a:rPr dirty="0" sz="1800" spc="4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it</a:t>
            </a:r>
            <a:r>
              <a:rPr dirty="0" sz="1800" spc="-4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may</a:t>
            </a:r>
            <a:r>
              <a:rPr dirty="0" sz="1800" spc="7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be</a:t>
            </a:r>
            <a:r>
              <a:rPr dirty="0" sz="1800" spc="-7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affordable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58381"/>
              </a:buClr>
              <a:buFont typeface="Arial MT"/>
              <a:buChar char="•"/>
            </a:pPr>
            <a:endParaRPr sz="19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  <a:tab pos="3958590" algn="l"/>
              </a:tabLst>
            </a:pP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people</a:t>
            </a:r>
            <a:r>
              <a:rPr dirty="0" sz="1800" spc="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mostly</a:t>
            </a:r>
            <a:r>
              <a:rPr dirty="0" sz="1800" spc="8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not</a:t>
            </a:r>
            <a:r>
              <a:rPr dirty="0" sz="1800" spc="3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like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unwanted	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9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(It</a:t>
            </a:r>
            <a:r>
              <a:rPr dirty="0" sz="1800" spc="1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is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 important</a:t>
            </a:r>
            <a:r>
              <a:rPr dirty="0" sz="1800" spc="1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800" spc="4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address)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58381"/>
              </a:buClr>
              <a:buFont typeface="Arial MT"/>
              <a:buChar char="•"/>
            </a:pPr>
            <a:endParaRPr sz="1800">
              <a:latin typeface="Arial"/>
              <a:cs typeface="Arial"/>
            </a:endParaRPr>
          </a:p>
          <a:p>
            <a:pPr marL="298450" marR="165100" indent="-286385">
              <a:lnSpc>
                <a:spcPct val="1008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customer</a:t>
            </a:r>
            <a:r>
              <a:rPr dirty="0" sz="1800" spc="22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buy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more</a:t>
            </a:r>
            <a:r>
              <a:rPr dirty="0" sz="1800" spc="8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1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and</a:t>
            </a:r>
            <a:r>
              <a:rPr dirty="0" sz="1800" spc="5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also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they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recommend</a:t>
            </a:r>
            <a:r>
              <a:rPr dirty="0" sz="1800" spc="2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40" b="1" i="1">
                <a:solidFill>
                  <a:srgbClr val="3C3C3C"/>
                </a:solidFill>
                <a:latin typeface="Arial"/>
                <a:cs typeface="Arial"/>
              </a:rPr>
              <a:t>our</a:t>
            </a:r>
            <a:r>
              <a:rPr dirty="0" sz="1800" spc="7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10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800" spc="13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neighbour</a:t>
            </a:r>
            <a:r>
              <a:rPr dirty="0" sz="1800" spc="7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.It </a:t>
            </a:r>
            <a:r>
              <a:rPr dirty="0" sz="1800" spc="-484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help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gain</a:t>
            </a:r>
            <a:r>
              <a:rPr dirty="0" sz="1800" spc="4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new</a:t>
            </a:r>
            <a:r>
              <a:rPr dirty="0" sz="1800" spc="4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customer</a:t>
            </a:r>
            <a:r>
              <a:rPr dirty="0" sz="1800" spc="14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.customer</a:t>
            </a:r>
            <a:r>
              <a:rPr dirty="0" sz="1800" spc="22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b="1" i="1">
                <a:solidFill>
                  <a:srgbClr val="3C3C3C"/>
                </a:solidFill>
                <a:latin typeface="Arial"/>
                <a:cs typeface="Arial"/>
              </a:rPr>
              <a:t>is</a:t>
            </a:r>
            <a:r>
              <a:rPr dirty="0" sz="1800" spc="-7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C3C3C"/>
                </a:solidFill>
                <a:latin typeface="Arial"/>
                <a:cs typeface="Arial"/>
              </a:rPr>
              <a:t>satisfied</a:t>
            </a:r>
            <a:r>
              <a:rPr dirty="0" sz="1800" spc="4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b="1" i="1">
                <a:solidFill>
                  <a:srgbClr val="3C3C3C"/>
                </a:solidFill>
                <a:latin typeface="Arial"/>
                <a:cs typeface="Arial"/>
              </a:rPr>
              <a:t>through</a:t>
            </a:r>
            <a:r>
              <a:rPr dirty="0" sz="1800" spc="19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40" b="1" i="1">
                <a:solidFill>
                  <a:srgbClr val="3C3C3C"/>
                </a:solidFill>
                <a:latin typeface="Arial"/>
                <a:cs typeface="Arial"/>
              </a:rPr>
              <a:t>our</a:t>
            </a:r>
            <a:r>
              <a:rPr dirty="0" sz="1800" spc="7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b="1" i="1">
                <a:solidFill>
                  <a:srgbClr val="3C3C3C"/>
                </a:solidFill>
                <a:latin typeface="Arial"/>
                <a:cs typeface="Arial"/>
              </a:rPr>
              <a:t>service</a:t>
            </a:r>
            <a:r>
              <a:rPr dirty="0" sz="1800" spc="7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3C3C3C"/>
                </a:solidFill>
                <a:latin typeface="Arial"/>
                <a:cs typeface="Arial"/>
              </a:rPr>
              <a:t>they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5" b="1" i="1">
                <a:solidFill>
                  <a:srgbClr val="3C3C3C"/>
                </a:solidFill>
                <a:latin typeface="Arial"/>
                <a:cs typeface="Arial"/>
              </a:rPr>
              <a:t>will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  <a:tabLst>
                <a:tab pos="784225" algn="l"/>
              </a:tabLst>
            </a:pP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not	</a:t>
            </a:r>
            <a:r>
              <a:rPr dirty="0" sz="1800" spc="-30" b="1" i="1">
                <a:solidFill>
                  <a:srgbClr val="3C3C3C"/>
                </a:solidFill>
                <a:latin typeface="Arial"/>
                <a:cs typeface="Arial"/>
              </a:rPr>
              <a:t>go</a:t>
            </a:r>
            <a:r>
              <a:rPr dirty="0" sz="1800" spc="35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800" spc="-4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other</a:t>
            </a:r>
            <a:r>
              <a:rPr dirty="0" sz="1800" spc="60" b="1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3C3C3C"/>
                </a:solidFill>
                <a:latin typeface="Arial"/>
                <a:cs typeface="Arial"/>
              </a:rPr>
              <a:t>companies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907" y="6376352"/>
            <a:ext cx="844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" y="6153150"/>
            <a:ext cx="10877550" cy="2952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725" y="6376352"/>
            <a:ext cx="273939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opyright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Virtusa</a:t>
            </a: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Cor</a:t>
            </a:r>
            <a:r>
              <a:rPr dirty="0" sz="800" spc="5">
                <a:solidFill>
                  <a:srgbClr val="92908D"/>
                </a:solidFill>
                <a:latin typeface="Arial MT"/>
                <a:cs typeface="Arial MT"/>
              </a:rPr>
              <a:t>poration.</a:t>
            </a:r>
            <a:r>
              <a:rPr dirty="0" sz="800" spc="-75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2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ghts</a:t>
            </a:r>
            <a:r>
              <a:rPr dirty="0" sz="800" spc="50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15">
                <a:solidFill>
                  <a:srgbClr val="92908D"/>
                </a:solidFill>
                <a:latin typeface="Arial MT"/>
                <a:cs typeface="Arial MT"/>
              </a:rPr>
              <a:t>Reserved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800" spc="-1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862" y="1475422"/>
            <a:ext cx="5990590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-10">
                <a:solidFill>
                  <a:srgbClr val="FFFFFF"/>
                </a:solidFill>
              </a:rPr>
              <a:t>Market</a:t>
            </a:r>
            <a:r>
              <a:rPr dirty="0" sz="5400" spc="10">
                <a:solidFill>
                  <a:srgbClr val="FFFFFF"/>
                </a:solidFill>
              </a:rPr>
              <a:t> </a:t>
            </a:r>
            <a:r>
              <a:rPr dirty="0" sz="5400">
                <a:solidFill>
                  <a:srgbClr val="FFFFFF"/>
                </a:solidFill>
              </a:rPr>
              <a:t>Potential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551180" y="3082861"/>
            <a:ext cx="3359150" cy="2627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Segment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Sizing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 MT"/>
              <a:cs typeface="Arial MT"/>
            </a:endParaRPr>
          </a:p>
          <a:p>
            <a:pPr marL="527685" marR="5080" indent="-286385">
              <a:lnSpc>
                <a:spcPct val="100299"/>
              </a:lnSpc>
              <a:buFont typeface="Wingdings"/>
              <a:buChar char=""/>
              <a:tabLst>
                <a:tab pos="527685" algn="l"/>
              </a:tabLst>
            </a:pP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Brands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use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sentiment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analysis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track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own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feelings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attached</a:t>
            </a:r>
            <a:r>
              <a:rPr dirty="0" sz="1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and they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track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competitor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mentions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comparison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purposes.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8650" y="2390775"/>
            <a:ext cx="64484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5" y="6376352"/>
            <a:ext cx="273939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907" y="6376352"/>
            <a:ext cx="844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862" y="387730"/>
            <a:ext cx="560070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Target</a:t>
            </a:r>
            <a:r>
              <a:rPr dirty="0" sz="3000" spc="-40">
                <a:solidFill>
                  <a:srgbClr val="000000"/>
                </a:solidFill>
              </a:rPr>
              <a:t> </a:t>
            </a:r>
            <a:r>
              <a:rPr dirty="0" sz="3000" spc="5">
                <a:solidFill>
                  <a:srgbClr val="000000"/>
                </a:solidFill>
              </a:rPr>
              <a:t>Segment/Market</a:t>
            </a:r>
            <a:r>
              <a:rPr dirty="0" sz="3000" spc="-17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Size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642302" y="2374836"/>
            <a:ext cx="9408160" cy="16738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Clr>
                <a:srgbClr val="858381"/>
              </a:buClr>
              <a:buFont typeface="Arial MT"/>
              <a:buChar char="•"/>
              <a:tabLst>
                <a:tab pos="365125" algn="l"/>
                <a:tab pos="365760" algn="l"/>
                <a:tab pos="8524875" algn="l"/>
              </a:tabLst>
            </a:pPr>
            <a:r>
              <a:rPr dirty="0"/>
              <a:t>	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customer/</a:t>
            </a:r>
            <a:r>
              <a:rPr dirty="0" sz="1800" spc="5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target</a:t>
            </a:r>
            <a:r>
              <a:rPr dirty="0" sz="1800" spc="5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segment</a:t>
            </a:r>
            <a:r>
              <a:rPr dirty="0" sz="1800" spc="6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-</a:t>
            </a:r>
            <a:r>
              <a:rPr dirty="0" sz="1800" spc="3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common</a:t>
            </a:r>
            <a:r>
              <a:rPr dirty="0" sz="1800" spc="9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people(Those</a:t>
            </a:r>
            <a:r>
              <a:rPr dirty="0" sz="1800" spc="8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45" i="1">
                <a:solidFill>
                  <a:srgbClr val="3C3C3C"/>
                </a:solidFill>
                <a:latin typeface="Arial"/>
                <a:cs typeface="Arial"/>
              </a:rPr>
              <a:t>who</a:t>
            </a:r>
            <a:r>
              <a:rPr dirty="0" sz="1800" spc="16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looking</a:t>
            </a:r>
            <a:r>
              <a:rPr dirty="0" sz="1800" spc="-6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for</a:t>
            </a:r>
            <a:r>
              <a:rPr dirty="0" sz="1800" spc="3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1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with	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best</a:t>
            </a:r>
            <a:r>
              <a:rPr dirty="0" sz="1800" spc="-5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dirty="0" sz="1800" spc="-484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3C3C3C"/>
                </a:solidFill>
                <a:latin typeface="Arial"/>
                <a:cs typeface="Arial"/>
              </a:rPr>
              <a:t>lower</a:t>
            </a:r>
            <a:r>
              <a:rPr dirty="0" sz="1800" spc="9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cost</a:t>
            </a:r>
            <a:r>
              <a:rPr dirty="0" sz="1800" spc="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i="1">
                <a:solidFill>
                  <a:srgbClr val="3C3C3C"/>
                </a:solidFill>
                <a:latin typeface="Arial"/>
                <a:cs typeface="Arial"/>
              </a:rPr>
              <a:t>.Also</a:t>
            </a:r>
            <a:r>
              <a:rPr dirty="0" sz="1800" spc="-8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it</a:t>
            </a:r>
            <a:r>
              <a:rPr dirty="0" sz="1800" spc="-11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3C3C3C"/>
                </a:solidFill>
                <a:latin typeface="Arial"/>
                <a:cs typeface="Arial"/>
              </a:rPr>
              <a:t>satisfy</a:t>
            </a:r>
            <a:r>
              <a:rPr dirty="0" sz="1800" spc="-5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their</a:t>
            </a:r>
            <a:r>
              <a:rPr dirty="0" sz="1800" spc="-5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3C3C3C"/>
                </a:solidFill>
                <a:latin typeface="Arial"/>
                <a:cs typeface="Arial"/>
              </a:rPr>
              <a:t>needs</a:t>
            </a:r>
            <a:r>
              <a:rPr dirty="0" sz="1800" spc="9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8381"/>
              </a:buClr>
              <a:buFont typeface="Arial MT"/>
              <a:buChar char="•"/>
            </a:pP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  <a:tab pos="1595120" algn="l"/>
              </a:tabLst>
            </a:pP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market</a:t>
            </a:r>
            <a:r>
              <a:rPr dirty="0" sz="1800" spc="5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size	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-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$16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5" i="1">
                <a:solidFill>
                  <a:srgbClr val="3C3C3C"/>
                </a:solidFill>
                <a:latin typeface="Arial"/>
                <a:cs typeface="Arial"/>
              </a:rPr>
              <a:t>billion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58381"/>
              </a:buClr>
              <a:buFont typeface="Arial MT"/>
              <a:buChar char="•"/>
            </a:pPr>
            <a:endParaRPr sz="19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market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3C3C3C"/>
                </a:solidFill>
                <a:latin typeface="Arial"/>
                <a:cs typeface="Arial"/>
              </a:rPr>
              <a:t>growth</a:t>
            </a:r>
            <a:r>
              <a:rPr dirty="0" sz="1800" spc="15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-</a:t>
            </a:r>
            <a:r>
              <a:rPr dirty="0" sz="1800" spc="-6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$3.6</a:t>
            </a:r>
            <a:r>
              <a:rPr dirty="0" sz="1800" spc="6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5" i="1">
                <a:solidFill>
                  <a:srgbClr val="3C3C3C"/>
                </a:solidFill>
                <a:latin typeface="Arial"/>
                <a:cs typeface="Arial"/>
              </a:rPr>
              <a:t>billion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02" y="1188148"/>
            <a:ext cx="9556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7EAD"/>
                </a:solidFill>
                <a:latin typeface="Arial"/>
                <a:cs typeface="Arial"/>
              </a:rPr>
              <a:t>Identify</a:t>
            </a:r>
            <a:r>
              <a:rPr dirty="0" sz="1800" spc="2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007EAD"/>
                </a:solidFill>
                <a:latin typeface="Arial"/>
                <a:cs typeface="Arial"/>
              </a:rPr>
              <a:t>and</a:t>
            </a:r>
            <a:r>
              <a:rPr dirty="0" sz="1800" spc="7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7EAD"/>
                </a:solidFill>
                <a:latin typeface="Arial"/>
                <a:cs typeface="Arial"/>
              </a:rPr>
              <a:t>describe</a:t>
            </a:r>
            <a:r>
              <a:rPr dirty="0" sz="1800" spc="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007EAD"/>
                </a:solidFill>
                <a:latin typeface="Arial"/>
                <a:cs typeface="Arial"/>
              </a:rPr>
              <a:t>about</a:t>
            </a:r>
            <a:r>
              <a:rPr dirty="0" sz="1800" spc="12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7EAD"/>
                </a:solidFill>
                <a:latin typeface="Arial"/>
                <a:cs typeface="Arial"/>
              </a:rPr>
              <a:t>the</a:t>
            </a:r>
            <a:r>
              <a:rPr dirty="0" sz="1800" spc="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target</a:t>
            </a:r>
            <a:r>
              <a:rPr dirty="0" sz="1800" spc="5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segment?</a:t>
            </a:r>
            <a:r>
              <a:rPr dirty="0" sz="1800" spc="7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10" i="1">
                <a:solidFill>
                  <a:srgbClr val="007EAD"/>
                </a:solidFill>
                <a:latin typeface="Arial"/>
                <a:cs typeface="Arial"/>
              </a:rPr>
              <a:t>Estimate</a:t>
            </a:r>
            <a:r>
              <a:rPr dirty="0" sz="1800" spc="-7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7EAD"/>
                </a:solidFill>
                <a:latin typeface="Arial"/>
                <a:cs typeface="Arial"/>
              </a:rPr>
              <a:t>the</a:t>
            </a:r>
            <a:r>
              <a:rPr dirty="0" sz="1800" spc="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market</a:t>
            </a:r>
            <a:r>
              <a:rPr dirty="0" sz="1800" spc="5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7EAD"/>
                </a:solidFill>
                <a:latin typeface="Arial"/>
                <a:cs typeface="Arial"/>
              </a:rPr>
              <a:t>size</a:t>
            </a:r>
            <a:r>
              <a:rPr dirty="0" sz="1800" spc="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007EAD"/>
                </a:solidFill>
                <a:latin typeface="Arial"/>
                <a:cs typeface="Arial"/>
              </a:rPr>
              <a:t>and</a:t>
            </a:r>
            <a:r>
              <a:rPr dirty="0" sz="1800" spc="75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7EAD"/>
                </a:solidFill>
                <a:latin typeface="Arial"/>
                <a:cs typeface="Arial"/>
              </a:rPr>
              <a:t>potential</a:t>
            </a:r>
            <a:r>
              <a:rPr dirty="0" sz="1800" i="1">
                <a:solidFill>
                  <a:srgbClr val="007EAD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007EAD"/>
                </a:solidFill>
                <a:latin typeface="Arial"/>
                <a:cs typeface="Arial"/>
              </a:rPr>
              <a:t>growth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907" y="6376352"/>
            <a:ext cx="844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" y="6153150"/>
            <a:ext cx="10877550" cy="2952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725" y="6376352"/>
            <a:ext cx="273939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opyright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Virtusa</a:t>
            </a: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Cor</a:t>
            </a:r>
            <a:r>
              <a:rPr dirty="0" sz="800" spc="5">
                <a:solidFill>
                  <a:srgbClr val="92908D"/>
                </a:solidFill>
                <a:latin typeface="Arial MT"/>
                <a:cs typeface="Arial MT"/>
              </a:rPr>
              <a:t>poration.</a:t>
            </a:r>
            <a:r>
              <a:rPr dirty="0" sz="800" spc="-75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2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-35">
                <a:solidFill>
                  <a:srgbClr val="92908D"/>
                </a:solidFill>
                <a:latin typeface="Arial MT"/>
                <a:cs typeface="Arial MT"/>
              </a:rPr>
              <a:t>ghts</a:t>
            </a:r>
            <a:r>
              <a:rPr dirty="0" sz="800" spc="50">
                <a:solidFill>
                  <a:srgbClr val="92908D"/>
                </a:solidFill>
                <a:latin typeface="Arial MT"/>
                <a:cs typeface="Arial MT"/>
              </a:rPr>
              <a:t> </a:t>
            </a:r>
            <a:r>
              <a:rPr dirty="0" sz="800" spc="-15">
                <a:solidFill>
                  <a:srgbClr val="92908D"/>
                </a:solidFill>
                <a:latin typeface="Arial MT"/>
                <a:cs typeface="Arial MT"/>
              </a:rPr>
              <a:t>Reserved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800" spc="-1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862" y="1475422"/>
            <a:ext cx="5683250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5">
                <a:solidFill>
                  <a:srgbClr val="FFFFFF"/>
                </a:solidFill>
              </a:rPr>
              <a:t>Solution</a:t>
            </a:r>
            <a:r>
              <a:rPr dirty="0" sz="5400" spc="-120">
                <a:solidFill>
                  <a:srgbClr val="FFFFFF"/>
                </a:solidFill>
              </a:rPr>
              <a:t> </a:t>
            </a:r>
            <a:r>
              <a:rPr dirty="0" sz="5400" spc="-5">
                <a:solidFill>
                  <a:srgbClr val="FFFFFF"/>
                </a:solidFill>
              </a:rPr>
              <a:t>Details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551180" y="3116262"/>
            <a:ext cx="424878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4F4F4"/>
                </a:solidFill>
                <a:latin typeface="Arial MT"/>
                <a:cs typeface="Arial MT"/>
              </a:rPr>
              <a:t>Explanation/Articulation</a:t>
            </a:r>
            <a:r>
              <a:rPr dirty="0" sz="1800" spc="-90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4F4F4"/>
                </a:solidFill>
                <a:latin typeface="Arial MT"/>
                <a:cs typeface="Arial MT"/>
              </a:rPr>
              <a:t>of</a:t>
            </a:r>
            <a:r>
              <a:rPr dirty="0" sz="1800" spc="3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4F4F4"/>
                </a:solidFill>
                <a:latin typeface="Arial MT"/>
                <a:cs typeface="Arial MT"/>
              </a:rPr>
              <a:t>Solution</a:t>
            </a:r>
            <a:r>
              <a:rPr dirty="0" sz="1800" spc="-8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4F4F4"/>
                </a:solidFill>
                <a:latin typeface="Arial MT"/>
                <a:cs typeface="Arial MT"/>
              </a:rPr>
              <a:t>Idea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829"/>
              </a:lnSpc>
              <a:spcBef>
                <a:spcPts val="130"/>
              </a:spcBef>
            </a:pPr>
            <a:r>
              <a:rPr dirty="0" sz="1800" spc="-5">
                <a:solidFill>
                  <a:srgbClr val="F4F4F4"/>
                </a:solidFill>
                <a:latin typeface="Arial MT"/>
                <a:cs typeface="Arial MT"/>
              </a:rPr>
              <a:t>Differentiation/</a:t>
            </a:r>
            <a:r>
              <a:rPr dirty="0" sz="1800" spc="-30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F4F4F4"/>
                </a:solidFill>
                <a:latin typeface="Arial MT"/>
                <a:cs typeface="Arial MT"/>
              </a:rPr>
              <a:t>Unique</a:t>
            </a:r>
            <a:r>
              <a:rPr dirty="0" sz="1800" spc="-7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F4F4F4"/>
                </a:solidFill>
                <a:latin typeface="Arial MT"/>
                <a:cs typeface="Arial MT"/>
              </a:rPr>
              <a:t>Selling</a:t>
            </a:r>
            <a:r>
              <a:rPr dirty="0" sz="1800" spc="-7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4F4F4"/>
                </a:solidFill>
                <a:latin typeface="Arial MT"/>
                <a:cs typeface="Arial MT"/>
              </a:rPr>
              <a:t>Proposition </a:t>
            </a:r>
            <a:r>
              <a:rPr dirty="0" sz="1800" spc="-484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F4F4F4"/>
                </a:solidFill>
                <a:latin typeface="Arial MT"/>
                <a:cs typeface="Arial MT"/>
              </a:rPr>
              <a:t>Solution</a:t>
            </a:r>
            <a:r>
              <a:rPr dirty="0" sz="1800" spc="-80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4F4F4"/>
                </a:solidFill>
                <a:latin typeface="Arial MT"/>
                <a:cs typeface="Arial MT"/>
              </a:rPr>
              <a:t>Demo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153150"/>
            <a:ext cx="10877550" cy="295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862" y="387730"/>
            <a:ext cx="317690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10">
                <a:solidFill>
                  <a:srgbClr val="000000"/>
                </a:solidFill>
              </a:rPr>
              <a:t>Solution</a:t>
            </a:r>
            <a:r>
              <a:rPr dirty="0" sz="3000" spc="3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Details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302" y="1821497"/>
            <a:ext cx="9562465" cy="332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F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i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rst</a:t>
            </a:r>
            <a:r>
              <a:rPr dirty="0" sz="1800" spc="-11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ga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t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he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r</a:t>
            </a:r>
            <a:r>
              <a:rPr dirty="0" sz="1800" spc="9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t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h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e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u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s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r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pa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st</a:t>
            </a:r>
            <a:r>
              <a:rPr dirty="0" sz="1800" spc="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a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c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t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i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v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i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t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i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s</a:t>
            </a:r>
            <a:r>
              <a:rPr dirty="0" sz="1800" spc="-13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i="1">
                <a:solidFill>
                  <a:srgbClr val="3C3C3C"/>
                </a:solidFill>
                <a:latin typeface="Arial"/>
                <a:cs typeface="Arial"/>
              </a:rPr>
              <a:t>da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t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8381"/>
              </a:buClr>
              <a:buFont typeface="Arial MT"/>
              <a:buChar char="•"/>
            </a:pPr>
            <a:endParaRPr sz="1850">
              <a:latin typeface="Arial"/>
              <a:cs typeface="Arial"/>
            </a:endParaRPr>
          </a:p>
          <a:p>
            <a:pPr marL="298450" marR="5080" indent="-286385">
              <a:lnSpc>
                <a:spcPct val="100800"/>
              </a:lnSpc>
              <a:spcBef>
                <a:spcPts val="5"/>
              </a:spcBef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Important</a:t>
            </a:r>
            <a:r>
              <a:rPr dirty="0" sz="1800" spc="12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note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that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40" i="1">
                <a:solidFill>
                  <a:srgbClr val="3C3C3C"/>
                </a:solidFill>
                <a:latin typeface="Arial"/>
                <a:cs typeface="Arial"/>
              </a:rPr>
              <a:t>what</a:t>
            </a:r>
            <a:r>
              <a:rPr dirty="0" sz="1800" spc="12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price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they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expect</a:t>
            </a:r>
            <a:r>
              <a:rPr dirty="0" sz="1800" spc="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i="1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buy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most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of</a:t>
            </a:r>
            <a:r>
              <a:rPr dirty="0" sz="1800" spc="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800" spc="9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product.And</a:t>
            </a:r>
            <a:r>
              <a:rPr dirty="0" sz="1800" spc="8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also</a:t>
            </a:r>
            <a:r>
              <a:rPr dirty="0" sz="1800" spc="-8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note</a:t>
            </a:r>
            <a:r>
              <a:rPr dirty="0" sz="1800" spc="7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that </a:t>
            </a:r>
            <a:r>
              <a:rPr dirty="0" sz="1800" spc="-484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they</a:t>
            </a:r>
            <a:r>
              <a:rPr dirty="0" sz="1800" spc="1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like</a:t>
            </a:r>
            <a:r>
              <a:rPr dirty="0" sz="1800" spc="-8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i="1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800" spc="-8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buy</a:t>
            </a:r>
            <a:r>
              <a:rPr dirty="0" sz="1800" spc="9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related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58381"/>
              </a:buClr>
              <a:buFont typeface="Arial MT"/>
              <a:buChar char="•"/>
            </a:pPr>
            <a:endParaRPr sz="1800">
              <a:latin typeface="Arial"/>
              <a:cs typeface="Arial"/>
            </a:endParaRPr>
          </a:p>
          <a:p>
            <a:pPr marL="298450" marR="140970" indent="-286385">
              <a:lnSpc>
                <a:spcPct val="1008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Make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analysis </a:t>
            </a:r>
            <a:r>
              <a:rPr dirty="0" sz="1800" spc="10" i="1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dirty="0" sz="1800" spc="5" i="1">
                <a:solidFill>
                  <a:srgbClr val="3C3C3C"/>
                </a:solidFill>
                <a:latin typeface="Arial"/>
                <a:cs typeface="Arial"/>
              </a:rPr>
              <a:t>find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out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the financial status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of consumer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also their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interest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they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only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looking</a:t>
            </a:r>
            <a:r>
              <a:rPr dirty="0" sz="1800" spc="-7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brand</a:t>
            </a:r>
            <a:r>
              <a:rPr dirty="0" sz="1800" spc="7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13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or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buy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a</a:t>
            </a:r>
            <a:r>
              <a:rPr dirty="0" sz="1800" spc="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1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based</a:t>
            </a:r>
            <a:r>
              <a:rPr dirty="0" sz="1800" spc="7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on</a:t>
            </a:r>
            <a:r>
              <a:rPr dirty="0" sz="1800" spc="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cost).based</a:t>
            </a:r>
            <a:r>
              <a:rPr dirty="0" sz="1800" spc="7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on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 their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interest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5" i="1">
                <a:solidFill>
                  <a:srgbClr val="3C3C3C"/>
                </a:solidFill>
                <a:latin typeface="Arial"/>
                <a:cs typeface="Arial"/>
              </a:rPr>
              <a:t>we </a:t>
            </a:r>
            <a:r>
              <a:rPr dirty="0" sz="1800" spc="-484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should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recommend</a:t>
            </a:r>
            <a:r>
              <a:rPr dirty="0" sz="1800" spc="14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858381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58381"/>
              </a:buClr>
              <a:buFont typeface="Arial MT"/>
              <a:buChar char="•"/>
            </a:pPr>
            <a:endParaRPr sz="1700">
              <a:latin typeface="Arial"/>
              <a:cs typeface="Arial"/>
            </a:endParaRPr>
          </a:p>
          <a:p>
            <a:pPr marL="269875" marR="161290" indent="-257810">
              <a:lnSpc>
                <a:spcPct val="100800"/>
              </a:lnSpc>
              <a:buClr>
                <a:srgbClr val="858381"/>
              </a:buClr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/>
              <a:t>	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Lastly</a:t>
            </a:r>
            <a:r>
              <a:rPr dirty="0" sz="1800" spc="-5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3C3C3C"/>
                </a:solidFill>
                <a:latin typeface="Arial"/>
                <a:cs typeface="Arial"/>
              </a:rPr>
              <a:t>find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out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response</a:t>
            </a:r>
            <a:r>
              <a:rPr dirty="0" sz="1800" spc="7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of</a:t>
            </a:r>
            <a:r>
              <a:rPr dirty="0" sz="1800" spc="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product</a:t>
            </a:r>
            <a:r>
              <a:rPr dirty="0" sz="1800" spc="4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they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buy</a:t>
            </a:r>
            <a:r>
              <a:rPr dirty="0" sz="1800" spc="9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5" i="1">
                <a:solidFill>
                  <a:srgbClr val="3C3C3C"/>
                </a:solidFill>
                <a:latin typeface="Arial"/>
                <a:cs typeface="Arial"/>
              </a:rPr>
              <a:t>(its</a:t>
            </a:r>
            <a:r>
              <a:rPr dirty="0" sz="1800" spc="-1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3C3C3C"/>
                </a:solidFill>
                <a:latin typeface="Arial"/>
                <a:cs typeface="Arial"/>
              </a:rPr>
              <a:t>satisfy</a:t>
            </a:r>
            <a:r>
              <a:rPr dirty="0" sz="1800" spc="-5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C3C3C"/>
                </a:solidFill>
                <a:latin typeface="Arial"/>
                <a:cs typeface="Arial"/>
              </a:rPr>
              <a:t>them</a:t>
            </a:r>
            <a:r>
              <a:rPr dirty="0" sz="1800" spc="2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C3C3C"/>
                </a:solidFill>
                <a:latin typeface="Arial"/>
                <a:cs typeface="Arial"/>
              </a:rPr>
              <a:t>or</a:t>
            </a:r>
            <a:r>
              <a:rPr dirty="0" sz="1800" spc="20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3C3C3C"/>
                </a:solidFill>
                <a:latin typeface="Arial"/>
                <a:cs typeface="Arial"/>
              </a:rPr>
              <a:t>not</a:t>
            </a:r>
            <a:r>
              <a:rPr dirty="0" sz="1800" spc="45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10" i="1">
                <a:solidFill>
                  <a:srgbClr val="3C3C3C"/>
                </a:solidFill>
                <a:latin typeface="Arial"/>
                <a:cs typeface="Arial"/>
              </a:rPr>
              <a:t>)-using</a:t>
            </a:r>
            <a:r>
              <a:rPr dirty="0" sz="1800" spc="-5" i="1">
                <a:solidFill>
                  <a:srgbClr val="3C3C3C"/>
                </a:solidFill>
                <a:latin typeface="Arial"/>
                <a:cs typeface="Arial"/>
              </a:rPr>
              <a:t> sentimental </a:t>
            </a:r>
            <a:r>
              <a:rPr dirty="0" sz="1800" spc="-484" i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C3C3C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457200"/>
            <a:ext cx="9705975" cy="5467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5" y="1181100"/>
            <a:ext cx="6629400" cy="49720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302" y="33019"/>
            <a:ext cx="1015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Calibri"/>
                <a:cs typeface="Calibri"/>
              </a:rPr>
              <a:t>S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70">
                <a:latin typeface="Calibri"/>
                <a:cs typeface="Calibri"/>
              </a:rPr>
              <a:t>s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15">
                <a:latin typeface="Calibri"/>
                <a:cs typeface="Calibri"/>
              </a:rPr>
              <a:t>v</a:t>
            </a:r>
            <a:r>
              <a:rPr dirty="0" sz="950" spc="80">
                <a:latin typeface="Calibri"/>
                <a:cs typeface="Calibri"/>
              </a:rPr>
              <a:t>i</a:t>
            </a:r>
            <a:r>
              <a:rPr dirty="0" sz="950" spc="-25">
                <a:latin typeface="Calibri"/>
                <a:cs typeface="Calibri"/>
              </a:rPr>
              <a:t>t</a:t>
            </a:r>
            <a:r>
              <a:rPr dirty="0" sz="950" spc="15">
                <a:latin typeface="Calibri"/>
                <a:cs typeface="Calibri"/>
              </a:rPr>
              <a:t>y</a:t>
            </a:r>
            <a:r>
              <a:rPr dirty="0" sz="950" spc="5">
                <a:latin typeface="Calibri"/>
                <a:cs typeface="Calibri"/>
              </a:rPr>
              <a:t>:</a:t>
            </a:r>
            <a:r>
              <a:rPr dirty="0" sz="950" spc="-105">
                <a:latin typeface="Calibri"/>
                <a:cs typeface="Calibri"/>
              </a:rPr>
              <a:t> </a:t>
            </a:r>
            <a:r>
              <a:rPr dirty="0" sz="950" spc="-5">
                <a:latin typeface="Calibri"/>
                <a:cs typeface="Calibri"/>
              </a:rPr>
              <a:t>G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20">
                <a:latin typeface="Calibri"/>
                <a:cs typeface="Calibri"/>
              </a:rPr>
              <a:t>n</a:t>
            </a:r>
            <a:r>
              <a:rPr dirty="0" sz="950" spc="-25">
                <a:latin typeface="Calibri"/>
                <a:cs typeface="Calibri"/>
              </a:rPr>
              <a:t>e</a:t>
            </a:r>
            <a:r>
              <a:rPr dirty="0" sz="950" spc="35">
                <a:latin typeface="Calibri"/>
                <a:cs typeface="Calibri"/>
              </a:rPr>
              <a:t>r</a:t>
            </a:r>
            <a:r>
              <a:rPr dirty="0" sz="950" spc="65">
                <a:latin typeface="Calibri"/>
                <a:cs typeface="Calibri"/>
              </a:rPr>
              <a:t>a</a:t>
            </a:r>
            <a:r>
              <a:rPr dirty="0" sz="950" spc="5"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81025"/>
            <a:ext cx="695325" cy="15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862" y="387730"/>
            <a:ext cx="323786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15">
                <a:solidFill>
                  <a:srgbClr val="000000"/>
                </a:solidFill>
              </a:rPr>
              <a:t>Proof</a:t>
            </a:r>
            <a:r>
              <a:rPr dirty="0" sz="3000" spc="45">
                <a:solidFill>
                  <a:srgbClr val="000000"/>
                </a:solidFill>
              </a:rPr>
              <a:t> </a:t>
            </a:r>
            <a:r>
              <a:rPr dirty="0" sz="3000" spc="-15">
                <a:solidFill>
                  <a:srgbClr val="000000"/>
                </a:solidFill>
              </a:rPr>
              <a:t>of</a:t>
            </a:r>
            <a:r>
              <a:rPr dirty="0" sz="3000" spc="-20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concept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5">
                <a:solidFill>
                  <a:srgbClr val="858381"/>
                </a:solidFill>
              </a:rPr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47725" y="6386307"/>
            <a:ext cx="2739390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op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y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20">
                <a:solidFill>
                  <a:srgbClr val="858381"/>
                </a:solidFill>
                <a:latin typeface="Arial MT"/>
                <a:cs typeface="Arial MT"/>
              </a:rPr>
              <a:t>©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202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2</a:t>
            </a:r>
            <a:r>
              <a:rPr dirty="0" sz="800" spc="-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u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1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8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C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po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r>
              <a:rPr dirty="0" sz="800" spc="-75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60">
                <a:solidFill>
                  <a:srgbClr val="858381"/>
                </a:solidFill>
                <a:latin typeface="Arial MT"/>
                <a:cs typeface="Arial MT"/>
              </a:rPr>
              <a:t>A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l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-30">
                <a:solidFill>
                  <a:srgbClr val="858381"/>
                </a:solidFill>
                <a:latin typeface="Arial MT"/>
                <a:cs typeface="Arial MT"/>
              </a:rPr>
              <a:t>i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gh</a:t>
            </a:r>
            <a:r>
              <a:rPr dirty="0" sz="800">
                <a:solidFill>
                  <a:srgbClr val="858381"/>
                </a:solidFill>
                <a:latin typeface="Arial MT"/>
                <a:cs typeface="Arial MT"/>
              </a:rPr>
              <a:t>t</a:t>
            </a:r>
            <a:r>
              <a:rPr dirty="0" sz="800" spc="10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40">
                <a:solidFill>
                  <a:srgbClr val="858381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s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</a:t>
            </a:r>
            <a:r>
              <a:rPr dirty="0" sz="800" spc="30">
                <a:solidFill>
                  <a:srgbClr val="858381"/>
                </a:solidFill>
                <a:latin typeface="Arial MT"/>
                <a:cs typeface="Arial MT"/>
              </a:rPr>
              <a:t>r</a:t>
            </a:r>
            <a:r>
              <a:rPr dirty="0" sz="800" spc="45">
                <a:solidFill>
                  <a:srgbClr val="858381"/>
                </a:solidFill>
                <a:latin typeface="Arial MT"/>
                <a:cs typeface="Arial MT"/>
              </a:rPr>
              <a:t>v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ed</a:t>
            </a:r>
            <a:r>
              <a:rPr dirty="0" sz="800" spc="5">
                <a:solidFill>
                  <a:srgbClr val="858381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2023-01-25T17:33:06Z</dcterms:created>
  <dcterms:modified xsi:type="dcterms:W3CDTF">2023-01-25T17:33:06Z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LastSaved">
    <vt:filetime>2023-01-25T00:00:00Z</vt:filetime>
  </property>
</Properties>
</file>