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 snapToGrid="0">
      <p:cViewPr varScale="1">
        <p:scale>
          <a:sx n="93" d="100"/>
          <a:sy n="93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EVALUATING</a:t>
            </a:r>
            <a:r>
              <a:rPr lang="en-US" baseline="0"/>
              <a:t> USING ARI SCORE</a:t>
            </a:r>
            <a:endParaRPr lang="en-US"/>
          </a:p>
        </c:rich>
      </c:tx>
      <c:layout>
        <c:manualLayout>
          <c:xMode val="edge"/>
          <c:yMode val="edge"/>
          <c:x val="0.25475444096133754"/>
          <c:y val="3.33889816360601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Sheet1!$C$30</c:f>
              <c:strCache>
                <c:ptCount val="1"/>
                <c:pt idx="0">
                  <c:v>ARI Score (BOW)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Sheet1!$B$31:$B$33</c:f>
              <c:strCache>
                <c:ptCount val="3"/>
                <c:pt idx="0">
                  <c:v>K-means</c:v>
                </c:pt>
                <c:pt idx="1">
                  <c:v>EM</c:v>
                </c:pt>
                <c:pt idx="2">
                  <c:v>Hierarchical</c:v>
                </c:pt>
              </c:strCache>
            </c:strRef>
          </c:cat>
          <c:val>
            <c:numRef>
              <c:f>Sheet1!$C$31:$C$33</c:f>
              <c:numCache>
                <c:formatCode>General</c:formatCode>
                <c:ptCount val="3"/>
                <c:pt idx="0">
                  <c:v>0.315</c:v>
                </c:pt>
                <c:pt idx="1">
                  <c:v>0.33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E-A74E-8382-15EEA4DBF92F}"/>
            </c:ext>
          </c:extLst>
        </c:ser>
        <c:ser>
          <c:idx val="1"/>
          <c:order val="1"/>
          <c:tx>
            <c:strRef>
              <c:f>Sheet1!$D$30</c:f>
              <c:strCache>
                <c:ptCount val="1"/>
                <c:pt idx="0">
                  <c:v>ARI Score (TF-IDF)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Sheet1!$B$31:$B$33</c:f>
              <c:strCache>
                <c:ptCount val="3"/>
                <c:pt idx="0">
                  <c:v>K-means</c:v>
                </c:pt>
                <c:pt idx="1">
                  <c:v>EM</c:v>
                </c:pt>
                <c:pt idx="2">
                  <c:v>Hierarchical</c:v>
                </c:pt>
              </c:strCache>
            </c:strRef>
          </c:cat>
          <c:val>
            <c:numRef>
              <c:f>Sheet1!$D$31:$D$33</c:f>
              <c:numCache>
                <c:formatCode>General</c:formatCode>
                <c:ptCount val="3"/>
                <c:pt idx="0">
                  <c:v>0.68799999999999994</c:v>
                </c:pt>
                <c:pt idx="1">
                  <c:v>0.56499999999999995</c:v>
                </c:pt>
                <c:pt idx="2">
                  <c:v>0.628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DE-A74E-8382-15EEA4DBF92F}"/>
            </c:ext>
          </c:extLst>
        </c:ser>
        <c:ser>
          <c:idx val="2"/>
          <c:order val="2"/>
          <c:tx>
            <c:strRef>
              <c:f>Sheet1!$E$30</c:f>
              <c:strCache>
                <c:ptCount val="1"/>
                <c:pt idx="0">
                  <c:v>ARI Score (LDA)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Sheet1!$B$31:$B$33</c:f>
              <c:strCache>
                <c:ptCount val="3"/>
                <c:pt idx="0">
                  <c:v>K-means</c:v>
                </c:pt>
                <c:pt idx="1">
                  <c:v>EM</c:v>
                </c:pt>
                <c:pt idx="2">
                  <c:v>Hierarchical</c:v>
                </c:pt>
              </c:strCache>
            </c:strRef>
          </c:cat>
          <c:val>
            <c:numRef>
              <c:f>Sheet1!$E$31:$E$33</c:f>
              <c:numCache>
                <c:formatCode>General</c:formatCode>
                <c:ptCount val="3"/>
                <c:pt idx="0">
                  <c:v>0.64800000000000002</c:v>
                </c:pt>
                <c:pt idx="1">
                  <c:v>0.23699999999999999</c:v>
                </c:pt>
                <c:pt idx="2">
                  <c:v>0.64800000000000002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DE-A74E-8382-15EEA4DBF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8259823"/>
        <c:axId val="838261471"/>
      </c:barChart>
      <c:catAx>
        <c:axId val="83825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261471"/>
        <c:crosses val="autoZero"/>
        <c:auto val="1"/>
        <c:lblAlgn val="ctr"/>
        <c:lblOffset val="100"/>
        <c:noMultiLvlLbl val="0"/>
      </c:catAx>
      <c:valAx>
        <c:axId val="83826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259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EVALUATING</a:t>
            </a:r>
            <a:r>
              <a:rPr lang="en-US" baseline="0" dirty="0"/>
              <a:t> USING KAPPA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Sheet1!$B$59</c:f>
              <c:strCache>
                <c:ptCount val="1"/>
                <c:pt idx="0">
                  <c:v>K-means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Sheet1!$C$58:$E$58</c:f>
              <c:strCache>
                <c:ptCount val="3"/>
                <c:pt idx="0">
                  <c:v>BOW</c:v>
                </c:pt>
                <c:pt idx="1">
                  <c:v>TF-IDF</c:v>
                </c:pt>
                <c:pt idx="2">
                  <c:v>LDA</c:v>
                </c:pt>
              </c:strCache>
            </c:strRef>
          </c:cat>
          <c:val>
            <c:numRef>
              <c:f>Sheet1!$C$59:$E$59</c:f>
              <c:numCache>
                <c:formatCode>General</c:formatCode>
                <c:ptCount val="3"/>
                <c:pt idx="0">
                  <c:v>0.376</c:v>
                </c:pt>
                <c:pt idx="1">
                  <c:v>0.22500000000000001</c:v>
                </c:pt>
                <c:pt idx="2">
                  <c:v>-4.0000000000000001E-3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6-C54B-AF7E-0CFDBE9A787E}"/>
            </c:ext>
          </c:extLst>
        </c:ser>
        <c:ser>
          <c:idx val="1"/>
          <c:order val="1"/>
          <c:tx>
            <c:strRef>
              <c:f>Sheet1!$B$60</c:f>
              <c:strCache>
                <c:ptCount val="1"/>
                <c:pt idx="0">
                  <c:v>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Sheet1!$C$58:$E$58</c:f>
              <c:strCache>
                <c:ptCount val="3"/>
                <c:pt idx="0">
                  <c:v>BOW</c:v>
                </c:pt>
                <c:pt idx="1">
                  <c:v>TF-IDF</c:v>
                </c:pt>
                <c:pt idx="2">
                  <c:v>LDA</c:v>
                </c:pt>
              </c:strCache>
            </c:strRef>
          </c:cat>
          <c:val>
            <c:numRef>
              <c:f>Sheet1!$C$60:$E$60</c:f>
              <c:numCache>
                <c:formatCode>General</c:formatCode>
                <c:ptCount val="3"/>
                <c:pt idx="0">
                  <c:v>0.29199999999999998</c:v>
                </c:pt>
                <c:pt idx="1">
                  <c:v>5.0000000000000001E-3</c:v>
                </c:pt>
                <c:pt idx="2">
                  <c:v>0.106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A6-C54B-AF7E-0CFDBE9A787E}"/>
            </c:ext>
          </c:extLst>
        </c:ser>
        <c:ser>
          <c:idx val="2"/>
          <c:order val="2"/>
          <c:tx>
            <c:strRef>
              <c:f>Sheet1!$B$61</c:f>
              <c:strCache>
                <c:ptCount val="1"/>
                <c:pt idx="0">
                  <c:v>Hierarchical Clustering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Sheet1!$C$58:$E$58</c:f>
              <c:strCache>
                <c:ptCount val="3"/>
                <c:pt idx="0">
                  <c:v>BOW</c:v>
                </c:pt>
                <c:pt idx="1">
                  <c:v>TF-IDF</c:v>
                </c:pt>
                <c:pt idx="2">
                  <c:v>LDA</c:v>
                </c:pt>
              </c:strCache>
            </c:strRef>
          </c:cat>
          <c:val>
            <c:numRef>
              <c:f>Sheet1!$C$61:$E$61</c:f>
              <c:numCache>
                <c:formatCode>General</c:formatCode>
                <c:ptCount val="3"/>
                <c:pt idx="0">
                  <c:v>-1.4999999999999999E-2</c:v>
                </c:pt>
                <c:pt idx="1">
                  <c:v>0.24099999999999999</c:v>
                </c:pt>
                <c:pt idx="2">
                  <c:v>-0.219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A6-C54B-AF7E-0CFDBE9A7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4816399"/>
        <c:axId val="874606543"/>
      </c:barChart>
      <c:catAx>
        <c:axId val="87481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606543"/>
        <c:crosses val="autoZero"/>
        <c:auto val="1"/>
        <c:lblAlgn val="ctr"/>
        <c:lblOffset val="100"/>
        <c:noMultiLvlLbl val="0"/>
      </c:catAx>
      <c:valAx>
        <c:axId val="87460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81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SILHOUETTE</a:t>
            </a:r>
            <a:r>
              <a:rPr lang="en-US" baseline="0"/>
              <a:t> SCORES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Sheet1!$B$82</c:f>
              <c:strCache>
                <c:ptCount val="1"/>
                <c:pt idx="0">
                  <c:v>K-means Silhouette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Sheet1!$C$81:$E$81</c:f>
              <c:strCache>
                <c:ptCount val="3"/>
                <c:pt idx="0">
                  <c:v>BOW</c:v>
                </c:pt>
                <c:pt idx="1">
                  <c:v>TF-IDF</c:v>
                </c:pt>
                <c:pt idx="2">
                  <c:v>LDA</c:v>
                </c:pt>
              </c:strCache>
            </c:strRef>
          </c:cat>
          <c:val>
            <c:numRef>
              <c:f>Sheet1!$C$82:$E$82</c:f>
              <c:numCache>
                <c:formatCode>General</c:formatCode>
                <c:ptCount val="3"/>
                <c:pt idx="0">
                  <c:v>5.6000000000000001E-2</c:v>
                </c:pt>
                <c:pt idx="1">
                  <c:v>5.0999999999999997E-2</c:v>
                </c:pt>
                <c:pt idx="2">
                  <c:v>0.51200000000000001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6-1345-B94B-20794F7E974B}"/>
            </c:ext>
          </c:extLst>
        </c:ser>
        <c:ser>
          <c:idx val="1"/>
          <c:order val="1"/>
          <c:tx>
            <c:strRef>
              <c:f>Sheet1!$B$83</c:f>
              <c:strCache>
                <c:ptCount val="1"/>
                <c:pt idx="0">
                  <c:v>EM Silhouette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Sheet1!$C$81:$E$81</c:f>
              <c:strCache>
                <c:ptCount val="3"/>
                <c:pt idx="0">
                  <c:v>BOW</c:v>
                </c:pt>
                <c:pt idx="1">
                  <c:v>TF-IDF</c:v>
                </c:pt>
                <c:pt idx="2">
                  <c:v>LDA</c:v>
                </c:pt>
              </c:strCache>
            </c:strRef>
          </c:cat>
          <c:val>
            <c:numRef>
              <c:f>Sheet1!$C$83:$E$83</c:f>
              <c:numCache>
                <c:formatCode>General</c:formatCode>
                <c:ptCount val="3"/>
                <c:pt idx="0">
                  <c:v>1.9E-2</c:v>
                </c:pt>
                <c:pt idx="1">
                  <c:v>4.9000000000000002E-2</c:v>
                </c:pt>
                <c:pt idx="2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6-1345-B94B-20794F7E974B}"/>
            </c:ext>
          </c:extLst>
        </c:ser>
        <c:ser>
          <c:idx val="2"/>
          <c:order val="2"/>
          <c:tx>
            <c:strRef>
              <c:f>Sheet1!$B$84</c:f>
              <c:strCache>
                <c:ptCount val="1"/>
                <c:pt idx="0">
                  <c:v>Hierarchical Silhouette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Sheet1!$C$81:$E$81</c:f>
              <c:strCache>
                <c:ptCount val="3"/>
                <c:pt idx="0">
                  <c:v>BOW</c:v>
                </c:pt>
                <c:pt idx="1">
                  <c:v>TF-IDF</c:v>
                </c:pt>
                <c:pt idx="2">
                  <c:v>LDA</c:v>
                </c:pt>
              </c:strCache>
            </c:strRef>
          </c:cat>
          <c:val>
            <c:numRef>
              <c:f>Sheet1!$C$84:$E$84</c:f>
              <c:numCache>
                <c:formatCode>General</c:formatCode>
                <c:ptCount val="3"/>
                <c:pt idx="0">
                  <c:v>0.05</c:v>
                </c:pt>
                <c:pt idx="1">
                  <c:v>0.05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C6-1345-B94B-20794F7E9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4632495"/>
        <c:axId val="2019102576"/>
      </c:barChart>
      <c:catAx>
        <c:axId val="87463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102576"/>
        <c:crosses val="autoZero"/>
        <c:auto val="1"/>
        <c:lblAlgn val="ctr"/>
        <c:lblOffset val="100"/>
        <c:noMultiLvlLbl val="0"/>
      </c:catAx>
      <c:valAx>
        <c:axId val="20191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63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977821176719"/>
          <c:y val="0.90893817161456114"/>
          <c:w val="0.58619400683374345"/>
          <c:h val="9.1061828385438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E8D70-7CDE-9DE9-A256-617C6C6BF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4" b="32676"/>
          <a:stretch/>
        </p:blipFill>
        <p:spPr>
          <a:xfrm>
            <a:off x="20" y="305444"/>
            <a:ext cx="12191980" cy="6857990"/>
          </a:xfrm>
          <a:prstGeom prst="rect">
            <a:avLst/>
          </a:prstGeom>
        </p:spPr>
      </p:pic>
      <p:sp>
        <p:nvSpPr>
          <p:cNvPr id="13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7D84A-7926-1093-9A89-AA96C7847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485" y="1218428"/>
            <a:ext cx="5861106" cy="1439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F5AD2-3443-D280-90A5-C0FA9A8E9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029" y="2758419"/>
            <a:ext cx="5861107" cy="187234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TEAM – 10 </a:t>
            </a:r>
          </a:p>
          <a:p>
            <a:pPr>
              <a:lnSpc>
                <a:spcPct val="90000"/>
              </a:lnSpc>
            </a:pPr>
            <a:br>
              <a:rPr lang="en-US" sz="2000" dirty="0"/>
            </a:br>
            <a:r>
              <a:rPr lang="en-US" sz="2000" dirty="0"/>
              <a:t>DEEPANRAJ ARUMUGAM MURUGESAN</a:t>
            </a:r>
            <a:br>
              <a:rPr lang="en-US" sz="2000" dirty="0"/>
            </a:br>
            <a:r>
              <a:rPr lang="en-US" sz="2000" dirty="0"/>
              <a:t>KEERTHIVASAN SURYANARYANAN</a:t>
            </a:r>
            <a:br>
              <a:rPr lang="en-US" sz="2000" dirty="0"/>
            </a:br>
            <a:r>
              <a:rPr lang="en-US" sz="2000" dirty="0"/>
              <a:t>RANJITKUMAR SETHURAMAN</a:t>
            </a:r>
            <a:br>
              <a:rPr lang="en-US" sz="2000" dirty="0"/>
            </a:br>
            <a:r>
              <a:rPr lang="en-US" sz="2000" dirty="0"/>
              <a:t>SRUTI SRIRAM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95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1192-B223-A10C-DF0C-5E8D5F0B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783F9F6-6252-9132-FAD6-069F76D3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90"/>
          <a:stretch/>
        </p:blipFill>
        <p:spPr>
          <a:xfrm>
            <a:off x="3089564" y="927044"/>
            <a:ext cx="8880764" cy="5695429"/>
          </a:xfrm>
        </p:spPr>
      </p:pic>
    </p:spTree>
    <p:extLst>
      <p:ext uri="{BB962C8B-B14F-4D97-AF65-F5344CB8AC3E}">
        <p14:creationId xmlns:p14="http://schemas.microsoft.com/office/powerpoint/2010/main" val="18158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DD35-492B-64BC-35EE-4A4F34DE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BA03-FFFD-1F1E-3B1F-575583A8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339840" cy="416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models that we used are: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EM </a:t>
            </a:r>
          </a:p>
          <a:p>
            <a:r>
              <a:rPr lang="en-US" dirty="0"/>
              <a:t>Hierarchical Clustering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CBFC3-4D2E-74E4-6248-A5D3B1AD3371}"/>
              </a:ext>
            </a:extLst>
          </p:cNvPr>
          <p:cNvSpPr txBox="1"/>
          <p:nvPr/>
        </p:nvSpPr>
        <p:spPr>
          <a:xfrm>
            <a:off x="7429500" y="2011680"/>
            <a:ext cx="405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REPRESENTATIONS: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BAG OF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TF-IDF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9234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649D-E391-7C29-67B3-D41AF4D0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- ARI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3C019-6AC2-952A-B3E9-4653B2334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1752961"/>
            <a:ext cx="7035800" cy="8382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005E9F0-294D-A9D3-908B-C6903B698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785391"/>
              </p:ext>
            </p:extLst>
          </p:nvPr>
        </p:nvGraphicFramePr>
        <p:xfrm>
          <a:off x="3057525" y="2929659"/>
          <a:ext cx="6076950" cy="380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27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A406-6A94-0D84-DB3A-1749B389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– KAPPA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B28AF-7A00-55CA-9081-4A3A9449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41" y="1788463"/>
            <a:ext cx="7048500" cy="8382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5F2EDD-965F-376F-0100-069184681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733557"/>
              </p:ext>
            </p:extLst>
          </p:nvPr>
        </p:nvGraphicFramePr>
        <p:xfrm>
          <a:off x="3325092" y="2867891"/>
          <a:ext cx="5957454" cy="3519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538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4E2A-8F24-8FA4-A26D-B2201A1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– SILHOUETTE AND COHERENCE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496B4-3DC5-F729-A27B-C36FED0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0" y="1993206"/>
            <a:ext cx="7430074" cy="898583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D74484D-EEAA-56C4-7345-2A1DC14FD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092460"/>
              </p:ext>
            </p:extLst>
          </p:nvPr>
        </p:nvGraphicFramePr>
        <p:xfrm>
          <a:off x="2800350" y="3158707"/>
          <a:ext cx="6663690" cy="2270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E708E2-07F5-610B-2B1D-6438201E59F4}"/>
              </a:ext>
            </a:extLst>
          </p:cNvPr>
          <p:cNvSpPr txBox="1"/>
          <p:nvPr/>
        </p:nvSpPr>
        <p:spPr>
          <a:xfrm>
            <a:off x="1691640" y="5783580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COHERENCE (LDA):  0.481</a:t>
            </a:r>
          </a:p>
        </p:txBody>
      </p:sp>
    </p:spTree>
    <p:extLst>
      <p:ext uri="{BB962C8B-B14F-4D97-AF65-F5344CB8AC3E}">
        <p14:creationId xmlns:p14="http://schemas.microsoft.com/office/powerpoint/2010/main" val="16310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C69E0-00F2-82D4-CD5A-75ECB287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1D33-88BE-BA45-06F0-BC03337B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TOP 10 FREQUENT WORDS</a:t>
            </a:r>
            <a:br>
              <a:rPr lang="en-US" sz="2000"/>
            </a:br>
            <a:br>
              <a:rPr lang="en-US" sz="2000"/>
            </a:br>
            <a:r>
              <a:rPr lang="en-US" sz="2000"/>
              <a:t>REASONS:</a:t>
            </a:r>
          </a:p>
          <a:p>
            <a:pPr marL="0" indent="0">
              <a:buNone/>
            </a:pPr>
            <a:r>
              <a:rPr lang="en-CA" sz="2000" b="1">
                <a:effectLst/>
                <a:latin typeface="TimesNewRomanPS"/>
              </a:rPr>
              <a:t>Frequency </a:t>
            </a:r>
            <a:endParaRPr lang="en-CA" sz="2000">
              <a:effectLst/>
              <a:latin typeface="TimesNewRomanPSMT"/>
            </a:endParaRPr>
          </a:p>
          <a:p>
            <a:pPr marL="0" indent="0">
              <a:buNone/>
            </a:pPr>
            <a:r>
              <a:rPr lang="en-CA" sz="2000" b="1">
                <a:effectLst/>
                <a:latin typeface="TimesNewRomanPS"/>
              </a:rPr>
              <a:t>Ambiguity</a:t>
            </a:r>
          </a:p>
          <a:p>
            <a:pPr marL="0" indent="0">
              <a:buNone/>
            </a:pPr>
            <a:r>
              <a:rPr lang="en-CA" sz="2000" b="1">
                <a:effectLst/>
                <a:latin typeface="TimesNewRomanPS"/>
              </a:rPr>
              <a:t>Context </a:t>
            </a:r>
            <a:endParaRPr lang="en-CA" sz="2000">
              <a:effectLst/>
              <a:latin typeface="TimesNewRomanPSMT"/>
            </a:endParaRPr>
          </a:p>
          <a:p>
            <a:pPr marL="0" indent="0">
              <a:buNone/>
            </a:pPr>
            <a:r>
              <a:rPr lang="en-CA" sz="2000" b="1">
                <a:effectLst/>
                <a:latin typeface="TimesNewRomanPS"/>
              </a:rPr>
              <a:t>Part-of-speech </a:t>
            </a:r>
            <a:endParaRPr lang="en-CA" sz="2000">
              <a:effectLst/>
              <a:latin typeface="TimesNewRomanPSMT"/>
            </a:endParaRPr>
          </a:p>
          <a:p>
            <a:pPr marL="0" indent="0">
              <a:buNone/>
            </a:pPr>
            <a:r>
              <a:rPr lang="en-CA" sz="2000" b="1">
                <a:effectLst/>
                <a:latin typeface="TimesNewRomanPS"/>
              </a:rPr>
              <a:t>Semantic similarity </a:t>
            </a:r>
            <a:endParaRPr lang="en-CA" sz="2000">
              <a:effectLst/>
              <a:latin typeface="TimesNewRomanPSMT"/>
            </a:endParaRPr>
          </a:p>
          <a:p>
            <a:pPr marL="0" indent="0">
              <a:buNone/>
            </a:pPr>
            <a:endParaRPr lang="en-CA" sz="2000">
              <a:effectLst/>
              <a:latin typeface="TimesNewRomanPSMT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15B5F-084E-96A9-B43A-584F71F6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63" y="900546"/>
            <a:ext cx="6547737" cy="55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CAD9A-E7BB-06AA-64FF-62948C9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1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025309A-08FD-DBA7-EBCD-482D612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450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69F6A"/>
      </a:accent1>
      <a:accent2>
        <a:srgbClr val="9FA75B"/>
      </a:accent2>
      <a:accent3>
        <a:srgbClr val="8BAB6F"/>
      </a:accent3>
      <a:accent4>
        <a:srgbClr val="65B161"/>
      </a:accent4>
      <a:accent5>
        <a:srgbClr val="6CAF84"/>
      </a:accent5>
      <a:accent6>
        <a:srgbClr val="60B09E"/>
      </a:accent6>
      <a:hlink>
        <a:srgbClr val="697E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TimesNewRomanPS</vt:lpstr>
      <vt:lpstr>TimesNewRomanPSMT</vt:lpstr>
      <vt:lpstr>BrushVTI</vt:lpstr>
      <vt:lpstr>CLUSTERING</vt:lpstr>
      <vt:lpstr>BOOKS </vt:lpstr>
      <vt:lpstr>MODELS</vt:lpstr>
      <vt:lpstr>PERFORMANCE METRICS - ARI</vt:lpstr>
      <vt:lpstr>PERFORMANCE METRICS – KAPPA</vt:lpstr>
      <vt:lpstr>PERFORMANCE METRICS – SILHOUETTE AND COHERENCE</vt:lpstr>
      <vt:lpstr>ERROR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Ranjitkumar Sethuraman</dc:creator>
  <cp:lastModifiedBy>Ranjitkumar Sethuraman</cp:lastModifiedBy>
  <cp:revision>2</cp:revision>
  <dcterms:created xsi:type="dcterms:W3CDTF">2023-03-02T19:56:47Z</dcterms:created>
  <dcterms:modified xsi:type="dcterms:W3CDTF">2023-03-02T21:50:04Z</dcterms:modified>
</cp:coreProperties>
</file>