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76" r:id="rId2"/>
    <p:sldId id="263" r:id="rId3"/>
    <p:sldId id="273" r:id="rId4"/>
    <p:sldId id="265" r:id="rId5"/>
    <p:sldId id="274" r:id="rId6"/>
    <p:sldId id="277" r:id="rId7"/>
    <p:sldId id="278" r:id="rId8"/>
    <p:sldId id="271" r:id="rId9"/>
    <p:sldId id="268"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LAPATI AKHILA" userId="c98af6fdcf10c795" providerId="LiveId" clId="{97190FAE-0A4F-49FE-8BE6-F421D0BF2B08}"/>
    <pc:docChg chg="modSld">
      <pc:chgData name="KORLAPATI AKHILA" userId="c98af6fdcf10c795" providerId="LiveId" clId="{97190FAE-0A4F-49FE-8BE6-F421D0BF2B08}" dt="2024-04-07T12:31:29.295" v="2" actId="1076"/>
      <pc:docMkLst>
        <pc:docMk/>
      </pc:docMkLst>
      <pc:sldChg chg="addSp modSp mod">
        <pc:chgData name="KORLAPATI AKHILA" userId="c98af6fdcf10c795" providerId="LiveId" clId="{97190FAE-0A4F-49FE-8BE6-F421D0BF2B08}" dt="2024-04-07T12:31:29.295" v="2" actId="1076"/>
        <pc:sldMkLst>
          <pc:docMk/>
          <pc:sldMk cId="0" sldId="276"/>
        </pc:sldMkLst>
        <pc:spChg chg="mod">
          <ac:chgData name="KORLAPATI AKHILA" userId="c98af6fdcf10c795" providerId="LiveId" clId="{97190FAE-0A4F-49FE-8BE6-F421D0BF2B08}" dt="2024-04-07T12:30:55.790" v="0" actId="1076"/>
          <ac:spMkLst>
            <pc:docMk/>
            <pc:sldMk cId="0" sldId="276"/>
            <ac:spMk id="19" creationId="{00000000-0000-0000-0000-000000000000}"/>
          </ac:spMkLst>
        </pc:spChg>
        <pc:picChg chg="add mod">
          <ac:chgData name="KORLAPATI AKHILA" userId="c98af6fdcf10c795" providerId="LiveId" clId="{97190FAE-0A4F-49FE-8BE6-F421D0BF2B08}" dt="2024-04-07T12:31:29.295" v="2" actId="1076"/>
          <ac:picMkLst>
            <pc:docMk/>
            <pc:sldMk cId="0" sldId="276"/>
            <ac:picMk id="3" creationId="{377E516F-DC39-68CF-48BF-D855AA5A66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pPr/>
              <a:t>4/7/2024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pPr/>
              <a:t>‹#›</a:t>
            </a:fld>
            <a:endParaRPr lang="en-US"/>
          </a:p>
        </p:txBody>
      </p:sp>
    </p:spTree>
    <p:extLst>
      <p:ext uri="{BB962C8B-B14F-4D97-AF65-F5344CB8AC3E}">
        <p14:creationId xmlns:p14="http://schemas.microsoft.com/office/powerpoint/2010/main" val="20026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EA5216-BB4E-4ABC-970B-D5CCAF6D94DD}"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94E7E-2B5C-495B-8F8C-D70CAD028A2D}"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AED2E1-F621-4D4D-A244-1ABE363098E1}"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A51BD-B6C5-43E3-AC66-7158B05FEC5D}"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99ED23-0B03-446C-8F88-DCD1E39A7EEF}" type="datetime1">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A83A8-ED07-428E-A2A3-DEEF28B83342}" type="datetime1">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5A3AF9-67C0-441E-8480-1C08520EAA57}" type="datetime1">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79E66-A4D9-4211-8241-8DE469807BE6}" type="datetime1">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90ACA-495D-4EE6-B581-CC188B8318E3}" type="datetime1">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AC898-A770-4670-9AAA-D1C716A92642}" type="datetime1">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E371-8602-434E-A03A-183DD7E4EE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1114553" y="2286000"/>
            <a:ext cx="6914891" cy="1143000"/>
          </a:xfrm>
          <a:prstGeom prst="rect">
            <a:avLst/>
          </a:prstGeom>
          <a:ln w="12700">
            <a:solidFill>
              <a:schemeClr val="accent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a:t>Spending Trend: Predicting Student Spending Pattern </a:t>
            </a:r>
          </a:p>
        </p:txBody>
      </p:sp>
      <p:sp>
        <p:nvSpPr>
          <p:cNvPr id="7" name="Subtitle 2"/>
          <p:cNvSpPr>
            <a:spLocks noGrp="1"/>
          </p:cNvSpPr>
          <p:nvPr>
            <p:ph type="subTitle" idx="1"/>
          </p:nvPr>
        </p:nvSpPr>
        <p:spPr>
          <a:xfrm>
            <a:off x="533399" y="4114800"/>
            <a:ext cx="8077200" cy="2362200"/>
          </a:xfrm>
        </p:spPr>
        <p:txBody>
          <a:bodyPr>
            <a:normAutofit fontScale="92500" lnSpcReduction="20000"/>
          </a:bodyPr>
          <a:lstStyle/>
          <a:p>
            <a:r>
              <a:rPr lang="en-US" dirty="0">
                <a:solidFill>
                  <a:schemeClr val="tx1"/>
                </a:solidFill>
              </a:rPr>
              <a:t>By:</a:t>
            </a:r>
          </a:p>
          <a:p>
            <a:r>
              <a:rPr lang="en-US" dirty="0">
                <a:solidFill>
                  <a:schemeClr val="tx1"/>
                </a:solidFill>
              </a:rPr>
              <a:t>Korlapati Akhila</a:t>
            </a:r>
          </a:p>
          <a:p>
            <a:r>
              <a:rPr lang="en-US" dirty="0" err="1">
                <a:solidFill>
                  <a:schemeClr val="tx1"/>
                </a:solidFill>
              </a:rPr>
              <a:t>Vemulapally</a:t>
            </a:r>
            <a:r>
              <a:rPr lang="en-US" dirty="0">
                <a:solidFill>
                  <a:schemeClr val="tx1"/>
                </a:solidFill>
              </a:rPr>
              <a:t> Keerthi</a:t>
            </a:r>
          </a:p>
          <a:p>
            <a:r>
              <a:rPr lang="en-US" dirty="0">
                <a:solidFill>
                  <a:schemeClr val="tx1"/>
                </a:solidFill>
              </a:rPr>
              <a:t>Naga </a:t>
            </a:r>
            <a:r>
              <a:rPr lang="en-US" dirty="0" err="1">
                <a:solidFill>
                  <a:schemeClr val="tx1"/>
                </a:solidFill>
              </a:rPr>
              <a:t>Varshitha</a:t>
            </a:r>
            <a:endParaRPr lang="en-US" dirty="0">
              <a:solidFill>
                <a:schemeClr val="tx1"/>
              </a:solidFill>
            </a:endParaRPr>
          </a:p>
          <a:p>
            <a:r>
              <a:rPr lang="en-US" dirty="0" err="1">
                <a:solidFill>
                  <a:schemeClr val="tx1"/>
                </a:solidFill>
              </a:rPr>
              <a:t>Pakkala</a:t>
            </a:r>
            <a:r>
              <a:rPr lang="en-US" dirty="0">
                <a:solidFill>
                  <a:schemeClr val="tx1"/>
                </a:solidFill>
              </a:rPr>
              <a:t>. Manisha</a:t>
            </a:r>
          </a:p>
        </p:txBody>
      </p:sp>
      <p:pic>
        <p:nvPicPr>
          <p:cNvPr id="3" name="Picture 2">
            <a:extLst>
              <a:ext uri="{FF2B5EF4-FFF2-40B4-BE49-F238E27FC236}">
                <a16:creationId xmlns:a16="http://schemas.microsoft.com/office/drawing/2014/main" id="{377E516F-DC39-68CF-48BF-D855AA5A662B}"/>
              </a:ext>
            </a:extLst>
          </p:cNvPr>
          <p:cNvPicPr>
            <a:picLocks noChangeAspect="1"/>
          </p:cNvPicPr>
          <p:nvPr/>
        </p:nvPicPr>
        <p:blipFill>
          <a:blip r:embed="rId2"/>
          <a:stretch>
            <a:fillRect/>
          </a:stretch>
        </p:blipFill>
        <p:spPr>
          <a:xfrm>
            <a:off x="1280651" y="447466"/>
            <a:ext cx="6582694" cy="14956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en-US" sz="3600" dirty="0"/>
          </a:p>
          <a:p>
            <a:pPr algn="ctr">
              <a:buNone/>
            </a:pPr>
            <a:endParaRPr lang="en-US" sz="3600" dirty="0"/>
          </a:p>
          <a:p>
            <a:pPr algn="ctr">
              <a:buNone/>
            </a:pPr>
            <a:r>
              <a:rPr lang="en-US" sz="3600" dirty="0"/>
              <a:t>Thank You</a:t>
            </a:r>
          </a:p>
          <a:p>
            <a:pPr algn="ctr">
              <a:buNone/>
            </a:pPr>
            <a:r>
              <a:rPr lang="en-US" sz="3600" dirty="0"/>
              <a:t>Questions?</a:t>
            </a:r>
          </a:p>
        </p:txBody>
      </p:sp>
      <p:sp>
        <p:nvSpPr>
          <p:cNvPr id="4" name="Slide Number Placeholder 3"/>
          <p:cNvSpPr>
            <a:spLocks noGrp="1"/>
          </p:cNvSpPr>
          <p:nvPr>
            <p:ph type="sldNum" sz="quarter" idx="12"/>
          </p:nvPr>
        </p:nvSpPr>
        <p:spPr/>
        <p:txBody>
          <a:bodyPr/>
          <a:lstStyle/>
          <a:p>
            <a:fld id="{00CFE371-8602-434E-A03A-183DD7E4EEA9}"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a:bodyPr>
          <a:lstStyle/>
          <a:p>
            <a:r>
              <a:rPr lang="en-US" dirty="0">
                <a:solidFill>
                  <a:srgbClr val="002060"/>
                </a:solidFill>
                <a:cs typeface="Times New Roman" pitchFamily="18" charset="0"/>
              </a:rPr>
              <a:t>Presentation Outline  </a:t>
            </a:r>
          </a:p>
        </p:txBody>
      </p:sp>
      <p:sp>
        <p:nvSpPr>
          <p:cNvPr id="3" name="Content Placeholder 2"/>
          <p:cNvSpPr>
            <a:spLocks noGrp="1"/>
          </p:cNvSpPr>
          <p:nvPr>
            <p:ph idx="1"/>
          </p:nvPr>
        </p:nvSpPr>
        <p:spPr>
          <a:xfrm>
            <a:off x="457200" y="1676400"/>
            <a:ext cx="8229600" cy="3733800"/>
          </a:xfrm>
        </p:spPr>
        <p:txBody>
          <a:bodyPr>
            <a:normAutofit/>
          </a:bodyPr>
          <a:lstStyle/>
          <a:p>
            <a:pPr marL="514350" indent="-514350">
              <a:spcBef>
                <a:spcPts val="0"/>
              </a:spcBef>
              <a:buFont typeface="+mj-lt"/>
              <a:buAutoNum type="arabicPeriod"/>
            </a:pPr>
            <a:r>
              <a:rPr lang="en-US" dirty="0">
                <a:solidFill>
                  <a:srgbClr val="002060"/>
                </a:solidFill>
                <a:cs typeface="Times New Roman" pitchFamily="18" charset="0"/>
              </a:rPr>
              <a:t>Introduction</a:t>
            </a:r>
          </a:p>
          <a:p>
            <a:pPr marL="514350" indent="-514350">
              <a:spcBef>
                <a:spcPts val="0"/>
              </a:spcBef>
              <a:buFont typeface="+mj-lt"/>
              <a:buAutoNum type="arabicPeriod"/>
            </a:pPr>
            <a:r>
              <a:rPr lang="en-US" dirty="0">
                <a:solidFill>
                  <a:srgbClr val="002060"/>
                </a:solidFill>
                <a:cs typeface="Times New Roman" pitchFamily="18" charset="0"/>
              </a:rPr>
              <a:t>Problem statement </a:t>
            </a:r>
          </a:p>
          <a:p>
            <a:pPr marL="514350" indent="-514350">
              <a:spcBef>
                <a:spcPts val="0"/>
              </a:spcBef>
              <a:buFont typeface="+mj-lt"/>
              <a:buAutoNum type="arabicPeriod"/>
            </a:pPr>
            <a:r>
              <a:rPr lang="en-US" dirty="0">
                <a:solidFill>
                  <a:srgbClr val="002060"/>
                </a:solidFill>
                <a:cs typeface="Times New Roman" pitchFamily="18" charset="0"/>
              </a:rPr>
              <a:t>Data set</a:t>
            </a:r>
          </a:p>
          <a:p>
            <a:pPr marL="514350" indent="-514350">
              <a:spcBef>
                <a:spcPts val="0"/>
              </a:spcBef>
              <a:buFont typeface="+mj-lt"/>
              <a:buAutoNum type="arabicPeriod"/>
            </a:pPr>
            <a:r>
              <a:rPr lang="en-US" dirty="0">
                <a:solidFill>
                  <a:srgbClr val="002060"/>
                </a:solidFill>
                <a:cs typeface="Times New Roman" pitchFamily="18" charset="0"/>
              </a:rPr>
              <a:t>Data Analysis and Exploration</a:t>
            </a:r>
          </a:p>
          <a:p>
            <a:pPr marL="514350" indent="-514350">
              <a:spcBef>
                <a:spcPts val="0"/>
              </a:spcBef>
              <a:buFont typeface="+mj-lt"/>
              <a:buAutoNum type="arabicPeriod"/>
            </a:pPr>
            <a:r>
              <a:rPr lang="en-US" dirty="0">
                <a:solidFill>
                  <a:srgbClr val="002060"/>
                </a:solidFill>
                <a:cs typeface="Times New Roman" pitchFamily="18" charset="0"/>
              </a:rPr>
              <a:t>Algorithm</a:t>
            </a:r>
          </a:p>
          <a:p>
            <a:pPr marL="514350" indent="-514350">
              <a:spcBef>
                <a:spcPts val="0"/>
              </a:spcBef>
              <a:buFont typeface="+mj-lt"/>
              <a:buAutoNum type="arabicPeriod"/>
            </a:pPr>
            <a:r>
              <a:rPr lang="en-US" dirty="0">
                <a:solidFill>
                  <a:srgbClr val="002060"/>
                </a:solidFill>
                <a:cs typeface="Times New Roman" pitchFamily="18" charset="0"/>
              </a:rPr>
              <a:t>Results</a:t>
            </a:r>
          </a:p>
          <a:p>
            <a:pPr marL="514350" indent="-514350">
              <a:spcBef>
                <a:spcPts val="0"/>
              </a:spcBef>
              <a:buFont typeface="+mj-lt"/>
              <a:buAutoNum type="arabicPeriod"/>
            </a:pPr>
            <a:r>
              <a:rPr lang="en-US" dirty="0">
                <a:solidFill>
                  <a:srgbClr val="002060"/>
                </a:solidFill>
                <a:cs typeface="Times New Roman" pitchFamily="18" charset="0"/>
              </a:rPr>
              <a:t>Conclusion</a:t>
            </a:r>
          </a:p>
        </p:txBody>
      </p:sp>
      <p:sp>
        <p:nvSpPr>
          <p:cNvPr id="5" name="Slide Number Placeholder 4"/>
          <p:cNvSpPr>
            <a:spLocks noGrp="1"/>
          </p:cNvSpPr>
          <p:nvPr>
            <p:ph type="sldNum" sz="quarter" idx="12"/>
          </p:nvPr>
        </p:nvSpPr>
        <p:spPr/>
        <p:txBody>
          <a:bodyPr/>
          <a:lstStyle/>
          <a:p>
            <a:fld id="{00CFE371-8602-434E-A03A-183DD7E4EEA9}" type="slidenum">
              <a:rPr lang="en-US" smtClean="0"/>
              <a:pPr/>
              <a:t>2</a:t>
            </a:fld>
            <a:endParaRPr lang="en-US"/>
          </a:p>
        </p:txBody>
      </p:sp>
    </p:spTree>
    <p:extLst>
      <p:ext uri="{BB962C8B-B14F-4D97-AF65-F5344CB8AC3E}">
        <p14:creationId xmlns:p14="http://schemas.microsoft.com/office/powerpoint/2010/main" val="31184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0" y="533400"/>
            <a:ext cx="9144000" cy="769441"/>
          </a:xfrm>
          <a:prstGeom prst="rect">
            <a:avLst/>
          </a:prstGeom>
          <a:noFill/>
          <a:ln w="9525">
            <a:noFill/>
            <a:miter lim="800000"/>
            <a:headEnd/>
            <a:tailEnd/>
          </a:ln>
          <a:effectLst/>
        </p:spPr>
        <p:txBody>
          <a:bodyPr>
            <a:spAutoFit/>
          </a:bodyPr>
          <a:lstStyle/>
          <a:p>
            <a:pPr algn="ctr"/>
            <a:r>
              <a:rPr lang="en-US" sz="4400" dirty="0">
                <a:latin typeface="+mj-lt"/>
              </a:rPr>
              <a:t>Introduction</a:t>
            </a:r>
          </a:p>
        </p:txBody>
      </p:sp>
      <p:sp>
        <p:nvSpPr>
          <p:cNvPr id="11267" name="Text Box 4"/>
          <p:cNvSpPr txBox="1">
            <a:spLocks noChangeArrowheads="1"/>
          </p:cNvSpPr>
          <p:nvPr/>
        </p:nvSpPr>
        <p:spPr bwMode="auto">
          <a:xfrm>
            <a:off x="228600" y="1676400"/>
            <a:ext cx="8686800" cy="2462213"/>
          </a:xfrm>
          <a:prstGeom prst="rect">
            <a:avLst/>
          </a:prstGeom>
          <a:noFill/>
          <a:ln w="9525">
            <a:noFill/>
            <a:miter lim="800000"/>
            <a:headEnd/>
            <a:tailEnd/>
          </a:ln>
          <a:effectLst/>
        </p:spPr>
        <p:txBody>
          <a:bodyPr>
            <a:spAutoFit/>
          </a:bodyPr>
          <a:lstStyle/>
          <a:p>
            <a:pPr marL="285750" indent="-285750" algn="just">
              <a:buClr>
                <a:schemeClr val="folHlink"/>
              </a:buClr>
              <a:buFont typeface="Arial" panose="020B0604020202020204" pitchFamily="34" charset="0"/>
              <a:buChar char="•"/>
            </a:pPr>
            <a:r>
              <a:rPr lang="en-US" sz="1400" dirty="0"/>
              <a:t>In today's rapidly evolving economic landscape, where consumer behavior is pivotal in shaping market dynamics, understanding the spending patterns of distinct demographic groups has become increasingly essential.</a:t>
            </a:r>
          </a:p>
          <a:p>
            <a:pPr marL="285750" indent="-285750" algn="just">
              <a:buClr>
                <a:schemeClr val="folHlink"/>
              </a:buClr>
              <a:buFont typeface="Arial" panose="020B0604020202020204" pitchFamily="34" charset="0"/>
              <a:buChar char="•"/>
            </a:pPr>
            <a:r>
              <a:rPr lang="en-US" sz="1400" dirty="0"/>
              <a:t>Spending Trend is a predictive model aimed at forecasting the spending behavior of students based on various factors such as demographics, income, and lifestyle choices.</a:t>
            </a:r>
          </a:p>
          <a:p>
            <a:pPr marL="285750" indent="-285750" algn="just">
              <a:buFont typeface="Arial" panose="020B0604020202020204" pitchFamily="34" charset="0"/>
              <a:buChar char="•"/>
            </a:pPr>
            <a:r>
              <a:rPr lang="en-US" sz="1400" dirty="0"/>
              <a:t>Leveraging machine learning algorithms, the model analyzes historical spending data to identify trends and patterns, enabling accurate predictions of future expenditures.</a:t>
            </a:r>
          </a:p>
          <a:p>
            <a:pPr marL="285750" indent="-285750" algn="just">
              <a:buFont typeface="Arial" panose="020B0604020202020204" pitchFamily="34" charset="0"/>
              <a:buChar char="•"/>
            </a:pPr>
            <a:r>
              <a:rPr lang="en-US" sz="1400" dirty="0"/>
              <a:t>By incorporating features such as student age, gender, location, academic field, and income level, Spending Trend provides personalized insights into individual spending habits.</a:t>
            </a:r>
          </a:p>
          <a:p>
            <a:pPr marL="285750" indent="-285750" algn="just">
              <a:buFont typeface="Arial" panose="020B0604020202020204" pitchFamily="34" charset="0"/>
              <a:buChar char="•"/>
            </a:pPr>
            <a:r>
              <a:rPr lang="en-US" sz="1400" dirty="0"/>
              <a:t>Spending Trend offers actionable budget management and financial planning recommendations based on predicted spending patterns.</a:t>
            </a:r>
          </a:p>
          <a:p>
            <a:pPr marL="285750" indent="-285750" algn="just">
              <a:buClr>
                <a:schemeClr val="folHlink"/>
              </a:buClr>
              <a:buFont typeface="Arial" panose="020B0604020202020204" pitchFamily="34" charset="0"/>
              <a:buChar char="•"/>
            </a:pPr>
            <a:endParaRPr lang="en-US" sz="14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US" dirty="0">
                <a:solidFill>
                  <a:srgbClr val="002060"/>
                </a:solidFill>
                <a:cs typeface="Times New Roman" pitchFamily="18" charset="0"/>
              </a:rPr>
              <a:t>Problem Statement</a:t>
            </a:r>
          </a:p>
        </p:txBody>
      </p:sp>
      <p:sp>
        <p:nvSpPr>
          <p:cNvPr id="3" name="Content Placeholder 2"/>
          <p:cNvSpPr>
            <a:spLocks noGrp="1"/>
          </p:cNvSpPr>
          <p:nvPr>
            <p:ph idx="1"/>
          </p:nvPr>
        </p:nvSpPr>
        <p:spPr>
          <a:xfrm>
            <a:off x="533400" y="2133600"/>
            <a:ext cx="7924800" cy="2667000"/>
          </a:xfrm>
        </p:spPr>
        <p:txBody>
          <a:bodyPr>
            <a:normAutofit/>
          </a:bodyPr>
          <a:lstStyle/>
          <a:p>
            <a:pPr marL="0" indent="0">
              <a:buNone/>
            </a:pPr>
            <a:r>
              <a:rPr lang="en-US" sz="1400" dirty="0"/>
              <a:t>  </a:t>
            </a:r>
          </a:p>
          <a:p>
            <a:pPr algn="just"/>
            <a:r>
              <a:rPr lang="en-US" sz="1400" dirty="0"/>
              <a:t>Despite the growing recognition of the importance of understanding and predicting student spending patterns, existing methodologies often fall short in providing accurate, granular insights that can inform effective financial management strategies. However, several key challenges must be addressed to realize the full potential of Spending Trend. Spending Trend aims to revolutionize our approach to understanding and managing student spending patterns, paving the way for more informed decision-making, enhanced financial literacy, and improved academic outcomes for students worldwide. </a:t>
            </a:r>
          </a:p>
        </p:txBody>
      </p:sp>
      <p:sp>
        <p:nvSpPr>
          <p:cNvPr id="6" name="Content Placeholder 2"/>
          <p:cNvSpPr txBox="1">
            <a:spLocks/>
          </p:cNvSpPr>
          <p:nvPr/>
        </p:nvSpPr>
        <p:spPr>
          <a:xfrm>
            <a:off x="457200" y="1600200"/>
            <a:ext cx="82296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1184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0" y="533400"/>
            <a:ext cx="9144000" cy="769441"/>
          </a:xfrm>
          <a:prstGeom prst="rect">
            <a:avLst/>
          </a:prstGeom>
          <a:noFill/>
          <a:ln w="9525">
            <a:noFill/>
            <a:miter lim="800000"/>
            <a:headEnd/>
            <a:tailEnd/>
          </a:ln>
          <a:effectLst/>
        </p:spPr>
        <p:txBody>
          <a:bodyPr>
            <a:spAutoFit/>
          </a:bodyPr>
          <a:lstStyle/>
          <a:p>
            <a:pPr algn="ctr"/>
            <a:r>
              <a:rPr lang="en-US" sz="4400" dirty="0">
                <a:latin typeface="+mj-lt"/>
              </a:rPr>
              <a:t>Data set</a:t>
            </a:r>
          </a:p>
        </p:txBody>
      </p:sp>
      <p:sp>
        <p:nvSpPr>
          <p:cNvPr id="13315" name="Text Box 4"/>
          <p:cNvSpPr txBox="1">
            <a:spLocks noChangeArrowheads="1"/>
          </p:cNvSpPr>
          <p:nvPr/>
        </p:nvSpPr>
        <p:spPr bwMode="auto">
          <a:xfrm>
            <a:off x="228600" y="1676400"/>
            <a:ext cx="8686800" cy="2462213"/>
          </a:xfrm>
          <a:prstGeom prst="rect">
            <a:avLst/>
          </a:prstGeom>
          <a:noFill/>
          <a:ln w="9525">
            <a:noFill/>
            <a:miter lim="800000"/>
            <a:headEnd/>
            <a:tailEnd/>
          </a:ln>
          <a:effectLst/>
        </p:spPr>
        <p:txBody>
          <a:bodyPr>
            <a:spAutoFit/>
          </a:bodyPr>
          <a:lstStyle/>
          <a:p>
            <a:pPr marL="285750" indent="-285750" algn="just">
              <a:buFont typeface="Arial" panose="020B0604020202020204" pitchFamily="34" charset="0"/>
              <a:buChar char="•"/>
            </a:pPr>
            <a:r>
              <a:rPr lang="en-US" sz="1400" dirty="0"/>
              <a:t>Dataset Acquisition To acquire the dataset for the Spending Trend project, we need to gather relevant data on various demographic, financial, and spending-related variables from a diverse sample of students. Here's a proposed approach for acquiring each type of data:</a:t>
            </a:r>
          </a:p>
          <a:p>
            <a:pPr algn="just"/>
            <a:r>
              <a:rPr lang="en-US" sz="1400" dirty="0"/>
              <a:t>1. Demographic Data (age, gender, year in school, major)</a:t>
            </a:r>
          </a:p>
          <a:p>
            <a:pPr algn="just"/>
            <a:r>
              <a:rPr lang="en-US" sz="1400" dirty="0"/>
              <a:t>2. Financial Data (monthly income, financial aid)</a:t>
            </a:r>
          </a:p>
          <a:p>
            <a:pPr algn="just"/>
            <a:r>
              <a:rPr lang="en-US" sz="1400" dirty="0"/>
              <a:t>3. Spending Data (tuition, housing, food, transportation, books &amp; supplies, entertainment, personal care,     technology, health &amp; wellness, miscellaneous)</a:t>
            </a:r>
          </a:p>
          <a:p>
            <a:pPr algn="just"/>
            <a:r>
              <a:rPr lang="en-US" sz="1400" dirty="0"/>
              <a:t>4. Preferred Payment Method Data</a:t>
            </a:r>
          </a:p>
          <a:p>
            <a:pPr marL="285750" indent="-285750" algn="just">
              <a:buFont typeface="Arial" panose="020B0604020202020204" pitchFamily="34" charset="0"/>
              <a:buChar char="•"/>
            </a:pPr>
            <a:r>
              <a:rPr lang="en-IN" sz="1400" dirty="0"/>
              <a:t>Features of the Dataset</a:t>
            </a:r>
            <a:endParaRPr lang="en-US" sz="1400" dirty="0"/>
          </a:p>
          <a:p>
            <a:pPr algn="just"/>
            <a:r>
              <a:rPr lang="en-US" sz="1400" dirty="0"/>
              <a:t>Age, Gender, Year in school, Major, Monthly income, Financial aid, Tuition, Housing, Food, Books and Supplies, Entertainment, Personal care, </a:t>
            </a:r>
            <a:r>
              <a:rPr lang="en-IN" sz="1400" dirty="0"/>
              <a:t>Technology, Health &amp; Wellness, Miscellaneous, Payment method.</a:t>
            </a:r>
            <a:endParaRPr lang="en-US" sz="1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30A8-A5E2-7C37-E26D-C5324E7AFFD0}"/>
              </a:ext>
            </a:extLst>
          </p:cNvPr>
          <p:cNvSpPr>
            <a:spLocks noGrp="1"/>
          </p:cNvSpPr>
          <p:nvPr>
            <p:ph type="title"/>
          </p:nvPr>
        </p:nvSpPr>
        <p:spPr/>
        <p:txBody>
          <a:bodyPr/>
          <a:lstStyle/>
          <a:p>
            <a:r>
              <a:rPr lang="en-IN" dirty="0"/>
              <a:t>Data Analysis and Exploration </a:t>
            </a:r>
          </a:p>
        </p:txBody>
      </p:sp>
      <p:sp>
        <p:nvSpPr>
          <p:cNvPr id="3" name="Content Placeholder 2">
            <a:extLst>
              <a:ext uri="{FF2B5EF4-FFF2-40B4-BE49-F238E27FC236}">
                <a16:creationId xmlns:a16="http://schemas.microsoft.com/office/drawing/2014/main" id="{4053795B-E4FA-166F-205E-FEF0F2F3E7B0}"/>
              </a:ext>
            </a:extLst>
          </p:cNvPr>
          <p:cNvSpPr>
            <a:spLocks noGrp="1"/>
          </p:cNvSpPr>
          <p:nvPr>
            <p:ph idx="1"/>
          </p:nvPr>
        </p:nvSpPr>
        <p:spPr/>
        <p:txBody>
          <a:bodyPr>
            <a:normAutofit/>
          </a:bodyPr>
          <a:lstStyle/>
          <a:p>
            <a:r>
              <a:rPr lang="en-IN" sz="1400" dirty="0"/>
              <a:t>Data Cleaning</a:t>
            </a:r>
          </a:p>
          <a:p>
            <a:r>
              <a:rPr lang="en-IN" sz="1400" dirty="0"/>
              <a:t>Descriptive Statistics</a:t>
            </a:r>
          </a:p>
          <a:p>
            <a:r>
              <a:rPr lang="en-IN" sz="1400" dirty="0"/>
              <a:t>Data Visualization</a:t>
            </a:r>
          </a:p>
          <a:p>
            <a:r>
              <a:rPr lang="en-IN" sz="1400" dirty="0"/>
              <a:t>Feature Engineering</a:t>
            </a:r>
          </a:p>
          <a:p>
            <a:r>
              <a:rPr lang="en-IN" sz="1400" dirty="0"/>
              <a:t>Correlation Analysis</a:t>
            </a:r>
          </a:p>
          <a:p>
            <a:r>
              <a:rPr lang="en-IN" sz="1400" dirty="0"/>
              <a:t>Outlier Detection</a:t>
            </a:r>
          </a:p>
          <a:p>
            <a:r>
              <a:rPr lang="en-IN" sz="1400" dirty="0"/>
              <a:t>Segmentation Analysis</a:t>
            </a:r>
          </a:p>
          <a:p>
            <a:r>
              <a:rPr lang="en-IN" sz="1400" dirty="0"/>
              <a:t>Predictive </a:t>
            </a:r>
            <a:r>
              <a:rPr lang="en-IN" sz="1400" dirty="0" err="1"/>
              <a:t>Modeling</a:t>
            </a:r>
            <a:endParaRPr lang="en-IN" sz="1400" dirty="0"/>
          </a:p>
          <a:p>
            <a:r>
              <a:rPr lang="en-IN" sz="1400" dirty="0"/>
              <a:t>Insights and Recommendations</a:t>
            </a:r>
          </a:p>
        </p:txBody>
      </p:sp>
      <p:sp>
        <p:nvSpPr>
          <p:cNvPr id="4" name="Slide Number Placeholder 3">
            <a:extLst>
              <a:ext uri="{FF2B5EF4-FFF2-40B4-BE49-F238E27FC236}">
                <a16:creationId xmlns:a16="http://schemas.microsoft.com/office/drawing/2014/main" id="{A0505516-4246-EAE0-E00E-50061FD7D9A1}"/>
              </a:ext>
            </a:extLst>
          </p:cNvPr>
          <p:cNvSpPr>
            <a:spLocks noGrp="1"/>
          </p:cNvSpPr>
          <p:nvPr>
            <p:ph type="sldNum" sz="quarter" idx="12"/>
          </p:nvPr>
        </p:nvSpPr>
        <p:spPr/>
        <p:txBody>
          <a:bodyPr/>
          <a:lstStyle/>
          <a:p>
            <a:fld id="{00CFE371-8602-434E-A03A-183DD7E4EEA9}" type="slidenum">
              <a:rPr lang="en-US" smtClean="0"/>
              <a:pPr/>
              <a:t>6</a:t>
            </a:fld>
            <a:endParaRPr lang="en-US"/>
          </a:p>
        </p:txBody>
      </p:sp>
    </p:spTree>
    <p:extLst>
      <p:ext uri="{BB962C8B-B14F-4D97-AF65-F5344CB8AC3E}">
        <p14:creationId xmlns:p14="http://schemas.microsoft.com/office/powerpoint/2010/main" val="275161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B9A8-2348-1B13-233C-7A2C5115024C}"/>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345B7B58-8450-F15F-DAD1-185A4B2616D8}"/>
              </a:ext>
            </a:extLst>
          </p:cNvPr>
          <p:cNvSpPr>
            <a:spLocks noGrp="1"/>
          </p:cNvSpPr>
          <p:nvPr>
            <p:ph idx="1"/>
          </p:nvPr>
        </p:nvSpPr>
        <p:spPr/>
        <p:txBody>
          <a:bodyPr>
            <a:normAutofit/>
          </a:bodyPr>
          <a:lstStyle/>
          <a:p>
            <a:r>
              <a:rPr lang="en-IN" sz="1400" dirty="0"/>
              <a:t>Multinomial Regression </a:t>
            </a:r>
          </a:p>
          <a:p>
            <a:pPr lvl="1"/>
            <a:r>
              <a:rPr lang="en-IN" sz="1400" dirty="0"/>
              <a:t>Predicting Spending Categories</a:t>
            </a:r>
          </a:p>
          <a:p>
            <a:pPr lvl="1"/>
            <a:r>
              <a:rPr lang="en-US" sz="1400" dirty="0"/>
              <a:t>Identifying Factors Influencing Spending Categories</a:t>
            </a:r>
            <a:endParaRPr lang="en-IN" sz="1400" dirty="0"/>
          </a:p>
          <a:p>
            <a:pPr lvl="1"/>
            <a:r>
              <a:rPr lang="en-IN" sz="1400" dirty="0"/>
              <a:t>Understanding Spending </a:t>
            </a:r>
            <a:r>
              <a:rPr lang="en-IN" sz="1400" dirty="0" err="1"/>
              <a:t>Behavior</a:t>
            </a:r>
            <a:endParaRPr lang="en-IN" sz="1400" dirty="0"/>
          </a:p>
          <a:p>
            <a:pPr lvl="1"/>
            <a:r>
              <a:rPr lang="en-IN" sz="1400" dirty="0"/>
              <a:t>Model Evaluation and Comparison</a:t>
            </a:r>
          </a:p>
          <a:p>
            <a:pPr lvl="1"/>
            <a:r>
              <a:rPr lang="en-IN" sz="1400" dirty="0"/>
              <a:t>Personalized Recommendation</a:t>
            </a:r>
          </a:p>
          <a:p>
            <a:r>
              <a:rPr lang="en-IN" sz="1400" dirty="0"/>
              <a:t>Naïve Bayesian Algorithm </a:t>
            </a:r>
          </a:p>
          <a:p>
            <a:pPr lvl="1"/>
            <a:r>
              <a:rPr lang="en-IN" sz="1400" dirty="0"/>
              <a:t>Classification of Spending </a:t>
            </a:r>
            <a:r>
              <a:rPr lang="en-IN" sz="1400" dirty="0" err="1"/>
              <a:t>Behavior</a:t>
            </a:r>
            <a:endParaRPr lang="en-IN" sz="1400" dirty="0"/>
          </a:p>
          <a:p>
            <a:pPr lvl="1"/>
            <a:r>
              <a:rPr lang="en-US" sz="1400" dirty="0"/>
              <a:t>Prediction of Spending Preferences</a:t>
            </a:r>
            <a:endParaRPr lang="en-IN" sz="1400" dirty="0"/>
          </a:p>
          <a:p>
            <a:pPr lvl="1"/>
            <a:r>
              <a:rPr lang="en-US" sz="1400" dirty="0"/>
              <a:t>Identification of Influential Factors</a:t>
            </a:r>
            <a:endParaRPr lang="en-IN" sz="1400" dirty="0"/>
          </a:p>
          <a:p>
            <a:pPr lvl="1"/>
            <a:r>
              <a:rPr lang="en-IN" sz="1400" dirty="0"/>
              <a:t>Personalized Spending Recommendations</a:t>
            </a:r>
          </a:p>
          <a:p>
            <a:pPr lvl="1"/>
            <a:r>
              <a:rPr lang="en-IN" sz="1400" dirty="0"/>
              <a:t>Fraud Detection</a:t>
            </a:r>
          </a:p>
        </p:txBody>
      </p:sp>
      <p:sp>
        <p:nvSpPr>
          <p:cNvPr id="4" name="Slide Number Placeholder 3">
            <a:extLst>
              <a:ext uri="{FF2B5EF4-FFF2-40B4-BE49-F238E27FC236}">
                <a16:creationId xmlns:a16="http://schemas.microsoft.com/office/drawing/2014/main" id="{593B0095-7C52-5E56-06AE-C99AAB4550D6}"/>
              </a:ext>
            </a:extLst>
          </p:cNvPr>
          <p:cNvSpPr>
            <a:spLocks noGrp="1"/>
          </p:cNvSpPr>
          <p:nvPr>
            <p:ph type="sldNum" sz="quarter" idx="12"/>
          </p:nvPr>
        </p:nvSpPr>
        <p:spPr/>
        <p:txBody>
          <a:bodyPr/>
          <a:lstStyle/>
          <a:p>
            <a:fld id="{00CFE371-8602-434E-A03A-183DD7E4EEA9}" type="slidenum">
              <a:rPr lang="en-US" smtClean="0"/>
              <a:pPr/>
              <a:t>7</a:t>
            </a:fld>
            <a:endParaRPr lang="en-US"/>
          </a:p>
        </p:txBody>
      </p:sp>
    </p:spTree>
    <p:extLst>
      <p:ext uri="{BB962C8B-B14F-4D97-AF65-F5344CB8AC3E}">
        <p14:creationId xmlns:p14="http://schemas.microsoft.com/office/powerpoint/2010/main" val="260280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solidFill>
                  <a:srgbClr val="002060"/>
                </a:solidFill>
                <a:cs typeface="Times New Roman" pitchFamily="18" charset="0"/>
              </a:rPr>
              <a:t>Results</a:t>
            </a:r>
          </a:p>
        </p:txBody>
      </p:sp>
      <p:sp>
        <p:nvSpPr>
          <p:cNvPr id="3" name="Content Placeholder 2"/>
          <p:cNvSpPr>
            <a:spLocks noGrp="1"/>
          </p:cNvSpPr>
          <p:nvPr>
            <p:ph idx="1"/>
          </p:nvPr>
        </p:nvSpPr>
        <p:spPr>
          <a:xfrm>
            <a:off x="533400" y="1676400"/>
            <a:ext cx="8229600" cy="4343400"/>
          </a:xfrm>
        </p:spPr>
        <p:txBody>
          <a:bodyPr>
            <a:noAutofit/>
          </a:bodyPr>
          <a:lstStyle/>
          <a:p>
            <a:pPr marL="514350" indent="-514350" algn="just"/>
            <a:r>
              <a:rPr lang="en-US" sz="1400" dirty="0">
                <a:solidFill>
                  <a:srgbClr val="002060"/>
                </a:solidFill>
                <a:cs typeface="Times New Roman" pitchFamily="18" charset="0"/>
              </a:rPr>
              <a:t>The results are shown in the form of graphs for better understanding.</a:t>
            </a:r>
          </a:p>
          <a:p>
            <a:pPr marL="0" indent="0" algn="just">
              <a:buNone/>
            </a:pPr>
            <a:endParaRPr lang="en-US" sz="1400" dirty="0">
              <a:solidFill>
                <a:srgbClr val="002060"/>
              </a:solidFill>
              <a:cs typeface="Times New Roman" pitchFamily="18" charset="0"/>
            </a:endParaRPr>
          </a:p>
        </p:txBody>
      </p:sp>
      <p:sp>
        <p:nvSpPr>
          <p:cNvPr id="5" name="Slide Number Placeholder 4"/>
          <p:cNvSpPr>
            <a:spLocks noGrp="1"/>
          </p:cNvSpPr>
          <p:nvPr>
            <p:ph type="sldNum" sz="quarter" idx="12"/>
          </p:nvPr>
        </p:nvSpPr>
        <p:spPr/>
        <p:txBody>
          <a:bodyPr/>
          <a:lstStyle/>
          <a:p>
            <a:fld id="{00CFE371-8602-434E-A03A-183DD7E4EEA9}" type="slidenum">
              <a:rPr lang="en-US" smtClean="0"/>
              <a:pPr/>
              <a:t>8</a:t>
            </a:fld>
            <a:endParaRPr lang="en-US"/>
          </a:p>
        </p:txBody>
      </p:sp>
      <p:pic>
        <p:nvPicPr>
          <p:cNvPr id="6" name="Picture 5">
            <a:extLst>
              <a:ext uri="{FF2B5EF4-FFF2-40B4-BE49-F238E27FC236}">
                <a16:creationId xmlns:a16="http://schemas.microsoft.com/office/drawing/2014/main" id="{3B07B3E6-D537-E8D7-5FB9-AEA30DC1346D}"/>
              </a:ext>
            </a:extLst>
          </p:cNvPr>
          <p:cNvPicPr>
            <a:picLocks noChangeAspect="1"/>
          </p:cNvPicPr>
          <p:nvPr/>
        </p:nvPicPr>
        <p:blipFill>
          <a:blip r:embed="rId2"/>
          <a:stretch>
            <a:fillRect/>
          </a:stretch>
        </p:blipFill>
        <p:spPr>
          <a:xfrm>
            <a:off x="838200" y="2209800"/>
            <a:ext cx="2862790" cy="1841139"/>
          </a:xfrm>
          <a:prstGeom prst="rect">
            <a:avLst/>
          </a:prstGeom>
        </p:spPr>
      </p:pic>
      <p:pic>
        <p:nvPicPr>
          <p:cNvPr id="8" name="Picture 7">
            <a:extLst>
              <a:ext uri="{FF2B5EF4-FFF2-40B4-BE49-F238E27FC236}">
                <a16:creationId xmlns:a16="http://schemas.microsoft.com/office/drawing/2014/main" id="{3A14CFBB-29E7-F1F5-DAD2-55567445B8D5}"/>
              </a:ext>
            </a:extLst>
          </p:cNvPr>
          <p:cNvPicPr>
            <a:picLocks noChangeAspect="1"/>
          </p:cNvPicPr>
          <p:nvPr/>
        </p:nvPicPr>
        <p:blipFill>
          <a:blip r:embed="rId3"/>
          <a:stretch>
            <a:fillRect/>
          </a:stretch>
        </p:blipFill>
        <p:spPr>
          <a:xfrm>
            <a:off x="3700990" y="1951471"/>
            <a:ext cx="5105932" cy="2955058"/>
          </a:xfrm>
          <a:prstGeom prst="rect">
            <a:avLst/>
          </a:prstGeom>
        </p:spPr>
      </p:pic>
      <p:pic>
        <p:nvPicPr>
          <p:cNvPr id="10" name="Picture 9">
            <a:extLst>
              <a:ext uri="{FF2B5EF4-FFF2-40B4-BE49-F238E27FC236}">
                <a16:creationId xmlns:a16="http://schemas.microsoft.com/office/drawing/2014/main" id="{F3F84183-9AE8-2697-D9AC-8180F8E70114}"/>
              </a:ext>
            </a:extLst>
          </p:cNvPr>
          <p:cNvPicPr>
            <a:picLocks noChangeAspect="1"/>
          </p:cNvPicPr>
          <p:nvPr/>
        </p:nvPicPr>
        <p:blipFill>
          <a:blip r:embed="rId4"/>
          <a:stretch>
            <a:fillRect/>
          </a:stretch>
        </p:blipFill>
        <p:spPr>
          <a:xfrm>
            <a:off x="1169964" y="4219576"/>
            <a:ext cx="2472178" cy="1924048"/>
          </a:xfrm>
          <a:prstGeom prst="rect">
            <a:avLst/>
          </a:prstGeom>
        </p:spPr>
      </p:pic>
    </p:spTree>
    <p:extLst>
      <p:ext uri="{BB962C8B-B14F-4D97-AF65-F5344CB8AC3E}">
        <p14:creationId xmlns:p14="http://schemas.microsoft.com/office/powerpoint/2010/main" val="311845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solidFill>
                  <a:srgbClr val="002060"/>
                </a:solidFill>
                <a:latin typeface="+mn-lt"/>
                <a:cs typeface="Times New Roman" pitchFamily="18" charset="0"/>
              </a:rPr>
              <a:t>Conclusion</a:t>
            </a:r>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1400" dirty="0"/>
              <a:t>The development of the Student Spending Prediction Model represents a significant advancement in our ability to understand, anticipate, and manage student spending patterns effectively. </a:t>
            </a:r>
          </a:p>
          <a:p>
            <a:pPr algn="just"/>
            <a:r>
              <a:rPr lang="en-US" sz="1400" dirty="0"/>
              <a:t>Through a comprehensive data analysis and exploration process, coupled with advanced machine learning techniques, the model offers valuable insights and predictive capabilities that can empower stakeholders to make informed decisions and promote financial well-being among students. </a:t>
            </a:r>
          </a:p>
          <a:p>
            <a:pPr algn="just"/>
            <a:r>
              <a:rPr lang="en-US" sz="1400" dirty="0"/>
              <a:t>By leveraging a diverse set of features such as age, gender, major, income level, and expenditure categories, the model accurately captures the complex dynamics of student spending behavior.</a:t>
            </a:r>
          </a:p>
          <a:p>
            <a:pPr algn="just"/>
            <a:r>
              <a:rPr lang="en-US" sz="1400" dirty="0"/>
              <a:t>By harnessing the power of data and predictive analytics, the model equips stakeholders with the insights and resources needed to navigate the complexities of student finances effectively, ultimately contributing to a more financially literate and resilient student population. </a:t>
            </a:r>
          </a:p>
        </p:txBody>
      </p:sp>
      <p:sp>
        <p:nvSpPr>
          <p:cNvPr id="5" name="Slide Number Placeholder 4"/>
          <p:cNvSpPr>
            <a:spLocks noGrp="1"/>
          </p:cNvSpPr>
          <p:nvPr>
            <p:ph type="sldNum" sz="quarter" idx="12"/>
          </p:nvPr>
        </p:nvSpPr>
        <p:spPr/>
        <p:txBody>
          <a:bodyPr/>
          <a:lstStyle/>
          <a:p>
            <a:fld id="{00CFE371-8602-434E-A03A-183DD7E4EEA9}" type="slidenum">
              <a:rPr lang="en-US" smtClean="0"/>
              <a:pPr/>
              <a:t>9</a:t>
            </a:fld>
            <a:endParaRPr lang="en-US"/>
          </a:p>
        </p:txBody>
      </p:sp>
    </p:spTree>
    <p:extLst>
      <p:ext uri="{BB962C8B-B14F-4D97-AF65-F5344CB8AC3E}">
        <p14:creationId xmlns:p14="http://schemas.microsoft.com/office/powerpoint/2010/main" val="3118459147"/>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00000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396</TotalTime>
  <Words>633</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Presentation Outline  </vt:lpstr>
      <vt:lpstr>PowerPoint Presentation</vt:lpstr>
      <vt:lpstr>Problem Statement</vt:lpstr>
      <vt:lpstr>PowerPoint Presentation</vt:lpstr>
      <vt:lpstr>Data Analysis and Exploration </vt:lpstr>
      <vt:lpstr>Algorithm</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AKHILA KORLAPATI</dc:creator>
  <cp:lastModifiedBy>KORLAPATI AKHILA</cp:lastModifiedBy>
  <cp:revision>55</cp:revision>
  <dcterms:created xsi:type="dcterms:W3CDTF">2015-11-18T04:42:35Z</dcterms:created>
  <dcterms:modified xsi:type="dcterms:W3CDTF">2024-04-07T12:31:38Z</dcterms:modified>
</cp:coreProperties>
</file>