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A6E3D-0061-4C8C-BE86-3D21971154FB}" v="6" dt="2025-10-28T14:29:49.7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0" d="100"/>
          <a:sy n="9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Holder 6"/>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7" name="Holder 7"/>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4" name="Holder 4"/>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5" name="Holder 5"/>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3" name="Holder 3"/>
          <p:cNvSpPr>
            <a:spLocks noGrp="1"/>
          </p:cNvSpPr>
          <p:nvPr>
            <p:ph type="dt" sz="half" idx="6"/>
          </p:nvPr>
        </p:nvSpPr>
        <p:spPr/>
        <p:txBody>
          <a:bodyPr lIns="0" tIns="0" rIns="0" bIns="0"/>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4" name="Holder 4"/>
          <p:cNvSpPr>
            <a:spLocks noGrp="1"/>
          </p:cNvSpPr>
          <p:nvPr>
            <p:ph type="sldNum" sz="quarter" idx="7"/>
          </p:nvPr>
        </p:nvSpPr>
        <p:spPr/>
        <p:txBody>
          <a:bodyPr lIns="0" tIns="0" rIns="0" bIns="0"/>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8000"/>
          </a:xfrm>
          <a:prstGeom prst="rect">
            <a:avLst/>
          </a:prstGeom>
        </p:spPr>
      </p:pic>
      <p:sp>
        <p:nvSpPr>
          <p:cNvPr id="17" name="bg object 17"/>
          <p:cNvSpPr/>
          <p:nvPr/>
        </p:nvSpPr>
        <p:spPr>
          <a:xfrm>
            <a:off x="814387" y="1576450"/>
            <a:ext cx="6207760" cy="104775"/>
          </a:xfrm>
          <a:custGeom>
            <a:avLst/>
            <a:gdLst/>
            <a:ahLst/>
            <a:cxnLst/>
            <a:rect l="l" t="t" r="r" b="b"/>
            <a:pathLst>
              <a:path w="6207759" h="104775">
                <a:moveTo>
                  <a:pt x="6207379" y="0"/>
                </a:moveTo>
                <a:lnTo>
                  <a:pt x="0" y="0"/>
                </a:lnTo>
                <a:lnTo>
                  <a:pt x="0" y="104775"/>
                </a:lnTo>
                <a:lnTo>
                  <a:pt x="6207379" y="104775"/>
                </a:lnTo>
                <a:lnTo>
                  <a:pt x="6207379" y="0"/>
                </a:lnTo>
                <a:close/>
              </a:path>
            </a:pathLst>
          </a:custGeom>
          <a:solidFill>
            <a:srgbClr val="CC0000"/>
          </a:solidFill>
        </p:spPr>
        <p:txBody>
          <a:bodyPr wrap="square" lIns="0" tIns="0" rIns="0" bIns="0" rtlCol="0"/>
          <a:lstStyle/>
          <a:p>
            <a:endParaRPr/>
          </a:p>
        </p:txBody>
      </p:sp>
      <p:sp>
        <p:nvSpPr>
          <p:cNvPr id="18" name="bg object 18"/>
          <p:cNvSpPr/>
          <p:nvPr/>
        </p:nvSpPr>
        <p:spPr>
          <a:xfrm>
            <a:off x="814387" y="1576450"/>
            <a:ext cx="10611485" cy="0"/>
          </a:xfrm>
          <a:custGeom>
            <a:avLst/>
            <a:gdLst/>
            <a:ahLst/>
            <a:cxnLst/>
            <a:rect l="l" t="t" r="r" b="b"/>
            <a:pathLst>
              <a:path w="10611485">
                <a:moveTo>
                  <a:pt x="0" y="0"/>
                </a:moveTo>
                <a:lnTo>
                  <a:pt x="10610913" y="0"/>
                </a:lnTo>
              </a:path>
            </a:pathLst>
          </a:custGeom>
          <a:ln w="9525">
            <a:solidFill>
              <a:srgbClr val="CC0000"/>
            </a:solidFill>
          </a:ln>
        </p:spPr>
        <p:txBody>
          <a:bodyPr wrap="square" lIns="0" tIns="0" rIns="0" bIns="0" rtlCol="0"/>
          <a:lstStyle/>
          <a:p>
            <a:endParaRPr/>
          </a:p>
        </p:txBody>
      </p:sp>
      <p:sp>
        <p:nvSpPr>
          <p:cNvPr id="19" name="bg object 19"/>
          <p:cNvSpPr/>
          <p:nvPr/>
        </p:nvSpPr>
        <p:spPr>
          <a:xfrm>
            <a:off x="814387" y="6176962"/>
            <a:ext cx="10573385" cy="0"/>
          </a:xfrm>
          <a:custGeom>
            <a:avLst/>
            <a:gdLst/>
            <a:ahLst/>
            <a:cxnLst/>
            <a:rect l="l" t="t" r="r" b="b"/>
            <a:pathLst>
              <a:path w="10573385">
                <a:moveTo>
                  <a:pt x="0" y="0"/>
                </a:moveTo>
                <a:lnTo>
                  <a:pt x="10572813" y="0"/>
                </a:lnTo>
              </a:path>
            </a:pathLst>
          </a:custGeom>
          <a:ln w="3175">
            <a:solidFill>
              <a:srgbClr val="CC0000"/>
            </a:solidFill>
          </a:ln>
        </p:spPr>
        <p:txBody>
          <a:bodyPr wrap="square" lIns="0" tIns="0" rIns="0" bIns="0" rtlCol="0"/>
          <a:lstStyle/>
          <a:p>
            <a:endParaRPr/>
          </a:p>
        </p:txBody>
      </p:sp>
      <p:sp>
        <p:nvSpPr>
          <p:cNvPr id="2" name="Holder 2"/>
          <p:cNvSpPr>
            <a:spLocks noGrp="1"/>
          </p:cNvSpPr>
          <p:nvPr>
            <p:ph type="title"/>
          </p:nvPr>
        </p:nvSpPr>
        <p:spPr>
          <a:xfrm>
            <a:off x="845502" y="966469"/>
            <a:ext cx="8000365" cy="518159"/>
          </a:xfrm>
          <a:prstGeom prst="rect">
            <a:avLst/>
          </a:prstGeom>
        </p:spPr>
        <p:txBody>
          <a:bodyPr wrap="square" lIns="0" tIns="0" rIns="0" bIns="0">
            <a:spAutoFit/>
          </a:bodyPr>
          <a:lstStyle>
            <a:lvl1pPr>
              <a:defRPr sz="3200" b="1" i="0">
                <a:solidFill>
                  <a:srgbClr val="FF0000"/>
                </a:solidFill>
                <a:latin typeface="Verdana"/>
                <a:cs typeface="Verdana"/>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343653" y="6285997"/>
            <a:ext cx="3522979" cy="392429"/>
          </a:xfrm>
          <a:prstGeom prst="rect">
            <a:avLst/>
          </a:prstGeom>
        </p:spPr>
        <p:txBody>
          <a:bodyPr wrap="square" lIns="0" tIns="0" rIns="0" bIns="0">
            <a:spAutoFit/>
          </a:bodyPr>
          <a:lstStyle>
            <a:lvl1pPr>
              <a:defRPr sz="1200" b="0" i="0">
                <a:solidFill>
                  <a:srgbClr val="001F5F"/>
                </a:solidFill>
                <a:latin typeface="Verdana"/>
                <a:cs typeface="Verdana"/>
              </a:defRPr>
            </a:lvl1p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Holder 5"/>
          <p:cNvSpPr>
            <a:spLocks noGrp="1"/>
          </p:cNvSpPr>
          <p:nvPr>
            <p:ph type="dt" sz="half" idx="6"/>
          </p:nvPr>
        </p:nvSpPr>
        <p:spPr>
          <a:xfrm>
            <a:off x="892175" y="6285997"/>
            <a:ext cx="1121410"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12700">
              <a:lnSpc>
                <a:spcPct val="100000"/>
              </a:lnSpc>
              <a:spcBef>
                <a:spcPts val="105"/>
              </a:spcBef>
            </a:pPr>
            <a:r>
              <a:rPr dirty="0"/>
              <a:t>Zeroth</a:t>
            </a:r>
            <a:r>
              <a:rPr spc="-45" dirty="0"/>
              <a:t> </a:t>
            </a:r>
            <a:r>
              <a:rPr spc="-10" dirty="0"/>
              <a:t>Review</a:t>
            </a:r>
          </a:p>
        </p:txBody>
      </p:sp>
      <p:sp>
        <p:nvSpPr>
          <p:cNvPr id="6" name="Holder 6"/>
          <p:cNvSpPr>
            <a:spLocks noGrp="1"/>
          </p:cNvSpPr>
          <p:nvPr>
            <p:ph type="sldNum" sz="quarter" idx="7"/>
          </p:nvPr>
        </p:nvSpPr>
        <p:spPr>
          <a:xfrm>
            <a:off x="11160125" y="6285997"/>
            <a:ext cx="186054" cy="211454"/>
          </a:xfrm>
          <a:prstGeom prst="rect">
            <a:avLst/>
          </a:prstGeom>
        </p:spPr>
        <p:txBody>
          <a:bodyPr wrap="square" lIns="0" tIns="0" rIns="0" bIns="0">
            <a:spAutoFit/>
          </a:bodyPr>
          <a:lstStyle>
            <a:lvl1pPr>
              <a:defRPr sz="1200" b="0" i="0">
                <a:solidFill>
                  <a:schemeClr val="tx1"/>
                </a:solidFill>
                <a:latin typeface="Verdana"/>
                <a:cs typeface="Verdana"/>
              </a:defRPr>
            </a:lvl1pPr>
          </a:lstStyle>
          <a:p>
            <a:pPr marL="38100">
              <a:lnSpc>
                <a:spcPct val="100000"/>
              </a:lnSpc>
              <a:spcBef>
                <a:spcPts val="10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12192000" cy="6858000"/>
          </a:xfrm>
          <a:prstGeom prst="rect">
            <a:avLst/>
          </a:prstGeom>
        </p:spPr>
      </p:pic>
      <p:grpSp>
        <p:nvGrpSpPr>
          <p:cNvPr id="3" name="object 3"/>
          <p:cNvGrpSpPr/>
          <p:nvPr/>
        </p:nvGrpSpPr>
        <p:grpSpPr>
          <a:xfrm>
            <a:off x="919162" y="2390838"/>
            <a:ext cx="10363835" cy="119380"/>
            <a:chOff x="919162" y="2390838"/>
            <a:chExt cx="10363835" cy="119380"/>
          </a:xfrm>
        </p:grpSpPr>
        <p:sp>
          <p:nvSpPr>
            <p:cNvPr id="4" name="object 4"/>
            <p:cNvSpPr/>
            <p:nvPr/>
          </p:nvSpPr>
          <p:spPr>
            <a:xfrm>
              <a:off x="919162" y="2395601"/>
              <a:ext cx="6404610" cy="114300"/>
            </a:xfrm>
            <a:custGeom>
              <a:avLst/>
              <a:gdLst/>
              <a:ahLst/>
              <a:cxnLst/>
              <a:rect l="l" t="t" r="r" b="b"/>
              <a:pathLst>
                <a:path w="6404609" h="114300">
                  <a:moveTo>
                    <a:pt x="6404483" y="0"/>
                  </a:moveTo>
                  <a:lnTo>
                    <a:pt x="0" y="0"/>
                  </a:lnTo>
                  <a:lnTo>
                    <a:pt x="0" y="114300"/>
                  </a:lnTo>
                  <a:lnTo>
                    <a:pt x="6404483" y="114300"/>
                  </a:lnTo>
                  <a:lnTo>
                    <a:pt x="6404483" y="0"/>
                  </a:lnTo>
                  <a:close/>
                </a:path>
              </a:pathLst>
            </a:custGeom>
            <a:solidFill>
              <a:srgbClr val="CC0000"/>
            </a:solidFill>
          </p:spPr>
          <p:txBody>
            <a:bodyPr wrap="square" lIns="0" tIns="0" rIns="0" bIns="0" rtlCol="0"/>
            <a:lstStyle/>
            <a:p>
              <a:endParaRPr/>
            </a:p>
          </p:txBody>
        </p:sp>
        <p:sp>
          <p:nvSpPr>
            <p:cNvPr id="5" name="object 5"/>
            <p:cNvSpPr/>
            <p:nvPr/>
          </p:nvSpPr>
          <p:spPr>
            <a:xfrm>
              <a:off x="919162" y="2395601"/>
              <a:ext cx="10363835" cy="0"/>
            </a:xfrm>
            <a:custGeom>
              <a:avLst/>
              <a:gdLst/>
              <a:ahLst/>
              <a:cxnLst/>
              <a:rect l="l" t="t" r="r" b="b"/>
              <a:pathLst>
                <a:path w="10363835">
                  <a:moveTo>
                    <a:pt x="0" y="0"/>
                  </a:moveTo>
                  <a:lnTo>
                    <a:pt x="10363263" y="0"/>
                  </a:lnTo>
                </a:path>
              </a:pathLst>
            </a:custGeom>
            <a:ln w="9525">
              <a:solidFill>
                <a:srgbClr val="CC0000"/>
              </a:solidFill>
            </a:ln>
          </p:spPr>
          <p:txBody>
            <a:bodyPr wrap="square" lIns="0" tIns="0" rIns="0" bIns="0" rtlCol="0"/>
            <a:lstStyle/>
            <a:p>
              <a:endParaRPr/>
            </a:p>
          </p:txBody>
        </p:sp>
      </p:grpSp>
      <p:sp>
        <p:nvSpPr>
          <p:cNvPr id="6" name="object 6"/>
          <p:cNvSpPr txBox="1"/>
          <p:nvPr/>
        </p:nvSpPr>
        <p:spPr>
          <a:xfrm>
            <a:off x="1371346" y="3069470"/>
            <a:ext cx="9906000" cy="624530"/>
          </a:xfrm>
          <a:prstGeom prst="rect">
            <a:avLst/>
          </a:prstGeom>
        </p:spPr>
        <p:txBody>
          <a:bodyPr vert="horz" wrap="square" lIns="0" tIns="16510" rIns="0" bIns="0" rtlCol="0">
            <a:spAutoFit/>
          </a:bodyPr>
          <a:lstStyle/>
          <a:p>
            <a:pPr marL="12700">
              <a:lnSpc>
                <a:spcPct val="100000"/>
              </a:lnSpc>
              <a:spcBef>
                <a:spcPts val="130"/>
              </a:spcBef>
            </a:pPr>
            <a:r>
              <a:rPr lang="en-IN" sz="3950" b="1" dirty="0">
                <a:solidFill>
                  <a:srgbClr val="6F2F9F"/>
                </a:solidFill>
                <a:latin typeface="Verdana"/>
                <a:cs typeface="Verdana"/>
              </a:rPr>
              <a:t>Energy theft &amp; anomaly detection</a:t>
            </a:r>
            <a:endParaRPr sz="3950" dirty="0">
              <a:latin typeface="Verdana"/>
              <a:cs typeface="Verdana"/>
            </a:endParaRPr>
          </a:p>
        </p:txBody>
      </p:sp>
      <p:sp>
        <p:nvSpPr>
          <p:cNvPr id="7" name="object 7"/>
          <p:cNvSpPr txBox="1"/>
          <p:nvPr/>
        </p:nvSpPr>
        <p:spPr>
          <a:xfrm>
            <a:off x="891529" y="4938159"/>
            <a:ext cx="4572000" cy="740908"/>
          </a:xfrm>
          <a:prstGeom prst="rect">
            <a:avLst/>
          </a:prstGeom>
        </p:spPr>
        <p:txBody>
          <a:bodyPr vert="horz" wrap="square" lIns="0" tIns="13335" rIns="0" bIns="0" rtlCol="0">
            <a:spAutoFit/>
          </a:bodyPr>
          <a:lstStyle/>
          <a:p>
            <a:pPr marL="12700">
              <a:lnSpc>
                <a:spcPts val="2865"/>
              </a:lnSpc>
              <a:spcBef>
                <a:spcPts val="105"/>
              </a:spcBef>
            </a:pPr>
            <a:r>
              <a:rPr lang="en-IN" sz="2400" b="1" dirty="0">
                <a:solidFill>
                  <a:srgbClr val="FF0000"/>
                </a:solidFill>
                <a:latin typeface="Verdana"/>
                <a:cs typeface="Verdana"/>
              </a:rPr>
              <a:t>Dr. Suresh Kumar S</a:t>
            </a:r>
          </a:p>
          <a:p>
            <a:pPr marL="12700">
              <a:lnSpc>
                <a:spcPts val="2865"/>
              </a:lnSpc>
              <a:spcBef>
                <a:spcPts val="105"/>
              </a:spcBef>
            </a:pPr>
            <a:r>
              <a:rPr lang="en-IN" sz="2400" b="1" dirty="0">
                <a:solidFill>
                  <a:srgbClr val="FF0000"/>
                </a:solidFill>
                <a:latin typeface="Verdana"/>
                <a:cs typeface="Verdana"/>
              </a:rPr>
              <a:t>Professor, AI&amp;DS dept.</a:t>
            </a:r>
            <a:endParaRPr sz="2400" dirty="0">
              <a:latin typeface="Verdana"/>
              <a:cs typeface="Verdana"/>
            </a:endParaRPr>
          </a:p>
        </p:txBody>
      </p:sp>
      <p:sp>
        <p:nvSpPr>
          <p:cNvPr id="8" name="object 8"/>
          <p:cNvSpPr txBox="1"/>
          <p:nvPr/>
        </p:nvSpPr>
        <p:spPr>
          <a:xfrm>
            <a:off x="7620000" y="4934394"/>
            <a:ext cx="4572000" cy="1125629"/>
          </a:xfrm>
          <a:prstGeom prst="rect">
            <a:avLst/>
          </a:prstGeom>
        </p:spPr>
        <p:txBody>
          <a:bodyPr vert="horz" wrap="square" lIns="0" tIns="13335" rIns="0" bIns="0" rtlCol="0">
            <a:spAutoFit/>
          </a:bodyPr>
          <a:lstStyle/>
          <a:p>
            <a:pPr marL="12700">
              <a:lnSpc>
                <a:spcPts val="2865"/>
              </a:lnSpc>
              <a:spcBef>
                <a:spcPts val="105"/>
              </a:spcBef>
            </a:pPr>
            <a:r>
              <a:rPr lang="en-IN" sz="2400" b="1" dirty="0">
                <a:solidFill>
                  <a:srgbClr val="FF0000"/>
                </a:solidFill>
                <a:latin typeface="Verdana"/>
                <a:cs typeface="Verdana"/>
              </a:rPr>
              <a:t>Karthikeyan S 231801081</a:t>
            </a:r>
          </a:p>
          <a:p>
            <a:pPr marL="12700">
              <a:lnSpc>
                <a:spcPts val="2865"/>
              </a:lnSpc>
              <a:spcBef>
                <a:spcPts val="105"/>
              </a:spcBef>
            </a:pPr>
            <a:r>
              <a:rPr lang="en-IN" sz="2400" b="1" dirty="0" err="1">
                <a:solidFill>
                  <a:srgbClr val="FF0000"/>
                </a:solidFill>
                <a:latin typeface="Verdana"/>
                <a:cs typeface="Verdana"/>
              </a:rPr>
              <a:t>Keerthna</a:t>
            </a:r>
            <a:r>
              <a:rPr lang="en-IN" sz="2400" b="1" dirty="0">
                <a:solidFill>
                  <a:srgbClr val="FF0000"/>
                </a:solidFill>
                <a:latin typeface="Verdana"/>
                <a:cs typeface="Verdana"/>
              </a:rPr>
              <a:t> S 231801083</a:t>
            </a:r>
          </a:p>
          <a:p>
            <a:pPr marL="12700">
              <a:lnSpc>
                <a:spcPts val="2865"/>
              </a:lnSpc>
              <a:spcBef>
                <a:spcPts val="105"/>
              </a:spcBef>
            </a:pPr>
            <a:r>
              <a:rPr lang="en-IN" sz="2400" b="1" dirty="0">
                <a:solidFill>
                  <a:srgbClr val="FF0000"/>
                </a:solidFill>
                <a:latin typeface="Verdana"/>
                <a:cs typeface="Verdana"/>
              </a:rPr>
              <a:t>Gopica H 231801043</a:t>
            </a:r>
            <a:endParaRPr sz="2400" dirty="0">
              <a:latin typeface="Verdana"/>
              <a:cs typeface="Verdana"/>
            </a:endParaRPr>
          </a:p>
        </p:txBody>
      </p:sp>
      <p:sp>
        <p:nvSpPr>
          <p:cNvPr id="9" name="object 9"/>
          <p:cNvSpPr txBox="1">
            <a:spLocks noGrp="1"/>
          </p:cNvSpPr>
          <p:nvPr>
            <p:ph type="title"/>
          </p:nvPr>
        </p:nvSpPr>
        <p:spPr>
          <a:xfrm>
            <a:off x="1371346" y="1141412"/>
            <a:ext cx="9187180" cy="830580"/>
          </a:xfrm>
          <a:prstGeom prst="rect">
            <a:avLst/>
          </a:prstGeom>
        </p:spPr>
        <p:txBody>
          <a:bodyPr vert="horz" wrap="square" lIns="0" tIns="60325" rIns="0" bIns="0" rtlCol="0">
            <a:spAutoFit/>
          </a:bodyPr>
          <a:lstStyle/>
          <a:p>
            <a:pPr marL="3838575" marR="5080" indent="-3826510">
              <a:lnSpc>
                <a:spcPts val="3000"/>
              </a:lnSpc>
              <a:spcBef>
                <a:spcPts val="475"/>
              </a:spcBef>
            </a:pPr>
            <a:r>
              <a:rPr sz="2750" dirty="0">
                <a:solidFill>
                  <a:srgbClr val="001F5F"/>
                </a:solidFill>
              </a:rPr>
              <a:t>Department</a:t>
            </a:r>
            <a:r>
              <a:rPr sz="2750" spc="110" dirty="0">
                <a:solidFill>
                  <a:srgbClr val="001F5F"/>
                </a:solidFill>
              </a:rPr>
              <a:t> </a:t>
            </a:r>
            <a:r>
              <a:rPr sz="2750" dirty="0">
                <a:solidFill>
                  <a:srgbClr val="001F5F"/>
                </a:solidFill>
              </a:rPr>
              <a:t>of</a:t>
            </a:r>
            <a:r>
              <a:rPr sz="2750" spc="245" dirty="0">
                <a:solidFill>
                  <a:srgbClr val="001F5F"/>
                </a:solidFill>
              </a:rPr>
              <a:t> </a:t>
            </a:r>
            <a:r>
              <a:rPr sz="2750" dirty="0">
                <a:solidFill>
                  <a:srgbClr val="001F5F"/>
                </a:solidFill>
              </a:rPr>
              <a:t>Artificial</a:t>
            </a:r>
            <a:r>
              <a:rPr sz="2750" spc="215" dirty="0">
                <a:solidFill>
                  <a:srgbClr val="001F5F"/>
                </a:solidFill>
              </a:rPr>
              <a:t> </a:t>
            </a:r>
            <a:r>
              <a:rPr sz="2750" dirty="0">
                <a:solidFill>
                  <a:srgbClr val="001F5F"/>
                </a:solidFill>
              </a:rPr>
              <a:t>Intelligence</a:t>
            </a:r>
            <a:r>
              <a:rPr sz="2750" spc="135" dirty="0">
                <a:solidFill>
                  <a:srgbClr val="001F5F"/>
                </a:solidFill>
              </a:rPr>
              <a:t> </a:t>
            </a:r>
            <a:r>
              <a:rPr sz="2750" dirty="0">
                <a:solidFill>
                  <a:srgbClr val="001F5F"/>
                </a:solidFill>
              </a:rPr>
              <a:t>and</a:t>
            </a:r>
            <a:r>
              <a:rPr sz="2750" spc="190" dirty="0">
                <a:solidFill>
                  <a:srgbClr val="001F5F"/>
                </a:solidFill>
              </a:rPr>
              <a:t> </a:t>
            </a:r>
            <a:r>
              <a:rPr sz="2750" spc="-20" dirty="0">
                <a:solidFill>
                  <a:srgbClr val="001F5F"/>
                </a:solidFill>
              </a:rPr>
              <a:t>Data </a:t>
            </a:r>
            <a:r>
              <a:rPr sz="2750" spc="-10" dirty="0">
                <a:solidFill>
                  <a:srgbClr val="001F5F"/>
                </a:solidFill>
              </a:rPr>
              <a:t>Science</a:t>
            </a:r>
            <a:endParaRPr sz="2750"/>
          </a:p>
        </p:txBody>
      </p:sp>
      <p:pic>
        <p:nvPicPr>
          <p:cNvPr id="10" name="object 10"/>
          <p:cNvPicPr/>
          <p:nvPr/>
        </p:nvPicPr>
        <p:blipFill>
          <a:blip r:embed="rId3" cstate="print"/>
          <a:stretch>
            <a:fillRect/>
          </a:stretch>
        </p:blipFill>
        <p:spPr>
          <a:xfrm>
            <a:off x="152400" y="152400"/>
            <a:ext cx="2771775" cy="104775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Problem</a:t>
            </a:r>
            <a:r>
              <a:rPr spc="-85" dirty="0"/>
              <a:t> </a:t>
            </a:r>
            <a:r>
              <a:rPr dirty="0"/>
              <a:t>Statement</a:t>
            </a:r>
            <a:r>
              <a:rPr spc="-85" dirty="0"/>
              <a:t> </a:t>
            </a:r>
            <a:r>
              <a:rPr dirty="0"/>
              <a:t>and</a:t>
            </a:r>
            <a:r>
              <a:rPr spc="-120" dirty="0"/>
              <a:t> </a:t>
            </a:r>
            <a:r>
              <a:rPr spc="-10" dirty="0"/>
              <a:t>Motivation</a:t>
            </a:r>
          </a:p>
        </p:txBody>
      </p:sp>
      <p:sp>
        <p:nvSpPr>
          <p:cNvPr id="4" name="object 4"/>
          <p:cNvSpPr txBox="1">
            <a:spLocks noGrp="1"/>
          </p:cNvSpPr>
          <p:nvPr>
            <p:ph type="dt" sz="half" idx="6"/>
          </p:nvPr>
        </p:nvSpPr>
        <p:spPr>
          <a:xfrm>
            <a:off x="892175" y="6285997"/>
            <a:ext cx="1121410" cy="198131"/>
          </a:xfrm>
          <a:prstGeom prst="rect">
            <a:avLst/>
          </a:prstGeom>
        </p:spPr>
        <p:txBody>
          <a:bodyPr vert="horz" wrap="square" lIns="0" tIns="13335" rIns="0" bIns="0" rtlCol="0">
            <a:spAutoFit/>
          </a:bodyPr>
          <a:lstStyle/>
          <a:p>
            <a:pPr marL="12700">
              <a:lnSpc>
                <a:spcPct val="100000"/>
              </a:lnSpc>
              <a:spcBef>
                <a:spcPts val="105"/>
              </a:spcBef>
            </a:pPr>
            <a:r>
              <a:rPr lang="en-IN" spc="-45" dirty="0"/>
              <a:t>Project</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2</a:t>
            </a:fld>
            <a:endParaRPr spc="-50" dirty="0"/>
          </a:p>
        </p:txBody>
      </p:sp>
      <p:sp>
        <p:nvSpPr>
          <p:cNvPr id="3" name="object 3"/>
          <p:cNvSpPr txBox="1"/>
          <p:nvPr/>
        </p:nvSpPr>
        <p:spPr>
          <a:xfrm>
            <a:off x="1143000" y="1981200"/>
            <a:ext cx="10405554" cy="3478516"/>
          </a:xfrm>
          <a:prstGeom prst="rect">
            <a:avLst/>
          </a:prstGeom>
        </p:spPr>
        <p:txBody>
          <a:bodyPr vert="horz" wrap="square" lIns="0" tIns="15875" rIns="0" bIns="0" rtlCol="0">
            <a:spAutoFit/>
          </a:bodyPr>
          <a:lstStyle/>
          <a:p>
            <a:r>
              <a:rPr lang="en-US" sz="3200" b="1" dirty="0"/>
              <a:t>Problem Statement</a:t>
            </a:r>
          </a:p>
          <a:p>
            <a:endParaRPr lang="en-US" sz="1600" dirty="0"/>
          </a:p>
          <a:p>
            <a:pPr algn="just"/>
            <a:r>
              <a:rPr lang="en-US" sz="1600" dirty="0"/>
              <a:t>Electricity theft causes major financial losses to power distribution companies and affects fair energy usage. Detecting such theft manually is time-consuming and inefficient. This project aims to automatically identify abnormal power consumption patterns using big data analytics on the Google Cloud Platform.</a:t>
            </a:r>
          </a:p>
          <a:p>
            <a:endParaRPr lang="en-US" sz="1100" dirty="0"/>
          </a:p>
          <a:p>
            <a:br>
              <a:rPr lang="en-US" sz="1100" dirty="0"/>
            </a:br>
            <a:endParaRPr lang="en-US" sz="1100" dirty="0"/>
          </a:p>
          <a:p>
            <a:r>
              <a:rPr lang="en-US" sz="3200" b="1" dirty="0"/>
              <a:t>Motivation</a:t>
            </a:r>
          </a:p>
          <a:p>
            <a:endParaRPr lang="en-US" sz="1600" dirty="0"/>
          </a:p>
          <a:p>
            <a:pPr algn="just"/>
            <a:r>
              <a:rPr lang="en-US" sz="1600" dirty="0"/>
              <a:t>With the rapid increase in smart meter installations, huge amounts of data are generated every second. Leveraging cloud-based big data tools enables real-time detection of energy theft, reducing losses, improving grid efficiency, and ensuring fair billing for all consumers.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Existing</a:t>
            </a:r>
            <a:r>
              <a:rPr spc="-60" dirty="0"/>
              <a:t> </a:t>
            </a:r>
            <a:r>
              <a:rPr spc="-10" dirty="0"/>
              <a:t>System</a:t>
            </a:r>
          </a:p>
        </p:txBody>
      </p:sp>
      <p:sp>
        <p:nvSpPr>
          <p:cNvPr id="4" name="object 4"/>
          <p:cNvSpPr txBox="1">
            <a:spLocks noGrp="1"/>
          </p:cNvSpPr>
          <p:nvPr>
            <p:ph type="dt" sz="half" idx="6"/>
          </p:nvPr>
        </p:nvSpPr>
        <p:spPr>
          <a:xfrm>
            <a:off x="892175" y="6285997"/>
            <a:ext cx="1121410" cy="198131"/>
          </a:xfrm>
          <a:prstGeom prst="rect">
            <a:avLst/>
          </a:prstGeom>
        </p:spPr>
        <p:txBody>
          <a:bodyPr vert="horz" wrap="square" lIns="0" tIns="13335" rIns="0" bIns="0" rtlCol="0">
            <a:spAutoFit/>
          </a:bodyPr>
          <a:lstStyle/>
          <a:p>
            <a:pPr marL="12700">
              <a:lnSpc>
                <a:spcPct val="100000"/>
              </a:lnSpc>
              <a:spcBef>
                <a:spcPts val="105"/>
              </a:spcBef>
            </a:pPr>
            <a:r>
              <a:rPr lang="en-IN" spc="-45" dirty="0"/>
              <a:t>Project</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3</a:t>
            </a:fld>
            <a:endParaRPr spc="-50" dirty="0"/>
          </a:p>
        </p:txBody>
      </p:sp>
      <p:sp>
        <p:nvSpPr>
          <p:cNvPr id="3" name="object 3"/>
          <p:cNvSpPr txBox="1"/>
          <p:nvPr/>
        </p:nvSpPr>
        <p:spPr>
          <a:xfrm>
            <a:off x="5204777" y="1510028"/>
            <a:ext cx="6022975" cy="3278462"/>
          </a:xfrm>
          <a:prstGeom prst="rect">
            <a:avLst/>
          </a:prstGeom>
        </p:spPr>
        <p:txBody>
          <a:bodyPr vert="horz" wrap="square" lIns="0" tIns="15875" rIns="0" bIns="0" rtlCol="0">
            <a:spAutoFit/>
          </a:bodyPr>
          <a:lstStyle/>
          <a:p>
            <a:endParaRPr lang="en-US" sz="3200" b="1" dirty="0"/>
          </a:p>
          <a:p>
            <a:endParaRPr lang="en-US" dirty="0"/>
          </a:p>
          <a:p>
            <a:endParaRPr lang="en-US" dirty="0"/>
          </a:p>
          <a:p>
            <a:endParaRPr lang="en-US" dirty="0"/>
          </a:p>
          <a:p>
            <a:pPr algn="just"/>
            <a:r>
              <a:rPr lang="en-US" dirty="0"/>
              <a:t>In the existing energy monitoring systems, electricity usage is recorded periodically and analyzed manually or through basic statistical tools. These systems lack automation and scalability, making it difficult to detect irregular consumption patterns in real time. As a result, energy theft often goes unnoticed until significant losses occur, and corrective actions are delayed.</a:t>
            </a:r>
          </a:p>
        </p:txBody>
      </p:sp>
      <p:pic>
        <p:nvPicPr>
          <p:cNvPr id="8" name="Picture 7" descr="A diagram of a system&#10;&#10;AI-generated content may be incorrect.">
            <a:extLst>
              <a:ext uri="{FF2B5EF4-FFF2-40B4-BE49-F238E27FC236}">
                <a16:creationId xmlns:a16="http://schemas.microsoft.com/office/drawing/2014/main" id="{897829C7-6EA0-50BA-B37D-DFE52860BF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45502" y="1944290"/>
            <a:ext cx="3947241" cy="394724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Objectives</a:t>
            </a:r>
          </a:p>
        </p:txBody>
      </p:sp>
      <p:sp>
        <p:nvSpPr>
          <p:cNvPr id="4" name="object 4"/>
          <p:cNvSpPr txBox="1">
            <a:spLocks noGrp="1"/>
          </p:cNvSpPr>
          <p:nvPr>
            <p:ph type="dt" sz="half" idx="6"/>
          </p:nvPr>
        </p:nvSpPr>
        <p:spPr>
          <a:xfrm>
            <a:off x="892175" y="6285997"/>
            <a:ext cx="1121410" cy="198131"/>
          </a:xfrm>
          <a:prstGeom prst="rect">
            <a:avLst/>
          </a:prstGeom>
        </p:spPr>
        <p:txBody>
          <a:bodyPr vert="horz" wrap="square" lIns="0" tIns="13335" rIns="0" bIns="0" rtlCol="0">
            <a:spAutoFit/>
          </a:bodyPr>
          <a:lstStyle/>
          <a:p>
            <a:pPr marL="12700">
              <a:lnSpc>
                <a:spcPct val="100000"/>
              </a:lnSpc>
              <a:spcBef>
                <a:spcPts val="105"/>
              </a:spcBef>
            </a:pPr>
            <a:r>
              <a:rPr lang="en-IN" spc="-45" dirty="0"/>
              <a:t>Project</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4</a:t>
            </a:fld>
            <a:endParaRPr spc="-50" dirty="0"/>
          </a:p>
        </p:txBody>
      </p:sp>
      <p:sp>
        <p:nvSpPr>
          <p:cNvPr id="3" name="object 3"/>
          <p:cNvSpPr txBox="1"/>
          <p:nvPr/>
        </p:nvSpPr>
        <p:spPr>
          <a:xfrm>
            <a:off x="845502" y="2209800"/>
            <a:ext cx="7394575" cy="2786019"/>
          </a:xfrm>
          <a:prstGeom prst="rect">
            <a:avLst/>
          </a:prstGeom>
        </p:spPr>
        <p:txBody>
          <a:bodyPr vert="horz" wrap="square" lIns="0" tIns="15875" rIns="0" bIns="0" rtlCol="0">
            <a:spAutoFit/>
          </a:bodyPr>
          <a:lstStyle/>
          <a:p>
            <a:endParaRPr lang="en-US" dirty="0"/>
          </a:p>
          <a:p>
            <a:pPr marL="285750" indent="-285750">
              <a:buFont typeface="Arial" panose="020B0604020202020204" pitchFamily="34" charset="0"/>
              <a:buChar char="•"/>
            </a:pPr>
            <a:r>
              <a:rPr lang="en-US" dirty="0"/>
              <a:t>To develop an automated system that detects electricity theft using machine learning techniques.</a:t>
            </a:r>
          </a:p>
          <a:p>
            <a:endParaRPr lang="en-US" dirty="0"/>
          </a:p>
          <a:p>
            <a:pPr marL="285750" indent="-285750">
              <a:buFont typeface="Arial" panose="020B0604020202020204" pitchFamily="34" charset="0"/>
              <a:buChar char="•"/>
            </a:pPr>
            <a:r>
              <a:rPr lang="en-US" dirty="0"/>
              <a:t>To process and analyze large volumes of meter data efficiently using Google Cloud Platform (GCP) services.</a:t>
            </a:r>
          </a:p>
          <a:p>
            <a:endParaRPr lang="en-US" dirty="0"/>
          </a:p>
          <a:p>
            <a:pPr marL="285750" indent="-285750">
              <a:buFont typeface="Arial" panose="020B0604020202020204" pitchFamily="34" charset="0"/>
              <a:buChar char="•"/>
            </a:pPr>
            <a:r>
              <a:rPr lang="en-US" dirty="0"/>
              <a:t>To identify abnormal energy consumption patterns in real time.</a:t>
            </a:r>
          </a:p>
          <a:p>
            <a:endParaRPr lang="en-US" dirty="0"/>
          </a:p>
          <a:p>
            <a:pPr marL="285750" indent="-285750">
              <a:buFont typeface="Arial" panose="020B0604020202020204" pitchFamily="34" charset="0"/>
              <a:buChar char="•"/>
            </a:pPr>
            <a:r>
              <a:rPr lang="en-US" dirty="0"/>
              <a:t>To visualize results for better decision-making and monitoring.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pc="-10" dirty="0"/>
              <a:t>Abstract</a:t>
            </a:r>
          </a:p>
        </p:txBody>
      </p:sp>
      <p:sp>
        <p:nvSpPr>
          <p:cNvPr id="4" name="object 4"/>
          <p:cNvSpPr txBox="1">
            <a:spLocks noGrp="1"/>
          </p:cNvSpPr>
          <p:nvPr>
            <p:ph type="dt" sz="half" idx="6"/>
          </p:nvPr>
        </p:nvSpPr>
        <p:spPr>
          <a:xfrm>
            <a:off x="892175" y="6285997"/>
            <a:ext cx="1121410" cy="198131"/>
          </a:xfrm>
          <a:prstGeom prst="rect">
            <a:avLst/>
          </a:prstGeom>
        </p:spPr>
        <p:txBody>
          <a:bodyPr vert="horz" wrap="square" lIns="0" tIns="13335" rIns="0" bIns="0" rtlCol="0">
            <a:spAutoFit/>
          </a:bodyPr>
          <a:lstStyle/>
          <a:p>
            <a:pPr marL="12700">
              <a:lnSpc>
                <a:spcPct val="100000"/>
              </a:lnSpc>
              <a:spcBef>
                <a:spcPts val="105"/>
              </a:spcBef>
            </a:pPr>
            <a:r>
              <a:rPr lang="en-IN" spc="-45" dirty="0"/>
              <a:t>Project</a:t>
            </a:r>
            <a:r>
              <a:rPr spc="-45" dirty="0"/>
              <a:t> </a:t>
            </a:r>
            <a:r>
              <a:rPr spc="-10" dirty="0"/>
              <a:t>Review</a:t>
            </a:r>
          </a:p>
        </p:txBody>
      </p:sp>
      <p:sp>
        <p:nvSpPr>
          <p:cNvPr id="5" name="object 5"/>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6" name="object 6"/>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5</a:t>
            </a:fld>
            <a:endParaRPr spc="-50" dirty="0"/>
          </a:p>
        </p:txBody>
      </p:sp>
      <p:sp>
        <p:nvSpPr>
          <p:cNvPr id="3" name="object 3"/>
          <p:cNvSpPr txBox="1"/>
          <p:nvPr/>
        </p:nvSpPr>
        <p:spPr>
          <a:xfrm>
            <a:off x="845503" y="1692084"/>
            <a:ext cx="6926897" cy="4171014"/>
          </a:xfrm>
          <a:prstGeom prst="rect">
            <a:avLst/>
          </a:prstGeom>
        </p:spPr>
        <p:txBody>
          <a:bodyPr vert="horz" wrap="square" lIns="0" tIns="15875" rIns="0" bIns="0" rtlCol="0">
            <a:spAutoFit/>
          </a:bodyPr>
          <a:lstStyle/>
          <a:p>
            <a:endParaRPr lang="en-US" dirty="0"/>
          </a:p>
          <a:p>
            <a:pPr algn="just"/>
            <a:r>
              <a:rPr lang="en-US" dirty="0"/>
              <a:t>Energy theft has become one of the most pressing issues in the power distribution sector, causing huge economic losses and operational inefficiencies for utility companies. Traditional monitoring systems often fail to detect such theft due to their limited analytical capabilities. This project presents a Big Data–driven approach for detecting anomalies in electricity usage using the Google Cloud Platform (GCP). Smart meter data is collected, preprocessed, and analyzed using Hadoop and </a:t>
            </a:r>
            <a:r>
              <a:rPr lang="en-US" dirty="0" err="1"/>
              <a:t>PySpark</a:t>
            </a:r>
            <a:r>
              <a:rPr lang="en-US" dirty="0"/>
              <a:t> on </a:t>
            </a:r>
            <a:r>
              <a:rPr lang="en-US" dirty="0" err="1"/>
              <a:t>Dataproc</a:t>
            </a:r>
            <a:r>
              <a:rPr lang="en-US" dirty="0"/>
              <a:t> to identify irregular consumption patterns that may indicate fraudulent activity. The processed data is stored in </a:t>
            </a:r>
            <a:r>
              <a:rPr lang="en-US" dirty="0" err="1"/>
              <a:t>BigQuery</a:t>
            </a:r>
            <a:r>
              <a:rPr lang="en-US" dirty="0"/>
              <a:t> for large-scale analysis, while visualization dashboards in Looker Studio enable easy interpretation of results. This system demonstrates how scalable cloud-based analytics can enhance energy monitoring, improve reliability, and significantly reduce non-technical power losses.</a:t>
            </a:r>
          </a:p>
        </p:txBody>
      </p:sp>
      <p:pic>
        <p:nvPicPr>
          <p:cNvPr id="8" name="Picture 7" descr="A diagram of data security&#10;&#10;AI-generated content may be incorrect.">
            <a:extLst>
              <a:ext uri="{FF2B5EF4-FFF2-40B4-BE49-F238E27FC236}">
                <a16:creationId xmlns:a16="http://schemas.microsoft.com/office/drawing/2014/main" id="{AE227B76-8217-0E78-72C2-6B79BBBDBD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01001" y="2045845"/>
            <a:ext cx="3463491" cy="346349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30978" y="3463671"/>
            <a:ext cx="3034665" cy="632460"/>
          </a:xfrm>
          <a:prstGeom prst="rect">
            <a:avLst/>
          </a:prstGeom>
        </p:spPr>
        <p:txBody>
          <a:bodyPr vert="horz" wrap="square" lIns="0" tIns="16510" rIns="0" bIns="0" rtlCol="0">
            <a:spAutoFit/>
          </a:bodyPr>
          <a:lstStyle/>
          <a:p>
            <a:pPr marL="12700">
              <a:lnSpc>
                <a:spcPct val="100000"/>
              </a:lnSpc>
              <a:spcBef>
                <a:spcPts val="130"/>
              </a:spcBef>
            </a:pPr>
            <a:r>
              <a:rPr sz="3950" dirty="0"/>
              <a:t>Thank</a:t>
            </a:r>
            <a:r>
              <a:rPr sz="3950" spc="90" dirty="0"/>
              <a:t> </a:t>
            </a:r>
            <a:r>
              <a:rPr sz="3950" spc="-25" dirty="0"/>
              <a:t>You</a:t>
            </a:r>
            <a:endParaRPr sz="3950"/>
          </a:p>
        </p:txBody>
      </p:sp>
      <p:sp>
        <p:nvSpPr>
          <p:cNvPr id="3" name="object 3"/>
          <p:cNvSpPr txBox="1">
            <a:spLocks noGrp="1"/>
          </p:cNvSpPr>
          <p:nvPr>
            <p:ph type="dt" sz="half" idx="6"/>
          </p:nvPr>
        </p:nvSpPr>
        <p:spPr>
          <a:xfrm>
            <a:off x="892175" y="6285997"/>
            <a:ext cx="1121410" cy="198131"/>
          </a:xfrm>
          <a:prstGeom prst="rect">
            <a:avLst/>
          </a:prstGeom>
        </p:spPr>
        <p:txBody>
          <a:bodyPr vert="horz" wrap="square" lIns="0" tIns="13335" rIns="0" bIns="0" rtlCol="0">
            <a:spAutoFit/>
          </a:bodyPr>
          <a:lstStyle/>
          <a:p>
            <a:pPr marL="12700">
              <a:lnSpc>
                <a:spcPct val="100000"/>
              </a:lnSpc>
              <a:spcBef>
                <a:spcPts val="105"/>
              </a:spcBef>
            </a:pPr>
            <a:r>
              <a:rPr lang="en-IN" spc="-45" dirty="0"/>
              <a:t>Project</a:t>
            </a:r>
            <a:r>
              <a:rPr spc="-45" dirty="0"/>
              <a:t> </a:t>
            </a:r>
            <a:r>
              <a:rPr spc="-10" dirty="0"/>
              <a:t>Review</a:t>
            </a:r>
          </a:p>
        </p:txBody>
      </p:sp>
      <p:sp>
        <p:nvSpPr>
          <p:cNvPr id="4" name="object 4"/>
          <p:cNvSpPr txBox="1">
            <a:spLocks noGrp="1"/>
          </p:cNvSpPr>
          <p:nvPr>
            <p:ph type="ftr" sz="quarter" idx="5"/>
          </p:nvPr>
        </p:nvSpPr>
        <p:spPr>
          <a:prstGeom prst="rect">
            <a:avLst/>
          </a:prstGeom>
        </p:spPr>
        <p:txBody>
          <a:bodyPr vert="horz" wrap="square" lIns="0" tIns="20955" rIns="0" bIns="0" rtlCol="0">
            <a:spAutoFit/>
          </a:bodyPr>
          <a:lstStyle/>
          <a:p>
            <a:pPr marL="1464945" marR="5080" indent="-1452880">
              <a:lnSpc>
                <a:spcPts val="1430"/>
              </a:lnSpc>
              <a:spcBef>
                <a:spcPts val="165"/>
              </a:spcBef>
            </a:pPr>
            <a:r>
              <a:rPr dirty="0">
                <a:solidFill>
                  <a:srgbClr val="000000"/>
                </a:solidFill>
              </a:rPr>
              <a:t>Department</a:t>
            </a:r>
            <a:r>
              <a:rPr spc="-20" dirty="0">
                <a:solidFill>
                  <a:srgbClr val="000000"/>
                </a:solidFill>
              </a:rPr>
              <a:t> </a:t>
            </a:r>
            <a:r>
              <a:rPr dirty="0">
                <a:solidFill>
                  <a:srgbClr val="000000"/>
                </a:solidFill>
              </a:rPr>
              <a:t>of</a:t>
            </a:r>
            <a:r>
              <a:rPr spc="-40" dirty="0">
                <a:solidFill>
                  <a:srgbClr val="000000"/>
                </a:solidFill>
              </a:rPr>
              <a:t> </a:t>
            </a:r>
            <a:r>
              <a:rPr dirty="0"/>
              <a:t>Artificial</a:t>
            </a:r>
            <a:r>
              <a:rPr spc="-25" dirty="0"/>
              <a:t> </a:t>
            </a:r>
            <a:r>
              <a:rPr dirty="0"/>
              <a:t>Intelligence</a:t>
            </a:r>
            <a:r>
              <a:rPr spc="-30" dirty="0"/>
              <a:t> </a:t>
            </a:r>
            <a:r>
              <a:rPr dirty="0"/>
              <a:t>and</a:t>
            </a:r>
            <a:r>
              <a:rPr spc="-65" dirty="0"/>
              <a:t> </a:t>
            </a:r>
            <a:r>
              <a:rPr spc="-20" dirty="0"/>
              <a:t>Data </a:t>
            </a:r>
            <a:r>
              <a:rPr spc="-10" dirty="0"/>
              <a:t>Science</a:t>
            </a:r>
          </a:p>
        </p:txBody>
      </p:sp>
      <p:sp>
        <p:nvSpPr>
          <p:cNvPr id="5" name="object 5"/>
          <p:cNvSpPr txBox="1">
            <a:spLocks noGrp="1"/>
          </p:cNvSpPr>
          <p:nvPr>
            <p:ph type="sldNum" sz="quarter" idx="7"/>
          </p:nvPr>
        </p:nvSpPr>
        <p:spPr>
          <a:prstGeom prst="rect">
            <a:avLst/>
          </a:prstGeom>
        </p:spPr>
        <p:txBody>
          <a:bodyPr vert="horz" wrap="square" lIns="0" tIns="13335" rIns="0" bIns="0" rtlCol="0">
            <a:spAutoFit/>
          </a:bodyPr>
          <a:lstStyle/>
          <a:p>
            <a:pPr marL="38100">
              <a:lnSpc>
                <a:spcPct val="100000"/>
              </a:lnSpc>
              <a:spcBef>
                <a:spcPts val="105"/>
              </a:spcBef>
            </a:pPr>
            <a:fld id="{81D60167-4931-47E6-BA6A-407CBD079E47}" type="slidenum">
              <a:rPr spc="-50" dirty="0"/>
              <a:t>6</a:t>
            </a:fld>
            <a:endParaRPr spc="-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TotalTime>
  <Words>437</Words>
  <Application>Microsoft Office PowerPoint</Application>
  <PresentationFormat>Widescreen</PresentationFormat>
  <Paragraphs>50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Verdana</vt:lpstr>
      <vt:lpstr>Office Theme</vt:lpstr>
      <vt:lpstr>Department of Artificial Intelligence and Data Science</vt:lpstr>
      <vt:lpstr>Problem Statement and Motivation</vt:lpstr>
      <vt:lpstr>Existing System</vt:lpstr>
      <vt:lpstr>Objectives</vt:lpstr>
      <vt:lpstr>Abstract</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kartikeyan s</cp:lastModifiedBy>
  <cp:revision>2</cp:revision>
  <dcterms:created xsi:type="dcterms:W3CDTF">2025-10-16T04:49:06Z</dcterms:created>
  <dcterms:modified xsi:type="dcterms:W3CDTF">2025-10-28T14:32:00Z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2025-10-09T00:00:00Z</vt:filetime>
  </property>
  <property fmtid="{D5CDD505-2E9C-101B-9397-08002B2CF9AE}" pid="3" name="LastSaved">
    <vt:filetime>2025-10-16T00:00:00Z</vt:filetime>
  </property>
</Properties>
</file>