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7"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Century Gothic" panose="020B0502020202020204" pitchFamily="34"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Wingdings 3" pitchFamily="2" charset="2"/>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9.fntdata"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font" Target="fonts/font8.fntdata"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8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115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51395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6617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0110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6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03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30136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6510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1_Section Header">
    <p:spTree>
      <p:nvGrpSpPr>
        <p:cNvPr id="1" name="Shape 20"/>
        <p:cNvGrpSpPr/>
        <p:nvPr/>
      </p:nvGrpSpPr>
      <p:grpSpPr>
        <a:xfrm>
          <a:off x="0" y="0"/>
          <a:ext cx="0" cy="0"/>
          <a:chOff x="0" y="0"/>
          <a:chExt cx="0" cy="0"/>
        </a:xfrm>
      </p:grpSpPr>
      <p:pic>
        <p:nvPicPr>
          <p:cNvPr id="21" name="Google Shape;21;p3" descr="Droplets-HD-Content-R1d.pn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2" name="Google Shape;22;p3"/>
          <p:cNvSpPr txBox="1">
            <a:spLocks noGrp="1"/>
          </p:cNvSpPr>
          <p:nvPr>
            <p:ph type="title"/>
          </p:nvPr>
        </p:nvSpPr>
        <p:spPr>
          <a:xfrm>
            <a:off x="913774" y="828563"/>
            <a:ext cx="10351800" cy="27369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Twentieth Century"/>
              <a:buNone/>
              <a:defRPr sz="4000"/>
            </a:lvl1pPr>
            <a:lvl2pPr lvl="1" algn="l">
              <a:lnSpc>
                <a:spcPct val="100000"/>
              </a:lnSpc>
              <a:spcBef>
                <a:spcPts val="0"/>
              </a:spcBef>
              <a:spcAft>
                <a:spcPts val="0"/>
              </a:spcAft>
              <a:buSzPts val="4300"/>
              <a:buNone/>
              <a:defRPr/>
            </a:lvl2pPr>
            <a:lvl3pPr lvl="2" algn="l">
              <a:lnSpc>
                <a:spcPct val="100000"/>
              </a:lnSpc>
              <a:spcBef>
                <a:spcPts val="0"/>
              </a:spcBef>
              <a:spcAft>
                <a:spcPts val="0"/>
              </a:spcAft>
              <a:buSzPts val="4300"/>
              <a:buNone/>
              <a:defRPr/>
            </a:lvl3pPr>
            <a:lvl4pPr lvl="3" algn="l">
              <a:lnSpc>
                <a:spcPct val="100000"/>
              </a:lnSpc>
              <a:spcBef>
                <a:spcPts val="0"/>
              </a:spcBef>
              <a:spcAft>
                <a:spcPts val="0"/>
              </a:spcAft>
              <a:buSzPts val="4300"/>
              <a:buNone/>
              <a:defRPr/>
            </a:lvl4pPr>
            <a:lvl5pPr lvl="4" algn="l">
              <a:lnSpc>
                <a:spcPct val="100000"/>
              </a:lnSpc>
              <a:spcBef>
                <a:spcPts val="0"/>
              </a:spcBef>
              <a:spcAft>
                <a:spcPts val="0"/>
              </a:spcAft>
              <a:buSzPts val="4300"/>
              <a:buNone/>
              <a:defRPr/>
            </a:lvl5pPr>
            <a:lvl6pPr lvl="5" algn="l">
              <a:lnSpc>
                <a:spcPct val="100000"/>
              </a:lnSpc>
              <a:spcBef>
                <a:spcPts val="0"/>
              </a:spcBef>
              <a:spcAft>
                <a:spcPts val="0"/>
              </a:spcAft>
              <a:buSzPts val="4300"/>
              <a:buNone/>
              <a:defRPr/>
            </a:lvl6pPr>
            <a:lvl7pPr lvl="6" algn="l">
              <a:lnSpc>
                <a:spcPct val="100000"/>
              </a:lnSpc>
              <a:spcBef>
                <a:spcPts val="0"/>
              </a:spcBef>
              <a:spcAft>
                <a:spcPts val="0"/>
              </a:spcAft>
              <a:buSzPts val="4300"/>
              <a:buNone/>
              <a:defRPr/>
            </a:lvl7pPr>
            <a:lvl8pPr lvl="7" algn="l">
              <a:lnSpc>
                <a:spcPct val="100000"/>
              </a:lnSpc>
              <a:spcBef>
                <a:spcPts val="0"/>
              </a:spcBef>
              <a:spcAft>
                <a:spcPts val="0"/>
              </a:spcAft>
              <a:buSzPts val="4300"/>
              <a:buNone/>
              <a:defRPr/>
            </a:lvl8pPr>
            <a:lvl9pPr lvl="8" algn="l">
              <a:lnSpc>
                <a:spcPct val="100000"/>
              </a:lnSpc>
              <a:spcBef>
                <a:spcPts val="0"/>
              </a:spcBef>
              <a:spcAft>
                <a:spcPts val="0"/>
              </a:spcAft>
              <a:buSzPts val="4300"/>
              <a:buNone/>
              <a:defRPr/>
            </a:lvl9pPr>
          </a:lstStyle>
          <a:p>
            <a:endParaRPr/>
          </a:p>
        </p:txBody>
      </p:sp>
      <p:sp>
        <p:nvSpPr>
          <p:cNvPr id="23" name="Google Shape;23;p3"/>
          <p:cNvSpPr txBox="1">
            <a:spLocks noGrp="1"/>
          </p:cNvSpPr>
          <p:nvPr>
            <p:ph type="body" idx="1"/>
          </p:nvPr>
        </p:nvSpPr>
        <p:spPr>
          <a:xfrm>
            <a:off x="913774" y="3657457"/>
            <a:ext cx="10351800" cy="1368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000"/>
              <a:buNone/>
              <a:defRPr sz="2000">
                <a:solidFill>
                  <a:srgbClr val="7F7F7F"/>
                </a:solidFill>
              </a:defRPr>
            </a:lvl1pPr>
            <a:lvl2pPr marL="914400" lvl="1" indent="-228600" algn="l">
              <a:lnSpc>
                <a:spcPct val="120000"/>
              </a:lnSpc>
              <a:spcBef>
                <a:spcPts val="1600"/>
              </a:spcBef>
              <a:spcAft>
                <a:spcPts val="0"/>
              </a:spcAft>
              <a:buSzPts val="2000"/>
              <a:buNone/>
              <a:defRPr sz="2000">
                <a:solidFill>
                  <a:srgbClr val="888888"/>
                </a:solidFill>
              </a:defRPr>
            </a:lvl2pPr>
            <a:lvl3pPr marL="1371600" lvl="2" indent="-228600" algn="l">
              <a:lnSpc>
                <a:spcPct val="120000"/>
              </a:lnSpc>
              <a:spcBef>
                <a:spcPts val="1600"/>
              </a:spcBef>
              <a:spcAft>
                <a:spcPts val="0"/>
              </a:spcAft>
              <a:buSzPts val="1800"/>
              <a:buNone/>
              <a:defRPr sz="1800">
                <a:solidFill>
                  <a:srgbClr val="888888"/>
                </a:solidFill>
              </a:defRPr>
            </a:lvl3pPr>
            <a:lvl4pPr marL="1828800" lvl="3" indent="-228600" algn="l">
              <a:lnSpc>
                <a:spcPct val="120000"/>
              </a:lnSpc>
              <a:spcBef>
                <a:spcPts val="1600"/>
              </a:spcBef>
              <a:spcAft>
                <a:spcPts val="0"/>
              </a:spcAft>
              <a:buSzPts val="1600"/>
              <a:buNone/>
              <a:defRPr sz="1600">
                <a:solidFill>
                  <a:srgbClr val="888888"/>
                </a:solidFill>
              </a:defRPr>
            </a:lvl4pPr>
            <a:lvl5pPr marL="2286000" lvl="4" indent="-228600" algn="l">
              <a:lnSpc>
                <a:spcPct val="120000"/>
              </a:lnSpc>
              <a:spcBef>
                <a:spcPts val="1600"/>
              </a:spcBef>
              <a:spcAft>
                <a:spcPts val="0"/>
              </a:spcAft>
              <a:buSzPts val="1600"/>
              <a:buNone/>
              <a:defRPr sz="1600">
                <a:solidFill>
                  <a:srgbClr val="888888"/>
                </a:solidFill>
              </a:defRPr>
            </a:lvl5pPr>
            <a:lvl6pPr marL="2743200" lvl="5" indent="-228600" algn="l">
              <a:lnSpc>
                <a:spcPct val="120000"/>
              </a:lnSpc>
              <a:spcBef>
                <a:spcPts val="1600"/>
              </a:spcBef>
              <a:spcAft>
                <a:spcPts val="0"/>
              </a:spcAft>
              <a:buSzPts val="1600"/>
              <a:buNone/>
              <a:defRPr sz="1600">
                <a:solidFill>
                  <a:srgbClr val="888888"/>
                </a:solidFill>
              </a:defRPr>
            </a:lvl6pPr>
            <a:lvl7pPr marL="3200400" lvl="6" indent="-228600" algn="l">
              <a:lnSpc>
                <a:spcPct val="120000"/>
              </a:lnSpc>
              <a:spcBef>
                <a:spcPts val="1600"/>
              </a:spcBef>
              <a:spcAft>
                <a:spcPts val="0"/>
              </a:spcAft>
              <a:buSzPts val="1600"/>
              <a:buNone/>
              <a:defRPr sz="1600">
                <a:solidFill>
                  <a:srgbClr val="888888"/>
                </a:solidFill>
              </a:defRPr>
            </a:lvl7pPr>
            <a:lvl8pPr marL="3657600" lvl="7" indent="-228600" algn="l">
              <a:lnSpc>
                <a:spcPct val="120000"/>
              </a:lnSpc>
              <a:spcBef>
                <a:spcPts val="1600"/>
              </a:spcBef>
              <a:spcAft>
                <a:spcPts val="0"/>
              </a:spcAft>
              <a:buSzPts val="1600"/>
              <a:buNone/>
              <a:defRPr sz="1600">
                <a:solidFill>
                  <a:srgbClr val="888888"/>
                </a:solidFill>
              </a:defRPr>
            </a:lvl8pPr>
            <a:lvl9pPr marL="4114800" lvl="8" indent="-228600" algn="l">
              <a:lnSpc>
                <a:spcPct val="120000"/>
              </a:lnSpc>
              <a:spcBef>
                <a:spcPts val="1600"/>
              </a:spcBef>
              <a:spcAft>
                <a:spcPts val="1600"/>
              </a:spcAft>
              <a:buSzPts val="1600"/>
              <a:buNone/>
              <a:defRPr sz="1600">
                <a:solidFill>
                  <a:srgbClr val="888888"/>
                </a:solidFill>
              </a:defRPr>
            </a:lvl9pPr>
          </a:lstStyle>
          <a:p>
            <a:endParaRPr/>
          </a:p>
        </p:txBody>
      </p:sp>
      <p:sp>
        <p:nvSpPr>
          <p:cNvPr id="24" name="Google Shape;24;p3"/>
          <p:cNvSpPr txBox="1">
            <a:spLocks noGrp="1"/>
          </p:cNvSpPr>
          <p:nvPr>
            <p:ph type="dt" idx="10"/>
          </p:nvPr>
        </p:nvSpPr>
        <p:spPr>
          <a:xfrm>
            <a:off x="7678737" y="5883275"/>
            <a:ext cx="2743200" cy="3651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Google Shape;25;p3"/>
          <p:cNvSpPr txBox="1">
            <a:spLocks noGrp="1"/>
          </p:cNvSpPr>
          <p:nvPr>
            <p:ph type="ftr" idx="11"/>
          </p:nvPr>
        </p:nvSpPr>
        <p:spPr>
          <a:xfrm>
            <a:off x="913774" y="5883275"/>
            <a:ext cx="6672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3"/>
          <p:cNvSpPr txBox="1">
            <a:spLocks noGrp="1"/>
          </p:cNvSpPr>
          <p:nvPr>
            <p:ph type="sldNum" idx="12"/>
          </p:nvPr>
        </p:nvSpPr>
        <p:spPr>
          <a:xfrm>
            <a:off x="10514011" y="5883275"/>
            <a:ext cx="764100" cy="3651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1pPr>
            <a:lvl2pPr marL="0" marR="0" lvl="1"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2pPr>
            <a:lvl3pPr marL="0" marR="0" lvl="2"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3pPr>
            <a:lvl4pPr marL="0" marR="0" lvl="3"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4pPr>
            <a:lvl5pPr marL="0" marR="0" lvl="4"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5pPr>
            <a:lvl6pPr marL="0" marR="0" lvl="5"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6pPr>
            <a:lvl7pPr marL="0" marR="0" lvl="6"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7pPr>
            <a:lvl8pPr marL="0" marR="0" lvl="7"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8pPr>
            <a:lvl9pPr marL="0" marR="0" lvl="8" indent="0" algn="r">
              <a:lnSpc>
                <a:spcPct val="100000"/>
              </a:lnSpc>
              <a:spcBef>
                <a:spcPts val="0"/>
              </a:spcBef>
              <a:spcAft>
                <a:spcPts val="0"/>
              </a:spcAft>
              <a:buClr>
                <a:schemeClr val="dk1"/>
              </a:buClr>
              <a:buSzPts val="1300"/>
              <a:buFont typeface="Lato"/>
              <a:buNone/>
              <a:defRPr sz="1300" b="0" i="0" u="none" strike="noStrike" cap="none">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66056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09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105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4225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69675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604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675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0776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5412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9/1/2024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8952461"/>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8" Type="http://schemas.openxmlformats.org/officeDocument/2006/relationships/image" Target="../media/image7.jpg" /><Relationship Id="rId3" Type="http://schemas.openxmlformats.org/officeDocument/2006/relationships/image" Target="../media/image2.png" /><Relationship Id="rId7" Type="http://schemas.openxmlformats.org/officeDocument/2006/relationships/image" Target="../media/image6.jpg" /><Relationship Id="rId2" Type="http://schemas.openxmlformats.org/officeDocument/2006/relationships/notesSlide" Target="../notesSlides/notesSlide7.xml" /><Relationship Id="rId1" Type="http://schemas.openxmlformats.org/officeDocument/2006/relationships/slideLayout" Target="../slideLayouts/slideLayout7.xml" /><Relationship Id="rId6" Type="http://schemas.openxmlformats.org/officeDocument/2006/relationships/image" Target="../media/image5.jpg" /><Relationship Id="rId5" Type="http://schemas.openxmlformats.org/officeDocument/2006/relationships/image" Target="../media/image4.png" /><Relationship Id="rId4" Type="http://schemas.openxmlformats.org/officeDocument/2006/relationships/image" Target="../media/image3.jp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1186544" y="1340426"/>
            <a:ext cx="8295000" cy="654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Twentieth Century"/>
              <a:buNone/>
            </a:pPr>
            <a:r>
              <a:rPr lang="en-IN" sz="3600" b="1" dirty="0">
                <a:solidFill>
                  <a:schemeClr val="bg1"/>
                </a:solidFill>
              </a:rPr>
              <a:t>EMPL0YEE DATA ANALYSIS USING EXCEL</a:t>
            </a:r>
            <a:endParaRPr lang="en-US" dirty="0">
              <a:solidFill>
                <a:schemeClr val="bg1"/>
              </a:solidFill>
            </a:endParaRPr>
          </a:p>
        </p:txBody>
      </p:sp>
      <p:sp>
        <p:nvSpPr>
          <p:cNvPr id="81" name="Google Shape;81;p14"/>
          <p:cNvSpPr txBox="1"/>
          <p:nvPr/>
        </p:nvSpPr>
        <p:spPr>
          <a:xfrm>
            <a:off x="1713924" y="2767280"/>
            <a:ext cx="82950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000"/>
              <a:buFont typeface="Twentieth Century"/>
              <a:buNone/>
            </a:pPr>
            <a:r>
              <a:rPr lang="en-IN" sz="2000" b="0" i="0" u="none" strike="noStrike" cap="none" dirty="0">
                <a:solidFill>
                  <a:schemeClr val="bg1"/>
                </a:solidFill>
                <a:latin typeface="Twentieth Century"/>
                <a:ea typeface="Twentieth Century"/>
                <a:cs typeface="Twentieth Century"/>
                <a:sym typeface="Twentieth Century"/>
              </a:rPr>
              <a:t>NAME: </a:t>
            </a:r>
            <a:r>
              <a:rPr lang="en-IN" sz="2000" b="0" i="0" u="none" strike="noStrike" cap="none" err="1">
                <a:solidFill>
                  <a:schemeClr val="bg1"/>
                </a:solidFill>
                <a:latin typeface="Twentieth Century"/>
                <a:ea typeface="Twentieth Century"/>
                <a:cs typeface="Twentieth Century"/>
                <a:sym typeface="Twentieth Century"/>
              </a:rPr>
              <a:t>kEERTHANA</a:t>
            </a:r>
            <a:r>
              <a:rPr lang="en-IN" sz="2000" b="0" i="0" u="none" strike="noStrike" cap="none" dirty="0">
                <a:solidFill>
                  <a:schemeClr val="bg1"/>
                </a:solidFill>
                <a:latin typeface="Twentieth Century"/>
                <a:ea typeface="Twentieth Century"/>
                <a:cs typeface="Twentieth Century"/>
                <a:sym typeface="Twentieth Century"/>
              </a:rPr>
              <a:t> D</a:t>
            </a:r>
            <a:endParaRPr lang="en-US" sz="1800" b="0" i="0" u="none" strike="noStrike" cap="none" dirty="0">
              <a:solidFill>
                <a:schemeClr val="bg1"/>
              </a:solidFill>
              <a:latin typeface="Arial"/>
              <a:ea typeface="Arial"/>
              <a:cs typeface="Arial"/>
            </a:endParaRPr>
          </a:p>
          <a:p>
            <a:pPr marL="0" marR="0" lvl="0" indent="0" algn="l" rtl="0">
              <a:lnSpc>
                <a:spcPct val="100000"/>
              </a:lnSpc>
              <a:spcBef>
                <a:spcPts val="0"/>
              </a:spcBef>
              <a:spcAft>
                <a:spcPts val="0"/>
              </a:spcAft>
              <a:buClr>
                <a:srgbClr val="FFFFFF"/>
              </a:buClr>
              <a:buSzPts val="2000"/>
              <a:buFont typeface="Twentieth Century"/>
              <a:buNone/>
            </a:pPr>
            <a:r>
              <a:rPr lang="en-IN" sz="2000" b="0" i="0" u="none" strike="noStrike" cap="none" dirty="0">
                <a:solidFill>
                  <a:schemeClr val="bg1"/>
                </a:solidFill>
                <a:latin typeface="Twentieth Century"/>
                <a:ea typeface="Twentieth Century"/>
                <a:cs typeface="Twentieth Century"/>
                <a:sym typeface="Twentieth Century"/>
              </a:rPr>
              <a:t>REGISTER NO: 312217934</a:t>
            </a:r>
            <a:endParaRPr sz="1800" b="0" i="0" u="none" strike="noStrike" cap="none" dirty="0">
              <a:solidFill>
                <a:schemeClr val="bg1"/>
              </a:solidFill>
              <a:latin typeface="Arial"/>
              <a:ea typeface="Arial"/>
              <a:cs typeface="Arial"/>
            </a:endParaRPr>
          </a:p>
          <a:p>
            <a:pPr marL="0" marR="0" lvl="0" indent="0" algn="l" rtl="0">
              <a:lnSpc>
                <a:spcPct val="100000"/>
              </a:lnSpc>
              <a:spcBef>
                <a:spcPts val="0"/>
              </a:spcBef>
              <a:spcAft>
                <a:spcPts val="0"/>
              </a:spcAft>
              <a:buClr>
                <a:srgbClr val="FFFFFF"/>
              </a:buClr>
              <a:buSzPts val="2000"/>
              <a:buFont typeface="Twentieth Century"/>
              <a:buNone/>
            </a:pPr>
            <a:r>
              <a:rPr lang="en-IN" sz="2000" b="0" i="0" u="none" strike="noStrike" cap="none" dirty="0">
                <a:solidFill>
                  <a:schemeClr val="bg1"/>
                </a:solidFill>
                <a:latin typeface="Twentieth Century"/>
                <a:ea typeface="Twentieth Century"/>
                <a:cs typeface="Twentieth Century"/>
                <a:sym typeface="Twentieth Century"/>
              </a:rPr>
              <a:t>DEPARTMENT: B.COM ( ACCOUNTING AND FINANCE)</a:t>
            </a:r>
            <a:endParaRPr sz="1800" b="0" i="0" u="none" strike="noStrike" cap="none" dirty="0">
              <a:solidFill>
                <a:schemeClr val="bg1"/>
              </a:solidFill>
              <a:latin typeface="Arial"/>
              <a:ea typeface="Arial"/>
              <a:cs typeface="Arial"/>
            </a:endParaRPr>
          </a:p>
          <a:p>
            <a:pPr marL="0" marR="0" lvl="0" indent="0" algn="l" rtl="0">
              <a:lnSpc>
                <a:spcPct val="100000"/>
              </a:lnSpc>
              <a:spcBef>
                <a:spcPts val="0"/>
              </a:spcBef>
              <a:spcAft>
                <a:spcPts val="0"/>
              </a:spcAft>
              <a:buClr>
                <a:srgbClr val="FFFFFF"/>
              </a:buClr>
              <a:buSzPts val="2000"/>
              <a:buFont typeface="Twentieth Century"/>
              <a:buNone/>
            </a:pPr>
            <a:r>
              <a:rPr lang="en-IN" sz="2000" b="0" i="0" u="none" strike="noStrike" cap="none" dirty="0">
                <a:solidFill>
                  <a:schemeClr val="bg1"/>
                </a:solidFill>
                <a:latin typeface="Twentieth Century"/>
                <a:ea typeface="Twentieth Century"/>
                <a:cs typeface="Twentieth Century"/>
                <a:sym typeface="Twentieth Century"/>
              </a:rPr>
              <a:t>COLLEGE: ST.ANNE’S ARTS AND SCIENCE COLLEGE</a:t>
            </a:r>
            <a:endParaRPr sz="1800" b="0" i="0" u="none" strike="noStrike" cap="none" dirty="0">
              <a:solidFill>
                <a:schemeClr val="bg1"/>
              </a:solidFill>
              <a:latin typeface="Arial"/>
              <a:ea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p:nvPr/>
        </p:nvSpPr>
        <p:spPr>
          <a:xfrm>
            <a:off x="1841787" y="1745786"/>
            <a:ext cx="6094200" cy="4524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DATA COLLECTION</a:t>
            </a:r>
            <a:endParaRPr lang="en-US"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Data source :  </a:t>
            </a:r>
            <a:r>
              <a:rPr lang="en-IN" sz="1200" b="0" i="0" u="none" strike="noStrike" cap="none" dirty="0" err="1">
                <a:solidFill>
                  <a:schemeClr val="bg1"/>
                </a:solidFill>
                <a:latin typeface="Twentieth Century"/>
                <a:ea typeface="Twentieth Century"/>
                <a:cs typeface="Twentieth Century"/>
                <a:sym typeface="Twentieth Century"/>
              </a:rPr>
              <a:t>edunet</a:t>
            </a:r>
            <a:r>
              <a:rPr lang="en-IN" sz="1200" b="0" i="0" u="none" strike="noStrike" cap="none" dirty="0">
                <a:solidFill>
                  <a:schemeClr val="bg1"/>
                </a:solidFill>
                <a:latin typeface="Twentieth Century"/>
                <a:ea typeface="Twentieth Century"/>
                <a:cs typeface="Twentieth Century"/>
                <a:sym typeface="Twentieth Century"/>
              </a:rPr>
              <a:t>  Foundation Dashboard</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Basis: Employee dataset </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DATA PREPARATION</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Feature selection: Selected based on Performance </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Features: First Name, Department, Gender code, performance level, Employee type</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DATA CLEANING</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Conditional Formatting: Missing values was identified</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DATA AGGREGATION</a:t>
            </a:r>
            <a:endParaRPr sz="1800" b="0" i="0" u="none" strike="noStrike" cap="none" dirty="0">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Excel function: IFS function used for categorizing employees on the basis of their performance level</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Performance level categories </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5 - Very high</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4 – High</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3 - Medium </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2 &amp;1 – Low</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DATA ANALYSIS</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Pivot table: Pivot table was generated to summarize data and cross tabulation ( performance level by department; Filtered by Gender)</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Slicer: To filter/ slice the data to scrutinize and sort particular information (Employee type )</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chemeClr val="dk1"/>
              </a:buClr>
              <a:buSzPts val="1200"/>
              <a:buFont typeface="Twentieth Century"/>
              <a:buNone/>
            </a:pPr>
            <a:r>
              <a:rPr lang="en-IN" sz="1200" b="1" i="0" u="none" strike="noStrike" cap="none" dirty="0">
                <a:solidFill>
                  <a:schemeClr val="bg1"/>
                </a:solidFill>
                <a:latin typeface="Twentieth Century"/>
                <a:ea typeface="Twentieth Century"/>
                <a:cs typeface="Twentieth Century"/>
                <a:sym typeface="Twentieth Century"/>
              </a:rPr>
              <a:t>VISUALIZATION OF DATA</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Chart: Recommended charts (Column chart) was used</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Chart Element: Chart title was added</a:t>
            </a:r>
            <a:endParaRPr sz="1800" b="0" i="0" u="none" strike="noStrike" cap="none">
              <a:solidFill>
                <a:schemeClr val="bg1"/>
              </a:solidFill>
              <a:latin typeface="Arial"/>
              <a:ea typeface="Arial"/>
              <a:cs typeface="Arial"/>
            </a:endParaRPr>
          </a:p>
          <a:p>
            <a:pPr marL="0" marR="0" lvl="0" indent="0" algn="l" rtl="0">
              <a:lnSpc>
                <a:spcPct val="100000"/>
              </a:lnSpc>
              <a:spcBef>
                <a:spcPts val="0"/>
              </a:spcBef>
              <a:spcAft>
                <a:spcPts val="0"/>
              </a:spcAft>
              <a:buClr>
                <a:srgbClr val="C41E51"/>
              </a:buClr>
              <a:buSzPts val="1200"/>
              <a:buFont typeface="Twentieth Century"/>
              <a:buNone/>
            </a:pPr>
            <a:r>
              <a:rPr lang="en-IN" sz="1200" b="0" i="0" u="none" strike="noStrike" cap="none" dirty="0">
                <a:solidFill>
                  <a:schemeClr val="bg1"/>
                </a:solidFill>
                <a:latin typeface="Twentieth Century"/>
                <a:ea typeface="Twentieth Century"/>
                <a:cs typeface="Twentieth Century"/>
                <a:sym typeface="Twentieth Century"/>
              </a:rPr>
              <a:t>Trendline: Linear and exponential line was used</a:t>
            </a:r>
            <a:endParaRPr sz="1800" b="0" i="0" u="none" strike="noStrike" cap="none">
              <a:solidFill>
                <a:schemeClr val="bg1"/>
              </a:solidFill>
              <a:latin typeface="Arial"/>
              <a:ea typeface="Arial"/>
              <a:cs typeface="Arial"/>
            </a:endParaRPr>
          </a:p>
        </p:txBody>
      </p:sp>
      <p:sp>
        <p:nvSpPr>
          <p:cNvPr id="148" name="Google Shape;148;p23"/>
          <p:cNvSpPr txBox="1"/>
          <p:nvPr/>
        </p:nvSpPr>
        <p:spPr>
          <a:xfrm>
            <a:off x="1350818" y="883227"/>
            <a:ext cx="5226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MODELLING AND APPROACH</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1433945" y="852055"/>
            <a:ext cx="1766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RESULTS</a:t>
            </a:r>
            <a:endParaRPr sz="1800" b="0" i="0" u="none" strike="noStrike" cap="none">
              <a:solidFill>
                <a:schemeClr val="dk1"/>
              </a:solidFill>
              <a:latin typeface="Arial"/>
              <a:ea typeface="Arial"/>
              <a:cs typeface="Arial"/>
              <a:sym typeface="Arial"/>
            </a:endParaRPr>
          </a:p>
        </p:txBody>
      </p:sp>
      <p:pic>
        <p:nvPicPr>
          <p:cNvPr id="154" name="Google Shape;154;p24"/>
          <p:cNvPicPr preferRelativeResize="0"/>
          <p:nvPr/>
        </p:nvPicPr>
        <p:blipFill rotWithShape="1">
          <a:blip r:embed="rId3">
            <a:alphaModFix/>
          </a:blip>
          <a:srcRect/>
          <a:stretch/>
        </p:blipFill>
        <p:spPr>
          <a:xfrm>
            <a:off x="2888673" y="1672589"/>
            <a:ext cx="5850075" cy="4094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1714500" y="945573"/>
            <a:ext cx="1589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RESULTS</a:t>
            </a:r>
            <a:endParaRPr sz="1800" b="0" i="0" u="none" strike="noStrike" cap="none">
              <a:solidFill>
                <a:schemeClr val="dk1"/>
              </a:solidFill>
              <a:latin typeface="Arial"/>
              <a:ea typeface="Arial"/>
              <a:cs typeface="Arial"/>
              <a:sym typeface="Arial"/>
            </a:endParaRPr>
          </a:p>
        </p:txBody>
      </p:sp>
      <p:pic>
        <p:nvPicPr>
          <p:cNvPr id="160" name="Google Shape;160;p25"/>
          <p:cNvPicPr preferRelativeResize="0"/>
          <p:nvPr/>
        </p:nvPicPr>
        <p:blipFill rotWithShape="1">
          <a:blip r:embed="rId3">
            <a:alphaModFix/>
          </a:blip>
          <a:srcRect/>
          <a:stretch/>
        </p:blipFill>
        <p:spPr>
          <a:xfrm>
            <a:off x="2529192" y="2205989"/>
            <a:ext cx="5461400" cy="3455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p:nvPr/>
        </p:nvSpPr>
        <p:spPr>
          <a:xfrm>
            <a:off x="1610591" y="2072847"/>
            <a:ext cx="8063400" cy="304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IN" sz="2400" b="0" i="0" u="none" strike="noStrike" cap="none">
                <a:solidFill>
                  <a:schemeClr val="dk1"/>
                </a:solidFill>
                <a:latin typeface="Twentieth Century"/>
                <a:ea typeface="Twentieth Century"/>
                <a:cs typeface="Twentieth Century"/>
                <a:sym typeface="Twentieth Century"/>
              </a:rPr>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endParaRPr sz="1800" b="0" i="0" u="none" strike="noStrike" cap="none">
              <a:solidFill>
                <a:schemeClr val="dk1"/>
              </a:solidFill>
              <a:latin typeface="Arial"/>
              <a:ea typeface="Arial"/>
              <a:cs typeface="Arial"/>
              <a:sym typeface="Arial"/>
            </a:endParaRPr>
          </a:p>
        </p:txBody>
      </p:sp>
      <p:sp>
        <p:nvSpPr>
          <p:cNvPr id="166" name="Google Shape;166;p26"/>
          <p:cNvSpPr txBox="1"/>
          <p:nvPr/>
        </p:nvSpPr>
        <p:spPr>
          <a:xfrm>
            <a:off x="1402775" y="1153391"/>
            <a:ext cx="51228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wentieth Century"/>
              <a:buNone/>
            </a:pPr>
            <a:r>
              <a:rPr lang="en-IN" sz="3200" b="1" i="0" u="none" strike="noStrike" cap="none">
                <a:solidFill>
                  <a:schemeClr val="dk1"/>
                </a:solidFill>
                <a:latin typeface="Twentieth Century"/>
                <a:ea typeface="Twentieth Century"/>
                <a:cs typeface="Twentieth Century"/>
                <a:sym typeface="Twentieth Century"/>
              </a:rPr>
              <a:t>CONCLUSION</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1080654" y="828563"/>
            <a:ext cx="4852500" cy="636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262626"/>
              </a:buClr>
              <a:buSzPct val="100000"/>
              <a:buFont typeface="Twentieth Century"/>
              <a:buNone/>
            </a:pPr>
            <a:r>
              <a:rPr lang="en-IN" b="1" dirty="0">
                <a:solidFill>
                  <a:schemeClr val="bg1"/>
                </a:solidFill>
              </a:rPr>
              <a:t>PROJECT TITLE</a:t>
            </a:r>
            <a:endParaRPr lang="en-US" dirty="0">
              <a:solidFill>
                <a:schemeClr val="bg1"/>
              </a:solidFill>
            </a:endParaRPr>
          </a:p>
        </p:txBody>
      </p:sp>
      <p:sp>
        <p:nvSpPr>
          <p:cNvPr id="87" name="Google Shape;87;p15"/>
          <p:cNvSpPr txBox="1">
            <a:spLocks noGrp="1"/>
          </p:cNvSpPr>
          <p:nvPr>
            <p:ph type="body" idx="1"/>
          </p:nvPr>
        </p:nvSpPr>
        <p:spPr>
          <a:xfrm>
            <a:off x="1163782" y="2504209"/>
            <a:ext cx="10101600" cy="852000"/>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1600"/>
              </a:spcAft>
              <a:buSzPts val="2400"/>
              <a:buNone/>
            </a:pPr>
            <a:r>
              <a:rPr lang="en-IN" sz="2400" b="1" dirty="0">
                <a:solidFill>
                  <a:schemeClr val="bg1"/>
                </a:solidFill>
              </a:rPr>
              <a:t>EMPLOYEE PERFORMANCE ANALYSIS USING EXCEL</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604150" y="669501"/>
            <a:ext cx="2931900" cy="707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262626"/>
              </a:buClr>
              <a:buSzPts val="4000"/>
              <a:buFont typeface="Twentieth Century"/>
              <a:buNone/>
            </a:pPr>
            <a:r>
              <a:rPr lang="en-IN" b="1" dirty="0">
                <a:solidFill>
                  <a:schemeClr val="bg1"/>
                </a:solidFill>
              </a:rPr>
              <a:t>AGENDA</a:t>
            </a:r>
            <a:endParaRPr dirty="0">
              <a:solidFill>
                <a:schemeClr val="bg1"/>
              </a:solidFill>
            </a:endParaRPr>
          </a:p>
        </p:txBody>
      </p:sp>
      <p:sp>
        <p:nvSpPr>
          <p:cNvPr id="93" name="Google Shape;93;p16"/>
          <p:cNvSpPr txBox="1"/>
          <p:nvPr/>
        </p:nvSpPr>
        <p:spPr>
          <a:xfrm>
            <a:off x="2964377" y="2136338"/>
            <a:ext cx="9058200" cy="25854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Problem statement</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Project overview</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End users</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Our Solution and Proposition</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Dataset Description</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Modelling approach</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Result and Discussion</a:t>
            </a: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Twentieth Century"/>
              <a:buAutoNum type="arabicPeriod"/>
            </a:pPr>
            <a:r>
              <a:rPr lang="en-IN" sz="1800" b="0" i="0" u="none" strike="noStrike" cap="none">
                <a:solidFill>
                  <a:schemeClr val="dk1"/>
                </a:solidFill>
                <a:latin typeface="Twentieth Century"/>
                <a:ea typeface="Twentieth Century"/>
                <a:cs typeface="Twentieth Century"/>
                <a:sym typeface="Twentieth Century"/>
              </a:rPr>
              <a:t>Conclusion</a:t>
            </a:r>
            <a:endParaRPr sz="1800" b="0" i="0" u="none" strike="noStrike" cap="none">
              <a:solidFill>
                <a:schemeClr val="dk1"/>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94" name="Google Shape;94;p16"/>
          <p:cNvSpPr/>
          <p:nvPr/>
        </p:nvSpPr>
        <p:spPr>
          <a:xfrm>
            <a:off x="636813" y="3602182"/>
            <a:ext cx="1632900" cy="27432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p:nvPr/>
        </p:nvSpPr>
        <p:spPr>
          <a:xfrm>
            <a:off x="1129553" y="903642"/>
            <a:ext cx="51528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wentieth Century"/>
              <a:buNone/>
            </a:pPr>
            <a:r>
              <a:rPr lang="en-IN" sz="3200" b="1" i="0" u="none" strike="noStrike" cap="none">
                <a:solidFill>
                  <a:schemeClr val="dk1"/>
                </a:solidFill>
                <a:latin typeface="Twentieth Century"/>
                <a:ea typeface="Twentieth Century"/>
                <a:cs typeface="Twentieth Century"/>
                <a:sym typeface="Twentieth Century"/>
              </a:rPr>
              <a:t>PERFORMANCE STATEMENT</a:t>
            </a:r>
            <a:endParaRPr sz="1800" b="0" i="0" u="none" strike="noStrike" cap="none">
              <a:solidFill>
                <a:schemeClr val="dk1"/>
              </a:solidFill>
              <a:latin typeface="Arial"/>
              <a:ea typeface="Arial"/>
              <a:cs typeface="Arial"/>
              <a:sym typeface="Arial"/>
            </a:endParaRPr>
          </a:p>
        </p:txBody>
      </p:sp>
      <p:sp>
        <p:nvSpPr>
          <p:cNvPr id="100" name="Google Shape;100;p17"/>
          <p:cNvSpPr txBox="1"/>
          <p:nvPr/>
        </p:nvSpPr>
        <p:spPr>
          <a:xfrm>
            <a:off x="1129553" y="1990166"/>
            <a:ext cx="7885500" cy="19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IN" sz="2400" b="0" i="0" u="none" strike="noStrike" cap="none">
                <a:solidFill>
                  <a:schemeClr val="dk1"/>
                </a:solidFill>
                <a:latin typeface="Twentieth Century"/>
                <a:ea typeface="Twentieth Century"/>
                <a:cs typeface="Twentieth Century"/>
                <a:sym typeface="Twentieth Century"/>
              </a:rPr>
              <a:t> This project aims to analyse employee performance based on satisfaction levels using Excel. The goal is to identify patterns and correlations within the data to help improve employee satisfaction and performance across different demographics and business units.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1011219" y="1862029"/>
            <a:ext cx="9864900" cy="2246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wentieth Century"/>
              <a:buNone/>
            </a:pPr>
            <a:r>
              <a:rPr lang="en-IN" sz="2000" b="0" i="0" u="none" strike="noStrike" cap="none">
                <a:solidFill>
                  <a:schemeClr val="dk1"/>
                </a:solidFill>
                <a:latin typeface="Twentieth Century"/>
                <a:ea typeface="Twentieth Century"/>
                <a:cs typeface="Twentieth Century"/>
                <a:sym typeface="Twentieth Century"/>
              </a:rPr>
              <a:t>The "Employee Performance Analysis Using Excel" project focuses on evaluating employee performance by analysing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sz="1800" b="0" i="0" u="none" strike="noStrike" cap="none">
              <a:solidFill>
                <a:schemeClr val="dk1"/>
              </a:solidFill>
              <a:latin typeface="Arial"/>
              <a:ea typeface="Arial"/>
              <a:cs typeface="Arial"/>
              <a:sym typeface="Arial"/>
            </a:endParaRPr>
          </a:p>
        </p:txBody>
      </p:sp>
      <p:sp>
        <p:nvSpPr>
          <p:cNvPr id="106" name="Google Shape;106;p18"/>
          <p:cNvSpPr txBox="1"/>
          <p:nvPr/>
        </p:nvSpPr>
        <p:spPr>
          <a:xfrm>
            <a:off x="1011219" y="826139"/>
            <a:ext cx="45540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PROJECT OVERVIEW</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p:nvPr/>
        </p:nvSpPr>
        <p:spPr>
          <a:xfrm>
            <a:off x="1735281" y="1880755"/>
            <a:ext cx="8157000" cy="427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CONDITIONAL FORMATTING</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Highlighting cells that are blanks or have no value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FILTER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Focusing on blank cells and removing them</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FORMULA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For identifying the age category from late 20s to early60s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PIVOT TABLE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Summarizing data and analysing relationship and generating report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SLICER</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Filtering data for enhancing user experience and highlight clear view of specific data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GRAPH</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Twentieth Century"/>
              <a:buNone/>
            </a:pPr>
            <a:r>
              <a:rPr lang="en-IN" sz="1600" b="0" i="0" u="none" strike="noStrike" cap="none">
                <a:solidFill>
                  <a:schemeClr val="dk1"/>
                </a:solidFill>
                <a:latin typeface="Twentieth Century"/>
                <a:ea typeface="Twentieth Century"/>
                <a:cs typeface="Twentieth Century"/>
                <a:sym typeface="Twentieth Century"/>
              </a:rPr>
              <a:t>For data visualization</a:t>
            </a:r>
            <a:endParaRPr sz="1800" b="0" i="0" u="none" strike="noStrike" cap="none">
              <a:solidFill>
                <a:schemeClr val="dk1"/>
              </a:solidFill>
              <a:latin typeface="Arial"/>
              <a:ea typeface="Arial"/>
              <a:cs typeface="Arial"/>
              <a:sym typeface="Arial"/>
            </a:endParaRPr>
          </a:p>
        </p:txBody>
      </p:sp>
      <p:sp>
        <p:nvSpPr>
          <p:cNvPr id="112" name="Google Shape;112;p19"/>
          <p:cNvSpPr txBox="1"/>
          <p:nvPr/>
        </p:nvSpPr>
        <p:spPr>
          <a:xfrm>
            <a:off x="1319645" y="581948"/>
            <a:ext cx="3844500" cy="95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OUR SOLUTION AND IT’S PROPOSITION</a:t>
            </a:r>
            <a:endParaRPr sz="1800" b="0" i="0" u="none" strike="noStrike" cap="none">
              <a:solidFill>
                <a:schemeClr val="dk1"/>
              </a:solidFill>
              <a:latin typeface="Arial"/>
              <a:ea typeface="Arial"/>
              <a:cs typeface="Arial"/>
              <a:sym typeface="Arial"/>
            </a:endParaRPr>
          </a:p>
        </p:txBody>
      </p:sp>
      <p:sp>
        <p:nvSpPr>
          <p:cNvPr id="113" name="Google Shape;113;p19"/>
          <p:cNvSpPr/>
          <p:nvPr/>
        </p:nvSpPr>
        <p:spPr>
          <a:xfrm>
            <a:off x="9247908" y="1536055"/>
            <a:ext cx="2556596" cy="289170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1246311" y="612559"/>
            <a:ext cx="5496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WHO ARE THE END USERS?</a:t>
            </a:r>
            <a:endParaRPr sz="1800" b="0" i="0" u="none" strike="noStrike" cap="none">
              <a:solidFill>
                <a:schemeClr val="dk1"/>
              </a:solidFill>
              <a:latin typeface="Arial"/>
              <a:ea typeface="Arial"/>
              <a:cs typeface="Arial"/>
              <a:sym typeface="Arial"/>
            </a:endParaRPr>
          </a:p>
        </p:txBody>
      </p:sp>
      <p:pic>
        <p:nvPicPr>
          <p:cNvPr id="119" name="Google Shape;119;p20"/>
          <p:cNvPicPr preferRelativeResize="0"/>
          <p:nvPr/>
        </p:nvPicPr>
        <p:blipFill rotWithShape="1">
          <a:blip r:embed="rId3">
            <a:alphaModFix/>
          </a:blip>
          <a:srcRect/>
          <a:stretch/>
        </p:blipFill>
        <p:spPr>
          <a:xfrm>
            <a:off x="6092189" y="3425189"/>
            <a:ext cx="7621" cy="7621"/>
          </a:xfrm>
          <a:prstGeom prst="rect">
            <a:avLst/>
          </a:prstGeom>
          <a:noFill/>
          <a:ln>
            <a:noFill/>
          </a:ln>
        </p:spPr>
      </p:pic>
      <p:pic>
        <p:nvPicPr>
          <p:cNvPr id="120" name="Google Shape;120;p20"/>
          <p:cNvPicPr preferRelativeResize="0"/>
          <p:nvPr/>
        </p:nvPicPr>
        <p:blipFill rotWithShape="1">
          <a:blip r:embed="rId4">
            <a:alphaModFix/>
          </a:blip>
          <a:srcRect l="24596" r="24596"/>
          <a:stretch/>
        </p:blipFill>
        <p:spPr>
          <a:xfrm>
            <a:off x="5504721" y="4059028"/>
            <a:ext cx="1238400" cy="13683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21" name="Google Shape;121;p20"/>
          <p:cNvPicPr preferRelativeResize="0"/>
          <p:nvPr/>
        </p:nvPicPr>
        <p:blipFill rotWithShape="1">
          <a:blip r:embed="rId5">
            <a:alphaModFix/>
          </a:blip>
          <a:srcRect t="940" b="940"/>
          <a:stretch/>
        </p:blipFill>
        <p:spPr>
          <a:xfrm>
            <a:off x="1072054" y="1805482"/>
            <a:ext cx="1419000" cy="14238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22" name="Google Shape;122;p20"/>
          <p:cNvPicPr preferRelativeResize="0"/>
          <p:nvPr/>
        </p:nvPicPr>
        <p:blipFill rotWithShape="1">
          <a:blip r:embed="rId6">
            <a:alphaModFix/>
          </a:blip>
          <a:srcRect l="12707" r="12715"/>
          <a:stretch/>
        </p:blipFill>
        <p:spPr>
          <a:xfrm>
            <a:off x="4036165" y="1805482"/>
            <a:ext cx="1319700" cy="13308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23" name="Google Shape;123;p20"/>
          <p:cNvPicPr preferRelativeResize="0"/>
          <p:nvPr/>
        </p:nvPicPr>
        <p:blipFill rotWithShape="1">
          <a:blip r:embed="rId7">
            <a:alphaModFix/>
          </a:blip>
          <a:srcRect l="16962" r="16955"/>
          <a:stretch/>
        </p:blipFill>
        <p:spPr>
          <a:xfrm>
            <a:off x="6900955" y="1768601"/>
            <a:ext cx="1319700" cy="13308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pic>
        <p:nvPicPr>
          <p:cNvPr id="124" name="Google Shape;124;p20"/>
          <p:cNvPicPr preferRelativeResize="0"/>
          <p:nvPr/>
        </p:nvPicPr>
        <p:blipFill rotWithShape="1">
          <a:blip r:embed="rId8">
            <a:alphaModFix/>
          </a:blip>
          <a:srcRect l="14437" r="14444"/>
          <a:stretch/>
        </p:blipFill>
        <p:spPr>
          <a:xfrm>
            <a:off x="9331144" y="1768600"/>
            <a:ext cx="1419000" cy="1330800"/>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25" name="Google Shape;125;p20"/>
          <p:cNvSpPr txBox="1"/>
          <p:nvPr/>
        </p:nvSpPr>
        <p:spPr>
          <a:xfrm>
            <a:off x="1103776" y="3425189"/>
            <a:ext cx="1702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HR MANAGER</a:t>
            </a:r>
            <a:endParaRPr sz="1800" b="0" i="0" u="none" strike="noStrike" cap="none">
              <a:solidFill>
                <a:schemeClr val="dk1"/>
              </a:solidFill>
              <a:latin typeface="Arial"/>
              <a:ea typeface="Arial"/>
              <a:cs typeface="Arial"/>
              <a:sym typeface="Arial"/>
            </a:endParaRPr>
          </a:p>
        </p:txBody>
      </p:sp>
      <p:sp>
        <p:nvSpPr>
          <p:cNvPr id="126" name="Google Shape;126;p20"/>
          <p:cNvSpPr txBox="1"/>
          <p:nvPr/>
        </p:nvSpPr>
        <p:spPr>
          <a:xfrm>
            <a:off x="4145439" y="3366530"/>
            <a:ext cx="17970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DEPARTMENT MANAGER</a:t>
            </a:r>
            <a:endParaRPr sz="1800" b="0" i="0" u="none" strike="noStrike" cap="none">
              <a:solidFill>
                <a:schemeClr val="dk1"/>
              </a:solidFill>
              <a:latin typeface="Arial"/>
              <a:ea typeface="Arial"/>
              <a:cs typeface="Arial"/>
              <a:sym typeface="Arial"/>
            </a:endParaRPr>
          </a:p>
        </p:txBody>
      </p:sp>
      <p:sp>
        <p:nvSpPr>
          <p:cNvPr id="127" name="Google Shape;127;p20"/>
          <p:cNvSpPr txBox="1"/>
          <p:nvPr/>
        </p:nvSpPr>
        <p:spPr>
          <a:xfrm>
            <a:off x="6957311" y="3366530"/>
            <a:ext cx="1587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EXECUTIVES</a:t>
            </a:r>
            <a:endParaRPr sz="1800" b="0" i="0" u="none" strike="noStrike" cap="none">
              <a:solidFill>
                <a:schemeClr val="dk1"/>
              </a:solidFill>
              <a:latin typeface="Arial"/>
              <a:ea typeface="Arial"/>
              <a:cs typeface="Arial"/>
              <a:sym typeface="Arial"/>
            </a:endParaRPr>
          </a:p>
        </p:txBody>
      </p:sp>
      <p:sp>
        <p:nvSpPr>
          <p:cNvPr id="128" name="Google Shape;128;p20"/>
          <p:cNvSpPr txBox="1"/>
          <p:nvPr/>
        </p:nvSpPr>
        <p:spPr>
          <a:xfrm>
            <a:off x="9291149" y="3320363"/>
            <a:ext cx="1797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DATA ANALYST</a:t>
            </a:r>
            <a:endParaRPr sz="1800" b="0" i="0" u="none" strike="noStrike" cap="none">
              <a:solidFill>
                <a:schemeClr val="dk1"/>
              </a:solidFill>
              <a:latin typeface="Arial"/>
              <a:ea typeface="Arial"/>
              <a:cs typeface="Arial"/>
              <a:sym typeface="Arial"/>
            </a:endParaRPr>
          </a:p>
        </p:txBody>
      </p:sp>
      <p:sp>
        <p:nvSpPr>
          <p:cNvPr id="129" name="Google Shape;129;p20"/>
          <p:cNvSpPr txBox="1"/>
          <p:nvPr/>
        </p:nvSpPr>
        <p:spPr>
          <a:xfrm>
            <a:off x="5633545" y="5727632"/>
            <a:ext cx="14715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EMPLOYEES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p:nvPr/>
        </p:nvSpPr>
        <p:spPr>
          <a:xfrm>
            <a:off x="9064337" y="2124509"/>
            <a:ext cx="2053937" cy="34194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txBox="1"/>
          <p:nvPr/>
        </p:nvSpPr>
        <p:spPr>
          <a:xfrm>
            <a:off x="1330036" y="872836"/>
            <a:ext cx="59643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wentieth Century"/>
              <a:buNone/>
            </a:pPr>
            <a:r>
              <a:rPr lang="en-IN" sz="3200" b="1" i="0" u="none" strike="noStrike" cap="none">
                <a:solidFill>
                  <a:schemeClr val="dk1"/>
                </a:solidFill>
                <a:latin typeface="Twentieth Century"/>
                <a:ea typeface="Twentieth Century"/>
                <a:cs typeface="Twentieth Century"/>
                <a:sym typeface="Twentieth Century"/>
              </a:rPr>
              <a:t>THE "WOW" IN OUR SOLUTION</a:t>
            </a:r>
            <a:endParaRPr sz="1800" b="0" i="0" u="none" strike="noStrike" cap="none">
              <a:solidFill>
                <a:schemeClr val="dk1"/>
              </a:solidFill>
              <a:latin typeface="Arial"/>
              <a:ea typeface="Arial"/>
              <a:cs typeface="Arial"/>
              <a:sym typeface="Arial"/>
            </a:endParaRPr>
          </a:p>
        </p:txBody>
      </p:sp>
      <p:sp>
        <p:nvSpPr>
          <p:cNvPr id="136" name="Google Shape;136;p21"/>
          <p:cNvSpPr txBox="1"/>
          <p:nvPr/>
        </p:nvSpPr>
        <p:spPr>
          <a:xfrm>
            <a:off x="1330036" y="2296391"/>
            <a:ext cx="7211700" cy="1938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wentieth Century"/>
              <a:buNone/>
            </a:pPr>
            <a:r>
              <a:rPr lang="en-IN" sz="2400" b="0" i="0" u="none" strike="noStrike" cap="none">
                <a:solidFill>
                  <a:schemeClr val="dk1"/>
                </a:solidFill>
                <a:latin typeface="Twentieth Century"/>
                <a:ea typeface="Twentieth Century"/>
                <a:cs typeface="Twentieth Century"/>
                <a:sym typeface="Twentieth Century"/>
              </a:rPr>
              <a:t>FORMULA : Performance level =IFS(Z8&gt;=5,"VERY HIGH",Z8&gt;=4,"HIGH", Z8&gt;=3,"MED", TRUE, "LOW")</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chemeClr val="dk1"/>
              </a:buClr>
              <a:buSzPts val="2400"/>
              <a:buFont typeface="Twentieth Century"/>
              <a:buNone/>
            </a:pPr>
            <a:r>
              <a:rPr lang="en-IN" sz="2400" b="0" i="0" u="none" strike="noStrike" cap="none">
                <a:solidFill>
                  <a:schemeClr val="dk1"/>
                </a:solidFill>
                <a:latin typeface="Twentieth Century"/>
                <a:ea typeface="Twentieth Century"/>
                <a:cs typeface="Twentieth Century"/>
                <a:sym typeface="Twentieth Century"/>
              </a:rPr>
              <a:t>INSIGHTS: Used to evaluate the scores as levels from low to very high</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p:nvPr/>
        </p:nvSpPr>
        <p:spPr>
          <a:xfrm>
            <a:off x="1924050" y="1860130"/>
            <a:ext cx="6503700" cy="4247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Dataset Name: Employee Performance Analysis Data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Description: Contains performance metrics for employees, including satisfaction scores, performance ratings, and demographic details.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Source: Kaggle.com</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Variables/Columns: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Name: First name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Gender: Male and Female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Employee Type: contract, Full time, Part time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Performance Rating: Very high, High, Medium, Low</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Satisfaction Score: 1-5</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Data Types: Numeric and Text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Units of Measurement:</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Satisfaction score: Scale of 1-5</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Performance rating: Very high, High, Medium, Low</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Twentieth Century"/>
              <a:buNone/>
            </a:pPr>
            <a:r>
              <a:rPr lang="en-IN" sz="1800" b="0" i="0" u="none" strike="noStrike" cap="none">
                <a:solidFill>
                  <a:schemeClr val="dk1"/>
                </a:solidFill>
                <a:latin typeface="Twentieth Century"/>
                <a:ea typeface="Twentieth Century"/>
                <a:cs typeface="Twentieth Century"/>
                <a:sym typeface="Twentieth Century"/>
              </a:rPr>
              <a:t>Size: 26 records, 5 fields</a:t>
            </a:r>
            <a:endParaRPr sz="1800" b="0" i="0" u="none" strike="noStrike" cap="none">
              <a:solidFill>
                <a:schemeClr val="dk1"/>
              </a:solidFill>
              <a:latin typeface="Arial"/>
              <a:ea typeface="Arial"/>
              <a:cs typeface="Arial"/>
              <a:sym typeface="Arial"/>
            </a:endParaRPr>
          </a:p>
        </p:txBody>
      </p:sp>
      <p:sp>
        <p:nvSpPr>
          <p:cNvPr id="142" name="Google Shape;142;p22"/>
          <p:cNvSpPr txBox="1"/>
          <p:nvPr/>
        </p:nvSpPr>
        <p:spPr>
          <a:xfrm>
            <a:off x="1662545" y="750553"/>
            <a:ext cx="67749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wentieth Century"/>
              <a:buNone/>
            </a:pPr>
            <a:r>
              <a:rPr lang="en-IN" sz="2800" b="1" i="0" u="none" strike="noStrike" cap="none">
                <a:solidFill>
                  <a:schemeClr val="dk1"/>
                </a:solidFill>
                <a:latin typeface="Twentieth Century"/>
                <a:ea typeface="Twentieth Century"/>
                <a:cs typeface="Twentieth Century"/>
                <a:sym typeface="Twentieth Century"/>
              </a:rPr>
              <a:t>DATASET DESCRIPTION</a:t>
            </a: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EMPL0YEE DATA ANALYSIS USING EXCEL</vt:lpstr>
      <vt:lpstr>PROJECT TITLE</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EMPL0YEE DATA ANALYSIS USING EXCEL</dc:title>
  <cp:lastModifiedBy>keerthanakalaiselvi25@gmail.com</cp:lastModifiedBy>
  <cp:revision>19</cp:revision>
  <dcterms:modified xsi:type="dcterms:W3CDTF">2024-09-01T12:16:01Z</dcterms:modified>
</cp:coreProperties>
</file>