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4.jpg" ContentType="image/jpeg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78" r:id="rId6"/>
    <p:sldId id="263" r:id="rId7"/>
    <p:sldId id="264" r:id="rId8"/>
    <p:sldId id="265" r:id="rId9"/>
    <p:sldId id="279" r:id="rId10"/>
    <p:sldId id="280" r:id="rId11"/>
    <p:sldId id="281" r:id="rId12"/>
    <p:sldId id="272" r:id="rId13"/>
    <p:sldId id="277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ora" pitchFamily="2" charset="0"/>
      <p:regular r:id="rId20"/>
      <p:bold r:id="rId21"/>
      <p:italic r:id="rId22"/>
      <p:boldItalic r:id="rId23"/>
    </p:embeddedFont>
    <p:embeddedFont>
      <p:font typeface="Roboto Mono" panose="00000009000000000000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2A4"/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044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262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keinindia.com/sector/mining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066800" y="1752600"/>
            <a:ext cx="67056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None/>
            </a:pPr>
            <a:r>
              <a:rPr lang="en-US" sz="2400" b="1" i="0" u="sng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</a:t>
            </a:r>
            <a:r>
              <a:rPr lang="en-US" sz="2400" b="1" u="sng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</a:t>
            </a:r>
            <a:r>
              <a:rPr lang="en-US" sz="2400" b="1" i="0" u="sng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REVIEW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533400" y="3009550"/>
            <a:ext cx="8305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233A44"/>
              </a:buClr>
              <a:buSzPts val="1100"/>
              <a:buFont typeface="Arial"/>
              <a:buNone/>
            </a:pPr>
            <a:r>
              <a:rPr lang="en-US" sz="2400" spc="-5" dirty="0"/>
              <a:t>IOT </a:t>
            </a:r>
            <a:r>
              <a:rPr lang="en-US" sz="2400" spc="-10" dirty="0"/>
              <a:t>BASED </a:t>
            </a:r>
            <a:r>
              <a:rPr lang="en-US" sz="2400" spc="-30" dirty="0"/>
              <a:t>SMART </a:t>
            </a:r>
            <a:r>
              <a:rPr lang="en-US" sz="2400" spc="-5" dirty="0"/>
              <a:t>HELMET </a:t>
            </a:r>
            <a:r>
              <a:rPr lang="en-US" sz="2400" spc="-10" dirty="0"/>
              <a:t>FOR </a:t>
            </a:r>
            <a:r>
              <a:rPr lang="en-US" sz="2400" spc="-5" dirty="0"/>
              <a:t> INSPECTIN</a:t>
            </a:r>
            <a:r>
              <a:rPr lang="en-US" sz="2400" dirty="0"/>
              <a:t>G</a:t>
            </a:r>
            <a:r>
              <a:rPr lang="en-US" sz="2400" spc="-180" dirty="0"/>
              <a:t> </a:t>
            </a:r>
            <a:r>
              <a:rPr lang="en-US" sz="2400" spc="-5" dirty="0"/>
              <a:t>AN</a:t>
            </a:r>
            <a:r>
              <a:rPr lang="en-US" sz="2400" dirty="0"/>
              <a:t>D</a:t>
            </a:r>
            <a:r>
              <a:rPr lang="en-US" sz="2400" spc="-5" dirty="0"/>
              <a:t> REPO</a:t>
            </a:r>
            <a:r>
              <a:rPr lang="en-US" sz="2400" spc="-114" dirty="0"/>
              <a:t>R</a:t>
            </a:r>
            <a:r>
              <a:rPr lang="en-US" sz="2400" spc="-10" dirty="0"/>
              <a:t>TIN</a:t>
            </a:r>
            <a:r>
              <a:rPr lang="en-US" sz="2400" dirty="0"/>
              <a:t>G</a:t>
            </a:r>
            <a:r>
              <a:rPr lang="en-US" sz="2400" spc="-185" dirty="0"/>
              <a:t> </a:t>
            </a:r>
            <a:r>
              <a:rPr lang="en-US" sz="2400" spc="-5" dirty="0"/>
              <a:t>AI</a:t>
            </a:r>
            <a:r>
              <a:rPr lang="en-US" sz="2400" dirty="0"/>
              <a:t>R</a:t>
            </a:r>
            <a:r>
              <a:rPr lang="en-US" sz="2400" spc="-5" dirty="0"/>
              <a:t> QUALITY  AND</a:t>
            </a:r>
            <a:r>
              <a:rPr lang="en-US" sz="2400" spc="-25" dirty="0"/>
              <a:t> </a:t>
            </a:r>
            <a:r>
              <a:rPr lang="en-US" sz="2400" spc="-10" dirty="0"/>
              <a:t>HAZARDOUS</a:t>
            </a:r>
            <a:r>
              <a:rPr lang="en-US" sz="2400" spc="-30" dirty="0"/>
              <a:t> </a:t>
            </a:r>
            <a:r>
              <a:rPr lang="en-US" sz="2400" spc="-5" dirty="0"/>
              <a:t>EVENT</a:t>
            </a:r>
            <a:r>
              <a:rPr lang="en-US" sz="2400" spc="-80" dirty="0"/>
              <a:t> </a:t>
            </a:r>
            <a:r>
              <a:rPr lang="en-US" sz="2400" spc="-5" dirty="0"/>
              <a:t>DETECTION</a:t>
            </a:r>
            <a:r>
              <a:rPr lang="en-US" sz="2400" spc="-80" dirty="0"/>
              <a:t> </a:t>
            </a:r>
            <a:r>
              <a:rPr lang="en-US" sz="2400" spc="-10" dirty="0"/>
              <a:t>FOR</a:t>
            </a:r>
            <a:r>
              <a:rPr lang="en-US" sz="2400" spc="-15" dirty="0"/>
              <a:t> </a:t>
            </a:r>
            <a:r>
              <a:rPr lang="en-US" sz="2400" spc="-10" dirty="0"/>
              <a:t>MINING</a:t>
            </a:r>
            <a:r>
              <a:rPr lang="en-US" sz="2400" spc="-15" dirty="0"/>
              <a:t> </a:t>
            </a:r>
            <a:r>
              <a:rPr lang="en-US" sz="2400" spc="-5" dirty="0"/>
              <a:t>INDUSTRIES</a:t>
            </a:r>
            <a:endParaRPr sz="2400" dirty="0"/>
          </a:p>
        </p:txBody>
      </p:sp>
      <p:sp>
        <p:nvSpPr>
          <p:cNvPr id="86" name="Google Shape;86;p13"/>
          <p:cNvSpPr txBox="1"/>
          <p:nvPr/>
        </p:nvSpPr>
        <p:spPr>
          <a:xfrm>
            <a:off x="99317" y="5167901"/>
            <a:ext cx="5034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</a:t>
            </a:r>
            <a:endParaRPr sz="2000" b="1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i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Ms. </a:t>
            </a:r>
            <a:r>
              <a:rPr lang="en-IN" sz="1800" i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S.Usha</a:t>
            </a:r>
            <a:r>
              <a:rPr lang="en-IN" sz="1800" i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(Associate</a:t>
            </a:r>
            <a:endParaRPr sz="1800" i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929883" y="4852250"/>
            <a:ext cx="4114800" cy="17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by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dirty="0"/>
          </a:p>
          <a:p>
            <a:pPr marL="12700" marR="5080" indent="-635" algn="just">
              <a:lnSpc>
                <a:spcPct val="114700"/>
              </a:lnSpc>
            </a:pPr>
            <a:r>
              <a:rPr lang="en-IN" sz="1800" spc="-5" dirty="0">
                <a:latin typeface="Times New Roman"/>
                <a:cs typeface="Times New Roman"/>
              </a:rPr>
              <a:t>KEE</a:t>
            </a:r>
            <a:r>
              <a:rPr lang="en-IN" sz="1800" spc="-145" dirty="0">
                <a:latin typeface="Times New Roman"/>
                <a:cs typeface="Times New Roman"/>
              </a:rPr>
              <a:t>R</a:t>
            </a:r>
            <a:r>
              <a:rPr lang="en-IN" sz="1800" spc="-5" dirty="0">
                <a:latin typeface="Times New Roman"/>
                <a:cs typeface="Times New Roman"/>
              </a:rPr>
              <a:t>THAN</a:t>
            </a:r>
            <a:r>
              <a:rPr lang="en-IN" sz="1800" dirty="0">
                <a:latin typeface="Times New Roman"/>
                <a:cs typeface="Times New Roman"/>
              </a:rPr>
              <a:t>A</a:t>
            </a:r>
            <a:r>
              <a:rPr lang="en-IN" sz="1800" spc="-135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G</a:t>
            </a:r>
            <a:r>
              <a:rPr lang="en-IN" sz="1800" spc="-5" dirty="0">
                <a:latin typeface="Times New Roman"/>
                <a:cs typeface="Times New Roman"/>
              </a:rPr>
              <a:t> - 1</a:t>
            </a:r>
            <a:r>
              <a:rPr lang="en-IN" sz="1800" dirty="0">
                <a:latin typeface="Times New Roman"/>
                <a:cs typeface="Times New Roman"/>
              </a:rPr>
              <a:t>91001034  </a:t>
            </a:r>
          </a:p>
          <a:p>
            <a:pPr marL="12700" marR="5080" indent="-635" algn="just">
              <a:lnSpc>
                <a:spcPct val="114700"/>
              </a:lnSpc>
            </a:pPr>
            <a:r>
              <a:rPr lang="en-IN" sz="1800" spc="-5" dirty="0">
                <a:latin typeface="Times New Roman"/>
                <a:cs typeface="Times New Roman"/>
              </a:rPr>
              <a:t>KRITIK</a:t>
            </a:r>
            <a:r>
              <a:rPr lang="en-IN" sz="1800" dirty="0">
                <a:latin typeface="Times New Roman"/>
                <a:cs typeface="Times New Roman"/>
              </a:rPr>
              <a:t>A </a:t>
            </a:r>
            <a:r>
              <a:rPr lang="en-IN" sz="1800" spc="-5" dirty="0">
                <a:latin typeface="Times New Roman"/>
                <a:cs typeface="Times New Roman"/>
              </a:rPr>
              <a:t>MAHES</a:t>
            </a:r>
            <a:r>
              <a:rPr lang="en-IN" sz="1800" spc="-265" dirty="0">
                <a:latin typeface="Times New Roman"/>
                <a:cs typeface="Times New Roman"/>
              </a:rPr>
              <a:t>W</a:t>
            </a:r>
            <a:r>
              <a:rPr lang="en-IN" sz="1800" spc="-5" dirty="0">
                <a:latin typeface="Times New Roman"/>
                <a:cs typeface="Times New Roman"/>
              </a:rPr>
              <a:t>ARAN - 191001036  KUZHALI</a:t>
            </a:r>
            <a:r>
              <a:rPr lang="en-IN" sz="1800" spc="-10" dirty="0">
                <a:latin typeface="Times New Roman"/>
                <a:cs typeface="Times New Roman"/>
              </a:rPr>
              <a:t> </a:t>
            </a:r>
            <a:r>
              <a:rPr lang="en-IN" sz="1800" spc="-5" dirty="0">
                <a:latin typeface="Times New Roman"/>
                <a:cs typeface="Times New Roman"/>
              </a:rPr>
              <a:t>S - 191001037</a:t>
            </a:r>
            <a:endParaRPr lang="en-IN" sz="18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425"/>
              </a:spcBef>
            </a:pPr>
            <a:r>
              <a:rPr lang="en-IN" sz="1800" spc="-5" dirty="0">
                <a:latin typeface="Times New Roman"/>
                <a:cs typeface="Times New Roman"/>
              </a:rPr>
              <a:t>LAKSHM</a:t>
            </a:r>
            <a:r>
              <a:rPr lang="en-IN" sz="1800" dirty="0">
                <a:latin typeface="Times New Roman"/>
                <a:cs typeface="Times New Roman"/>
              </a:rPr>
              <a:t>I</a:t>
            </a:r>
            <a:r>
              <a:rPr lang="en-IN" sz="1800" spc="-5" dirty="0">
                <a:latin typeface="Times New Roman"/>
                <a:cs typeface="Times New Roman"/>
              </a:rPr>
              <a:t> PRI</a:t>
            </a:r>
            <a:r>
              <a:rPr lang="en-IN" sz="1800" spc="-265" dirty="0">
                <a:latin typeface="Times New Roman"/>
                <a:cs typeface="Times New Roman"/>
              </a:rPr>
              <a:t>Y</a:t>
            </a:r>
            <a:r>
              <a:rPr lang="en-IN" sz="1800" dirty="0">
                <a:latin typeface="Times New Roman"/>
                <a:cs typeface="Times New Roman"/>
              </a:rPr>
              <a:t>A</a:t>
            </a:r>
            <a:r>
              <a:rPr lang="en-IN" sz="1800" spc="-135" dirty="0">
                <a:latin typeface="Times New Roman"/>
                <a:cs typeface="Times New Roman"/>
              </a:rPr>
              <a:t> </a:t>
            </a:r>
            <a:r>
              <a:rPr lang="en-IN" sz="1800" spc="-5" dirty="0">
                <a:latin typeface="Times New Roman"/>
                <a:cs typeface="Times New Roman"/>
              </a:rPr>
              <a:t>R - 191001038</a:t>
            </a:r>
            <a:endParaRPr lang="en-IN" sz="1800" dirty="0">
              <a:latin typeface="Times New Roman"/>
              <a:cs typeface="Times New Roman"/>
            </a:endParaRPr>
          </a:p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0"/>
            <a:ext cx="9144000" cy="6302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RAJALAKSHMI ENGINEERING COLLEGE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b="1016"/>
          <a:stretch/>
        </p:blipFill>
        <p:spPr bwMode="auto">
          <a:xfrm>
            <a:off x="1771650" y="2057400"/>
            <a:ext cx="5543550" cy="3543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3972" y="0"/>
            <a:ext cx="3730028" cy="830997"/>
          </a:xfrm>
          <a:prstGeom prst="rect">
            <a:avLst/>
          </a:prstGeom>
          <a:solidFill>
            <a:srgbClr val="7332A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ACCIDENT</a:t>
            </a:r>
          </a:p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</a:p>
        </p:txBody>
      </p:sp>
    </p:spTree>
    <p:extLst>
      <p:ext uri="{BB962C8B-B14F-4D97-AF65-F5344CB8AC3E}">
        <p14:creationId xmlns:p14="http://schemas.microsoft.com/office/powerpoint/2010/main" val="179180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057400"/>
            <a:ext cx="5200650" cy="3200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43334" y="0"/>
            <a:ext cx="3600666" cy="461665"/>
          </a:xfrm>
          <a:prstGeom prst="rect">
            <a:avLst/>
          </a:prstGeom>
          <a:solidFill>
            <a:srgbClr val="7332A4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</a:p>
        </p:txBody>
      </p:sp>
    </p:spTree>
    <p:extLst>
      <p:ext uri="{BB962C8B-B14F-4D97-AF65-F5344CB8AC3E}">
        <p14:creationId xmlns:p14="http://schemas.microsoft.com/office/powerpoint/2010/main" val="228042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999" y="0"/>
            <a:ext cx="3682001" cy="453329"/>
          </a:xfrm>
          <a:prstGeom prst="rect">
            <a:avLst/>
          </a:prstGeom>
          <a:solidFill>
            <a:srgbClr val="7332A4"/>
          </a:solidFill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spc="-4" dirty="0">
                <a:solidFill>
                  <a:schemeClr val="bg1"/>
                </a:solidFill>
                <a:latin typeface="Times New Roman"/>
                <a:cs typeface="Times New Roman"/>
              </a:rPr>
              <a:t>REFEREN</a:t>
            </a:r>
            <a:r>
              <a:rPr lang="en-IN" sz="2800" spc="-4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sz="2800" spc="-4" dirty="0">
                <a:solidFill>
                  <a:schemeClr val="bg1"/>
                </a:solidFill>
                <a:latin typeface="Times New Roman"/>
                <a:cs typeface="Times New Roman"/>
              </a:rPr>
              <a:t>ES</a:t>
            </a:r>
            <a:endParaRPr sz="2475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731" y="1594711"/>
            <a:ext cx="8315325" cy="437235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just">
              <a:spcBef>
                <a:spcPts val="75"/>
              </a:spcBef>
            </a:pPr>
            <a:r>
              <a:rPr sz="1575" dirty="0">
                <a:latin typeface="Times New Roman"/>
                <a:cs typeface="Times New Roman"/>
              </a:rPr>
              <a:t>[1].</a:t>
            </a:r>
            <a:r>
              <a:rPr sz="1575" spc="-11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  <a:hlinkClick r:id="rId2"/>
              </a:rPr>
              <a:t>http://www.makeinindia.com/sector/mining</a:t>
            </a:r>
            <a:endParaRPr sz="1575" dirty="0">
              <a:latin typeface="Times New Roman"/>
              <a:cs typeface="Times New Roman"/>
            </a:endParaRPr>
          </a:p>
          <a:p>
            <a:pPr marL="9525" marR="45720" algn="just"/>
            <a:r>
              <a:rPr sz="1575" dirty="0">
                <a:latin typeface="Times New Roman"/>
                <a:cs typeface="Times New Roman"/>
              </a:rPr>
              <a:t>[2]. </a:t>
            </a:r>
            <a:r>
              <a:rPr sz="1575" spc="-4" dirty="0">
                <a:latin typeface="Times New Roman"/>
                <a:cs typeface="Times New Roman"/>
              </a:rPr>
              <a:t>D. Kock and J. </a:t>
            </a:r>
            <a:r>
              <a:rPr sz="1575" spc="-75" dirty="0">
                <a:latin typeface="Times New Roman"/>
                <a:cs typeface="Times New Roman"/>
              </a:rPr>
              <a:t>W.</a:t>
            </a:r>
            <a:r>
              <a:rPr sz="1575" spc="-71" dirty="0">
                <a:latin typeface="Times New Roman"/>
                <a:cs typeface="Times New Roman"/>
              </a:rPr>
              <a:t> </a:t>
            </a:r>
            <a:r>
              <a:rPr sz="1575" spc="-11" dirty="0">
                <a:latin typeface="Times New Roman"/>
                <a:cs typeface="Times New Roman"/>
              </a:rPr>
              <a:t>Oberholzer, </a:t>
            </a:r>
            <a:r>
              <a:rPr sz="1575" spc="-4" dirty="0">
                <a:latin typeface="Times New Roman"/>
                <a:cs typeface="Times New Roman"/>
              </a:rPr>
              <a:t>“The </a:t>
            </a:r>
            <a:r>
              <a:rPr sz="1575" dirty="0">
                <a:latin typeface="Times New Roman"/>
                <a:cs typeface="Times New Roman"/>
              </a:rPr>
              <a:t>development </a:t>
            </a:r>
            <a:r>
              <a:rPr sz="1575" spc="-4" dirty="0">
                <a:latin typeface="Times New Roman"/>
                <a:cs typeface="Times New Roman"/>
              </a:rPr>
              <a:t>and application </a:t>
            </a:r>
            <a:r>
              <a:rPr sz="1575" dirty="0">
                <a:latin typeface="Times New Roman"/>
                <a:cs typeface="Times New Roman"/>
              </a:rPr>
              <a:t>of </a:t>
            </a:r>
            <a:r>
              <a:rPr sz="1575" spc="-4" dirty="0">
                <a:latin typeface="Times New Roman"/>
                <a:cs typeface="Times New Roman"/>
              </a:rPr>
              <a:t>electronic technology to </a:t>
            </a:r>
            <a:r>
              <a:rPr sz="1575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increase </a:t>
            </a:r>
            <a:r>
              <a:rPr sz="1575" dirty="0">
                <a:latin typeface="Times New Roman"/>
                <a:cs typeface="Times New Roman"/>
              </a:rPr>
              <a:t>health, </a:t>
            </a:r>
            <a:r>
              <a:rPr sz="1575" spc="-19" dirty="0">
                <a:latin typeface="Times New Roman"/>
                <a:cs typeface="Times New Roman"/>
              </a:rPr>
              <a:t>safety, </a:t>
            </a:r>
            <a:r>
              <a:rPr sz="1575" spc="-4" dirty="0">
                <a:latin typeface="Times New Roman"/>
                <a:cs typeface="Times New Roman"/>
              </a:rPr>
              <a:t>and </a:t>
            </a:r>
            <a:r>
              <a:rPr sz="1575" dirty="0">
                <a:latin typeface="Times New Roman"/>
                <a:cs typeface="Times New Roman"/>
              </a:rPr>
              <a:t>productivity </a:t>
            </a:r>
            <a:r>
              <a:rPr sz="1575" spc="-4" dirty="0">
                <a:latin typeface="Times New Roman"/>
                <a:cs typeface="Times New Roman"/>
              </a:rPr>
              <a:t>in the South African coal mining </a:t>
            </a:r>
            <a:r>
              <a:rPr sz="1575" spc="-15" dirty="0">
                <a:latin typeface="Times New Roman"/>
                <a:cs typeface="Times New Roman"/>
              </a:rPr>
              <a:t>industry,” </a:t>
            </a:r>
            <a:r>
              <a:rPr sz="1575" dirty="0">
                <a:latin typeface="Times New Roman"/>
                <a:cs typeface="Times New Roman"/>
              </a:rPr>
              <a:t>IEEE </a:t>
            </a:r>
            <a:r>
              <a:rPr sz="1575" spc="-11" dirty="0">
                <a:latin typeface="Times New Roman"/>
                <a:cs typeface="Times New Roman"/>
              </a:rPr>
              <a:t>Trans. </a:t>
            </a:r>
            <a:r>
              <a:rPr sz="1575" dirty="0">
                <a:latin typeface="Times New Roman"/>
                <a:cs typeface="Times New Roman"/>
              </a:rPr>
              <a:t>on </a:t>
            </a:r>
            <a:r>
              <a:rPr sz="1575" spc="4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Industry</a:t>
            </a:r>
            <a:r>
              <a:rPr sz="1575" spc="-94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Applications, </a:t>
            </a:r>
            <a:r>
              <a:rPr sz="1575" dirty="0">
                <a:latin typeface="Times New Roman"/>
                <a:cs typeface="Times New Roman"/>
              </a:rPr>
              <a:t>vol. 33, no.</a:t>
            </a:r>
            <a:r>
              <a:rPr sz="1575" spc="-4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1, pp. 100-105, </a:t>
            </a:r>
            <a:r>
              <a:rPr sz="1575" spc="-4" dirty="0">
                <a:latin typeface="Times New Roman"/>
                <a:cs typeface="Times New Roman"/>
              </a:rPr>
              <a:t>Jan/Feb.</a:t>
            </a:r>
            <a:r>
              <a:rPr sz="1575" spc="-8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1997.</a:t>
            </a:r>
          </a:p>
          <a:p>
            <a:pPr marL="9525" marR="11430" algn="just"/>
            <a:r>
              <a:rPr sz="1575" dirty="0">
                <a:latin typeface="Times New Roman"/>
                <a:cs typeface="Times New Roman"/>
              </a:rPr>
              <a:t>[3]. </a:t>
            </a:r>
            <a:r>
              <a:rPr sz="1575" spc="-4" dirty="0">
                <a:latin typeface="Times New Roman"/>
                <a:cs typeface="Times New Roman"/>
              </a:rPr>
              <a:t>CHENG Qiang, SUN Ji-ping, ZHANG Zhe, ZHANG Fan “ZigBee Based </a:t>
            </a:r>
            <a:r>
              <a:rPr sz="1575" dirty="0">
                <a:latin typeface="Times New Roman"/>
                <a:cs typeface="Times New Roman"/>
              </a:rPr>
              <a:t>Intelligent </a:t>
            </a:r>
            <a:r>
              <a:rPr sz="1575" spc="-4" dirty="0">
                <a:latin typeface="Times New Roman"/>
                <a:cs typeface="Times New Roman"/>
              </a:rPr>
              <a:t>Helmet </a:t>
            </a:r>
            <a:r>
              <a:rPr sz="1575" dirty="0">
                <a:latin typeface="Times New Roman"/>
                <a:cs typeface="Times New Roman"/>
              </a:rPr>
              <a:t>for </a:t>
            </a:r>
            <a:r>
              <a:rPr sz="1575" spc="4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Coal</a:t>
            </a:r>
            <a:r>
              <a:rPr sz="1575" spc="-8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Miners”</a:t>
            </a:r>
            <a:r>
              <a:rPr sz="1575" spc="-30" dirty="0">
                <a:latin typeface="Times New Roman"/>
                <a:cs typeface="Times New Roman"/>
              </a:rPr>
              <a:t> </a:t>
            </a:r>
            <a:r>
              <a:rPr sz="1575" spc="-26" dirty="0">
                <a:latin typeface="Times New Roman"/>
                <a:cs typeface="Times New Roman"/>
              </a:rPr>
              <a:t>World</a:t>
            </a:r>
            <a:r>
              <a:rPr sz="1575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Congress</a:t>
            </a:r>
            <a:r>
              <a:rPr sz="1575" spc="-8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on </a:t>
            </a:r>
            <a:r>
              <a:rPr sz="1575" spc="-4" dirty="0">
                <a:latin typeface="Times New Roman"/>
                <a:cs typeface="Times New Roman"/>
              </a:rPr>
              <a:t>Computer Science</a:t>
            </a:r>
            <a:r>
              <a:rPr sz="1575" spc="-8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and </a:t>
            </a:r>
            <a:r>
              <a:rPr sz="1575" dirty="0">
                <a:latin typeface="Times New Roman"/>
                <a:cs typeface="Times New Roman"/>
              </a:rPr>
              <a:t>Information </a:t>
            </a:r>
            <a:r>
              <a:rPr sz="1575" spc="-4" dirty="0">
                <a:latin typeface="Times New Roman"/>
                <a:cs typeface="Times New Roman"/>
              </a:rPr>
              <a:t>Engineering</a:t>
            </a:r>
            <a:r>
              <a:rPr sz="1575" spc="-8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2009</a:t>
            </a:r>
          </a:p>
          <a:p>
            <a:pPr marL="9525" marR="9049" algn="just"/>
            <a:r>
              <a:rPr sz="1575" dirty="0">
                <a:latin typeface="Times New Roman"/>
                <a:cs typeface="Times New Roman"/>
              </a:rPr>
              <a:t>[4]. </a:t>
            </a:r>
            <a:r>
              <a:rPr sz="1575" spc="-4" dirty="0">
                <a:latin typeface="Times New Roman"/>
                <a:cs typeface="Times New Roman"/>
              </a:rPr>
              <a:t>Shirish Gaidhane, Mahendra Dhame and Prof. Rizwana Qureshi “Smart Helmet </a:t>
            </a:r>
            <a:r>
              <a:rPr sz="1575" dirty="0">
                <a:latin typeface="Times New Roman"/>
                <a:cs typeface="Times New Roman"/>
              </a:rPr>
              <a:t>for </a:t>
            </a:r>
            <a:r>
              <a:rPr sz="1575" spc="-4" dirty="0">
                <a:latin typeface="Times New Roman"/>
                <a:cs typeface="Times New Roman"/>
              </a:rPr>
              <a:t>Coal Miners </a:t>
            </a:r>
            <a:r>
              <a:rPr sz="1575" dirty="0">
                <a:latin typeface="Times New Roman"/>
                <a:cs typeface="Times New Roman"/>
              </a:rPr>
              <a:t> using </a:t>
            </a:r>
            <a:r>
              <a:rPr sz="1575" spc="-4" dirty="0">
                <a:latin typeface="Times New Roman"/>
                <a:cs typeface="Times New Roman"/>
              </a:rPr>
              <a:t>ZigBee </a:t>
            </a:r>
            <a:r>
              <a:rPr sz="1575" spc="-15" dirty="0">
                <a:latin typeface="Times New Roman"/>
                <a:cs typeface="Times New Roman"/>
              </a:rPr>
              <a:t>Technology” </a:t>
            </a:r>
            <a:r>
              <a:rPr sz="1575" dirty="0">
                <a:latin typeface="Times New Roman"/>
                <a:cs typeface="Times New Roman"/>
              </a:rPr>
              <a:t>Imperial </a:t>
            </a:r>
            <a:r>
              <a:rPr sz="1575" spc="-4" dirty="0">
                <a:latin typeface="Times New Roman"/>
                <a:cs typeface="Times New Roman"/>
              </a:rPr>
              <a:t>Journal </a:t>
            </a:r>
            <a:r>
              <a:rPr sz="1575" dirty="0">
                <a:latin typeface="Times New Roman"/>
                <a:cs typeface="Times New Roman"/>
              </a:rPr>
              <a:t>of Interdisciplinary </a:t>
            </a:r>
            <a:r>
              <a:rPr sz="1575" spc="-4" dirty="0">
                <a:latin typeface="Times New Roman"/>
                <a:cs typeface="Times New Roman"/>
              </a:rPr>
              <a:t>Research </a:t>
            </a:r>
            <a:r>
              <a:rPr sz="1575" dirty="0">
                <a:latin typeface="Times New Roman"/>
                <a:cs typeface="Times New Roman"/>
              </a:rPr>
              <a:t>(IJIR) </a:t>
            </a:r>
            <a:r>
              <a:rPr sz="1575" spc="-34" dirty="0">
                <a:latin typeface="Times New Roman"/>
                <a:cs typeface="Times New Roman"/>
              </a:rPr>
              <a:t>Vol-2, </a:t>
            </a:r>
            <a:r>
              <a:rPr sz="1575" dirty="0">
                <a:latin typeface="Times New Roman"/>
                <a:cs typeface="Times New Roman"/>
              </a:rPr>
              <a:t>Issue-6, 2016 </a:t>
            </a:r>
            <a:r>
              <a:rPr sz="1575" spc="4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ISSN:</a:t>
            </a:r>
            <a:r>
              <a:rPr sz="1575" spc="-4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2454-1362</a:t>
            </a:r>
          </a:p>
          <a:p>
            <a:pPr marL="9525" algn="just"/>
            <a:r>
              <a:rPr sz="1575" dirty="0">
                <a:latin typeface="Times New Roman"/>
                <a:cs typeface="Times New Roman"/>
              </a:rPr>
              <a:t>[5].</a:t>
            </a:r>
            <a:r>
              <a:rPr sz="1575" spc="184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Kumar</a:t>
            </a:r>
            <a:r>
              <a:rPr sz="1575" spc="184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and</a:t>
            </a:r>
            <a:r>
              <a:rPr sz="1575" spc="184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G.</a:t>
            </a:r>
            <a:r>
              <a:rPr sz="1575" spc="184" dirty="0">
                <a:latin typeface="Times New Roman"/>
                <a:cs typeface="Times New Roman"/>
              </a:rPr>
              <a:t> </a:t>
            </a:r>
            <a:r>
              <a:rPr sz="1575" spc="-90" dirty="0">
                <a:latin typeface="Times New Roman"/>
                <a:cs typeface="Times New Roman"/>
              </a:rPr>
              <a:t>P.</a:t>
            </a:r>
            <a:r>
              <a:rPr sz="1575" spc="184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Hancke,</a:t>
            </a:r>
            <a:r>
              <a:rPr sz="1575" spc="188" dirty="0">
                <a:latin typeface="Times New Roman"/>
                <a:cs typeface="Times New Roman"/>
              </a:rPr>
              <a:t> </a:t>
            </a:r>
            <a:r>
              <a:rPr sz="1575" spc="-8" dirty="0">
                <a:latin typeface="Times New Roman"/>
                <a:cs typeface="Times New Roman"/>
              </a:rPr>
              <a:t>“Energy</a:t>
            </a:r>
            <a:r>
              <a:rPr sz="1575" spc="184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efficient</a:t>
            </a:r>
            <a:r>
              <a:rPr sz="1575" spc="188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environment</a:t>
            </a:r>
            <a:r>
              <a:rPr sz="1575" spc="180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monitoring</a:t>
            </a:r>
            <a:r>
              <a:rPr sz="1575" spc="180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system</a:t>
            </a:r>
            <a:r>
              <a:rPr sz="1575" spc="188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based</a:t>
            </a:r>
            <a:r>
              <a:rPr sz="1575" spc="184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on</a:t>
            </a:r>
            <a:r>
              <a:rPr sz="1575" spc="188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the</a:t>
            </a:r>
            <a:r>
              <a:rPr sz="1575" spc="180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IEEE</a:t>
            </a:r>
          </a:p>
          <a:p>
            <a:pPr marL="9525" marR="3810" algn="just"/>
            <a:r>
              <a:rPr sz="1575" dirty="0">
                <a:latin typeface="Times New Roman"/>
                <a:cs typeface="Times New Roman"/>
              </a:rPr>
              <a:t>802.15.4 </a:t>
            </a:r>
            <a:r>
              <a:rPr sz="1575" spc="-4" dirty="0">
                <a:latin typeface="Times New Roman"/>
                <a:cs typeface="Times New Roman"/>
              </a:rPr>
              <a:t>standard </a:t>
            </a:r>
            <a:r>
              <a:rPr sz="1575" dirty="0">
                <a:latin typeface="Times New Roman"/>
                <a:cs typeface="Times New Roman"/>
              </a:rPr>
              <a:t>for </a:t>
            </a:r>
            <a:r>
              <a:rPr sz="1575" spc="-4" dirty="0">
                <a:latin typeface="Times New Roman"/>
                <a:cs typeface="Times New Roman"/>
              </a:rPr>
              <a:t>low cost </a:t>
            </a:r>
            <a:r>
              <a:rPr sz="1575" dirty="0">
                <a:latin typeface="Times New Roman"/>
                <a:cs typeface="Times New Roman"/>
              </a:rPr>
              <a:t>requirements”, IEEE </a:t>
            </a:r>
            <a:r>
              <a:rPr sz="1575" spc="-4" dirty="0">
                <a:latin typeface="Times New Roman"/>
                <a:cs typeface="Times New Roman"/>
              </a:rPr>
              <a:t>Sensors Journal, </a:t>
            </a:r>
            <a:r>
              <a:rPr sz="1575" dirty="0">
                <a:latin typeface="Times New Roman"/>
                <a:cs typeface="Times New Roman"/>
              </a:rPr>
              <a:t>vol. 14, no. 8, pp. 2557-2566, </a:t>
            </a:r>
            <a:r>
              <a:rPr sz="1575" spc="4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Aug.</a:t>
            </a:r>
            <a:r>
              <a:rPr sz="1575" spc="-8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2014.</a:t>
            </a:r>
          </a:p>
          <a:p>
            <a:pPr marL="9525" marR="17621" algn="just"/>
            <a:r>
              <a:rPr sz="1575" dirty="0">
                <a:latin typeface="Times New Roman"/>
                <a:cs typeface="Times New Roman"/>
              </a:rPr>
              <a:t>[6]. </a:t>
            </a:r>
            <a:r>
              <a:rPr sz="1575" spc="-4" dirty="0">
                <a:latin typeface="Times New Roman"/>
                <a:cs typeface="Times New Roman"/>
              </a:rPr>
              <a:t>“Head and </a:t>
            </a:r>
            <a:r>
              <a:rPr sz="1575" dirty="0">
                <a:latin typeface="Times New Roman"/>
                <a:cs typeface="Times New Roman"/>
              </a:rPr>
              <a:t>neck </a:t>
            </a:r>
            <a:r>
              <a:rPr sz="1575" spc="-4" dirty="0">
                <a:latin typeface="Times New Roman"/>
                <a:cs typeface="Times New Roman"/>
              </a:rPr>
              <a:t>injury criteria </a:t>
            </a:r>
            <a:r>
              <a:rPr sz="1575" dirty="0">
                <a:latin typeface="Times New Roman"/>
                <a:cs typeface="Times New Roman"/>
              </a:rPr>
              <a:t>a </a:t>
            </a:r>
            <a:r>
              <a:rPr sz="1575" spc="-4" dirty="0">
                <a:latin typeface="Times New Roman"/>
                <a:cs typeface="Times New Roman"/>
              </a:rPr>
              <a:t>consensus workshop” Research information and </a:t>
            </a:r>
            <a:r>
              <a:rPr sz="1575" dirty="0">
                <a:latin typeface="Times New Roman"/>
                <a:cs typeface="Times New Roman"/>
              </a:rPr>
              <a:t>publications </a:t>
            </a:r>
            <a:r>
              <a:rPr sz="1575" spc="4" dirty="0">
                <a:latin typeface="Times New Roman"/>
                <a:cs typeface="Times New Roman"/>
              </a:rPr>
              <a:t> </a:t>
            </a:r>
            <a:r>
              <a:rPr sz="1575" spc="-19" dirty="0">
                <a:latin typeface="Times New Roman"/>
                <a:cs typeface="Times New Roman"/>
              </a:rPr>
              <a:t>center.</a:t>
            </a:r>
            <a:r>
              <a:rPr sz="1575" spc="-4" dirty="0">
                <a:latin typeface="Times New Roman"/>
                <a:cs typeface="Times New Roman"/>
              </a:rPr>
              <a:t> University </a:t>
            </a:r>
            <a:r>
              <a:rPr sz="1575" dirty="0">
                <a:latin typeface="Times New Roman"/>
                <a:cs typeface="Times New Roman"/>
              </a:rPr>
              <a:t>of </a:t>
            </a:r>
            <a:r>
              <a:rPr sz="1575" spc="-4" dirty="0">
                <a:latin typeface="Times New Roman"/>
                <a:cs typeface="Times New Roman"/>
              </a:rPr>
              <a:t>Michigan transportation </a:t>
            </a:r>
            <a:r>
              <a:rPr sz="1575" dirty="0">
                <a:latin typeface="Times New Roman"/>
                <a:cs typeface="Times New Roman"/>
              </a:rPr>
              <a:t>research </a:t>
            </a:r>
            <a:r>
              <a:rPr sz="1575" spc="-4" dirty="0">
                <a:latin typeface="Times New Roman"/>
                <a:cs typeface="Times New Roman"/>
              </a:rPr>
              <a:t>institute.</a:t>
            </a:r>
            <a:endParaRPr sz="1575" dirty="0">
              <a:latin typeface="Times New Roman"/>
              <a:cs typeface="Times New Roman"/>
            </a:endParaRPr>
          </a:p>
          <a:p>
            <a:pPr marL="9525" marR="12859" algn="just"/>
            <a:r>
              <a:rPr sz="1575" dirty="0">
                <a:latin typeface="Times New Roman"/>
                <a:cs typeface="Times New Roman"/>
              </a:rPr>
              <a:t>[7]. </a:t>
            </a:r>
            <a:r>
              <a:rPr sz="1575" spc="-4" dirty="0">
                <a:latin typeface="Times New Roman"/>
                <a:cs typeface="Times New Roman"/>
              </a:rPr>
              <a:t>H. Hongjiang and </a:t>
            </a:r>
            <a:r>
              <a:rPr sz="1575" spc="-75" dirty="0">
                <a:latin typeface="Times New Roman"/>
                <a:cs typeface="Times New Roman"/>
              </a:rPr>
              <a:t>W.</a:t>
            </a:r>
            <a:r>
              <a:rPr sz="1575" spc="-71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Shuangyou, “The application </a:t>
            </a:r>
            <a:r>
              <a:rPr sz="1575" dirty="0">
                <a:latin typeface="Times New Roman"/>
                <a:cs typeface="Times New Roman"/>
              </a:rPr>
              <a:t>of </a:t>
            </a:r>
            <a:r>
              <a:rPr sz="1575" spc="-4" dirty="0">
                <a:latin typeface="Times New Roman"/>
                <a:cs typeface="Times New Roman"/>
              </a:rPr>
              <a:t>ARM and ZigBee technology wireless </a:t>
            </a:r>
            <a:r>
              <a:rPr sz="1575" dirty="0">
                <a:latin typeface="Times New Roman"/>
                <a:cs typeface="Times New Roman"/>
              </a:rPr>
              <a:t> networks</a:t>
            </a:r>
            <a:r>
              <a:rPr sz="1575" spc="4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in</a:t>
            </a:r>
            <a:r>
              <a:rPr sz="1575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monitoring</a:t>
            </a:r>
            <a:r>
              <a:rPr sz="1575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mine</a:t>
            </a:r>
            <a:r>
              <a:rPr sz="1575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safety</a:t>
            </a:r>
            <a:r>
              <a:rPr sz="1575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system,”</a:t>
            </a:r>
            <a:r>
              <a:rPr sz="1575" dirty="0">
                <a:latin typeface="Times New Roman"/>
                <a:cs typeface="Times New Roman"/>
              </a:rPr>
              <a:t> IEEE</a:t>
            </a:r>
            <a:r>
              <a:rPr sz="1575" spc="4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International</a:t>
            </a:r>
            <a:r>
              <a:rPr sz="1575" spc="4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Colloquium</a:t>
            </a:r>
            <a:r>
              <a:rPr sz="1575" dirty="0">
                <a:latin typeface="Times New Roman"/>
                <a:cs typeface="Times New Roman"/>
              </a:rPr>
              <a:t> on</a:t>
            </a:r>
            <a:r>
              <a:rPr sz="1575" spc="4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Computing, </a:t>
            </a:r>
            <a:r>
              <a:rPr sz="1575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Communication,</a:t>
            </a:r>
            <a:r>
              <a:rPr sz="1575" spc="135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Control,</a:t>
            </a:r>
            <a:r>
              <a:rPr sz="1575" spc="139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and</a:t>
            </a:r>
            <a:r>
              <a:rPr sz="1575" spc="139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Management</a:t>
            </a:r>
            <a:r>
              <a:rPr sz="1575" spc="143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(ISECS</a:t>
            </a:r>
            <a:r>
              <a:rPr sz="1575" spc="139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2008),</a:t>
            </a:r>
            <a:r>
              <a:rPr sz="1575" spc="143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3-4</a:t>
            </a:r>
            <a:r>
              <a:rPr sz="1575" spc="53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Aug.</a:t>
            </a:r>
            <a:r>
              <a:rPr sz="1575" spc="143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2008,</a:t>
            </a:r>
            <a:r>
              <a:rPr sz="1575" spc="139" dirty="0">
                <a:latin typeface="Times New Roman"/>
                <a:cs typeface="Times New Roman"/>
              </a:rPr>
              <a:t> </a:t>
            </a:r>
            <a:r>
              <a:rPr sz="1575" spc="-4" dirty="0">
                <a:latin typeface="Times New Roman"/>
                <a:cs typeface="Times New Roman"/>
              </a:rPr>
              <a:t>Guangzhou,</a:t>
            </a:r>
            <a:r>
              <a:rPr sz="1575" spc="143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pp.</a:t>
            </a:r>
            <a:r>
              <a:rPr sz="1575" spc="143" dirty="0">
                <a:latin typeface="Times New Roman"/>
                <a:cs typeface="Times New Roman"/>
              </a:rPr>
              <a:t> </a:t>
            </a:r>
            <a:r>
              <a:rPr sz="1575" dirty="0">
                <a:latin typeface="Times New Roman"/>
                <a:cs typeface="Times New Roman"/>
              </a:rPr>
              <a:t>430–433,</a:t>
            </a:r>
          </a:p>
          <a:p>
            <a:pPr marL="9525"/>
            <a:r>
              <a:rPr sz="1575" dirty="0">
                <a:latin typeface="Times New Roman"/>
                <a:cs typeface="Times New Roman"/>
              </a:rPr>
              <a:t>200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/>
        </p:nvSpPr>
        <p:spPr>
          <a:xfrm>
            <a:off x="990600" y="2362200"/>
            <a:ext cx="7010400" cy="16002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6324600" y="0"/>
            <a:ext cx="2819400" cy="5334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33400" y="609600"/>
            <a:ext cx="8001000" cy="594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Problem Domain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 of the Existing System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design for Proposed system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  <a:r>
              <a:rPr lang="en-US" sz="3200" b="0" i="0" u="none" strike="noStrike" cap="none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Algorithm/Technique Used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Outcomes</a:t>
            </a:r>
            <a:endParaRPr sz="3200" b="0" i="0" u="none" strike="noStrike" cap="none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2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00" b="0" i="0" u="none" strike="noStrike" cap="none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6172200" y="0"/>
            <a:ext cx="2971800" cy="6096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59A2C4A0-CC90-3E91-372F-5C57D2B34580}"/>
              </a:ext>
            </a:extLst>
          </p:cNvPr>
          <p:cNvSpPr txBox="1"/>
          <p:nvPr/>
        </p:nvSpPr>
        <p:spPr>
          <a:xfrm>
            <a:off x="186251" y="1052067"/>
            <a:ext cx="8771497" cy="475386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469265" indent="-457200" algn="just">
              <a:buFont typeface="Arial" panose="020B0604020202020204" pitchFamily="34" charset="0"/>
              <a:buChar char="•"/>
              <a:tabLst>
                <a:tab pos="360680" algn="l"/>
                <a:tab pos="3619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To identify potentially dangerous situations in the mining area, a conventional smart helmet model will be created</a:t>
            </a:r>
          </a:p>
          <a:p>
            <a:pPr marL="12065" algn="just">
              <a:tabLst>
                <a:tab pos="360680" algn="l"/>
                <a:tab pos="361950" algn="l"/>
              </a:tabLst>
            </a:pPr>
            <a:endParaRPr lang="en-US" sz="2000" spc="-5" dirty="0">
              <a:latin typeface="Times New Roman"/>
              <a:cs typeface="Times New Roman"/>
            </a:endParaRPr>
          </a:p>
          <a:p>
            <a:pPr marL="469265" indent="-457200" algn="just">
              <a:buFont typeface="Arial" panose="020B0604020202020204" pitchFamily="34" charset="0"/>
              <a:buChar char="•"/>
              <a:tabLst>
                <a:tab pos="360680" algn="l"/>
                <a:tab pos="361950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he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hazard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air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quality,</a:t>
            </a:r>
            <a:r>
              <a:rPr lang="en-IN"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helmet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removal,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collision</a:t>
            </a:r>
            <a:r>
              <a:rPr lang="en-IN" sz="2000" spc="-5" dirty="0">
                <a:latin typeface="Times New Roman"/>
                <a:cs typeface="Times New Roman"/>
              </a:rPr>
              <a:t> are taken care of</a:t>
            </a:r>
            <a:endParaRPr lang="en-US" sz="2000" spc="-10" dirty="0">
              <a:latin typeface="Times New Roman"/>
              <a:cs typeface="Times New Roman"/>
            </a:endParaRPr>
          </a:p>
          <a:p>
            <a:pPr marL="12065" algn="just">
              <a:tabLst>
                <a:tab pos="360680" algn="l"/>
                <a:tab pos="361950" algn="l"/>
              </a:tabLst>
            </a:pPr>
            <a:endParaRPr lang="en-US" sz="2000" spc="-10" dirty="0">
              <a:latin typeface="Times New Roman"/>
              <a:cs typeface="Times New Roman"/>
            </a:endParaRPr>
          </a:p>
          <a:p>
            <a:pPr marL="469265" indent="-457200" algn="just">
              <a:buFont typeface="Arial" panose="020B0604020202020204" pitchFamily="34" charset="0"/>
              <a:buChar char="•"/>
              <a:tabLst>
                <a:tab pos="360680" algn="l"/>
                <a:tab pos="36195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presence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hazardous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gases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lang="en-IN"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CO,</a:t>
            </a:r>
            <a:r>
              <a:rPr sz="2000" spc="-5" dirty="0">
                <a:latin typeface="Times New Roman"/>
                <a:cs typeface="Times New Roman"/>
              </a:rPr>
              <a:t>SO2,NO2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particulate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matter</a:t>
            </a:r>
            <a:endParaRPr lang="en-US" sz="2000" spc="-30" dirty="0">
              <a:latin typeface="Times New Roman"/>
              <a:cs typeface="Times New Roman"/>
            </a:endParaRPr>
          </a:p>
          <a:p>
            <a:pPr marL="12065" algn="just">
              <a:tabLst>
                <a:tab pos="360680" algn="l"/>
                <a:tab pos="361950" algn="l"/>
              </a:tabLst>
            </a:pPr>
            <a:endParaRPr lang="en-US" sz="2000" spc="-30" dirty="0">
              <a:latin typeface="Times New Roman"/>
              <a:cs typeface="Times New Roman"/>
            </a:endParaRPr>
          </a:p>
          <a:p>
            <a:pPr marL="469265" indent="-457200" algn="just">
              <a:buFont typeface="Arial" panose="020B0604020202020204" pitchFamily="34" charset="0"/>
              <a:buChar char="•"/>
              <a:tabLst>
                <a:tab pos="360680" algn="l"/>
                <a:tab pos="36195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second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hazardous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event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classified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miner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removing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mining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helmet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thei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head.	IR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senso</a:t>
            </a:r>
            <a:r>
              <a:rPr lang="en-US" sz="2000" dirty="0">
                <a:latin typeface="Times New Roman"/>
                <a:cs typeface="Times New Roman"/>
              </a:rPr>
              <a:t>r </a:t>
            </a:r>
            <a:r>
              <a:rPr sz="2000" spc="-5" dirty="0">
                <a:latin typeface="Times New Roman"/>
                <a:cs typeface="Times New Roman"/>
              </a:rPr>
              <a:t>wa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successfully  </a:t>
            </a:r>
            <a:r>
              <a:rPr sz="2000" dirty="0">
                <a:latin typeface="Times New Roman"/>
                <a:cs typeface="Times New Roman"/>
              </a:rPr>
              <a:t>determine</a:t>
            </a:r>
            <a:r>
              <a:rPr sz="2000" spc="-5" dirty="0">
                <a:latin typeface="Times New Roman"/>
                <a:cs typeface="Times New Roman"/>
              </a:rPr>
              <a:t> when the </a:t>
            </a:r>
            <a:r>
              <a:rPr sz="2000" dirty="0">
                <a:latin typeface="Times New Roman"/>
                <a:cs typeface="Times New Roman"/>
              </a:rPr>
              <a:t>helmet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miner’s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head</a:t>
            </a:r>
            <a:endParaRPr lang="en-US" sz="2000" dirty="0">
              <a:latin typeface="Times New Roman"/>
              <a:cs typeface="Times New Roman"/>
            </a:endParaRPr>
          </a:p>
          <a:p>
            <a:pPr marL="12065" algn="just">
              <a:tabLst>
                <a:tab pos="360680" algn="l"/>
                <a:tab pos="36195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469266" indent="-457200" algn="just">
              <a:buFont typeface="Arial" panose="020B0604020202020204" pitchFamily="34" charset="0"/>
              <a:buChar char="•"/>
              <a:tabLst>
                <a:tab pos="473075" algn="l"/>
                <a:tab pos="473709" algn="l"/>
                <a:tab pos="1154430" algn="l"/>
                <a:tab pos="1950085" algn="l"/>
                <a:tab pos="3490595" algn="l"/>
                <a:tab pos="4380865" algn="l"/>
                <a:tab pos="4758690" algn="l"/>
                <a:tab pos="5937250" algn="l"/>
                <a:tab pos="6372860" algn="l"/>
                <a:tab pos="6845300" algn="l"/>
                <a:tab pos="7735570" algn="l"/>
                <a:tab pos="8723630" algn="l"/>
                <a:tab pos="9803765" algn="l"/>
              </a:tabLst>
            </a:pPr>
            <a:r>
              <a:rPr sz="2000" spc="-5" dirty="0">
                <a:latin typeface="Times New Roman"/>
                <a:cs typeface="Times New Roman"/>
              </a:rPr>
              <a:t>The	third	</a:t>
            </a:r>
            <a:r>
              <a:rPr sz="2000" dirty="0">
                <a:latin typeface="Times New Roman"/>
                <a:cs typeface="Times New Roman"/>
              </a:rPr>
              <a:t>hazardous	</a:t>
            </a:r>
            <a:r>
              <a:rPr sz="2000" spc="-5" dirty="0">
                <a:latin typeface="Times New Roman"/>
                <a:cs typeface="Times New Roman"/>
              </a:rPr>
              <a:t>event	is	</a:t>
            </a:r>
            <a:r>
              <a:rPr sz="2000" dirty="0">
                <a:latin typeface="Times New Roman"/>
                <a:cs typeface="Times New Roman"/>
              </a:rPr>
              <a:t>defined	</a:t>
            </a:r>
            <a:r>
              <a:rPr sz="2000" spc="-5" dirty="0">
                <a:latin typeface="Times New Roman"/>
                <a:cs typeface="Times New Roman"/>
              </a:rPr>
              <a:t>as	an	event	where	miners</a:t>
            </a:r>
            <a:r>
              <a:rPr lang="en-IN"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struck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against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force.</a:t>
            </a:r>
            <a:endParaRPr lang="en-US" sz="2000" spc="-12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368" marR="3810" indent="-264319" algn="just">
              <a:lnSpc>
                <a:spcPts val="2002"/>
              </a:lnSpc>
              <a:spcBef>
                <a:spcPts val="559"/>
              </a:spcBef>
              <a:buChar char="•"/>
              <a:tabLst>
                <a:tab pos="273844" algn="l"/>
              </a:tabLst>
            </a:pPr>
            <a:r>
              <a:rPr lang="en-US" sz="2000" spc="4" dirty="0">
                <a:latin typeface="Times New Roman"/>
                <a:cs typeface="Times New Roman"/>
              </a:rPr>
              <a:t>Presently</a:t>
            </a:r>
            <a:r>
              <a:rPr lang="en-US" sz="2000" spc="274" dirty="0">
                <a:latin typeface="Times New Roman"/>
                <a:cs typeface="Times New Roman"/>
              </a:rPr>
              <a:t> </a:t>
            </a:r>
            <a:r>
              <a:rPr lang="en-US" sz="2000" spc="8" dirty="0">
                <a:latin typeface="Times New Roman"/>
                <a:cs typeface="Times New Roman"/>
              </a:rPr>
              <a:t>mining</a:t>
            </a:r>
            <a:r>
              <a:rPr lang="en-US" sz="2000" spc="274" dirty="0">
                <a:latin typeface="Times New Roman"/>
                <a:cs typeface="Times New Roman"/>
              </a:rPr>
              <a:t> </a:t>
            </a:r>
            <a:r>
              <a:rPr lang="en-US" sz="2000" spc="4" dirty="0">
                <a:latin typeface="Times New Roman"/>
                <a:cs typeface="Times New Roman"/>
              </a:rPr>
              <a:t>safety</a:t>
            </a:r>
            <a:r>
              <a:rPr lang="en-US" sz="2000" spc="274" dirty="0">
                <a:latin typeface="Times New Roman"/>
                <a:cs typeface="Times New Roman"/>
              </a:rPr>
              <a:t> </a:t>
            </a:r>
            <a:r>
              <a:rPr lang="en-US" sz="2000" spc="8" dirty="0">
                <a:latin typeface="Times New Roman"/>
                <a:cs typeface="Times New Roman"/>
              </a:rPr>
              <a:t>helmet</a:t>
            </a:r>
            <a:r>
              <a:rPr lang="en-US" sz="2000" spc="278" dirty="0">
                <a:latin typeface="Times New Roman"/>
                <a:cs typeface="Times New Roman"/>
              </a:rPr>
              <a:t> </a:t>
            </a:r>
            <a:r>
              <a:rPr lang="en-US" sz="2000" spc="8" dirty="0">
                <a:latin typeface="Times New Roman"/>
                <a:cs typeface="Times New Roman"/>
              </a:rPr>
              <a:t>only</a:t>
            </a:r>
            <a:r>
              <a:rPr lang="en-US" sz="2000" spc="274" dirty="0">
                <a:latin typeface="Times New Roman"/>
                <a:cs typeface="Times New Roman"/>
              </a:rPr>
              <a:t> </a:t>
            </a:r>
            <a:r>
              <a:rPr lang="en-US" sz="2000" spc="8" dirty="0">
                <a:latin typeface="Times New Roman"/>
                <a:cs typeface="Times New Roman"/>
              </a:rPr>
              <a:t>have</a:t>
            </a:r>
            <a:r>
              <a:rPr lang="en-US" sz="2000" spc="278" dirty="0">
                <a:latin typeface="Times New Roman"/>
                <a:cs typeface="Times New Roman"/>
              </a:rPr>
              <a:t> </a:t>
            </a:r>
            <a:r>
              <a:rPr lang="en-US" sz="2000" spc="4" dirty="0">
                <a:latin typeface="Times New Roman"/>
                <a:cs typeface="Times New Roman"/>
              </a:rPr>
              <a:t>the</a:t>
            </a:r>
            <a:r>
              <a:rPr lang="en-US" sz="2000" spc="274" dirty="0">
                <a:latin typeface="Times New Roman"/>
                <a:cs typeface="Times New Roman"/>
              </a:rPr>
              <a:t> </a:t>
            </a:r>
            <a:r>
              <a:rPr lang="en-US" sz="2000" spc="8" dirty="0">
                <a:latin typeface="Times New Roman"/>
                <a:cs typeface="Times New Roman"/>
              </a:rPr>
              <a:t>purpose</a:t>
            </a:r>
            <a:r>
              <a:rPr lang="en-US" sz="2000" spc="278" dirty="0">
                <a:latin typeface="Times New Roman"/>
                <a:cs typeface="Times New Roman"/>
              </a:rPr>
              <a:t> </a:t>
            </a:r>
            <a:r>
              <a:rPr lang="en-US" sz="2000" spc="8" dirty="0">
                <a:latin typeface="Times New Roman"/>
                <a:cs typeface="Times New Roman"/>
              </a:rPr>
              <a:t>of</a:t>
            </a:r>
            <a:r>
              <a:rPr lang="en-US" sz="2000" spc="278" dirty="0">
                <a:latin typeface="Times New Roman"/>
                <a:cs typeface="Times New Roman"/>
              </a:rPr>
              <a:t> </a:t>
            </a:r>
            <a:r>
              <a:rPr lang="en-US" sz="2000" spc="8" dirty="0">
                <a:latin typeface="Times New Roman"/>
                <a:cs typeface="Times New Roman"/>
              </a:rPr>
              <a:t>protecting </a:t>
            </a:r>
            <a:r>
              <a:rPr lang="en-US" sz="2000" spc="-510" dirty="0">
                <a:latin typeface="Times New Roman"/>
                <a:cs typeface="Times New Roman"/>
              </a:rPr>
              <a:t> </a:t>
            </a:r>
            <a:r>
              <a:rPr lang="en-US" sz="2000" spc="4" dirty="0">
                <a:latin typeface="Times New Roman"/>
                <a:cs typeface="Times New Roman"/>
              </a:rPr>
              <a:t>the</a:t>
            </a:r>
            <a:r>
              <a:rPr lang="en-US" sz="2000" dirty="0">
                <a:latin typeface="Times New Roman"/>
                <a:cs typeface="Times New Roman"/>
              </a:rPr>
              <a:t> miner’s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spc="8" dirty="0">
                <a:latin typeface="Times New Roman"/>
                <a:cs typeface="Times New Roman"/>
              </a:rPr>
              <a:t>head</a:t>
            </a:r>
            <a:r>
              <a:rPr lang="en-US" sz="2000" spc="4" dirty="0">
                <a:latin typeface="Times New Roman"/>
                <a:cs typeface="Times New Roman"/>
              </a:rPr>
              <a:t> against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8" dirty="0">
                <a:latin typeface="Times New Roman"/>
                <a:cs typeface="Times New Roman"/>
              </a:rPr>
              <a:t>potential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spc="8" dirty="0">
                <a:latin typeface="Times New Roman"/>
                <a:cs typeface="Times New Roman"/>
              </a:rPr>
              <a:t>hazardous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spc="11" dirty="0">
                <a:latin typeface="Times New Roman"/>
                <a:cs typeface="Times New Roman"/>
              </a:rPr>
              <a:t>bumps</a:t>
            </a:r>
          </a:p>
          <a:p>
            <a:pPr marL="9049" marR="3810" algn="just">
              <a:lnSpc>
                <a:spcPts val="2002"/>
              </a:lnSpc>
              <a:spcBef>
                <a:spcPts val="559"/>
              </a:spcBef>
              <a:tabLst>
                <a:tab pos="273844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273368" marR="12383" indent="-264319" algn="just">
              <a:lnSpc>
                <a:spcPct val="80900"/>
              </a:lnSpc>
              <a:spcBef>
                <a:spcPts val="8"/>
              </a:spcBef>
              <a:buChar char="•"/>
              <a:tabLst>
                <a:tab pos="273844" algn="l"/>
              </a:tabLst>
            </a:pPr>
            <a:r>
              <a:rPr lang="en-US" sz="2000" spc="8" dirty="0">
                <a:latin typeface="Times New Roman"/>
                <a:cs typeface="Times New Roman"/>
              </a:rPr>
              <a:t>The </a:t>
            </a:r>
            <a:r>
              <a:rPr lang="en-US" sz="2000" spc="4" dirty="0">
                <a:latin typeface="Times New Roman"/>
                <a:cs typeface="Times New Roman"/>
              </a:rPr>
              <a:t>safety </a:t>
            </a:r>
            <a:r>
              <a:rPr lang="en-US" sz="2000" spc="8" dirty="0">
                <a:latin typeface="Times New Roman"/>
                <a:cs typeface="Times New Roman"/>
              </a:rPr>
              <a:t>helmets </a:t>
            </a:r>
            <a:r>
              <a:rPr lang="en-US" sz="2000" spc="11" dirty="0">
                <a:latin typeface="Times New Roman"/>
                <a:cs typeface="Times New Roman"/>
              </a:rPr>
              <a:t>do </a:t>
            </a:r>
            <a:r>
              <a:rPr lang="en-US" sz="2000" spc="8" dirty="0">
                <a:latin typeface="Times New Roman"/>
                <a:cs typeface="Times New Roman"/>
              </a:rPr>
              <a:t>not have any </a:t>
            </a:r>
            <a:r>
              <a:rPr lang="en-US" sz="2000" spc="4" dirty="0">
                <a:latin typeface="Times New Roman"/>
                <a:cs typeface="Times New Roman"/>
              </a:rPr>
              <a:t>technology </a:t>
            </a:r>
            <a:r>
              <a:rPr lang="en-US" sz="2000" spc="8" dirty="0">
                <a:latin typeface="Times New Roman"/>
                <a:cs typeface="Times New Roman"/>
              </a:rPr>
              <a:t>added </a:t>
            </a:r>
            <a:r>
              <a:rPr lang="en-US" sz="2000" spc="4" dirty="0">
                <a:latin typeface="Times New Roman"/>
                <a:cs typeface="Times New Roman"/>
              </a:rPr>
              <a:t>to </a:t>
            </a:r>
            <a:r>
              <a:rPr lang="en-US" sz="2000" dirty="0">
                <a:latin typeface="Times New Roman"/>
                <a:cs typeface="Times New Roman"/>
              </a:rPr>
              <a:t>it. </a:t>
            </a:r>
            <a:r>
              <a:rPr lang="en-US" sz="2000" spc="8" dirty="0">
                <a:latin typeface="Times New Roman"/>
                <a:cs typeface="Times New Roman"/>
              </a:rPr>
              <a:t>In recent </a:t>
            </a:r>
            <a:r>
              <a:rPr lang="en-US" sz="2000" spc="11" dirty="0">
                <a:latin typeface="Times New Roman"/>
                <a:cs typeface="Times New Roman"/>
              </a:rPr>
              <a:t> </a:t>
            </a:r>
            <a:r>
              <a:rPr lang="en-US" sz="2000" spc="8" dirty="0">
                <a:latin typeface="Times New Roman"/>
                <a:cs typeface="Times New Roman"/>
              </a:rPr>
              <a:t>years</a:t>
            </a:r>
            <a:r>
              <a:rPr lang="en-US" sz="2000" spc="4" dirty="0">
                <a:latin typeface="Times New Roman"/>
                <a:cs typeface="Times New Roman"/>
              </a:rPr>
              <a:t>, </a:t>
            </a:r>
            <a:r>
              <a:rPr lang="en-US" sz="2000" spc="8" dirty="0">
                <a:latin typeface="Times New Roman"/>
                <a:cs typeface="Times New Roman"/>
              </a:rPr>
              <a:t>harvesting </a:t>
            </a:r>
            <a:r>
              <a:rPr lang="en-US" sz="2000" spc="4" dirty="0">
                <a:latin typeface="Times New Roman"/>
                <a:cs typeface="Times New Roman"/>
              </a:rPr>
              <a:t>technology </a:t>
            </a:r>
            <a:r>
              <a:rPr lang="en-US" sz="2000" spc="8" dirty="0">
                <a:latin typeface="Times New Roman"/>
                <a:cs typeface="Times New Roman"/>
              </a:rPr>
              <a:t>has played an </a:t>
            </a:r>
            <a:r>
              <a:rPr lang="en-US" sz="2000" spc="4" dirty="0">
                <a:latin typeface="Times New Roman"/>
                <a:cs typeface="Times New Roman"/>
              </a:rPr>
              <a:t>important </a:t>
            </a:r>
            <a:r>
              <a:rPr lang="en-US" sz="2000" spc="8" dirty="0">
                <a:latin typeface="Times New Roman"/>
                <a:cs typeface="Times New Roman"/>
              </a:rPr>
              <a:t>role </a:t>
            </a:r>
            <a:r>
              <a:rPr lang="en-US" sz="2000" spc="4" dirty="0">
                <a:latin typeface="Times New Roman"/>
                <a:cs typeface="Times New Roman"/>
              </a:rPr>
              <a:t>in the area </a:t>
            </a:r>
            <a:r>
              <a:rPr lang="en-US" sz="2000" spc="8" dirty="0">
                <a:latin typeface="Times New Roman"/>
                <a:cs typeface="Times New Roman"/>
              </a:rPr>
              <a:t> of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8" dirty="0">
                <a:latin typeface="Times New Roman"/>
                <a:cs typeface="Times New Roman"/>
              </a:rPr>
              <a:t>mine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4" dirty="0">
                <a:latin typeface="Times New Roman"/>
                <a:cs typeface="Times New Roman"/>
              </a:rPr>
              <a:t>applications</a:t>
            </a:r>
          </a:p>
          <a:p>
            <a:pPr marL="9049" marR="12383" algn="just">
              <a:lnSpc>
                <a:spcPct val="80900"/>
              </a:lnSpc>
              <a:spcBef>
                <a:spcPts val="8"/>
              </a:spcBef>
              <a:tabLst>
                <a:tab pos="273844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273368" indent="-264319" algn="just">
              <a:lnSpc>
                <a:spcPts val="1766"/>
              </a:lnSpc>
              <a:buChar char="•"/>
              <a:tabLst>
                <a:tab pos="273844" algn="l"/>
              </a:tabLst>
            </a:pPr>
            <a:r>
              <a:rPr lang="en-US" sz="2000" spc="8" dirty="0">
                <a:latin typeface="Times New Roman"/>
                <a:cs typeface="Times New Roman"/>
              </a:rPr>
              <a:t>The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4" dirty="0">
                <a:latin typeface="Times New Roman"/>
                <a:cs typeface="Times New Roman"/>
              </a:rPr>
              <a:t>literature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11" dirty="0">
                <a:latin typeface="Times New Roman"/>
                <a:cs typeface="Times New Roman"/>
              </a:rPr>
              <a:t>on</a:t>
            </a:r>
            <a:r>
              <a:rPr lang="en-US" sz="2000" spc="8" dirty="0">
                <a:latin typeface="Times New Roman"/>
                <a:cs typeface="Times New Roman"/>
              </a:rPr>
              <a:t> mines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4" dirty="0">
                <a:latin typeface="Times New Roman"/>
                <a:cs typeface="Times New Roman"/>
              </a:rPr>
              <a:t>technology is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4" dirty="0">
                <a:latin typeface="Times New Roman"/>
                <a:cs typeface="Times New Roman"/>
              </a:rPr>
              <a:t>available </a:t>
            </a:r>
            <a:r>
              <a:rPr lang="en-US" sz="2000" spc="8" dirty="0">
                <a:latin typeface="Times New Roman"/>
                <a:cs typeface="Times New Roman"/>
              </a:rPr>
              <a:t>but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spc="8" dirty="0">
                <a:latin typeface="Times New Roman"/>
                <a:cs typeface="Times New Roman"/>
              </a:rPr>
              <a:t>very </a:t>
            </a:r>
            <a:r>
              <a:rPr lang="en-US" sz="2000" spc="4" dirty="0">
                <a:latin typeface="Times New Roman"/>
                <a:cs typeface="Times New Roman"/>
              </a:rPr>
              <a:t>limited</a:t>
            </a:r>
          </a:p>
          <a:p>
            <a:pPr marL="9049" algn="just">
              <a:lnSpc>
                <a:spcPts val="1766"/>
              </a:lnSpc>
              <a:tabLst>
                <a:tab pos="273844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273368" marR="7144" indent="-264319" algn="just">
              <a:lnSpc>
                <a:spcPts val="2002"/>
              </a:lnSpc>
              <a:spcBef>
                <a:spcPts val="225"/>
              </a:spcBef>
              <a:buChar char="•"/>
              <a:tabLst>
                <a:tab pos="273844" algn="l"/>
              </a:tabLst>
            </a:pPr>
            <a:r>
              <a:rPr lang="en-US" sz="2000" spc="8" dirty="0">
                <a:latin typeface="Times New Roman"/>
                <a:cs typeface="Times New Roman"/>
              </a:rPr>
              <a:t>There </a:t>
            </a:r>
            <a:r>
              <a:rPr lang="en-US" sz="2000" spc="4" dirty="0">
                <a:latin typeface="Times New Roman"/>
                <a:cs typeface="Times New Roman"/>
              </a:rPr>
              <a:t>is</a:t>
            </a:r>
            <a:r>
              <a:rPr lang="en-US" sz="2000" spc="8" dirty="0">
                <a:latin typeface="Times New Roman"/>
                <a:cs typeface="Times New Roman"/>
              </a:rPr>
              <a:t> </a:t>
            </a:r>
            <a:r>
              <a:rPr lang="en-US" sz="2000" spc="11" dirty="0">
                <a:latin typeface="Times New Roman"/>
                <a:cs typeface="Times New Roman"/>
              </a:rPr>
              <a:t>no </a:t>
            </a:r>
            <a:r>
              <a:rPr lang="en-US" sz="2000" spc="4" dirty="0">
                <a:latin typeface="Times New Roman"/>
                <a:cs typeface="Times New Roman"/>
              </a:rPr>
              <a:t>implementation</a:t>
            </a:r>
            <a:r>
              <a:rPr lang="en-US" sz="2000" spc="8" dirty="0">
                <a:latin typeface="Times New Roman"/>
                <a:cs typeface="Times New Roman"/>
              </a:rPr>
              <a:t> of </a:t>
            </a:r>
            <a:r>
              <a:rPr lang="en-US" sz="2000" spc="4" dirty="0">
                <a:latin typeface="Times New Roman"/>
                <a:cs typeface="Times New Roman"/>
              </a:rPr>
              <a:t>smart</a:t>
            </a:r>
            <a:r>
              <a:rPr lang="en-US" sz="2000" spc="8" dirty="0">
                <a:latin typeface="Times New Roman"/>
                <a:cs typeface="Times New Roman"/>
              </a:rPr>
              <a:t> helmet </a:t>
            </a:r>
            <a:r>
              <a:rPr lang="en-US" sz="2000" spc="4" dirty="0">
                <a:latin typeface="Times New Roman"/>
                <a:cs typeface="Times New Roman"/>
              </a:rPr>
              <a:t>in  the  </a:t>
            </a:r>
            <a:r>
              <a:rPr lang="en-US" sz="2000" spc="8" dirty="0">
                <a:latin typeface="Times New Roman"/>
                <a:cs typeface="Times New Roman"/>
              </a:rPr>
              <a:t>real-time </a:t>
            </a:r>
            <a:r>
              <a:rPr lang="en-US" sz="2000" spc="4" dirty="0">
                <a:latin typeface="Times New Roman"/>
                <a:cs typeface="Times New Roman"/>
              </a:rPr>
              <a:t>mines </a:t>
            </a:r>
            <a:r>
              <a:rPr lang="en-US" sz="2000" spc="8" dirty="0">
                <a:latin typeface="Times New Roman"/>
                <a:cs typeface="Times New Roman"/>
              </a:rPr>
              <a:t> but some research projects proposed </a:t>
            </a:r>
            <a:r>
              <a:rPr lang="en-US" sz="2000" spc="4" dirty="0">
                <a:latin typeface="Times New Roman"/>
                <a:cs typeface="Times New Roman"/>
              </a:rPr>
              <a:t>the concept </a:t>
            </a:r>
            <a:r>
              <a:rPr lang="en-US" sz="2000" spc="8" dirty="0">
                <a:latin typeface="Times New Roman"/>
                <a:cs typeface="Times New Roman"/>
              </a:rPr>
              <a:t>of </a:t>
            </a:r>
            <a:r>
              <a:rPr lang="en-US" sz="2000" spc="4" dirty="0">
                <a:latin typeface="Times New Roman"/>
                <a:cs typeface="Times New Roman"/>
              </a:rPr>
              <a:t>the </a:t>
            </a:r>
            <a:r>
              <a:rPr lang="en-US" sz="2000" spc="8" dirty="0">
                <a:latin typeface="Times New Roman"/>
                <a:cs typeface="Times New Roman"/>
              </a:rPr>
              <a:t>same </a:t>
            </a:r>
            <a:r>
              <a:rPr lang="en-US" sz="2000" spc="4" dirty="0">
                <a:latin typeface="Times New Roman"/>
                <a:cs typeface="Times New Roman"/>
              </a:rPr>
              <a:t>with </a:t>
            </a:r>
            <a:r>
              <a:rPr lang="en-US" sz="2000" spc="8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Bluetooth </a:t>
            </a:r>
            <a:r>
              <a:rPr lang="en-US" sz="2000" spc="4" dirty="0">
                <a:latin typeface="Times New Roman"/>
                <a:cs typeface="Times New Roman"/>
              </a:rPr>
              <a:t>technologies </a:t>
            </a:r>
            <a:r>
              <a:rPr lang="en-US" sz="2000" spc="8" dirty="0">
                <a:latin typeface="Times New Roman"/>
                <a:cs typeface="Times New Roman"/>
              </a:rPr>
              <a:t>were </a:t>
            </a:r>
            <a:r>
              <a:rPr lang="en-US" sz="2000" dirty="0">
                <a:latin typeface="Times New Roman"/>
                <a:cs typeface="Times New Roman"/>
              </a:rPr>
              <a:t>Bluetooth </a:t>
            </a:r>
            <a:r>
              <a:rPr lang="en-US" sz="2000" spc="8" dirty="0">
                <a:latin typeface="Times New Roman"/>
                <a:cs typeface="Times New Roman"/>
              </a:rPr>
              <a:t>have </a:t>
            </a:r>
            <a:r>
              <a:rPr lang="en-US" sz="2000" spc="4" dirty="0">
                <a:latin typeface="Times New Roman"/>
                <a:cs typeface="Times New Roman"/>
              </a:rPr>
              <a:t>several </a:t>
            </a:r>
            <a:r>
              <a:rPr lang="en-US" sz="2000" spc="8" dirty="0">
                <a:latin typeface="Times New Roman"/>
                <a:cs typeface="Times New Roman"/>
              </a:rPr>
              <a:t>disadvantages of </a:t>
            </a:r>
            <a:r>
              <a:rPr lang="en-US" sz="2000" spc="11" dirty="0">
                <a:latin typeface="Times New Roman"/>
                <a:cs typeface="Times New Roman"/>
              </a:rPr>
              <a:t> </a:t>
            </a:r>
            <a:r>
              <a:rPr lang="en-US" sz="2000" spc="4" dirty="0">
                <a:latin typeface="Times New Roman"/>
                <a:cs typeface="Times New Roman"/>
              </a:rPr>
              <a:t>connectivity</a:t>
            </a:r>
            <a:r>
              <a:rPr lang="en-US" sz="2000" spc="-4" dirty="0">
                <a:latin typeface="Times New Roman"/>
                <a:cs typeface="Times New Roman"/>
              </a:rPr>
              <a:t> </a:t>
            </a:r>
            <a:r>
              <a:rPr lang="en-US" sz="2000" spc="8" dirty="0">
                <a:latin typeface="Times New Roman"/>
                <a:cs typeface="Times New Roman"/>
              </a:rPr>
              <a:t>and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11" dirty="0">
                <a:latin typeface="Times New Roman"/>
                <a:cs typeface="Times New Roman"/>
              </a:rPr>
              <a:t>power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supply</a:t>
            </a:r>
            <a:endParaRPr lang="en-US" sz="2000" dirty="0">
              <a:latin typeface="Times New Roman"/>
              <a:cs typeface="Times New Roman"/>
            </a:endParaRPr>
          </a:p>
          <a:p>
            <a:pPr marL="2247424" algn="just">
              <a:spcBef>
                <a:spcPts val="285"/>
              </a:spcBef>
            </a:pPr>
            <a:r>
              <a:rPr lang="en-US" sz="2000" spc="8" dirty="0">
                <a:latin typeface="Times New Roman"/>
                <a:cs typeface="Times New Roman"/>
              </a:rPr>
              <a:t>Not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8" dirty="0">
                <a:latin typeface="Times New Roman"/>
                <a:cs typeface="Times New Roman"/>
              </a:rPr>
              <a:t>more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4" dirty="0">
                <a:latin typeface="Times New Roman"/>
                <a:cs typeface="Times New Roman"/>
              </a:rPr>
              <a:t>accurate</a:t>
            </a:r>
            <a:endParaRPr lang="en-US" sz="2000" dirty="0">
              <a:latin typeface="Times New Roman"/>
              <a:cs typeface="Times New Roman"/>
            </a:endParaRPr>
          </a:p>
          <a:p>
            <a:pPr marL="2247424" algn="just">
              <a:spcBef>
                <a:spcPts val="278"/>
              </a:spcBef>
            </a:pPr>
            <a:r>
              <a:rPr lang="en-US" sz="2000" spc="4" dirty="0">
                <a:latin typeface="Times New Roman"/>
                <a:cs typeface="Times New Roman"/>
              </a:rPr>
              <a:t>Hazardous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8" dirty="0">
                <a:latin typeface="Times New Roman"/>
                <a:cs typeface="Times New Roman"/>
              </a:rPr>
              <a:t>gases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affects</a:t>
            </a:r>
            <a:r>
              <a:rPr lang="en-US" sz="2000" spc="4" dirty="0">
                <a:latin typeface="Times New Roman"/>
                <a:cs typeface="Times New Roman"/>
              </a:rPr>
              <a:t> the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11" dirty="0">
                <a:latin typeface="Times New Roman"/>
                <a:cs typeface="Times New Roman"/>
              </a:rPr>
              <a:t>human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233A44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257800" y="0"/>
            <a:ext cx="3886200" cy="8382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5181600" y="0"/>
            <a:ext cx="3962400" cy="6858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400" b="1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200" dirty="0"/>
          </a:p>
        </p:txBody>
      </p:sp>
      <p:sp>
        <p:nvSpPr>
          <p:cNvPr id="130" name="Google Shape;130;p20"/>
          <p:cNvSpPr txBox="1"/>
          <p:nvPr/>
        </p:nvSpPr>
        <p:spPr>
          <a:xfrm>
            <a:off x="496800" y="1022875"/>
            <a:ext cx="8150400" cy="50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315" marR="35560" indent="-349250" algn="just">
              <a:lnSpc>
                <a:spcPct val="70000"/>
              </a:lnSpc>
              <a:spcBef>
                <a:spcPts val="1070"/>
              </a:spcBef>
              <a:buChar char="•"/>
              <a:tabLst>
                <a:tab pos="360680" algn="l"/>
                <a:tab pos="361950" algn="l"/>
              </a:tabLst>
            </a:pPr>
            <a:r>
              <a:rPr lang="en-US" sz="2400" spc="-95" dirty="0">
                <a:latin typeface="Times New Roman"/>
                <a:cs typeface="Times New Roman"/>
              </a:rPr>
              <a:t>To</a:t>
            </a:r>
            <a:r>
              <a:rPr lang="en-US" sz="2400" spc="-5" dirty="0">
                <a:latin typeface="Times New Roman"/>
                <a:cs typeface="Times New Roman"/>
              </a:rPr>
              <a:t> implement an IoT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based </a:t>
            </a:r>
            <a:r>
              <a:rPr lang="en-US" sz="2400" spc="-5" dirty="0">
                <a:latin typeface="Times New Roman"/>
                <a:cs typeface="Times New Roman"/>
              </a:rPr>
              <a:t>smart</a:t>
            </a:r>
            <a:r>
              <a:rPr lang="en-US" sz="2400" dirty="0">
                <a:latin typeface="Times New Roman"/>
                <a:cs typeface="Times New Roman"/>
              </a:rPr>
              <a:t> helmet for</a:t>
            </a:r>
            <a:r>
              <a:rPr lang="en-US" sz="2400" spc="-5" dirty="0">
                <a:latin typeface="Times New Roman"/>
                <a:cs typeface="Times New Roman"/>
              </a:rPr>
              <a:t> inspecting and </a:t>
            </a:r>
            <a:r>
              <a:rPr lang="en-US" sz="2400" dirty="0">
                <a:latin typeface="Times New Roman"/>
                <a:cs typeface="Times New Roman"/>
              </a:rPr>
              <a:t>reporting </a:t>
            </a:r>
            <a:r>
              <a:rPr lang="en-US" sz="2400" spc="-5" dirty="0">
                <a:latin typeface="Times New Roman"/>
                <a:cs typeface="Times New Roman"/>
              </a:rPr>
              <a:t>air </a:t>
            </a:r>
            <a:r>
              <a:rPr lang="en-US" sz="2400" spc="-6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quality</a:t>
            </a:r>
            <a:r>
              <a:rPr lang="en-US" sz="2400" spc="-5" dirty="0">
                <a:latin typeface="Times New Roman"/>
                <a:cs typeface="Times New Roman"/>
              </a:rPr>
              <a:t> and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hazardous </a:t>
            </a:r>
            <a:r>
              <a:rPr lang="en-US" sz="2400" spc="-5" dirty="0">
                <a:latin typeface="Times New Roman"/>
                <a:cs typeface="Times New Roman"/>
              </a:rPr>
              <a:t>event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detection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 </a:t>
            </a:r>
            <a:r>
              <a:rPr lang="en-US" sz="2400" spc="-5" dirty="0">
                <a:latin typeface="Times New Roman"/>
                <a:cs typeface="Times New Roman"/>
              </a:rPr>
              <a:t>mining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industries</a:t>
            </a:r>
            <a:endParaRPr lang="en-US" sz="2400" dirty="0">
              <a:latin typeface="Times New Roman"/>
              <a:cs typeface="Times New Roman"/>
            </a:endParaRPr>
          </a:p>
          <a:p>
            <a:pPr marL="361315" marR="19050" algn="just">
              <a:lnSpc>
                <a:spcPct val="70000"/>
              </a:lnSpc>
              <a:spcBef>
                <a:spcPts val="2270"/>
              </a:spcBef>
              <a:tabLst>
                <a:tab pos="2265680" algn="l"/>
                <a:tab pos="2743835" algn="l"/>
                <a:tab pos="4207510" algn="l"/>
                <a:tab pos="4665345" algn="l"/>
                <a:tab pos="5275580" algn="l"/>
                <a:tab pos="7156450" algn="l"/>
                <a:tab pos="7842250" algn="l"/>
                <a:tab pos="9003030" algn="l"/>
                <a:tab pos="980503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Occurrence</a:t>
            </a:r>
            <a:r>
              <a:rPr lang="en-US" sz="2400" dirty="0">
                <a:latin typeface="Times New Roman"/>
                <a:cs typeface="Times New Roman"/>
              </a:rPr>
              <a:t>s of	</a:t>
            </a:r>
            <a:r>
              <a:rPr lang="en-US" sz="2400" spc="-5" dirty="0">
                <a:latin typeface="Times New Roman"/>
                <a:cs typeface="Times New Roman"/>
              </a:rPr>
              <a:t>accident</a:t>
            </a:r>
            <a:r>
              <a:rPr lang="en-US" sz="2400" dirty="0">
                <a:latin typeface="Times New Roman"/>
                <a:cs typeface="Times New Roman"/>
              </a:rPr>
              <a:t>s </a:t>
            </a:r>
            <a:r>
              <a:rPr lang="en-US" sz="2400" spc="-5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n </a:t>
            </a:r>
            <a:r>
              <a:rPr lang="en-US" sz="2400" spc="-5" dirty="0">
                <a:latin typeface="Times New Roman"/>
                <a:cs typeface="Times New Roman"/>
              </a:rPr>
              <a:t>th</a:t>
            </a:r>
            <a:r>
              <a:rPr lang="en-US" sz="2400" dirty="0">
                <a:latin typeface="Times New Roman"/>
                <a:cs typeface="Times New Roman"/>
              </a:rPr>
              <a:t>e	</a:t>
            </a:r>
            <a:r>
              <a:rPr lang="en-US" sz="2400" spc="-5" dirty="0">
                <a:latin typeface="Times New Roman"/>
                <a:cs typeface="Times New Roman"/>
              </a:rPr>
              <a:t>constructio</a:t>
            </a:r>
            <a:r>
              <a:rPr lang="en-US" sz="2400" dirty="0">
                <a:latin typeface="Times New Roman"/>
                <a:cs typeface="Times New Roman"/>
              </a:rPr>
              <a:t>n </a:t>
            </a:r>
            <a:r>
              <a:rPr lang="en-US" sz="2400" spc="-5" dirty="0">
                <a:latin typeface="Times New Roman"/>
                <a:cs typeface="Times New Roman"/>
              </a:rPr>
              <a:t>an</a:t>
            </a:r>
            <a:r>
              <a:rPr lang="en-US" sz="2400" dirty="0">
                <a:latin typeface="Times New Roman"/>
                <a:cs typeface="Times New Roman"/>
              </a:rPr>
              <a:t>d </a:t>
            </a:r>
            <a:r>
              <a:rPr lang="en-US" sz="2400" spc="-5" dirty="0">
                <a:latin typeface="Times New Roman"/>
                <a:cs typeface="Times New Roman"/>
              </a:rPr>
              <a:t>minin</a:t>
            </a:r>
            <a:r>
              <a:rPr lang="en-US" sz="2400" dirty="0">
                <a:latin typeface="Times New Roman"/>
                <a:cs typeface="Times New Roman"/>
              </a:rPr>
              <a:t>g </a:t>
            </a:r>
            <a:r>
              <a:rPr lang="en-US" sz="2400" spc="-5" dirty="0">
                <a:latin typeface="Times New Roman"/>
                <a:cs typeface="Times New Roman"/>
              </a:rPr>
              <a:t>site</a:t>
            </a:r>
            <a:r>
              <a:rPr lang="en-US" sz="2400" dirty="0">
                <a:latin typeface="Times New Roman"/>
                <a:cs typeface="Times New Roman"/>
              </a:rPr>
              <a:t>s </a:t>
            </a:r>
            <a:r>
              <a:rPr lang="en-US" sz="2400" spc="-5" dirty="0">
                <a:latin typeface="Times New Roman"/>
                <a:cs typeface="Times New Roman"/>
              </a:rPr>
              <a:t>are </a:t>
            </a:r>
            <a:r>
              <a:rPr lang="en-US" sz="2400" dirty="0">
                <a:latin typeface="Times New Roman"/>
                <a:cs typeface="Times New Roman"/>
              </a:rPr>
              <a:t>usually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part of </a:t>
            </a:r>
            <a:r>
              <a:rPr lang="en-US" sz="2400" spc="-5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news</a:t>
            </a:r>
          </a:p>
          <a:p>
            <a:pPr marL="361315" indent="-349250" algn="just">
              <a:lnSpc>
                <a:spcPts val="2755"/>
              </a:lnSpc>
              <a:spcBef>
                <a:spcPts val="1295"/>
              </a:spcBef>
              <a:buChar char="•"/>
              <a:tabLst>
                <a:tab pos="360680" algn="l"/>
                <a:tab pos="3619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Nowadays,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it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has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become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mandatory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to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wear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protective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helmets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at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such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sites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  <a:r>
              <a:rPr lang="en-US" sz="2400" spc="-10" dirty="0">
                <a:latin typeface="Times New Roman"/>
                <a:cs typeface="Times New Roman"/>
              </a:rPr>
              <a:t>Bu</a:t>
            </a:r>
            <a:r>
              <a:rPr lang="en-US" sz="2400" dirty="0">
                <a:latin typeface="Times New Roman"/>
                <a:cs typeface="Times New Roman"/>
              </a:rPr>
              <a:t>t </a:t>
            </a:r>
            <a:r>
              <a:rPr lang="en-US" sz="2400" spc="-5" dirty="0">
                <a:latin typeface="Times New Roman"/>
                <a:cs typeface="Times New Roman"/>
              </a:rPr>
              <a:t>thes</a:t>
            </a:r>
            <a:r>
              <a:rPr lang="en-US" sz="2400" dirty="0">
                <a:latin typeface="Times New Roman"/>
                <a:cs typeface="Times New Roman"/>
              </a:rPr>
              <a:t>e helmets </a:t>
            </a:r>
            <a:r>
              <a:rPr lang="en-US" sz="2400" spc="-5" dirty="0">
                <a:latin typeface="Times New Roman"/>
                <a:cs typeface="Times New Roman"/>
              </a:rPr>
              <a:t>ca</a:t>
            </a:r>
            <a:r>
              <a:rPr lang="en-US" sz="2400" dirty="0">
                <a:latin typeface="Times New Roman"/>
                <a:cs typeface="Times New Roman"/>
              </a:rPr>
              <a:t>n prevent </a:t>
            </a:r>
            <a:r>
              <a:rPr lang="en-US" sz="2400" spc="-5" dirty="0">
                <a:latin typeface="Times New Roman"/>
                <a:cs typeface="Times New Roman"/>
              </a:rPr>
              <a:t>th</a:t>
            </a:r>
            <a:r>
              <a:rPr lang="en-US" sz="2400" dirty="0">
                <a:latin typeface="Times New Roman"/>
                <a:cs typeface="Times New Roman"/>
              </a:rPr>
              <a:t>e head	from </a:t>
            </a:r>
            <a:r>
              <a:rPr lang="en-US" sz="2400" spc="-5" dirty="0">
                <a:latin typeface="Times New Roman"/>
                <a:cs typeface="Times New Roman"/>
              </a:rPr>
              <a:t>crashin</a:t>
            </a:r>
            <a:r>
              <a:rPr lang="en-US" sz="2400" dirty="0">
                <a:latin typeface="Times New Roman"/>
                <a:cs typeface="Times New Roman"/>
              </a:rPr>
              <a:t>g </a:t>
            </a:r>
            <a:r>
              <a:rPr lang="en-US" sz="2400" spc="-5" dirty="0">
                <a:latin typeface="Times New Roman"/>
                <a:cs typeface="Times New Roman"/>
              </a:rPr>
              <a:t>against </a:t>
            </a:r>
            <a:r>
              <a:rPr lang="en-US" sz="2400" dirty="0">
                <a:latin typeface="Times New Roman"/>
                <a:cs typeface="Times New Roman"/>
              </a:rPr>
              <a:t>objects,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but</a:t>
            </a:r>
            <a:r>
              <a:rPr lang="en-US" sz="2400" spc="-5" dirty="0">
                <a:latin typeface="Times New Roman"/>
                <a:cs typeface="Times New Roman"/>
              </a:rPr>
              <a:t> are </a:t>
            </a:r>
            <a:r>
              <a:rPr lang="en-US" sz="2400" dirty="0">
                <a:latin typeface="Times New Roman"/>
                <a:cs typeface="Times New Roman"/>
              </a:rPr>
              <a:t>helpless</a:t>
            </a:r>
            <a:r>
              <a:rPr lang="en-US" sz="2400" spc="-5" dirty="0">
                <a:latin typeface="Times New Roman"/>
                <a:cs typeface="Times New Roman"/>
              </a:rPr>
              <a:t> against </a:t>
            </a:r>
            <a:r>
              <a:rPr lang="en-US" sz="2400" dirty="0">
                <a:latin typeface="Times New Roman"/>
                <a:cs typeface="Times New Roman"/>
              </a:rPr>
              <a:t>fire</a:t>
            </a:r>
            <a:r>
              <a:rPr lang="en-US" sz="2400" spc="-5" dirty="0">
                <a:latin typeface="Times New Roman"/>
                <a:cs typeface="Times New Roman"/>
              </a:rPr>
              <a:t> and similar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accidents</a:t>
            </a:r>
            <a:endParaRPr lang="en-US" sz="2400" dirty="0">
              <a:latin typeface="Times New Roman"/>
              <a:cs typeface="Times New Roman"/>
            </a:endParaRPr>
          </a:p>
          <a:p>
            <a:pPr marL="361315" indent="-349250" algn="just">
              <a:lnSpc>
                <a:spcPts val="2755"/>
              </a:lnSpc>
              <a:spcBef>
                <a:spcPts val="1295"/>
              </a:spcBef>
              <a:buChar char="•"/>
              <a:tabLst>
                <a:tab pos="360680" algn="l"/>
                <a:tab pos="3619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this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context,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there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is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grave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danger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to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the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lives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people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working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those sites. Most </a:t>
            </a:r>
            <a:r>
              <a:rPr lang="en-US" sz="2400" dirty="0">
                <a:latin typeface="Times New Roman"/>
                <a:cs typeface="Times New Roman"/>
              </a:rPr>
              <a:t>of </a:t>
            </a:r>
            <a:r>
              <a:rPr lang="en-US" sz="2400" spc="-5" dirty="0">
                <a:latin typeface="Times New Roman"/>
                <a:cs typeface="Times New Roman"/>
              </a:rPr>
              <a:t>the contractors and workers take </a:t>
            </a:r>
            <a:r>
              <a:rPr lang="en-US" sz="2400" dirty="0">
                <a:latin typeface="Times New Roman"/>
                <a:cs typeface="Times New Roman"/>
              </a:rPr>
              <a:t>proper </a:t>
            </a:r>
            <a:r>
              <a:rPr lang="en-US" sz="2400" spc="-5" dirty="0">
                <a:latin typeface="Times New Roman"/>
                <a:cs typeface="Times New Roman"/>
              </a:rPr>
              <a:t>care in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workin</a:t>
            </a:r>
            <a:r>
              <a:rPr lang="en-US" sz="2400" dirty="0">
                <a:latin typeface="Times New Roman"/>
                <a:cs typeface="Times New Roman"/>
              </a:rPr>
              <a:t>g 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t </a:t>
            </a:r>
            <a:r>
              <a:rPr lang="en-US" sz="2400" spc="-5" dirty="0">
                <a:latin typeface="Times New Roman"/>
                <a:cs typeface="Times New Roman"/>
              </a:rPr>
              <a:t>thes</a:t>
            </a:r>
            <a:r>
              <a:rPr lang="en-US" sz="2400" dirty="0">
                <a:latin typeface="Times New Roman"/>
                <a:cs typeface="Times New Roman"/>
              </a:rPr>
              <a:t>e places. </a:t>
            </a:r>
            <a:r>
              <a:rPr lang="en-US" sz="2400" spc="-10" dirty="0">
                <a:latin typeface="Times New Roman"/>
                <a:cs typeface="Times New Roman"/>
              </a:rPr>
              <a:t>Bu</a:t>
            </a:r>
            <a:r>
              <a:rPr lang="en-US" sz="2400" dirty="0">
                <a:latin typeface="Times New Roman"/>
                <a:cs typeface="Times New Roman"/>
              </a:rPr>
              <a:t>t </a:t>
            </a:r>
            <a:r>
              <a:rPr lang="en-US" sz="2400" spc="-5" dirty="0">
                <a:latin typeface="Times New Roman"/>
                <a:cs typeface="Times New Roman"/>
              </a:rPr>
              <a:t>stil</a:t>
            </a:r>
            <a:r>
              <a:rPr lang="en-US" sz="2400" dirty="0">
                <a:latin typeface="Times New Roman"/>
                <a:cs typeface="Times New Roman"/>
              </a:rPr>
              <a:t>l </a:t>
            </a:r>
            <a:r>
              <a:rPr lang="en-US" sz="2400" spc="-5" dirty="0">
                <a:latin typeface="Times New Roman"/>
                <a:cs typeface="Times New Roman"/>
              </a:rPr>
              <a:t>ther</a:t>
            </a:r>
            <a:r>
              <a:rPr lang="en-US" sz="2400" dirty="0">
                <a:latin typeface="Times New Roman"/>
                <a:cs typeface="Times New Roman"/>
              </a:rPr>
              <a:t>e	</a:t>
            </a:r>
            <a:r>
              <a:rPr lang="en-US" sz="2400" spc="-5" dirty="0">
                <a:latin typeface="Times New Roman"/>
                <a:cs typeface="Times New Roman"/>
              </a:rPr>
              <a:t>ar</a:t>
            </a:r>
            <a:r>
              <a:rPr lang="en-US" sz="2400" dirty="0">
                <a:latin typeface="Times New Roman"/>
                <a:cs typeface="Times New Roman"/>
              </a:rPr>
              <a:t>e	</a:t>
            </a:r>
            <a:r>
              <a:rPr lang="en-US" sz="2400" spc="-5" dirty="0">
                <a:latin typeface="Times New Roman"/>
                <a:cs typeface="Times New Roman"/>
              </a:rPr>
              <a:t>suc</a:t>
            </a:r>
            <a:r>
              <a:rPr lang="en-US" sz="2400" dirty="0">
                <a:latin typeface="Times New Roman"/>
                <a:cs typeface="Times New Roman"/>
              </a:rPr>
              <a:t>h </a:t>
            </a:r>
            <a:r>
              <a:rPr lang="en-US" sz="2400" spc="-5" dirty="0">
                <a:latin typeface="Times New Roman"/>
                <a:cs typeface="Times New Roman"/>
              </a:rPr>
              <a:t>incident</a:t>
            </a:r>
            <a:r>
              <a:rPr lang="en-US" sz="2400" dirty="0">
                <a:latin typeface="Times New Roman"/>
                <a:cs typeface="Times New Roman"/>
              </a:rPr>
              <a:t>s </a:t>
            </a:r>
            <a:r>
              <a:rPr lang="en-US" sz="2400" spc="-5" dirty="0">
                <a:latin typeface="Times New Roman"/>
                <a:cs typeface="Times New Roman"/>
              </a:rPr>
              <a:t>wher</a:t>
            </a:r>
            <a:r>
              <a:rPr lang="en-US" sz="2400" dirty="0">
                <a:latin typeface="Times New Roman"/>
                <a:cs typeface="Times New Roman"/>
              </a:rPr>
              <a:t>e </a:t>
            </a:r>
            <a:r>
              <a:rPr lang="en-US" sz="2400" spc="-5" dirty="0">
                <a:latin typeface="Times New Roman"/>
                <a:cs typeface="Times New Roman"/>
              </a:rPr>
              <a:t>the </a:t>
            </a:r>
            <a:r>
              <a:rPr lang="en-US" sz="2400" dirty="0">
                <a:latin typeface="Times New Roman"/>
                <a:cs typeface="Times New Roman"/>
              </a:rPr>
              <a:t>human</a:t>
            </a:r>
            <a:r>
              <a:rPr lang="en-US" sz="2400" spc="-5" dirty="0">
                <a:latin typeface="Times New Roman"/>
                <a:cs typeface="Times New Roman"/>
              </a:rPr>
              <a:t> lives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are in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danger.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This is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question</a:t>
            </a:r>
            <a:r>
              <a:rPr lang="en-US" sz="2400" spc="-5" dirty="0">
                <a:latin typeface="Times New Roman"/>
                <a:cs typeface="Times New Roman"/>
              </a:rPr>
              <a:t> that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wants to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 </a:t>
            </a:r>
            <a:r>
              <a:rPr lang="en-US" sz="2400" spc="-5" dirty="0">
                <a:latin typeface="Times New Roman"/>
                <a:cs typeface="Times New Roman"/>
              </a:rPr>
              <a:t>answered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6085410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5181600" y="0"/>
            <a:ext cx="3962400" cy="6858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96800" y="1022875"/>
            <a:ext cx="8150400" cy="50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315" marR="6985" indent="-349250" algn="just">
              <a:lnSpc>
                <a:spcPts val="2920"/>
              </a:lnSpc>
              <a:spcBef>
                <a:spcPts val="464"/>
              </a:spcBef>
              <a:buChar char="•"/>
              <a:tabLst>
                <a:tab pos="3619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The system </a:t>
            </a:r>
            <a:r>
              <a:rPr lang="en-US" sz="2000" dirty="0">
                <a:latin typeface="Times New Roman"/>
                <a:cs typeface="Times New Roman"/>
              </a:rPr>
              <a:t>provides real </a:t>
            </a:r>
            <a:r>
              <a:rPr lang="en-US" sz="2000" spc="-5" dirty="0">
                <a:latin typeface="Times New Roman"/>
                <a:cs typeface="Times New Roman"/>
              </a:rPr>
              <a:t>time monitoring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mines </a:t>
            </a:r>
            <a:r>
              <a:rPr lang="en-US" sz="2000" dirty="0">
                <a:latin typeface="Times New Roman"/>
                <a:cs typeface="Times New Roman"/>
              </a:rPr>
              <a:t>from base </a:t>
            </a:r>
            <a:r>
              <a:rPr lang="en-US" sz="2000" spc="-5" dirty="0">
                <a:latin typeface="Times New Roman"/>
                <a:cs typeface="Times New Roman"/>
              </a:rPr>
              <a:t>station. 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The transmitter </a:t>
            </a:r>
            <a:r>
              <a:rPr lang="en-US" sz="2000" dirty="0">
                <a:latin typeface="Times New Roman"/>
                <a:cs typeface="Times New Roman"/>
              </a:rPr>
              <a:t>unit </a:t>
            </a:r>
            <a:r>
              <a:rPr lang="en-US" sz="2000" spc="-5" dirty="0">
                <a:latin typeface="Times New Roman"/>
                <a:cs typeface="Times New Roman"/>
              </a:rPr>
              <a:t>is </a:t>
            </a:r>
            <a:r>
              <a:rPr lang="en-US" sz="2000" dirty="0">
                <a:latin typeface="Times New Roman"/>
                <a:cs typeface="Times New Roman"/>
              </a:rPr>
              <a:t>placed on helmet of </a:t>
            </a:r>
            <a:r>
              <a:rPr lang="en-US" sz="2000" spc="-5" dirty="0">
                <a:latin typeface="Times New Roman"/>
                <a:cs typeface="Times New Roman"/>
              </a:rPr>
              <a:t>worker and </a:t>
            </a:r>
            <a:r>
              <a:rPr lang="en-US" sz="2000" dirty="0">
                <a:latin typeface="Times New Roman"/>
                <a:cs typeface="Times New Roman"/>
              </a:rPr>
              <a:t>receiver unit 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placed on </a:t>
            </a:r>
            <a:r>
              <a:rPr lang="en-US" sz="2000" spc="-5" dirty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base </a:t>
            </a:r>
            <a:r>
              <a:rPr lang="en-US" sz="2000" spc="-5" dirty="0">
                <a:latin typeface="Times New Roman"/>
                <a:cs typeface="Times New Roman"/>
              </a:rPr>
              <a:t>station</a:t>
            </a:r>
          </a:p>
          <a:p>
            <a:pPr marL="361315" marR="6985" indent="-349250" algn="just">
              <a:lnSpc>
                <a:spcPts val="2920"/>
              </a:lnSpc>
              <a:spcBef>
                <a:spcPts val="464"/>
              </a:spcBef>
              <a:buChar char="•"/>
              <a:tabLst>
                <a:tab pos="3619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IOT based </a:t>
            </a:r>
            <a:r>
              <a:rPr lang="en-US" sz="2000" spc="-5" dirty="0">
                <a:latin typeface="Times New Roman"/>
                <a:cs typeface="Times New Roman"/>
              </a:rPr>
              <a:t>wireless technology is </a:t>
            </a:r>
            <a:r>
              <a:rPr lang="en-US" sz="2000" dirty="0">
                <a:latin typeface="Times New Roman"/>
                <a:cs typeface="Times New Roman"/>
              </a:rPr>
              <a:t>used 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 data </a:t>
            </a:r>
            <a:r>
              <a:rPr lang="en-US" sz="2000" spc="-5" dirty="0">
                <a:latin typeface="Times New Roman"/>
                <a:cs typeface="Times New Roman"/>
              </a:rPr>
              <a:t>transmission </a:t>
            </a:r>
            <a:r>
              <a:rPr lang="en-US" sz="2000" dirty="0">
                <a:latin typeface="Times New Roman"/>
                <a:cs typeface="Times New Roman"/>
              </a:rPr>
              <a:t>from </a:t>
            </a:r>
            <a:r>
              <a:rPr lang="en-US" sz="2000" spc="-5" dirty="0">
                <a:latin typeface="Times New Roman"/>
                <a:cs typeface="Times New Roman"/>
              </a:rPr>
              <a:t>coal miners to the </a:t>
            </a:r>
            <a:r>
              <a:rPr lang="en-US" sz="2000" dirty="0">
                <a:latin typeface="Times New Roman"/>
                <a:cs typeface="Times New Roman"/>
              </a:rPr>
              <a:t>base </a:t>
            </a:r>
            <a:r>
              <a:rPr lang="en-US" sz="2000" spc="-5" dirty="0">
                <a:latin typeface="Times New Roman"/>
                <a:cs typeface="Times New Roman"/>
              </a:rPr>
              <a:t>station. The </a:t>
            </a:r>
            <a:r>
              <a:rPr lang="en-US" sz="2000" spc="-35" dirty="0" err="1">
                <a:latin typeface="Times New Roman"/>
                <a:cs typeface="Times New Roman"/>
              </a:rPr>
              <a:t>Wifi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communication </a:t>
            </a:r>
            <a:r>
              <a:rPr lang="en-US" sz="2000" dirty="0">
                <a:latin typeface="Times New Roman"/>
                <a:cs typeface="Times New Roman"/>
              </a:rPr>
              <a:t>network provide </a:t>
            </a:r>
            <a:r>
              <a:rPr lang="en-US" sz="2000" spc="-5" dirty="0">
                <a:latin typeface="Times New Roman"/>
                <a:cs typeface="Times New Roman"/>
              </a:rPr>
              <a:t>two way communication means </a:t>
            </a:r>
            <a:r>
              <a:rPr lang="en-US" sz="2000" dirty="0">
                <a:latin typeface="Times New Roman"/>
                <a:cs typeface="Times New Roman"/>
              </a:rPr>
              <a:t>from 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base </a:t>
            </a:r>
            <a:r>
              <a:rPr lang="en-US" sz="2000" spc="-5" dirty="0">
                <a:latin typeface="Times New Roman"/>
                <a:cs typeface="Times New Roman"/>
              </a:rPr>
              <a:t>station to mines and </a:t>
            </a:r>
            <a:r>
              <a:rPr lang="en-US" sz="2000" dirty="0">
                <a:latin typeface="Times New Roman"/>
                <a:cs typeface="Times New Roman"/>
              </a:rPr>
              <a:t>from </a:t>
            </a:r>
            <a:r>
              <a:rPr lang="en-US" sz="2000" spc="-5" dirty="0">
                <a:latin typeface="Times New Roman"/>
                <a:cs typeface="Times New Roman"/>
              </a:rPr>
              <a:t>mines to </a:t>
            </a:r>
            <a:r>
              <a:rPr lang="en-US" sz="2000" dirty="0">
                <a:latin typeface="Times New Roman"/>
                <a:cs typeface="Times New Roman"/>
              </a:rPr>
              <a:t>base </a:t>
            </a:r>
            <a:r>
              <a:rPr lang="en-US" sz="2000" spc="-5" dirty="0">
                <a:latin typeface="Times New Roman"/>
                <a:cs typeface="Times New Roman"/>
              </a:rPr>
              <a:t>station</a:t>
            </a:r>
          </a:p>
          <a:p>
            <a:pPr marL="361315" marR="6985" indent="-349250" algn="just">
              <a:lnSpc>
                <a:spcPts val="2920"/>
              </a:lnSpc>
              <a:spcBef>
                <a:spcPts val="464"/>
              </a:spcBef>
              <a:buChar char="•"/>
              <a:tabLst>
                <a:tab pos="3619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The transmitter </a:t>
            </a:r>
            <a:r>
              <a:rPr lang="en-US" sz="2000" dirty="0">
                <a:latin typeface="Times New Roman"/>
                <a:cs typeface="Times New Roman"/>
              </a:rPr>
              <a:t> unit </a:t>
            </a:r>
            <a:r>
              <a:rPr lang="en-US" sz="2000" spc="-5" dirty="0">
                <a:latin typeface="Times New Roman"/>
                <a:cs typeface="Times New Roman"/>
              </a:rPr>
              <a:t>consists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air </a:t>
            </a:r>
            <a:r>
              <a:rPr lang="en-US" sz="2000" dirty="0">
                <a:latin typeface="Times New Roman"/>
                <a:cs typeface="Times New Roman"/>
              </a:rPr>
              <a:t>quality </a:t>
            </a:r>
            <a:r>
              <a:rPr lang="en-US" sz="2000" spc="-20" dirty="0">
                <a:latin typeface="Times New Roman"/>
                <a:cs typeface="Times New Roman"/>
              </a:rPr>
              <a:t>sensor,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helmet removal </a:t>
            </a:r>
            <a:r>
              <a:rPr lang="en-US" sz="2000" spc="-5" dirty="0">
                <a:latin typeface="Times New Roman"/>
                <a:cs typeface="Times New Roman"/>
              </a:rPr>
              <a:t>sensor</a:t>
            </a:r>
            <a:r>
              <a:rPr lang="en-US" sz="2000" spc="6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and </a:t>
            </a:r>
            <a:r>
              <a:rPr lang="en-US" sz="2000" dirty="0">
                <a:latin typeface="Times New Roman"/>
                <a:cs typeface="Times New Roman"/>
              </a:rPr>
              <a:t>person 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fall detection </a:t>
            </a:r>
            <a:r>
              <a:rPr lang="en-US" sz="2000" spc="-5" dirty="0">
                <a:latin typeface="Times New Roman"/>
                <a:cs typeface="Times New Roman"/>
              </a:rPr>
              <a:t>sensor </a:t>
            </a:r>
            <a:r>
              <a:rPr lang="en-US" sz="2000" dirty="0">
                <a:latin typeface="Times New Roman"/>
                <a:cs typeface="Times New Roman"/>
              </a:rPr>
              <a:t>If </a:t>
            </a:r>
            <a:r>
              <a:rPr lang="en-US" sz="2000" spc="-5" dirty="0">
                <a:latin typeface="Times New Roman"/>
                <a:cs typeface="Times New Roman"/>
              </a:rPr>
              <a:t>any abnormal action are </a:t>
            </a:r>
            <a:r>
              <a:rPr lang="en-US" sz="2000" dirty="0">
                <a:latin typeface="Times New Roman"/>
                <a:cs typeface="Times New Roman"/>
              </a:rPr>
              <a:t>detected </a:t>
            </a:r>
            <a:r>
              <a:rPr lang="en-US" sz="2000" dirty="0" err="1">
                <a:latin typeface="Times New Roman"/>
                <a:cs typeface="Times New Roman"/>
              </a:rPr>
              <a:t>gps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location 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will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send to </a:t>
            </a:r>
            <a:r>
              <a:rPr lang="en-US" sz="2000" spc="-5" dirty="0" err="1">
                <a:latin typeface="Times New Roman"/>
                <a:cs typeface="Times New Roman"/>
              </a:rPr>
              <a:t>iot</a:t>
            </a:r>
            <a:r>
              <a:rPr lang="en-US" sz="2000" spc="-5" dirty="0">
                <a:latin typeface="Times New Roman"/>
                <a:cs typeface="Times New Roman"/>
              </a:rPr>
              <a:t> web </a:t>
            </a:r>
            <a:r>
              <a:rPr lang="en-US" sz="2000" spc="-25" dirty="0">
                <a:latin typeface="Times New Roman"/>
                <a:cs typeface="Times New Roman"/>
              </a:rPr>
              <a:t>server</a:t>
            </a:r>
            <a:endParaRPr lang="en-US" sz="3600" dirty="0">
              <a:latin typeface="Times New Roman"/>
              <a:cs typeface="Times New Roman"/>
            </a:endParaRPr>
          </a:p>
          <a:p>
            <a:pPr marL="361315" marR="5080" indent="-349250" algn="just">
              <a:lnSpc>
                <a:spcPts val="2920"/>
              </a:lnSpc>
              <a:spcBef>
                <a:spcPts val="5"/>
              </a:spcBef>
              <a:buChar char="•"/>
              <a:tabLst>
                <a:tab pos="36195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 </a:t>
            </a:r>
            <a:r>
              <a:rPr lang="en-US" sz="2000" spc="-5" dirty="0">
                <a:latin typeface="Times New Roman"/>
                <a:cs typeface="Times New Roman"/>
              </a:rPr>
              <a:t>smart mining </a:t>
            </a:r>
            <a:r>
              <a:rPr lang="en-US" sz="2000" dirty="0">
                <a:latin typeface="Times New Roman"/>
                <a:cs typeface="Times New Roman"/>
              </a:rPr>
              <a:t>helmet </a:t>
            </a:r>
            <a:r>
              <a:rPr lang="en-US" sz="2000" spc="-5" dirty="0">
                <a:latin typeface="Times New Roman"/>
                <a:cs typeface="Times New Roman"/>
              </a:rPr>
              <a:t>was </a:t>
            </a:r>
            <a:r>
              <a:rPr lang="en-US" sz="2000" dirty="0">
                <a:latin typeface="Times New Roman"/>
                <a:cs typeface="Times New Roman"/>
              </a:rPr>
              <a:t>developed </a:t>
            </a:r>
            <a:r>
              <a:rPr lang="en-US" sz="2000" spc="-5" dirty="0">
                <a:latin typeface="Times New Roman"/>
                <a:cs typeface="Times New Roman"/>
              </a:rPr>
              <a:t>that is able to </a:t>
            </a:r>
            <a:r>
              <a:rPr lang="en-US" sz="2000" dirty="0">
                <a:latin typeface="Times New Roman"/>
                <a:cs typeface="Times New Roman"/>
              </a:rPr>
              <a:t>detect </a:t>
            </a:r>
            <a:r>
              <a:rPr lang="en-US" sz="2000" spc="-5" dirty="0">
                <a:latin typeface="Times New Roman"/>
                <a:cs typeface="Times New Roman"/>
              </a:rPr>
              <a:t>three types </a:t>
            </a:r>
            <a:r>
              <a:rPr lang="en-US" sz="2000" dirty="0">
                <a:latin typeface="Times New Roman"/>
                <a:cs typeface="Times New Roman"/>
              </a:rPr>
              <a:t> of hazardous </a:t>
            </a:r>
            <a:r>
              <a:rPr lang="en-US" sz="2000" spc="-5" dirty="0">
                <a:latin typeface="Times New Roman"/>
                <a:cs typeface="Times New Roman"/>
              </a:rPr>
              <a:t>events such as </a:t>
            </a:r>
            <a:r>
              <a:rPr lang="en-US" sz="2000" dirty="0">
                <a:latin typeface="Times New Roman"/>
                <a:cs typeface="Times New Roman"/>
              </a:rPr>
              <a:t>danger </a:t>
            </a:r>
            <a:r>
              <a:rPr lang="en-US" sz="2000" spc="-5" dirty="0">
                <a:latin typeface="Times New Roman"/>
                <a:cs typeface="Times New Roman"/>
              </a:rPr>
              <a:t>level </a:t>
            </a:r>
            <a:r>
              <a:rPr lang="en-US" sz="2000" dirty="0">
                <a:latin typeface="Times New Roman"/>
                <a:cs typeface="Times New Roman"/>
              </a:rPr>
              <a:t>of hazardous gases, </a:t>
            </a:r>
            <a:r>
              <a:rPr lang="en-US" sz="2000" spc="-5" dirty="0">
                <a:latin typeface="Times New Roman"/>
                <a:cs typeface="Times New Roman"/>
              </a:rPr>
              <a:t>miner </a:t>
            </a:r>
            <a:r>
              <a:rPr lang="en-US" sz="2000" dirty="0">
                <a:latin typeface="Times New Roman"/>
                <a:cs typeface="Times New Roman"/>
              </a:rPr>
              <a:t> helmet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removing, </a:t>
            </a:r>
            <a:r>
              <a:rPr lang="en-US" sz="2000" spc="-5" dirty="0">
                <a:latin typeface="Times New Roman"/>
                <a:cs typeface="Times New Roman"/>
              </a:rPr>
              <a:t>and collision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or </a:t>
            </a:r>
            <a:r>
              <a:rPr lang="en-US" sz="2000" spc="-5" dirty="0">
                <a:latin typeface="Times New Roman"/>
                <a:cs typeface="Times New Roman"/>
              </a:rPr>
              <a:t>impact</a:t>
            </a:r>
            <a:endParaRPr lang="en-US" sz="2000" dirty="0">
              <a:latin typeface="Times New Roman"/>
              <a:cs typeface="Times New Roman"/>
            </a:endParaRPr>
          </a:p>
          <a:p>
            <a:pPr marL="361315" indent="-349250" algn="just">
              <a:lnSpc>
                <a:spcPts val="2865"/>
              </a:lnSpc>
              <a:buChar char="•"/>
              <a:tabLst>
                <a:tab pos="3619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More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accurate</a:t>
            </a:r>
            <a:endParaRPr lang="en-US" sz="2000" dirty="0">
              <a:latin typeface="Times New Roman"/>
              <a:cs typeface="Times New Roman"/>
            </a:endParaRPr>
          </a:p>
          <a:p>
            <a:pPr marL="762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5105400" y="0"/>
            <a:ext cx="4038600" cy="9144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DESIGN FOR PROPOSED SYSTEM</a:t>
            </a:r>
            <a:endParaRPr dirty="0"/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4673B87B-DD96-2AB3-A1BE-9728F50B6DB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9073" y="1350037"/>
            <a:ext cx="6273817" cy="5040489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5105400" y="0"/>
            <a:ext cx="4038600" cy="9144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DFD DIAGRAM</a:t>
            </a:r>
            <a:endParaRPr dirty="0"/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83BEE2D3-54DA-C9BB-5FE3-AD31B61F449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3871" y="914400"/>
            <a:ext cx="3209460" cy="5498245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114550"/>
            <a:ext cx="5657850" cy="3314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5983" y="0"/>
            <a:ext cx="4048018" cy="461665"/>
          </a:xfrm>
          <a:prstGeom prst="rect">
            <a:avLst/>
          </a:prstGeom>
          <a:solidFill>
            <a:srgbClr val="7332A4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HELMET  IMAGE</a:t>
            </a:r>
          </a:p>
        </p:txBody>
      </p:sp>
    </p:spTree>
    <p:extLst>
      <p:ext uri="{BB962C8B-B14F-4D97-AF65-F5344CB8AC3E}">
        <p14:creationId xmlns:p14="http://schemas.microsoft.com/office/powerpoint/2010/main" val="342059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On-screen Show (4:3)</PresentationFormat>
  <Paragraphs>70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Roboto Mono</vt:lpstr>
      <vt:lpstr>Times New Roman</vt:lpstr>
      <vt:lpstr>Calibri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M</dc:creator>
  <cp:lastModifiedBy>Bhavana M</cp:lastModifiedBy>
  <cp:revision>1</cp:revision>
  <dcterms:modified xsi:type="dcterms:W3CDTF">2023-04-12T12:39:31Z</dcterms:modified>
</cp:coreProperties>
</file>