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rgbClr val="0070C0"/>
                </a:solidFill>
                <a:latin typeface="Agency FB" panose="020B0503020202020204" pitchFamily="34" charset="0"/>
                <a:cs typeface="Arial"/>
              </a:rPr>
              <a:t>KEYLOGGERS &amp; SECURITY IMPLEMENTATION</a:t>
            </a:r>
            <a:endParaRPr lang="en-US" b="1" dirty="0">
              <a:solidFill>
                <a:srgbClr val="0070C0"/>
              </a:solidFill>
              <a:latin typeface="Agency FB" panose="020B0503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rgbClr val="42BA97"/>
                </a:solidFill>
                <a:latin typeface="Bahnschrift SemiBold" panose="020B0502040204020203" pitchFamily="34" charset="0"/>
                <a:cs typeface="Arial" pitchFamily="34" charset="0"/>
              </a:rPr>
              <a:t>Presented By:</a:t>
            </a:r>
          </a:p>
          <a:p>
            <a:r>
              <a:rPr lang="en-US" sz="2000" b="1" dirty="0">
                <a:solidFill>
                  <a:srgbClr val="42BA97"/>
                </a:solidFill>
                <a:latin typeface="Bahnschrift SemiBold" panose="020B0502040204020203" pitchFamily="34" charset="0"/>
                <a:cs typeface="Arial"/>
              </a:rPr>
              <a:t>-Keerthana D</a:t>
            </a:r>
          </a:p>
          <a:p>
            <a:r>
              <a:rPr lang="en-US" sz="2000" b="1" dirty="0">
                <a:solidFill>
                  <a:srgbClr val="42BA97"/>
                </a:solidFill>
                <a:latin typeface="Bahnschrift SemiBold" panose="020B0502040204020203" pitchFamily="34" charset="0"/>
                <a:cs typeface="Arial"/>
              </a:rPr>
              <a:t>-APOLLO ENGINEERING COLLEGE</a:t>
            </a:r>
            <a:endParaRPr lang="en-US" dirty="0">
              <a:solidFill>
                <a:srgbClr val="42BA97"/>
              </a:solidFill>
              <a:latin typeface="Bahnschrift SemiBold" panose="020B0502040204020203" pitchFamily="34" charset="0"/>
              <a:cs typeface="Arial"/>
            </a:endParaRPr>
          </a:p>
          <a:p>
            <a:r>
              <a:rPr lang="en-US" sz="2000" b="1" dirty="0">
                <a:solidFill>
                  <a:srgbClr val="42BA97"/>
                </a:solidFill>
                <a:latin typeface="Bahnschrift SemiBold" panose="020B0502040204020203" pitchFamily="34" charset="0"/>
                <a:cs typeface="Arial"/>
              </a:rPr>
              <a:t>-COMPUTER SCIENCE ENGINEERING</a:t>
            </a:r>
            <a:endParaRPr lang="en-US" dirty="0">
              <a:solidFill>
                <a:srgbClr val="42BA97"/>
              </a:solidFill>
              <a:latin typeface="Bahnschrift SemiBold" panose="020B0502040204020203"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rgbClr val="0070C0"/>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Bahnschrift Light Condensed" panose="020B0502040204020203" pitchFamily="34" charset="0"/>
                <a:cs typeface="Calibri"/>
              </a:rPr>
              <a:t>Python Libraries:</a:t>
            </a:r>
          </a:p>
          <a:p>
            <a:pPr marL="305435" indent="-305435"/>
            <a:r>
              <a:rPr lang="en-US" sz="2000" dirty="0">
                <a:latin typeface="Bahnschrift Light Condensed" panose="020B0502040204020203" pitchFamily="34" charset="0"/>
                <a:cs typeface="Calibri"/>
              </a:rPr>
              <a:t>Scikit-learn: For implementing machine learning algorithms for anomaly detection and behavior analysis.</a:t>
            </a:r>
          </a:p>
          <a:p>
            <a:pPr marL="305435" indent="-305435"/>
            <a:r>
              <a:rPr lang="en-US" sz="2000" dirty="0">
                <a:latin typeface="Bahnschrift Light Condensed" panose="020B0502040204020203" pitchFamily="34" charset="0"/>
                <a:cs typeface="Calibri"/>
              </a:rPr>
              <a:t>TensorFlow or </a:t>
            </a:r>
            <a:r>
              <a:rPr lang="en-US" sz="2000" dirty="0" err="1">
                <a:latin typeface="Bahnschrift Light Condensed" panose="020B0502040204020203" pitchFamily="34" charset="0"/>
                <a:cs typeface="Calibri"/>
              </a:rPr>
              <a:t>PyTorch</a:t>
            </a:r>
            <a:r>
              <a:rPr lang="en-US" sz="2000" dirty="0">
                <a:latin typeface="Bahnschrift Light Condensed" panose="020B0502040204020203" pitchFamily="34" charset="0"/>
                <a:cs typeface="Calibri"/>
              </a:rPr>
              <a:t>: For developing deep learning models for advanced threat detection.</a:t>
            </a:r>
          </a:p>
          <a:p>
            <a:pPr marL="305435" indent="-305435"/>
            <a:r>
              <a:rPr lang="en-US" sz="2000" dirty="0">
                <a:latin typeface="Bahnschrift Light Condensed" panose="020B0502040204020203" pitchFamily="34" charset="0"/>
                <a:cs typeface="Calibri"/>
              </a:rPr>
              <a:t>Pandas: For data manipulation and analysis.</a:t>
            </a:r>
          </a:p>
          <a:p>
            <a:pPr marL="305435" indent="-305435"/>
            <a:r>
              <a:rPr lang="en-US" sz="2000" dirty="0">
                <a:latin typeface="Bahnschrift Light Condensed" panose="020B0502040204020203" pitchFamily="34" charset="0"/>
                <a:cs typeface="Calibri"/>
              </a:rPr>
              <a:t>NumPy: For numerical computations.</a:t>
            </a:r>
          </a:p>
          <a:p>
            <a:pPr marL="0" indent="0">
              <a:buNone/>
            </a:pPr>
            <a:r>
              <a:rPr lang="en-US" sz="2000" b="1" dirty="0">
                <a:latin typeface="Bahnschrift Light Condensed" panose="020B0502040204020203" pitchFamily="34" charset="0"/>
                <a:ea typeface="+mn-lt"/>
                <a:cs typeface="Calibri"/>
              </a:rPr>
              <a:t>JavaScript Libraries (for web-based components):</a:t>
            </a:r>
            <a:endParaRPr lang="en-US" sz="2000" dirty="0">
              <a:latin typeface="Bahnschrift Light Condensed" panose="020B0502040204020203" pitchFamily="34" charset="0"/>
              <a:ea typeface="+mn-lt"/>
              <a:cs typeface="Calibri"/>
            </a:endParaRPr>
          </a:p>
          <a:p>
            <a:pPr marL="305435" indent="-305435"/>
            <a:r>
              <a:rPr lang="en-US" sz="2000" dirty="0">
                <a:latin typeface="Bahnschrift Light Condensed" panose="020B0502040204020203" pitchFamily="34" charset="0"/>
                <a:ea typeface="+mn-lt"/>
                <a:cs typeface="Calibri"/>
              </a:rPr>
              <a:t>React.js, Angular, or Vue.js:</a:t>
            </a:r>
            <a:r>
              <a:rPr lang="en-US" sz="2000" dirty="0">
                <a:solidFill>
                  <a:srgbClr val="404040"/>
                </a:solidFill>
                <a:latin typeface="Bahnschrift Light Condensed" panose="020B0502040204020203" pitchFamily="34" charset="0"/>
                <a:ea typeface="+mn-lt"/>
                <a:cs typeface="Calibri"/>
              </a:rPr>
              <a:t> For building interactive user interfaces.</a:t>
            </a:r>
            <a:endParaRPr lang="en-US" sz="2000" dirty="0">
              <a:solidFill>
                <a:srgbClr val="404040"/>
              </a:solidFill>
              <a:latin typeface="Bahnschrift Light Condensed" panose="020B0502040204020203" pitchFamily="34" charset="0"/>
              <a:cs typeface="Calibri"/>
            </a:endParaRPr>
          </a:p>
          <a:p>
            <a:pPr marL="305435" indent="-305435"/>
            <a:r>
              <a:rPr lang="en-US" sz="2000" dirty="0">
                <a:latin typeface="Bahnschrift Light Condensed" panose="020B0502040204020203" pitchFamily="34" charset="0"/>
                <a:ea typeface="+mn-lt"/>
                <a:cs typeface="Calibri"/>
              </a:rPr>
              <a:t>D3.js or Chart.js:</a:t>
            </a:r>
            <a:r>
              <a:rPr lang="en-US" sz="2000" dirty="0">
                <a:solidFill>
                  <a:srgbClr val="404040"/>
                </a:solidFill>
                <a:latin typeface="Bahnschrift Light Condensed" panose="020B0502040204020203" pitchFamily="34" charset="0"/>
                <a:ea typeface="+mn-lt"/>
                <a:cs typeface="Calibri"/>
              </a:rPr>
              <a:t> For data visualization and dashboard development.</a:t>
            </a:r>
            <a:endParaRPr lang="en-US" dirty="0">
              <a:latin typeface="Bahnschrift Light Condensed" panose="020B0502040204020203" pitchFamily="34" charset="0"/>
            </a:endParaRPr>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786384" y="566928"/>
            <a:ext cx="11045952" cy="5722747"/>
          </a:xfrm>
        </p:spPr>
        <p:txBody>
          <a:bodyPr>
            <a:normAutofit/>
          </a:bodyPr>
          <a:lstStyle/>
          <a:p>
            <a:pPr marL="0" indent="0">
              <a:buNone/>
            </a:pPr>
            <a:r>
              <a:rPr lang="en-US" sz="2000" b="1" dirty="0">
                <a:solidFill>
                  <a:srgbClr val="404040"/>
                </a:solidFill>
                <a:latin typeface="Bahnschrift Light Condensed" panose="020B0502040204020203" pitchFamily="34" charset="0"/>
                <a:ea typeface="+mn-lt"/>
                <a:cs typeface="+mn-lt"/>
              </a:rPr>
              <a:t>Security-specific Libraries and Tools:</a:t>
            </a:r>
            <a:endParaRPr lang="en-US" dirty="0">
              <a:latin typeface="Bahnschrift Light Condensed" panose="020B0502040204020203" pitchFamily="34" charset="0"/>
            </a:endParaRPr>
          </a:p>
          <a:p>
            <a:pPr marL="305435" indent="-305435"/>
            <a:r>
              <a:rPr lang="en-US" sz="2000" dirty="0">
                <a:solidFill>
                  <a:srgbClr val="404040"/>
                </a:solidFill>
                <a:latin typeface="Bahnschrift Light Condensed" panose="020B0502040204020203" pitchFamily="34" charset="0"/>
                <a:ea typeface="+mn-lt"/>
                <a:cs typeface="Calibri"/>
              </a:rPr>
              <a:t>Snort or Suricata: For network intrusion detection and prevention.</a:t>
            </a:r>
            <a:endParaRPr lang="en-US" sz="2000"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YARA: For writing and matching patterns in suspicious files or network traffic.</a:t>
            </a:r>
            <a:endParaRPr lang="en-US" sz="2000" dirty="0">
              <a:latin typeface="Bahnschrift Light Condensed" panose="020B0502040204020203" pitchFamily="34" charset="0"/>
              <a:cs typeface="Calibri"/>
            </a:endParaRPr>
          </a:p>
          <a:p>
            <a:pPr marL="0" indent="0">
              <a:buNone/>
            </a:pPr>
            <a:r>
              <a:rPr lang="en-US" sz="2000" b="1" dirty="0">
                <a:solidFill>
                  <a:srgbClr val="404040"/>
                </a:solidFill>
                <a:latin typeface="Bahnschrift Light Condensed" panose="020B0502040204020203" pitchFamily="34" charset="0"/>
                <a:ea typeface="+mn-lt"/>
                <a:cs typeface="Calibri"/>
              </a:rPr>
              <a:t>Data Storage and Processing:</a:t>
            </a:r>
            <a:endParaRPr lang="en-US" sz="2000" b="1"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Elasticsearch, Logstash, and Kibana (ELK Stack): For centralized log management and real-time data analysis.</a:t>
            </a:r>
            <a:endParaRPr lang="en-US" sz="2000"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MongoDB or PostgreSQL: For storing and querying security-related data.</a:t>
            </a:r>
            <a:endParaRPr lang="en-US" dirty="0">
              <a:latin typeface="Bahnschrift Light Condensed" panose="020B0502040204020203" pitchFamily="34" charset="0"/>
            </a:endParaRPr>
          </a:p>
          <a:p>
            <a:pPr marL="0" indent="0">
              <a:spcBef>
                <a:spcPts val="20"/>
              </a:spcBef>
              <a:buNone/>
            </a:pPr>
            <a:r>
              <a:rPr lang="en-US" sz="2000" b="1" dirty="0">
                <a:solidFill>
                  <a:srgbClr val="404040"/>
                </a:solidFill>
                <a:latin typeface="Bahnschrift Light Condensed" panose="020B0502040204020203" pitchFamily="34" charset="0"/>
                <a:cs typeface="Calibri"/>
              </a:rPr>
              <a:t>Integration and Deployment:</a:t>
            </a:r>
          </a:p>
          <a:p>
            <a:pPr marL="305435" indent="-305435"/>
            <a:r>
              <a:rPr lang="en-US" sz="2000" dirty="0">
                <a:solidFill>
                  <a:srgbClr val="404040"/>
                </a:solidFill>
                <a:latin typeface="Bahnschrift Light Condensed" panose="020B0502040204020203" pitchFamily="34" charset="0"/>
                <a:cs typeface="Calibri"/>
              </a:rPr>
              <a:t>Docker and Kubernetes: For containerization and orchestration of microservices.</a:t>
            </a:r>
            <a:endParaRPr lang="en-US" dirty="0">
              <a:latin typeface="Bahnschrift Light Condensed" panose="020B0502040204020203" pitchFamily="34" charset="0"/>
            </a:endParaRPr>
          </a:p>
          <a:p>
            <a:pPr marL="305435" indent="-305435"/>
            <a:r>
              <a:rPr lang="en-US" sz="2000" dirty="0">
                <a:solidFill>
                  <a:srgbClr val="404040"/>
                </a:solidFill>
                <a:latin typeface="Bahnschrift Light Condensed" panose="020B0502040204020203" pitchFamily="34" charset="0"/>
                <a:cs typeface="Calibri"/>
              </a:rPr>
              <a:t>Apache Kafka Connect: For integrating with various data sources and sinks.</a:t>
            </a:r>
            <a:endParaRPr lang="en-US" dirty="0">
              <a:latin typeface="Bahnschrift Light Condensed" panose="020B0502040204020203" pitchFamily="34" charset="0"/>
            </a:endParaRPr>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0070C0"/>
                </a:solidFill>
                <a:latin typeface="Arial"/>
                <a:ea typeface="+mj-lt"/>
                <a:cs typeface="Arial"/>
              </a:rPr>
              <a:t>Algorithm &amp; Deployment</a:t>
            </a:r>
            <a:endParaRPr lang="en-US" dirty="0">
              <a:solidFill>
                <a:srgbClr val="0070C0"/>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10000"/>
          </a:bodyPr>
          <a:lstStyle/>
          <a:p>
            <a:pPr marL="305435" indent="-305435"/>
            <a:r>
              <a:rPr lang="en-IN" sz="2000" b="1" dirty="0">
                <a:latin typeface="Bahnschrift Light Condensed" panose="020B0502040204020203" pitchFamily="34" charset="0"/>
                <a:ea typeface="+mn-lt"/>
                <a:cs typeface="+mn-lt"/>
              </a:rPr>
              <a:t>Algorithm Selection:</a:t>
            </a:r>
            <a:endParaRPr lang="en-IN" sz="2000" b="1" dirty="0">
              <a:latin typeface="Bahnschrift Light Condensed" panose="020B0502040204020203" pitchFamily="34" charset="0"/>
              <a:cs typeface="Calibri"/>
            </a:endParaRPr>
          </a:p>
          <a:p>
            <a:pPr marL="629920" indent="-305435">
              <a:lnSpc>
                <a:spcPct val="100000"/>
              </a:lnSpc>
              <a:spcBef>
                <a:spcPts val="20"/>
              </a:spcBef>
            </a:pPr>
            <a:r>
              <a:rPr lang="en-IN" sz="2000" dirty="0">
                <a:solidFill>
                  <a:srgbClr val="404040"/>
                </a:solidFill>
                <a:latin typeface="Bahnschrift Light Condensed" panose="020B0502040204020203" pitchFamily="34" charset="0"/>
                <a:ea typeface="+mn-lt"/>
                <a:cs typeface="Calibri"/>
              </a:rPr>
              <a:t>one suitable algorithm for keylogger detection and security implementation project is the Random Forest algorithm.</a:t>
            </a:r>
            <a:endParaRPr lang="en-IN" sz="2000" dirty="0">
              <a:solidFill>
                <a:srgbClr val="404040"/>
              </a:solidFill>
              <a:latin typeface="Bahnschrift Light Condensed" panose="020B0502040204020203" pitchFamily="34" charset="0"/>
              <a:cs typeface="Calibri"/>
            </a:endParaRPr>
          </a:p>
          <a:p>
            <a:pPr marL="629920" lvl="1" indent="-305435">
              <a:spcBef>
                <a:spcPts val="20"/>
              </a:spcBef>
            </a:pPr>
            <a:r>
              <a:rPr lang="en-IN" sz="2000" b="1" dirty="0">
                <a:latin typeface="Bahnschrift Light Condensed" panose="020B0502040204020203" pitchFamily="34" charset="0"/>
                <a:ea typeface="+mn-lt"/>
                <a:cs typeface="Calibri"/>
              </a:rPr>
              <a:t>Random Forest:</a:t>
            </a:r>
            <a:endParaRPr lang="en-IN" b="1" dirty="0">
              <a:latin typeface="Bahnschrift Light Condensed" panose="020B0502040204020203" pitchFamily="34" charset="0"/>
            </a:endParaRPr>
          </a:p>
          <a:p>
            <a:pPr marL="629920" lvl="1" indent="-305435"/>
            <a:r>
              <a:rPr lang="en-IN" sz="2000" b="1" dirty="0">
                <a:latin typeface="Bahnschrift Light Condensed" panose="020B0502040204020203" pitchFamily="34" charset="0"/>
                <a:ea typeface="+mn-lt"/>
                <a:cs typeface="Calibri"/>
              </a:rPr>
              <a:t>Type:</a:t>
            </a:r>
            <a:r>
              <a:rPr lang="en-IN" sz="2000" dirty="0">
                <a:solidFill>
                  <a:srgbClr val="404040"/>
                </a:solidFill>
                <a:latin typeface="Bahnschrift Light Condensed" panose="020B0502040204020203" pitchFamily="34" charset="0"/>
                <a:ea typeface="+mn-lt"/>
                <a:cs typeface="Calibri"/>
              </a:rPr>
              <a:t> Supervised Learning (Classification)</a:t>
            </a:r>
            <a:endParaRPr lang="en-IN" dirty="0">
              <a:latin typeface="Bahnschrift Light Condensed" panose="020B0502040204020203" pitchFamily="34" charset="0"/>
            </a:endParaRPr>
          </a:p>
          <a:p>
            <a:pPr marL="324485" lvl="1" indent="0">
              <a:buNone/>
            </a:pPr>
            <a:r>
              <a:rPr lang="en-IN" sz="2000" b="1" dirty="0">
                <a:latin typeface="Bahnschrift Light Condensed" panose="020B0502040204020203" pitchFamily="34" charset="0"/>
                <a:ea typeface="+mn-lt"/>
                <a:cs typeface="Calibri"/>
              </a:rPr>
              <a:t>Strengths:</a:t>
            </a:r>
            <a:endParaRPr lang="en-IN" b="1"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Suitable for classification tasks with high-dimensional feature spaces.</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Robust against overfitting due to the ensemble nature of the algorithm.</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Can handle both numerical and categorical features.</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Provides feature importance scores for interpretability.</a:t>
            </a:r>
            <a:endParaRPr lang="en-IN" dirty="0">
              <a:latin typeface="Bahnschrift Light Condensed" panose="020B0502040204020203" pitchFamily="34" charset="0"/>
            </a:endParaRPr>
          </a:p>
          <a:p>
            <a:pPr marL="324485" lvl="1" indent="0">
              <a:buNone/>
            </a:pPr>
            <a:r>
              <a:rPr lang="en-IN" sz="2000" b="1" dirty="0">
                <a:latin typeface="Bahnschrift Light Condensed" panose="020B0502040204020203" pitchFamily="34" charset="0"/>
                <a:ea typeface="+mn-lt"/>
                <a:cs typeface="Calibri"/>
              </a:rPr>
              <a:t>How it works:</a:t>
            </a:r>
            <a:endParaRPr lang="en-IN" b="1"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Random Forest is an ensemble learning method that constructs multiple decision trees during training.</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Each decision tree is trained on a random subset of the training data and a random subset of features.</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latin typeface="Bahnschrift Light Condensed" panose="020B0502040204020203" pitchFamily="34" charset="0"/>
            </a:endParaRPr>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971550" y="621793"/>
            <a:ext cx="10275570" cy="6261608"/>
          </a:xfrm>
        </p:spPr>
        <p:txBody>
          <a:bodyPr vert="horz" lIns="91440" tIns="45720" rIns="91440" bIns="45720" rtlCol="0" anchor="ctr">
            <a:noAutofit/>
          </a:bodyPr>
          <a:lstStyle/>
          <a:p>
            <a:pPr marL="0" indent="0">
              <a:buNone/>
            </a:pPr>
            <a:r>
              <a:rPr lang="en-US" sz="2000" b="1" dirty="0">
                <a:latin typeface="Bahnschrift Light Condensed" panose="020B0502040204020203" pitchFamily="34" charset="0"/>
                <a:ea typeface="+mn-lt"/>
                <a:cs typeface="+mn-lt"/>
              </a:rPr>
              <a:t>Application to Keylogger Detection:</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Random Forest can be trained on a dataset of labeled examples, where each example represents either normal user behavior or keylogger activity.</a:t>
            </a:r>
            <a:endParaRPr lang="en-US" sz="2000"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Features extracted from user behavior, system logs, and network traffic can be used as input features for the algorithm.</a:t>
            </a:r>
            <a:endParaRPr lang="en-US" sz="2000"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The Random Forest model learns to distinguish between benign and malicious behavior based on the patterns present in the training data.</a:t>
            </a:r>
            <a:endParaRPr lang="en-US" sz="2000"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During prediction, the trained Random Forest model can classify new instances of behavior as either benign or potentially malicious based on the learned patterns.</a:t>
            </a:r>
            <a:endParaRPr lang="en-US" sz="2000" dirty="0">
              <a:latin typeface="Bahnschrift Light Condensed" panose="020B0502040204020203" pitchFamily="34" charset="0"/>
              <a:cs typeface="Calibri"/>
            </a:endParaRPr>
          </a:p>
          <a:p>
            <a:pPr marL="0" indent="0">
              <a:buNone/>
            </a:pPr>
            <a:r>
              <a:rPr lang="en-US" sz="2000" b="1" dirty="0">
                <a:latin typeface="Bahnschrift Light Condensed" panose="020B0502040204020203" pitchFamily="34" charset="0"/>
                <a:ea typeface="+mn-lt"/>
                <a:cs typeface="+mn-lt"/>
              </a:rPr>
              <a:t>Considerations:</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Bahnschrift Light Condensed" panose="020B0502040204020203" pitchFamily="34" charset="0"/>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694944" y="621792"/>
            <a:ext cx="10076688" cy="5353558"/>
          </a:xfrm>
        </p:spPr>
        <p:txBody>
          <a:bodyPr>
            <a:normAutofit/>
          </a:bodyPr>
          <a:lstStyle/>
          <a:p>
            <a:pPr marL="305435" indent="-305435"/>
            <a:r>
              <a:rPr lang="en-US" sz="2000" dirty="0">
                <a:solidFill>
                  <a:srgbClr val="404040"/>
                </a:solidFill>
                <a:latin typeface="Bahnschrift Light Condensed" panose="020B0502040204020203" pitchFamily="34" charset="0"/>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dirty="0">
                <a:solidFill>
                  <a:srgbClr val="404040"/>
                </a:solidFill>
                <a:latin typeface="Bahnschrift Light Condensed" panose="020B0502040204020203" pitchFamily="34" charset="0"/>
                <a:ea typeface="+mn-lt"/>
                <a:cs typeface="Calibri"/>
              </a:rPr>
              <a:t>Implementation:</a:t>
            </a:r>
            <a:endParaRPr lang="en-US" sz="2000" b="1"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Random Forest algorithms are available in popular machine learning libraries such as scikit-learn in Python, making them accessible for implementation in security systems.</a:t>
            </a:r>
            <a:endParaRPr lang="en-US" dirty="0">
              <a:latin typeface="Bahnschrift Light Condensed" panose="020B0502040204020203" pitchFamily="34" charset="0"/>
            </a:endParaRPr>
          </a:p>
          <a:p>
            <a:pPr marL="305435" indent="-305435">
              <a:spcBef>
                <a:spcPts val="20"/>
              </a:spcBef>
            </a:pPr>
            <a:r>
              <a:rPr lang="en-US" sz="2000" dirty="0">
                <a:solidFill>
                  <a:srgbClr val="404040"/>
                </a:solidFill>
                <a:latin typeface="Bahnschrift Light Condensed" panose="020B0502040204020203" pitchFamily="34" charset="0"/>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latin typeface="Bahnschrift Light Condensed" panose="020B0502040204020203" pitchFamily="34" charset="0"/>
              </a:rPr>
            </a:br>
            <a:endParaRPr lang="en-US" dirty="0">
              <a:latin typeface="Bahnschrift Light Condensed" panose="020B0502040204020203" pitchFamily="34" charset="0"/>
            </a:endParaRPr>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777240" y="393192"/>
            <a:ext cx="10252710" cy="6231446"/>
          </a:xfrm>
        </p:spPr>
        <p:txBody>
          <a:bodyPr vert="horz" lIns="91440" tIns="45720" rIns="91440" bIns="45720" rtlCol="0" anchor="ctr">
            <a:noAutofit/>
          </a:bodyPr>
          <a:lstStyle/>
          <a:p>
            <a:pPr marL="305435" indent="-305435"/>
            <a:r>
              <a:rPr lang="en-IN" sz="2000" b="1" dirty="0">
                <a:latin typeface="Bahnschrift Light Condensed" panose="020B0502040204020203" pitchFamily="34" charset="0"/>
                <a:cs typeface="Calibri"/>
              </a:rPr>
              <a:t>Data Input:</a:t>
            </a:r>
            <a:br>
              <a:rPr lang="en-US" sz="2000" dirty="0">
                <a:latin typeface="Bahnschrift Light Condensed" panose="020B0502040204020203" pitchFamily="34" charset="0"/>
              </a:rPr>
            </a:br>
            <a:r>
              <a:rPr lang="en-IN" sz="2000" dirty="0">
                <a:solidFill>
                  <a:srgbClr val="404040"/>
                </a:solidFill>
                <a:latin typeface="Bahnschrift Light Condensed" panose="020B0502040204020203" pitchFamily="34" charset="0"/>
                <a:ea typeface="+mn-lt"/>
                <a:cs typeface="+mn-lt"/>
              </a:rPr>
              <a:t>In a keylogger detection system using a Random Forest algorithm, the input features play a crucial role in distinguishing between normal user </a:t>
            </a:r>
            <a:r>
              <a:rPr lang="en-IN" sz="2000" dirty="0" err="1">
                <a:solidFill>
                  <a:srgbClr val="404040"/>
                </a:solidFill>
                <a:latin typeface="Bahnschrift Light Condensed" panose="020B0502040204020203" pitchFamily="34" charset="0"/>
                <a:ea typeface="+mn-lt"/>
                <a:cs typeface="+mn-lt"/>
              </a:rPr>
              <a:t>behavior</a:t>
            </a:r>
            <a:r>
              <a:rPr lang="en-IN" sz="2000" dirty="0">
                <a:solidFill>
                  <a:srgbClr val="404040"/>
                </a:solidFill>
                <a:latin typeface="Bahnschrift Light Condensed" panose="020B0502040204020203" pitchFamily="34" charset="0"/>
                <a:ea typeface="+mn-lt"/>
                <a:cs typeface="+mn-lt"/>
              </a:rPr>
              <a:t> and potentially malicious activity. Here are some examples of input features that could be used by the algorithm:</a:t>
            </a:r>
            <a:endParaRPr lang="en-IN" sz="2000" dirty="0">
              <a:latin typeface="Bahnschrift Light Condensed" panose="020B0502040204020203" pitchFamily="34" charset="0"/>
              <a:cs typeface="Calibri"/>
            </a:endParaRPr>
          </a:p>
          <a:p>
            <a:pPr marL="0" lvl="1" indent="0">
              <a:spcBef>
                <a:spcPts val="20"/>
              </a:spcBef>
              <a:buNone/>
            </a:pPr>
            <a:r>
              <a:rPr lang="en-IN" sz="2000" b="1" dirty="0">
                <a:latin typeface="Bahnschrift Light Condensed" panose="020B0502040204020203" pitchFamily="34" charset="0"/>
                <a:cs typeface="Calibri"/>
              </a:rPr>
              <a:t>Keystroke Dynamics:</a:t>
            </a:r>
            <a:endParaRPr lang="en-IN" sz="2000" dirty="0">
              <a:solidFill>
                <a:srgbClr val="000000"/>
              </a:solidFill>
              <a:latin typeface="Bahnschrift Light Condensed" panose="020B0502040204020203" pitchFamily="34" charset="0"/>
              <a:cs typeface="Calibri"/>
            </a:endParaRPr>
          </a:p>
          <a:p>
            <a:pPr marL="305435" lvl="1" indent="-305435"/>
            <a:r>
              <a:rPr lang="en-IN" sz="2000" dirty="0">
                <a:latin typeface="Bahnschrift Light Condensed" panose="020B0502040204020203" pitchFamily="34" charset="0"/>
                <a:cs typeface="Calibri"/>
              </a:rPr>
              <a:t>Duration of key presses: The time duration for which each key is pressed.</a:t>
            </a:r>
            <a:endParaRPr lang="en-IN" sz="2000" dirty="0">
              <a:solidFill>
                <a:srgbClr val="000000"/>
              </a:solidFill>
              <a:latin typeface="Bahnschrift Light Condensed" panose="020B0502040204020203" pitchFamily="34" charset="0"/>
              <a:cs typeface="Calibri"/>
            </a:endParaRPr>
          </a:p>
          <a:p>
            <a:pPr marL="305435" lvl="1" indent="-305435"/>
            <a:r>
              <a:rPr lang="en-IN" sz="2000" dirty="0">
                <a:latin typeface="Bahnschrift Light Condensed" panose="020B0502040204020203" pitchFamily="34" charset="0"/>
                <a:cs typeface="Calibri"/>
              </a:rPr>
              <a:t>Inter-key intervals: The time intervals between consecutive key presses.</a:t>
            </a:r>
            <a:endParaRPr lang="en-IN" sz="2000" dirty="0">
              <a:solidFill>
                <a:srgbClr val="000000"/>
              </a:solidFill>
              <a:latin typeface="Bahnschrift Light Condensed" panose="020B0502040204020203" pitchFamily="34" charset="0"/>
              <a:cs typeface="Calibri"/>
            </a:endParaRPr>
          </a:p>
          <a:p>
            <a:pPr marL="305435" lvl="1" indent="-305435"/>
            <a:r>
              <a:rPr lang="en-IN" sz="2000" dirty="0">
                <a:latin typeface="Bahnschrift Light Condensed" panose="020B0502040204020203" pitchFamily="34" charset="0"/>
                <a:cs typeface="Calibri"/>
              </a:rPr>
              <a:t>Typing speed: The rate at which keys are pressed, measured in characters per minute.</a:t>
            </a:r>
            <a:endParaRPr lang="en-IN" sz="2000" dirty="0">
              <a:solidFill>
                <a:srgbClr val="000000"/>
              </a:solidFill>
              <a:latin typeface="Bahnschrift Light Condensed" panose="020B0502040204020203" pitchFamily="34" charset="0"/>
              <a:cs typeface="Calibri"/>
            </a:endParaRPr>
          </a:p>
          <a:p>
            <a:pPr marL="305435" lvl="1" indent="-305435"/>
            <a:r>
              <a:rPr lang="en-IN" sz="2000" dirty="0">
                <a:latin typeface="Bahnschrift Light Condensed" panose="020B0502040204020203" pitchFamily="34" charset="0"/>
                <a:cs typeface="Calibri"/>
              </a:rPr>
              <a:t>Frequency of key combinations: The occurrence of specific key sequences or combinations (e.g., CTRL + ALT + DEL).</a:t>
            </a:r>
            <a:endParaRPr lang="en-IN" sz="2000" dirty="0">
              <a:solidFill>
                <a:srgbClr val="000000"/>
              </a:solidFill>
              <a:latin typeface="Bahnschrift Light Condensed" panose="020B0502040204020203" pitchFamily="34" charset="0"/>
              <a:cs typeface="Calibri"/>
            </a:endParaRPr>
          </a:p>
          <a:p>
            <a:pPr marL="0" indent="0">
              <a:lnSpc>
                <a:spcPct val="100000"/>
              </a:lnSpc>
              <a:spcBef>
                <a:spcPts val="20"/>
              </a:spcBef>
              <a:buNone/>
            </a:pPr>
            <a:r>
              <a:rPr lang="en-IN" sz="2000" b="1" dirty="0">
                <a:latin typeface="Bahnschrift Light Condensed" panose="020B0502040204020203" pitchFamily="34" charset="0"/>
                <a:ea typeface="+mn-lt"/>
                <a:cs typeface="Calibri"/>
              </a:rPr>
              <a:t>System Activities:</a:t>
            </a:r>
            <a:endParaRPr lang="en-IN" sz="2000" b="1" dirty="0">
              <a:latin typeface="Bahnschrift Light Condensed" panose="020B0502040204020203" pitchFamily="34" charset="0"/>
              <a:cs typeface="Calibri"/>
            </a:endParaRPr>
          </a:p>
          <a:p>
            <a:pPr marL="305435" lvl="1" indent="-305435"/>
            <a:r>
              <a:rPr lang="en-IN" sz="2000" dirty="0">
                <a:solidFill>
                  <a:srgbClr val="404040"/>
                </a:solidFill>
                <a:latin typeface="Bahnschrift Light Condensed" panose="020B0502040204020203" pitchFamily="34" charset="0"/>
                <a:ea typeface="+mn-lt"/>
                <a:cs typeface="Calibri"/>
              </a:rPr>
              <a:t>Process executions: Information about processes or applications launched by the user.</a:t>
            </a:r>
            <a:endParaRPr lang="en-IN" dirty="0">
              <a:latin typeface="Bahnschrift Light Condensed" panose="020B0502040204020203" pitchFamily="34" charset="0"/>
            </a:endParaRPr>
          </a:p>
          <a:p>
            <a:pPr marL="305435" lvl="1" indent="-305435"/>
            <a:r>
              <a:rPr lang="en-IN" sz="2000" dirty="0">
                <a:solidFill>
                  <a:srgbClr val="404040"/>
                </a:solidFill>
                <a:latin typeface="Bahnschrift Light Condensed" panose="020B0502040204020203" pitchFamily="34" charset="0"/>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1170432" y="420624"/>
            <a:ext cx="9859518" cy="5735701"/>
          </a:xfrm>
        </p:spPr>
        <p:txBody>
          <a:bodyPr/>
          <a:lstStyle/>
          <a:p>
            <a:pPr marL="0" indent="0">
              <a:spcBef>
                <a:spcPts val="20"/>
              </a:spcBef>
              <a:buNone/>
            </a:pPr>
            <a:r>
              <a:rPr lang="en-US" sz="2000" b="1" dirty="0">
                <a:latin typeface="Bahnschrift Light Condensed" panose="020B0502040204020203" pitchFamily="34" charset="0"/>
                <a:ea typeface="+mn-lt"/>
                <a:cs typeface="+mn-lt"/>
              </a:rPr>
              <a:t>User Interactions:</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Application usage patterns: Frequency and duration of interactions with different applications.</a:t>
            </a:r>
            <a:endParaRPr lang="en-US" sz="2000"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Mouse movements: Patterns of mouse movements and clicks.</a:t>
            </a:r>
            <a:endParaRPr lang="en-US" sz="2000" dirty="0">
              <a:latin typeface="Bahnschrift Light Condensed" panose="020B0502040204020203" pitchFamily="34" charset="0"/>
            </a:endParaRPr>
          </a:p>
          <a:p>
            <a:pPr marL="0" indent="0">
              <a:spcBef>
                <a:spcPts val="20"/>
              </a:spcBef>
              <a:buNone/>
            </a:pPr>
            <a:r>
              <a:rPr lang="en-US" sz="2000" b="1" dirty="0">
                <a:latin typeface="Bahnschrift Light Condensed" panose="020B0502040204020203" pitchFamily="34" charset="0"/>
                <a:ea typeface="+mn-lt"/>
                <a:cs typeface="Calibri"/>
              </a:rPr>
              <a:t>Contextual Information:</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Time of day: The timestamp of each recorded event, providing temporal context.</a:t>
            </a:r>
            <a:endParaRPr lang="en-US" dirty="0">
              <a:latin typeface="Bahnschrift Light Condensed" panose="020B0502040204020203" pitchFamily="34" charset="0"/>
            </a:endParaRPr>
          </a:p>
          <a:p>
            <a:pPr marL="305435" indent="-305435"/>
            <a:r>
              <a:rPr lang="en-US" sz="2000" dirty="0">
                <a:solidFill>
                  <a:srgbClr val="404040"/>
                </a:solidFill>
                <a:latin typeface="Bahnschrift Light Condensed" panose="020B0502040204020203" pitchFamily="34" charset="0"/>
                <a:ea typeface="+mn-lt"/>
                <a:cs typeface="Calibri"/>
              </a:rPr>
              <a:t>Day of the week: Information about the day on which the event occurred.</a:t>
            </a:r>
            <a:endParaRPr lang="en-US" dirty="0">
              <a:latin typeface="Bahnschrift Light Condensed" panose="020B0502040204020203" pitchFamily="34" charset="0"/>
            </a:endParaRPr>
          </a:p>
          <a:p>
            <a:pPr marL="305435" indent="-305435"/>
            <a:r>
              <a:rPr lang="en-US" sz="2000" dirty="0">
                <a:solidFill>
                  <a:srgbClr val="404040"/>
                </a:solidFill>
                <a:latin typeface="Bahnschrift Light Condensed" panose="020B0502040204020203" pitchFamily="34" charset="0"/>
                <a:ea typeface="+mn-lt"/>
                <a:cs typeface="Calibri"/>
              </a:rPr>
              <a:t>User identity: The identity or user profile associated with the recorded activity.</a:t>
            </a:r>
            <a:endParaRPr lang="en-US" dirty="0">
              <a:latin typeface="Bahnschrift Light Condensed" panose="020B0502040204020203" pitchFamily="34" charset="0"/>
            </a:endParaRPr>
          </a:p>
          <a:p>
            <a:pPr marL="0" indent="0">
              <a:spcBef>
                <a:spcPts val="20"/>
              </a:spcBef>
              <a:buNone/>
            </a:pPr>
            <a:r>
              <a:rPr lang="en-US" sz="2000" b="1" dirty="0">
                <a:latin typeface="Bahnschrift Light Condensed" panose="020B0502040204020203" pitchFamily="34" charset="0"/>
                <a:ea typeface="+mn-lt"/>
                <a:cs typeface="Calibri"/>
              </a:rPr>
              <a:t>Derived Features:</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Statistical measures: Mean, median, standard deviation, and other statistical measures calculated from the raw data.</a:t>
            </a:r>
            <a:endParaRPr lang="en-US" dirty="0">
              <a:latin typeface="Bahnschrift Light Condensed" panose="020B0502040204020203" pitchFamily="34" charset="0"/>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1078992" y="813816"/>
            <a:ext cx="9950958" cy="5161534"/>
          </a:xfrm>
        </p:spPr>
        <p:txBody>
          <a:bodyPr/>
          <a:lstStyle/>
          <a:p>
            <a:pPr marL="305435" indent="-305435"/>
            <a:r>
              <a:rPr lang="en-IN" sz="2000" dirty="0">
                <a:latin typeface="Bahnschrift Light Condensed" panose="020B0502040204020203" pitchFamily="34" charset="0"/>
                <a:cs typeface="Calibri"/>
              </a:rPr>
              <a:t>Training Process:</a:t>
            </a:r>
            <a:endParaRPr lang="en-IN" sz="2000" dirty="0">
              <a:solidFill>
                <a:srgbClr val="000000"/>
              </a:solidFill>
              <a:latin typeface="Bahnschrift Light Condensed" panose="020B0502040204020203" pitchFamily="34" charset="0"/>
              <a:cs typeface="Calibri"/>
            </a:endParaRPr>
          </a:p>
          <a:p>
            <a:pPr marL="324485" indent="0">
              <a:lnSpc>
                <a:spcPct val="100000"/>
              </a:lnSpc>
              <a:spcBef>
                <a:spcPts val="20"/>
              </a:spcBef>
              <a:buNone/>
            </a:pPr>
            <a:r>
              <a:rPr lang="en-IN" sz="2000" b="1" dirty="0">
                <a:solidFill>
                  <a:srgbClr val="404040"/>
                </a:solidFill>
                <a:latin typeface="Bahnschrift Light Condensed" panose="020B0502040204020203" pitchFamily="34" charset="0"/>
                <a:ea typeface="+mn-lt"/>
                <a:cs typeface="Calibri"/>
              </a:rPr>
              <a:t>Data Collection:</a:t>
            </a:r>
            <a:endParaRPr lang="en-IN" sz="2000" b="1" dirty="0">
              <a:solidFill>
                <a:srgbClr val="404040"/>
              </a:solidFill>
              <a:latin typeface="Bahnschrift Light Condensed" panose="020B0502040204020203" pitchFamily="34" charset="0"/>
              <a:cs typeface="Calibri"/>
            </a:endParaRPr>
          </a:p>
          <a:p>
            <a:pPr marL="629920" lvl="1" indent="-305435"/>
            <a:r>
              <a:rPr lang="en-IN" sz="2000" dirty="0">
                <a:solidFill>
                  <a:srgbClr val="404040"/>
                </a:solidFill>
                <a:latin typeface="Bahnschrift Light Condensed" panose="020B0502040204020203" pitchFamily="34" charset="0"/>
                <a:ea typeface="+mn-lt"/>
                <a:cs typeface="Calibri"/>
              </a:rPr>
              <a:t>Gather a dataset of historical data containing examples of both normal user </a:t>
            </a:r>
            <a:r>
              <a:rPr lang="en-IN" sz="2000" dirty="0" err="1">
                <a:solidFill>
                  <a:srgbClr val="404040"/>
                </a:solidFill>
                <a:latin typeface="Bahnschrift Light Condensed" panose="020B0502040204020203" pitchFamily="34" charset="0"/>
                <a:ea typeface="+mn-lt"/>
                <a:cs typeface="Calibri"/>
              </a:rPr>
              <a:t>behavior</a:t>
            </a:r>
            <a:r>
              <a:rPr lang="en-IN" sz="2000" dirty="0">
                <a:solidFill>
                  <a:srgbClr val="404040"/>
                </a:solidFill>
                <a:latin typeface="Bahnschrift Light Condensed" panose="020B0502040204020203" pitchFamily="34" charset="0"/>
                <a:ea typeface="+mn-lt"/>
                <a:cs typeface="Calibri"/>
              </a:rPr>
              <a:t> and instances of keylogger activity.</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Ensure that the dataset covers a diverse range of scenarios and captures relevant features that characterize different types of user interactions and system activities.</a:t>
            </a:r>
            <a:endParaRPr lang="en-IN" dirty="0">
              <a:latin typeface="Bahnschrift Light Condensed" panose="020B0502040204020203" pitchFamily="34" charset="0"/>
            </a:endParaRPr>
          </a:p>
          <a:p>
            <a:pPr marL="324485" indent="0">
              <a:lnSpc>
                <a:spcPct val="100000"/>
              </a:lnSpc>
              <a:spcBef>
                <a:spcPts val="20"/>
              </a:spcBef>
              <a:buNone/>
            </a:pPr>
            <a:r>
              <a:rPr lang="en-IN" sz="2000" b="1" dirty="0">
                <a:solidFill>
                  <a:srgbClr val="404040"/>
                </a:solidFill>
                <a:latin typeface="Bahnschrift Light Condensed" panose="020B0502040204020203" pitchFamily="34" charset="0"/>
                <a:ea typeface="+mn-lt"/>
                <a:cs typeface="Calibri"/>
              </a:rPr>
              <a:t>Data Preprocessing:</a:t>
            </a:r>
            <a:endParaRPr lang="en-IN" sz="2000" b="1" dirty="0">
              <a:solidFill>
                <a:srgbClr val="404040"/>
              </a:solidFill>
              <a:latin typeface="Bahnschrift Light Condensed" panose="020B0502040204020203" pitchFamily="34" charset="0"/>
              <a:cs typeface="Calibri"/>
            </a:endParaRPr>
          </a:p>
          <a:p>
            <a:pPr marL="629920" lvl="1" indent="-305435"/>
            <a:r>
              <a:rPr lang="en-IN" sz="2000" dirty="0">
                <a:solidFill>
                  <a:srgbClr val="404040"/>
                </a:solidFill>
                <a:latin typeface="Bahnschrift Light Condensed" panose="020B0502040204020203" pitchFamily="34" charset="0"/>
                <a:ea typeface="+mn-lt"/>
                <a:cs typeface="Calibri"/>
              </a:rPr>
              <a:t>Clean the dataset by handling missing values, removing outliers, and normalizing numerical features if necessary.</a:t>
            </a:r>
            <a:endParaRPr lang="en-IN" dirty="0">
              <a:latin typeface="Bahnschrift Light Condensed" panose="020B0502040204020203" pitchFamily="34" charset="0"/>
            </a:endParaRPr>
          </a:p>
          <a:p>
            <a:pPr marL="629920" lvl="1" indent="-305435"/>
            <a:r>
              <a:rPr lang="en-IN" sz="2000" dirty="0">
                <a:solidFill>
                  <a:srgbClr val="404040"/>
                </a:solidFill>
                <a:latin typeface="Bahnschrift Light Condensed" panose="020B0502040204020203" pitchFamily="34" charset="0"/>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466344" y="649224"/>
            <a:ext cx="10563606" cy="5527739"/>
          </a:xfrm>
        </p:spPr>
        <p:txBody>
          <a:bodyPr/>
          <a:lstStyle/>
          <a:p>
            <a:pPr marL="0" indent="0">
              <a:spcBef>
                <a:spcPts val="20"/>
              </a:spcBef>
              <a:buNone/>
            </a:pPr>
            <a:r>
              <a:rPr lang="en-US" sz="2000" b="1" dirty="0">
                <a:latin typeface="Bahnschrift Light Condensed" panose="020B0502040204020203" pitchFamily="34" charset="0"/>
                <a:ea typeface="+mn-lt"/>
                <a:cs typeface="+mn-lt"/>
              </a:rPr>
              <a:t>Feature Extraction:</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Extract relevant features from the dataset that are indicative of normal and potentially malicious behavior.</a:t>
            </a:r>
            <a:endParaRPr lang="en-US" sz="2000" dirty="0">
              <a:latin typeface="Bahnschrift Light Condensed" panose="020B0502040204020203" pitchFamily="34" charset="0"/>
              <a:cs typeface="Calibri"/>
            </a:endParaRPr>
          </a:p>
          <a:p>
            <a:pPr marL="0" indent="0">
              <a:spcBef>
                <a:spcPts val="20"/>
              </a:spcBef>
              <a:buNone/>
            </a:pPr>
            <a:r>
              <a:rPr lang="en-US" sz="2000" b="1" dirty="0">
                <a:latin typeface="Bahnschrift Light Condensed" panose="020B0502040204020203" pitchFamily="34" charset="0"/>
                <a:ea typeface="+mn-lt"/>
                <a:cs typeface="+mn-lt"/>
              </a:rPr>
              <a:t>Splitting the Dataset:</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Divide the dataset into training and testing sets to evaluate the performance of the trained model.</a:t>
            </a:r>
            <a:endParaRPr lang="en-US" sz="2000" dirty="0">
              <a:latin typeface="Bahnschrift Light Condensed" panose="020B0502040204020203" pitchFamily="34" charset="0"/>
              <a:cs typeface="Calibri"/>
            </a:endParaRPr>
          </a:p>
          <a:p>
            <a:pPr marL="0" indent="0">
              <a:spcBef>
                <a:spcPts val="20"/>
              </a:spcBef>
              <a:buNone/>
            </a:pPr>
            <a:r>
              <a:rPr lang="en-US" sz="2000" b="1" dirty="0">
                <a:latin typeface="Bahnschrift Light Condensed" panose="020B0502040204020203" pitchFamily="34" charset="0"/>
                <a:ea typeface="+mn-lt"/>
                <a:cs typeface="+mn-lt"/>
              </a:rPr>
              <a:t>Training the Random Forest Model:</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Initialize a Random Forest classifier with appropriate hyperparameters, such as the number of trees, tree depth, and minimum samples per leaf.</a:t>
            </a:r>
            <a:endParaRPr lang="en-US" sz="2000" dirty="0">
              <a:latin typeface="Bahnschrift Light Condensed" panose="020B0502040204020203" pitchFamily="34" charset="0"/>
              <a:cs typeface="Calibri"/>
            </a:endParaRPr>
          </a:p>
          <a:p>
            <a:pPr marL="0" indent="0">
              <a:spcBef>
                <a:spcPts val="20"/>
              </a:spcBef>
              <a:buNone/>
            </a:pPr>
            <a:r>
              <a:rPr lang="en-US" sz="2000" b="1" dirty="0">
                <a:latin typeface="Bahnschrift Light Condensed" panose="020B0502040204020203" pitchFamily="34" charset="0"/>
                <a:ea typeface="+mn-lt"/>
                <a:cs typeface="Calibri"/>
              </a:rPr>
              <a:t>Model Evaluation:</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Evaluate the trained Random Forest model's performance on the testing dataset to assess its ability to generalize to unseen data.</a:t>
            </a:r>
            <a:endParaRPr lang="en-US" dirty="0">
              <a:latin typeface="Bahnschrift Light Condensed" panose="020B0502040204020203" pitchFamily="34" charset="0"/>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1682877" y="1124712"/>
            <a:ext cx="8826246" cy="4841494"/>
          </a:xfrm>
        </p:spPr>
        <p:txBody>
          <a:bodyPr/>
          <a:lstStyle/>
          <a:p>
            <a:pPr marL="0" indent="0">
              <a:spcBef>
                <a:spcPts val="20"/>
              </a:spcBef>
              <a:buNone/>
            </a:pPr>
            <a:r>
              <a:rPr lang="en-US" sz="2000" b="1" dirty="0">
                <a:latin typeface="Bahnschrift Light Condensed" panose="020B0502040204020203" pitchFamily="34" charset="0"/>
                <a:ea typeface="+mn-lt"/>
                <a:cs typeface="+mn-lt"/>
              </a:rPr>
              <a:t>Model Deployment:</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Once satisfied with the model's performance, deploy it into the production environment for real-time monitoring and detection of keylogger activity.</a:t>
            </a:r>
            <a:endParaRPr lang="en-US" sz="2000" dirty="0">
              <a:latin typeface="Bahnschrift Light Condensed" panose="020B0502040204020203" pitchFamily="34" charset="0"/>
              <a:cs typeface="Calibri"/>
            </a:endParaRPr>
          </a:p>
          <a:p>
            <a:pPr marL="0" indent="0">
              <a:buNone/>
            </a:pPr>
            <a:r>
              <a:rPr lang="en-US" sz="2000" b="1" dirty="0">
                <a:latin typeface="Bahnschrift Light Condensed" panose="020B0502040204020203" pitchFamily="34" charset="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Bahnschrift Light Condensed" panose="020B0502040204020203" pitchFamily="34" charset="0"/>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Rounded MT Bold" panose="020F0704030504030204" pitchFamily="34" charset="0"/>
                <a:ea typeface="+mn-lt"/>
                <a:cs typeface="Arial"/>
              </a:rPr>
              <a:t>Problem Statement </a:t>
            </a:r>
            <a:r>
              <a:rPr lang="en-US" sz="2000" dirty="0">
                <a:latin typeface="Arial Rounded MT Bold" panose="020F0704030504030204" pitchFamily="34" charset="0"/>
                <a:ea typeface="+mn-lt"/>
                <a:cs typeface="Arial"/>
              </a:rPr>
              <a:t>(Should not include solution)</a:t>
            </a:r>
            <a:endParaRPr lang="en-US" dirty="0">
              <a:latin typeface="Arial Rounded MT Bold" panose="020F0704030504030204" pitchFamily="34" charset="0"/>
              <a:cs typeface="Arial"/>
            </a:endParaRPr>
          </a:p>
          <a:p>
            <a:pPr marL="305435" indent="-305435"/>
            <a:r>
              <a:rPr lang="en-US" sz="2000" b="1" dirty="0">
                <a:latin typeface="Arial Rounded MT Bold" panose="020F0704030504030204" pitchFamily="34" charset="0"/>
                <a:ea typeface="+mn-lt"/>
                <a:cs typeface="Arial"/>
              </a:rPr>
              <a:t>Proposed System/Solution</a:t>
            </a:r>
            <a:endParaRPr lang="en-US" dirty="0">
              <a:latin typeface="Arial Rounded MT Bold" panose="020F0704030504030204" pitchFamily="34" charset="0"/>
              <a:cs typeface="Arial"/>
            </a:endParaRPr>
          </a:p>
          <a:p>
            <a:pPr marL="305435" indent="-305435"/>
            <a:r>
              <a:rPr lang="en-US" sz="2000" b="1" dirty="0">
                <a:latin typeface="Arial Rounded MT Bold" panose="020F0704030504030204" pitchFamily="34" charset="0"/>
                <a:ea typeface="+mn-lt"/>
                <a:cs typeface="Calibri"/>
              </a:rPr>
              <a:t>System </a:t>
            </a:r>
            <a:r>
              <a:rPr lang="en-US" sz="2000" b="1" dirty="0">
                <a:latin typeface="Arial Rounded MT Bold" panose="020F0704030504030204" pitchFamily="34" charset="0"/>
                <a:ea typeface="+mn-lt"/>
                <a:cs typeface="+mn-lt"/>
              </a:rPr>
              <a:t>Development Approach </a:t>
            </a:r>
            <a:r>
              <a:rPr lang="en-US" sz="2000" dirty="0">
                <a:latin typeface="Arial Rounded MT Bold" panose="020F0704030504030204" pitchFamily="34" charset="0"/>
                <a:ea typeface="+mn-lt"/>
                <a:cs typeface="+mn-lt"/>
              </a:rPr>
              <a:t>(Technology Used) </a:t>
            </a:r>
            <a:endParaRPr lang="en-US" dirty="0">
              <a:latin typeface="Arial Rounded MT Bold" panose="020F0704030504030204" pitchFamily="34" charset="0"/>
              <a:ea typeface="+mn-lt"/>
              <a:cs typeface="+mn-lt"/>
            </a:endParaRPr>
          </a:p>
          <a:p>
            <a:pPr marL="305435" indent="-305435"/>
            <a:r>
              <a:rPr lang="en-US" sz="2000" b="1" dirty="0">
                <a:latin typeface="Arial Rounded MT Bold" panose="020F0704030504030204" pitchFamily="34" charset="0"/>
                <a:ea typeface="+mn-lt"/>
                <a:cs typeface="+mn-lt"/>
              </a:rPr>
              <a:t>Algorithm &amp; Deployment  </a:t>
            </a:r>
            <a:endParaRPr lang="en-US" dirty="0">
              <a:latin typeface="Arial Rounded MT Bold" panose="020F0704030504030204" pitchFamily="34" charset="0"/>
              <a:cs typeface="Calibri"/>
            </a:endParaRPr>
          </a:p>
          <a:p>
            <a:pPr marL="305435" indent="-305435"/>
            <a:r>
              <a:rPr lang="en-US" sz="2000" b="1" dirty="0">
                <a:latin typeface="Arial Rounded MT Bold" panose="020F0704030504030204" pitchFamily="34" charset="0"/>
                <a:ea typeface="+mn-lt"/>
                <a:cs typeface="Arial"/>
              </a:rPr>
              <a:t>Result (Output Image)</a:t>
            </a:r>
          </a:p>
          <a:p>
            <a:pPr marL="305435" indent="-305435"/>
            <a:r>
              <a:rPr lang="en-US" sz="2000" b="1" dirty="0">
                <a:latin typeface="Arial Rounded MT Bold" panose="020F0704030504030204" pitchFamily="34" charset="0"/>
                <a:ea typeface="+mn-lt"/>
                <a:cs typeface="Arial"/>
              </a:rPr>
              <a:t>Conclusion</a:t>
            </a:r>
            <a:endParaRPr lang="en-US" dirty="0">
              <a:latin typeface="Arial Rounded MT Bold" panose="020F0704030504030204" pitchFamily="34" charset="0"/>
              <a:cs typeface="Arial"/>
            </a:endParaRPr>
          </a:p>
          <a:p>
            <a:pPr marL="305435" indent="-305435"/>
            <a:r>
              <a:rPr lang="en-US" sz="2000" b="1" dirty="0">
                <a:latin typeface="Arial Rounded MT Bold" panose="020F0704030504030204" pitchFamily="34" charset="0"/>
                <a:ea typeface="+mn-lt"/>
                <a:cs typeface="Arial"/>
              </a:rPr>
              <a:t>Future Scope</a:t>
            </a:r>
          </a:p>
          <a:p>
            <a:pPr marL="305435" indent="-305435"/>
            <a:r>
              <a:rPr lang="en-US" sz="2000" b="1" dirty="0">
                <a:latin typeface="Arial Rounded MT Bold" panose="020F0704030504030204" pitchFamily="34" charset="0"/>
                <a:ea typeface="+mn-lt"/>
                <a:cs typeface="Arial"/>
              </a:rPr>
              <a:t>References</a:t>
            </a:r>
            <a:endParaRPr lang="en-US" dirty="0">
              <a:latin typeface="Arial Rounded MT Bold" panose="020F0704030504030204" pitchFamily="34" charset="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1197864" y="1235075"/>
            <a:ext cx="9832086" cy="5748338"/>
          </a:xfrm>
        </p:spPr>
        <p:txBody>
          <a:bodyPr>
            <a:normAutofit/>
          </a:bodyPr>
          <a:lstStyle/>
          <a:p>
            <a:pPr marL="0" indent="0">
              <a:buNone/>
            </a:pPr>
            <a:r>
              <a:rPr lang="en-IN" sz="2000" b="1" dirty="0">
                <a:latin typeface="Bahnschrift Light Condensed" panose="020B0502040204020203" pitchFamily="34" charset="0"/>
                <a:cs typeface="Calibri"/>
              </a:rPr>
              <a:t>Prediction Process:</a:t>
            </a:r>
            <a:endParaRPr lang="en-IN" sz="2000" dirty="0">
              <a:solidFill>
                <a:srgbClr val="404040"/>
              </a:solidFill>
              <a:latin typeface="Bahnschrift Light Condensed" panose="020B0502040204020203" pitchFamily="34" charset="0"/>
              <a:cs typeface="Calibri"/>
            </a:endParaRPr>
          </a:p>
          <a:p>
            <a:pPr marL="305435" indent="-305435">
              <a:spcBef>
                <a:spcPts val="20"/>
              </a:spcBef>
            </a:pPr>
            <a:r>
              <a:rPr lang="en-IN" sz="2000" dirty="0">
                <a:solidFill>
                  <a:srgbClr val="404040"/>
                </a:solidFill>
                <a:latin typeface="Bahnschrift Light Condensed" panose="020B0502040204020203" pitchFamily="34" charset="0"/>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Bahnschrift Light Condensed" panose="020B0502040204020203" pitchFamily="34" charset="0"/>
              <a:cs typeface="Calibri"/>
            </a:endParaRPr>
          </a:p>
          <a:p>
            <a:pPr marL="0" indent="0">
              <a:spcBef>
                <a:spcPts val="20"/>
              </a:spcBef>
              <a:buNone/>
            </a:pPr>
            <a:r>
              <a:rPr lang="en-IN" sz="2000" b="1" dirty="0">
                <a:solidFill>
                  <a:srgbClr val="404040"/>
                </a:solidFill>
                <a:latin typeface="Bahnschrift Light Condensed" panose="020B0502040204020203" pitchFamily="34" charset="0"/>
                <a:ea typeface="+mn-lt"/>
                <a:cs typeface="Calibri"/>
              </a:rPr>
              <a:t>Input Data:</a:t>
            </a:r>
            <a:endParaRPr lang="en-IN" sz="2000" dirty="0">
              <a:latin typeface="Bahnschrift Light Condensed" panose="020B0502040204020203" pitchFamily="34" charset="0"/>
              <a:cs typeface="Calibri"/>
            </a:endParaRPr>
          </a:p>
          <a:p>
            <a:pPr marL="305435" indent="-305435"/>
            <a:r>
              <a:rPr lang="en-IN" sz="2000" dirty="0">
                <a:solidFill>
                  <a:srgbClr val="404040"/>
                </a:solidFill>
                <a:latin typeface="Bahnschrift Light Condensed" panose="020B0502040204020203" pitchFamily="34" charset="0"/>
                <a:ea typeface="+mn-lt"/>
                <a:cs typeface="Calibri"/>
              </a:rPr>
              <a:t>The algorithm receives input data in the form of features extracted from keyboard events, system activities, user interactions, and contextual information.</a:t>
            </a:r>
            <a:endParaRPr lang="en-IN" sz="2000" dirty="0">
              <a:latin typeface="Bahnschrift Light Condensed" panose="020B0502040204020203" pitchFamily="34" charset="0"/>
              <a:cs typeface="Calibri"/>
            </a:endParaRPr>
          </a:p>
          <a:p>
            <a:pPr marL="305435" indent="-305435"/>
            <a:r>
              <a:rPr lang="en-IN" sz="2000" dirty="0">
                <a:solidFill>
                  <a:srgbClr val="404040"/>
                </a:solidFill>
                <a:latin typeface="Bahnschrift Light Condensed" panose="020B0502040204020203" pitchFamily="34" charset="0"/>
                <a:ea typeface="+mn-lt"/>
                <a:cs typeface="Calibri"/>
              </a:rPr>
              <a:t>These features should be </a:t>
            </a:r>
            <a:r>
              <a:rPr lang="en-IN" sz="2000" dirty="0" err="1">
                <a:solidFill>
                  <a:srgbClr val="404040"/>
                </a:solidFill>
                <a:latin typeface="Bahnschrift Light Condensed" panose="020B0502040204020203" pitchFamily="34" charset="0"/>
                <a:ea typeface="+mn-lt"/>
                <a:cs typeface="Calibri"/>
              </a:rPr>
              <a:t>preprocessed</a:t>
            </a:r>
            <a:r>
              <a:rPr lang="en-IN" sz="2000" dirty="0">
                <a:solidFill>
                  <a:srgbClr val="404040"/>
                </a:solidFill>
                <a:latin typeface="Bahnschrift Light Condensed" panose="020B0502040204020203" pitchFamily="34" charset="0"/>
                <a:ea typeface="+mn-lt"/>
                <a:cs typeface="Calibri"/>
              </a:rPr>
              <a:t> and formatted in the same way as the training data.</a:t>
            </a:r>
            <a:endParaRPr lang="en-IN" sz="2000" dirty="0">
              <a:latin typeface="Bahnschrift Light Condensed" panose="020B0502040204020203" pitchFamily="34" charset="0"/>
              <a:cs typeface="Calibri"/>
            </a:endParaRPr>
          </a:p>
          <a:p>
            <a:pPr marL="0" indent="0">
              <a:spcBef>
                <a:spcPts val="20"/>
              </a:spcBef>
              <a:buNone/>
            </a:pPr>
            <a:r>
              <a:rPr lang="en-IN" sz="2000" b="1" dirty="0">
                <a:solidFill>
                  <a:srgbClr val="404040"/>
                </a:solidFill>
                <a:latin typeface="Bahnschrift Light Condensed" panose="020B0502040204020203" pitchFamily="34" charset="0"/>
                <a:ea typeface="+mn-lt"/>
                <a:cs typeface="Calibri"/>
              </a:rPr>
              <a:t>Ensemble of Decision Trees:</a:t>
            </a:r>
            <a:endParaRPr lang="en-IN" sz="2000" b="1" dirty="0">
              <a:latin typeface="Bahnschrift Light Condensed" panose="020B0502040204020203" pitchFamily="34" charset="0"/>
              <a:cs typeface="Calibri"/>
            </a:endParaRPr>
          </a:p>
          <a:p>
            <a:pPr marL="305435" indent="-305435"/>
            <a:r>
              <a:rPr lang="en-IN" sz="2000" dirty="0">
                <a:solidFill>
                  <a:srgbClr val="404040"/>
                </a:solidFill>
                <a:latin typeface="Bahnschrift Light Condensed" panose="020B0502040204020203" pitchFamily="34" charset="0"/>
                <a:ea typeface="+mn-lt"/>
                <a:cs typeface="Calibri"/>
              </a:rPr>
              <a:t>The Random Forest model consists of an ensemble of decision trees, each trained independently on random subsets of the training data and features.</a:t>
            </a:r>
            <a:endParaRPr lang="en-IN" sz="2000" dirty="0">
              <a:latin typeface="Bahnschrift Light Condensed" panose="020B0502040204020203" pitchFamily="34" charset="0"/>
              <a:cs typeface="Calibri"/>
            </a:endParaRPr>
          </a:p>
          <a:p>
            <a:pPr marL="305435" indent="-305435"/>
            <a:r>
              <a:rPr lang="en-IN" sz="2000" dirty="0">
                <a:solidFill>
                  <a:srgbClr val="404040"/>
                </a:solidFill>
                <a:latin typeface="Bahnschrift Light Condensed" panose="020B0502040204020203" pitchFamily="34" charset="0"/>
                <a:ea typeface="+mn-lt"/>
                <a:cs typeface="Calibri"/>
              </a:rPr>
              <a:t>Each decision tree in the forest has learned to classify instances based on the features and their associated class labels.</a:t>
            </a:r>
            <a:endParaRPr lang="en-IN" sz="2000" dirty="0">
              <a:latin typeface="Bahnschrift Light Condensed" panose="020B0502040204020203" pitchFamily="34" charset="0"/>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749808" y="688404"/>
            <a:ext cx="11029950" cy="5603875"/>
          </a:xfrm>
        </p:spPr>
        <p:txBody>
          <a:bodyPr>
            <a:normAutofit/>
          </a:bodyPr>
          <a:lstStyle/>
          <a:p>
            <a:pPr marL="0" indent="0">
              <a:spcBef>
                <a:spcPts val="20"/>
              </a:spcBef>
              <a:buNone/>
            </a:pPr>
            <a:r>
              <a:rPr lang="en-US" sz="2000" b="1" dirty="0">
                <a:latin typeface="Bahnschrift Light Condensed" panose="020B0502040204020203" pitchFamily="34" charset="0"/>
                <a:ea typeface="+mn-lt"/>
                <a:cs typeface="+mn-lt"/>
              </a:rPr>
              <a:t>Decision Making:</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To make a prediction, the input data is passed through each decision tree in the ensemble.</a:t>
            </a:r>
            <a:endParaRPr lang="en-US" sz="2000"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Each decision tree independently evaluates the input features based on its learned splitting criteria and makes a prediction at the leaf node where the instance ends up.</a:t>
            </a:r>
            <a:endParaRPr lang="en-US" sz="2000" dirty="0">
              <a:latin typeface="Bahnschrift Light Condensed" panose="020B0502040204020203" pitchFamily="34" charset="0"/>
              <a:cs typeface="Calibri"/>
            </a:endParaRPr>
          </a:p>
          <a:p>
            <a:pPr marL="0" indent="0">
              <a:spcBef>
                <a:spcPts val="20"/>
              </a:spcBef>
              <a:buNone/>
            </a:pPr>
            <a:r>
              <a:rPr lang="en-US" sz="2000" b="1" dirty="0">
                <a:latin typeface="Bahnschrift Light Condensed" panose="020B0502040204020203" pitchFamily="34" charset="0"/>
                <a:ea typeface="+mn-lt"/>
                <a:cs typeface="+mn-lt"/>
              </a:rPr>
              <a:t>Voting Mechanism:</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mn-lt"/>
              </a:rPr>
              <a:t>After all decision trees in the forest have made their individual predictions, a voting mechanism is used to determine the final prediction.</a:t>
            </a:r>
            <a:endParaRPr lang="en-US" sz="2000" dirty="0">
              <a:latin typeface="Bahnschrift Light Condensed" panose="020B0502040204020203" pitchFamily="34" charset="0"/>
              <a:cs typeface="Calibri"/>
            </a:endParaRPr>
          </a:p>
          <a:p>
            <a:pPr marL="0" indent="0">
              <a:spcBef>
                <a:spcPts val="20"/>
              </a:spcBef>
              <a:buNone/>
            </a:pPr>
            <a:r>
              <a:rPr lang="en-US" sz="2000" b="1" dirty="0">
                <a:latin typeface="Bahnschrift Light Condensed" panose="020B0502040204020203" pitchFamily="34" charset="0"/>
                <a:ea typeface="+mn-lt"/>
                <a:cs typeface="Calibri"/>
              </a:rPr>
              <a:t>Final Prediction:</a:t>
            </a:r>
            <a:endParaRPr lang="en-US" sz="2000" b="1" dirty="0">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The final prediction output by the Random Forest algorithm is based on the voting mechanism described above.</a:t>
            </a:r>
            <a:endParaRPr lang="en-US" dirty="0">
              <a:latin typeface="Bahnschrift Light Condensed" panose="020B0502040204020203" pitchFamily="34" charset="0"/>
            </a:endParaRPr>
          </a:p>
          <a:p>
            <a:pPr marL="0" indent="0">
              <a:lnSpc>
                <a:spcPct val="100000"/>
              </a:lnSpc>
              <a:spcBef>
                <a:spcPts val="20"/>
              </a:spcBef>
              <a:buNone/>
            </a:pPr>
            <a:r>
              <a:rPr lang="en-US" sz="2000" b="1" dirty="0">
                <a:latin typeface="Bahnschrift Light Condensed" panose="020B0502040204020203" pitchFamily="34" charset="0"/>
                <a:ea typeface="+mn-lt"/>
                <a:cs typeface="Calibri"/>
              </a:rPr>
              <a:t>Output:</a:t>
            </a:r>
            <a:endParaRPr lang="en-US" sz="2000" b="1" dirty="0">
              <a:latin typeface="Bahnschrift Light Condensed" panose="020B0502040204020203" pitchFamily="34" charset="0"/>
              <a:cs typeface="Calibri"/>
            </a:endParaRPr>
          </a:p>
          <a:p>
            <a:pPr marL="305435" indent="-305435">
              <a:lnSpc>
                <a:spcPct val="100000"/>
              </a:lnSpc>
            </a:pPr>
            <a:r>
              <a:rPr lang="en-US" sz="2000" dirty="0">
                <a:solidFill>
                  <a:srgbClr val="404040"/>
                </a:solidFill>
                <a:latin typeface="Bahnschrift Light Condensed" panose="020B0502040204020203" pitchFamily="34" charset="0"/>
                <a:ea typeface="+mn-lt"/>
                <a:cs typeface="Calibri"/>
              </a:rPr>
              <a:t>The trained algorithm outputs the final prediction or class label for the input instance, indicating whether the behavior is classified as normal or potentially malicious.</a:t>
            </a:r>
            <a:endParaRPr lang="en-US" dirty="0">
              <a:latin typeface="Bahnschrift Light Condensed" panose="020B0502040204020203" pitchFamily="34" charset="0"/>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0070C0"/>
                </a:solidFill>
                <a:latin typeface="Arial"/>
                <a:ea typeface="+mj-lt"/>
                <a:cs typeface="Arial"/>
              </a:rPr>
              <a:t>Result</a:t>
            </a:r>
            <a:endParaRPr lang="en-US" dirty="0">
              <a:solidFill>
                <a:srgbClr val="0070C0"/>
              </a:solidFill>
            </a:endParaRPr>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882B15E-31D6-6F5C-5FBB-594E15BDBA86}"/>
              </a:ext>
            </a:extLst>
          </p:cNvPr>
          <p:cNvPicPr>
            <a:picLocks noGrp="1" noChangeAspect="1"/>
          </p:cNvPicPr>
          <p:nvPr>
            <p:ph type="pic" idx="4294967295"/>
          </p:nvPr>
        </p:nvPicPr>
        <p:blipFill rotWithShape="1">
          <a:blip r:embed="rId2"/>
          <a:srcRect l="151" t="1140" r="-1392" b="-1140"/>
          <a:stretch/>
        </p:blipFill>
        <p:spPr>
          <a:xfrm>
            <a:off x="447675" y="842582"/>
            <a:ext cx="11744325" cy="3651250"/>
          </a:xfr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0" y="4692650"/>
            <a:ext cx="11029950" cy="566738"/>
          </a:xfrm>
        </p:spPr>
        <p:txBody>
          <a:bodyPr/>
          <a:lstStyle/>
          <a:p>
            <a:r>
              <a:rPr lang="en-US"/>
              <a:t>Keylog.json</a:t>
            </a:r>
            <a:endParaRPr lang="en-US" dirty="0" err="1"/>
          </a:p>
        </p:txBody>
      </p:sp>
      <p:pic>
        <p:nvPicPr>
          <p:cNvPr id="14" name="Picture Placeholder 13">
            <a:extLst>
              <a:ext uri="{FF2B5EF4-FFF2-40B4-BE49-F238E27FC236}">
                <a16:creationId xmlns:a16="http://schemas.microsoft.com/office/drawing/2014/main" id="{9F9FF734-42B3-D942-F2FD-33CE56C1C8A0}"/>
              </a:ext>
            </a:extLst>
          </p:cNvPr>
          <p:cNvPicPr>
            <a:picLocks noGrp="1" noChangeAspect="1"/>
          </p:cNvPicPr>
          <p:nvPr>
            <p:ph type="pic" idx="4294967295"/>
          </p:nvPr>
        </p:nvPicPr>
        <p:blipFill rotWithShape="1">
          <a:blip r:embed="rId2"/>
          <a:srcRect l="16255" t="656" r="16849" b="59482"/>
          <a:stretch/>
        </p:blipFill>
        <p:spPr>
          <a:xfrm>
            <a:off x="1618488" y="1115568"/>
            <a:ext cx="8101584" cy="3577082"/>
          </a:xfr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0070C0"/>
                </a:solidFill>
                <a:latin typeface="Arial"/>
                <a:ea typeface="+mj-lt"/>
                <a:cs typeface="Arial"/>
              </a:rPr>
              <a:t>Conclusion</a:t>
            </a:r>
            <a:endParaRPr lang="en-US" dirty="0">
              <a:solidFill>
                <a:srgbClr val="0070C0"/>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latin typeface="Bahnschrift Light Condensed" panose="020B0502040204020203" pitchFamily="34" charset="0"/>
              </a:rPr>
              <a:t>Findings:</a:t>
            </a:r>
          </a:p>
          <a:p>
            <a:pPr marL="0" indent="0">
              <a:spcBef>
                <a:spcPts val="20"/>
              </a:spcBef>
              <a:buNone/>
            </a:pPr>
            <a:r>
              <a:rPr lang="en-IN" sz="2000" b="1" dirty="0">
                <a:solidFill>
                  <a:srgbClr val="0F0F0F"/>
                </a:solidFill>
                <a:latin typeface="Bahnschrift Light Condensed" panose="020B0502040204020203" pitchFamily="34" charset="0"/>
              </a:rPr>
              <a:t>Training and Testing:</a:t>
            </a:r>
            <a:endParaRPr lang="en-IN" dirty="0">
              <a:latin typeface="Bahnschrift Light Condensed" panose="020B0502040204020203" pitchFamily="34" charset="0"/>
            </a:endParaRPr>
          </a:p>
          <a:p>
            <a:pPr marL="305435" indent="-305435"/>
            <a:r>
              <a:rPr lang="en-IN" sz="2000" dirty="0">
                <a:solidFill>
                  <a:srgbClr val="0F0F0F"/>
                </a:solidFill>
                <a:latin typeface="Bahnschrift Light Condensed" panose="020B0502040204020203" pitchFamily="34" charset="0"/>
              </a:rPr>
              <a:t>The algorithm was trained using a dataset containing examples of both normal and malicious </a:t>
            </a:r>
            <a:r>
              <a:rPr lang="en-IN" sz="2000" dirty="0" err="1">
                <a:solidFill>
                  <a:srgbClr val="0F0F0F"/>
                </a:solidFill>
                <a:latin typeface="Bahnschrift Light Condensed" panose="020B0502040204020203" pitchFamily="34" charset="0"/>
              </a:rPr>
              <a:t>behavior</a:t>
            </a:r>
            <a:r>
              <a:rPr lang="en-IN" sz="2000" dirty="0">
                <a:solidFill>
                  <a:srgbClr val="0F0F0F"/>
                </a:solidFill>
                <a:latin typeface="Bahnschrift Light Condensed" panose="020B0502040204020203" pitchFamily="34" charset="0"/>
              </a:rPr>
              <a:t>.</a:t>
            </a:r>
            <a:endParaRPr lang="en-IN" dirty="0">
              <a:latin typeface="Bahnschrift Light Condensed" panose="020B0502040204020203" pitchFamily="34" charset="0"/>
            </a:endParaRPr>
          </a:p>
          <a:p>
            <a:pPr marL="0" indent="0">
              <a:spcBef>
                <a:spcPts val="20"/>
              </a:spcBef>
              <a:buNone/>
            </a:pPr>
            <a:r>
              <a:rPr lang="en-IN" sz="2000" b="1" dirty="0">
                <a:solidFill>
                  <a:srgbClr val="0F0F0F"/>
                </a:solidFill>
                <a:latin typeface="Bahnschrift Light Condensed" panose="020B0502040204020203" pitchFamily="34" charset="0"/>
                <a:ea typeface="+mn-lt"/>
                <a:cs typeface="+mn-lt"/>
              </a:rPr>
              <a:t>Model Performance:</a:t>
            </a:r>
            <a:endParaRPr lang="en-IN" sz="2000" b="1" dirty="0">
              <a:solidFill>
                <a:srgbClr val="0F0F0F"/>
              </a:solidFill>
              <a:latin typeface="Bahnschrift Light Condensed" panose="020B0502040204020203" pitchFamily="34" charset="0"/>
            </a:endParaRPr>
          </a:p>
          <a:p>
            <a:pPr marL="305435" indent="-305435"/>
            <a:r>
              <a:rPr lang="en-IN" sz="2000" dirty="0">
                <a:solidFill>
                  <a:srgbClr val="0F0F0F"/>
                </a:solidFill>
                <a:latin typeface="Bahnschrift Light Condensed" panose="020B0502040204020203" pitchFamily="34" charset="0"/>
                <a:ea typeface="+mn-lt"/>
                <a:cs typeface="+mn-lt"/>
              </a:rPr>
              <a:t>The trained Random Forest algorithm demonstrated promising performance in distinguishing between normal and malicious </a:t>
            </a:r>
            <a:r>
              <a:rPr lang="en-IN" sz="2000" dirty="0" err="1">
                <a:solidFill>
                  <a:srgbClr val="0F0F0F"/>
                </a:solidFill>
                <a:latin typeface="Bahnschrift Light Condensed" panose="020B0502040204020203" pitchFamily="34" charset="0"/>
                <a:ea typeface="+mn-lt"/>
                <a:cs typeface="+mn-lt"/>
              </a:rPr>
              <a:t>behavior</a:t>
            </a:r>
            <a:r>
              <a:rPr lang="en-IN" sz="2000" dirty="0">
                <a:solidFill>
                  <a:srgbClr val="0F0F0F"/>
                </a:solidFill>
                <a:latin typeface="Bahnschrift Light Condensed" panose="020B0502040204020203" pitchFamily="34" charset="0"/>
                <a:ea typeface="+mn-lt"/>
                <a:cs typeface="+mn-lt"/>
              </a:rPr>
              <a:t>.</a:t>
            </a:r>
            <a:endParaRPr lang="en-IN" dirty="0">
              <a:latin typeface="Bahnschrift Light Condensed" panose="020B0502040204020203" pitchFamily="34" charset="0"/>
            </a:endParaRPr>
          </a:p>
          <a:p>
            <a:pPr marL="0" indent="0">
              <a:spcBef>
                <a:spcPts val="20"/>
              </a:spcBef>
              <a:buNone/>
            </a:pPr>
            <a:r>
              <a:rPr lang="en-IN" sz="2000" b="1" dirty="0">
                <a:solidFill>
                  <a:srgbClr val="0F0F0F"/>
                </a:solidFill>
                <a:latin typeface="Bahnschrift Light Condensed" panose="020B0502040204020203" pitchFamily="34" charset="0"/>
                <a:ea typeface="+mn-lt"/>
                <a:cs typeface="+mn-lt"/>
              </a:rPr>
              <a:t>Predictive Power:</a:t>
            </a:r>
            <a:endParaRPr lang="en-IN" sz="2000" b="1" dirty="0">
              <a:solidFill>
                <a:srgbClr val="0F0F0F"/>
              </a:solidFill>
              <a:latin typeface="Bahnschrift Light Condensed" panose="020B0502040204020203" pitchFamily="34" charset="0"/>
            </a:endParaRPr>
          </a:p>
          <a:p>
            <a:pPr marL="305435" indent="-305435"/>
            <a:r>
              <a:rPr lang="en-IN" sz="2000" dirty="0">
                <a:solidFill>
                  <a:srgbClr val="0F0F0F"/>
                </a:solidFill>
                <a:latin typeface="Bahnschrift Light Condensed" panose="020B0502040204020203" pitchFamily="34" charset="0"/>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877824" y="667512"/>
            <a:ext cx="10177272" cy="6193663"/>
          </a:xfrm>
        </p:spPr>
        <p:txBody>
          <a:bodyPr>
            <a:normAutofit/>
          </a:bodyPr>
          <a:lstStyle/>
          <a:p>
            <a:pPr marL="305435" indent="-305435"/>
            <a:r>
              <a:rPr lang="en-US" sz="2000" b="1" dirty="0">
                <a:solidFill>
                  <a:srgbClr val="404040"/>
                </a:solidFill>
                <a:latin typeface="Bahnschrift Light Condensed" panose="020B0502040204020203" pitchFamily="34" charset="0"/>
                <a:ea typeface="+mn-lt"/>
                <a:cs typeface="+mn-lt"/>
              </a:rPr>
              <a:t>Effectiveness of the Proposed Solution:</a:t>
            </a:r>
          </a:p>
          <a:p>
            <a:pPr marL="0" indent="0">
              <a:spcBef>
                <a:spcPts val="20"/>
              </a:spcBef>
              <a:buNone/>
            </a:pPr>
            <a:r>
              <a:rPr lang="en-US" sz="2000" b="1" dirty="0">
                <a:solidFill>
                  <a:srgbClr val="404040"/>
                </a:solidFill>
                <a:latin typeface="Bahnschrift Light Condensed" panose="020B0502040204020203" pitchFamily="34" charset="0"/>
                <a:ea typeface="+mn-lt"/>
                <a:cs typeface="Calibri"/>
              </a:rPr>
              <a:t>Detection Accuracy:</a:t>
            </a:r>
            <a:endParaRPr lang="en-US" sz="2000" b="1"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The proposed solution effectively detected instances of potential keylogger activity by analyzing patterns and anomalies in user behavior and system activities.</a:t>
            </a:r>
            <a:endParaRPr lang="en-US" dirty="0">
              <a:latin typeface="Bahnschrift Light Condensed" panose="020B0502040204020203" pitchFamily="34" charset="0"/>
            </a:endParaRPr>
          </a:p>
          <a:p>
            <a:pPr marL="0" indent="0">
              <a:buNone/>
            </a:pPr>
            <a:r>
              <a:rPr lang="en-US" sz="2000" b="1" dirty="0">
                <a:solidFill>
                  <a:srgbClr val="404040"/>
                </a:solidFill>
                <a:latin typeface="Bahnschrift Light Condensed" panose="020B0502040204020203" pitchFamily="34" charset="0"/>
                <a:ea typeface="+mn-lt"/>
                <a:cs typeface="Calibri"/>
              </a:rPr>
              <a:t>Robustness and Generalization:</a:t>
            </a:r>
            <a:endParaRPr lang="en-US" sz="2000"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The Random Forest algorithm demonstrated robustness and generalization across different datasets and scenarios.</a:t>
            </a:r>
            <a:endParaRPr lang="en-US" sz="2000" dirty="0">
              <a:solidFill>
                <a:srgbClr val="404040"/>
              </a:solidFill>
              <a:latin typeface="Bahnschrift Light Condensed" panose="020B0502040204020203" pitchFamily="34" charset="0"/>
              <a:cs typeface="Calibri"/>
            </a:endParaRPr>
          </a:p>
          <a:p>
            <a:pPr marL="0" indent="0">
              <a:spcBef>
                <a:spcPts val="20"/>
              </a:spcBef>
              <a:buNone/>
            </a:pPr>
            <a:r>
              <a:rPr lang="en-US" sz="2000" b="1" dirty="0">
                <a:solidFill>
                  <a:srgbClr val="404040"/>
                </a:solidFill>
                <a:latin typeface="Bahnschrift Light Condensed" panose="020B0502040204020203" pitchFamily="34" charset="0"/>
                <a:ea typeface="+mn-lt"/>
                <a:cs typeface="Calibri"/>
              </a:rPr>
              <a:t>Scalability and Efficiency:</a:t>
            </a:r>
            <a:endParaRPr lang="en-US" sz="2000" b="1" dirty="0">
              <a:solidFill>
                <a:srgbClr val="404040"/>
              </a:solidFill>
              <a:latin typeface="Bahnschrift Light Condensed" panose="020B0502040204020203" pitchFamily="34" charset="0"/>
              <a:cs typeface="Calibri"/>
            </a:endParaRPr>
          </a:p>
          <a:p>
            <a:pPr marL="305435" indent="-305435"/>
            <a:r>
              <a:rPr lang="en-US" sz="2000" dirty="0">
                <a:solidFill>
                  <a:srgbClr val="404040"/>
                </a:solidFill>
                <a:latin typeface="Bahnschrift Light Condensed" panose="020B0502040204020203" pitchFamily="34" charset="0"/>
                <a:ea typeface="+mn-lt"/>
                <a:cs typeface="Calibri"/>
              </a:rPr>
              <a:t>The solution is scalable and can handle large volumes of data efficiently, making it suitable for real-time monitoring and detection of keylogger activity in diverse settings.</a:t>
            </a:r>
            <a:endParaRPr lang="en-US" dirty="0">
              <a:latin typeface="Bahnschrift Light Condensed" panose="020B0502040204020203" pitchFamily="34" charset="0"/>
            </a:endParaRPr>
          </a:p>
          <a:p>
            <a:pPr marL="0" indent="0">
              <a:spcBef>
                <a:spcPts val="20"/>
              </a:spcBef>
              <a:buNone/>
            </a:pPr>
            <a:r>
              <a:rPr lang="en-US" sz="2000" b="1" dirty="0">
                <a:solidFill>
                  <a:srgbClr val="404040"/>
                </a:solidFill>
                <a:latin typeface="Bahnschrift Light Condensed" panose="020B0502040204020203" pitchFamily="34" charset="0"/>
                <a:cs typeface="Calibri"/>
              </a:rPr>
              <a:t>Adaptability and Flexibility:</a:t>
            </a:r>
          </a:p>
          <a:p>
            <a:pPr marL="305435" indent="-305435"/>
            <a:r>
              <a:rPr lang="en-US" sz="2000" dirty="0">
                <a:solidFill>
                  <a:srgbClr val="404040"/>
                </a:solidFill>
                <a:latin typeface="Bahnschrift Light Condensed" panose="020B0502040204020203" pitchFamily="34" charset="0"/>
                <a:cs typeface="Calibri"/>
              </a:rPr>
              <a:t>The solution can adapt to evolving threats and changes in user behavior by regularly updating the model with new data</a:t>
            </a:r>
            <a:r>
              <a:rPr lang="en-US" sz="2000" dirty="0">
                <a:solidFill>
                  <a:srgbClr val="404040"/>
                </a:solidFill>
                <a:latin typeface="Calibri"/>
                <a:cs typeface="Calibri"/>
              </a:rPr>
              <a:t>.</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0070C0"/>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0070C0"/>
                </a:solidFill>
                <a:latin typeface="Arial"/>
                <a:ea typeface="+mj-lt"/>
                <a:cs typeface="Arial"/>
              </a:rPr>
              <a:t>References</a:t>
            </a:r>
            <a:endParaRPr lang="en-US" dirty="0">
              <a:solidFill>
                <a:srgbClr val="0070C0"/>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0920" y="1352138"/>
            <a:ext cx="11029615" cy="4550060"/>
          </a:xfrm>
        </p:spPr>
        <p:txBody>
          <a:bodyPr>
            <a:normAutofit fontScale="92500" lnSpcReduction="10000"/>
          </a:bodyPr>
          <a:lstStyle/>
          <a:p>
            <a:pPr marL="0" indent="0">
              <a:buNone/>
            </a:pPr>
            <a:r>
              <a:rPr lang="en-IN" sz="2000" b="1" dirty="0" err="1">
                <a:solidFill>
                  <a:srgbClr val="0F0F0F"/>
                </a:solidFill>
                <a:latin typeface="Bahnschrift Light Condensed" panose="020B0502040204020203" pitchFamily="34" charset="0"/>
              </a:rPr>
              <a:t>IOPscience</a:t>
            </a:r>
            <a:endParaRPr lang="en-IN" sz="2000" b="1" dirty="0">
              <a:solidFill>
                <a:srgbClr val="0F0F0F"/>
              </a:solidFill>
              <a:latin typeface="Bahnschrift Light Condensed" panose="020B0502040204020203" pitchFamily="34" charset="0"/>
              <a:cs typeface="Calibri"/>
            </a:endParaRPr>
          </a:p>
          <a:p>
            <a:pPr marL="305435" indent="-305435"/>
            <a:r>
              <a:rPr lang="en-IN" sz="2000" dirty="0">
                <a:solidFill>
                  <a:srgbClr val="0F0F0F"/>
                </a:solidFill>
                <a:latin typeface="Bahnschrift Light Condensed" panose="020B0502040204020203" pitchFamily="34" charset="0"/>
                <a:cs typeface="Calibri"/>
              </a:rPr>
              <a:t>Discusses the role of keyloggers in IT firms, as well as how they can be used to track children's computer activity and the harm they can cause to computer privacy</a:t>
            </a:r>
          </a:p>
          <a:p>
            <a:pPr marL="0" indent="0">
              <a:buNone/>
            </a:pPr>
            <a:r>
              <a:rPr lang="en-IN" sz="2000" b="1" dirty="0">
                <a:solidFill>
                  <a:srgbClr val="0F0F0F"/>
                </a:solidFill>
                <a:latin typeface="Bahnschrift Light Condensed" panose="020B0502040204020203" pitchFamily="34" charset="0"/>
                <a:cs typeface="Calibri"/>
              </a:rPr>
              <a:t>ScienceDirect.com</a:t>
            </a:r>
          </a:p>
          <a:p>
            <a:pPr marL="305435" indent="-305435"/>
            <a:r>
              <a:rPr lang="en-IN" sz="2000" dirty="0">
                <a:solidFill>
                  <a:srgbClr val="0F0F0F"/>
                </a:solidFill>
                <a:latin typeface="Bahnschrift Light Condensed" panose="020B0502040204020203" pitchFamily="34" charset="0"/>
                <a:cs typeface="Calibri"/>
              </a:rPr>
              <a:t>Includes 27 references on keyloggers, including how </a:t>
            </a:r>
            <a:r>
              <a:rPr lang="en-IN" sz="2000" dirty="0" err="1">
                <a:solidFill>
                  <a:srgbClr val="0F0F0F"/>
                </a:solidFill>
                <a:latin typeface="Bahnschrift Light Condensed" panose="020B0502040204020203" pitchFamily="34" charset="0"/>
                <a:cs typeface="Calibri"/>
              </a:rPr>
              <a:t>HawkEye</a:t>
            </a:r>
            <a:r>
              <a:rPr lang="en-IN" sz="2000" dirty="0">
                <a:solidFill>
                  <a:srgbClr val="0F0F0F"/>
                </a:solidFill>
                <a:latin typeface="Bahnschrift Light Condensed" panose="020B0502040204020203" pitchFamily="34" charset="0"/>
                <a:cs typeface="Calibri"/>
              </a:rPr>
              <a:t> keylogger malware targets business users, and how Cathay Pacific data was stolen in a hack</a:t>
            </a:r>
          </a:p>
          <a:p>
            <a:pPr marL="0" indent="0">
              <a:buNone/>
            </a:pPr>
            <a:r>
              <a:rPr lang="en-IN" sz="2000" b="1" dirty="0">
                <a:solidFill>
                  <a:srgbClr val="0F0F0F"/>
                </a:solidFill>
                <a:latin typeface="Bahnschrift Light Condensed" panose="020B0502040204020203" pitchFamily="34" charset="0"/>
                <a:cs typeface="Calibri"/>
              </a:rPr>
              <a:t>ResearchGate</a:t>
            </a:r>
          </a:p>
          <a:p>
            <a:pPr marL="305435" indent="-305435"/>
            <a:r>
              <a:rPr lang="en-IN" sz="2000" dirty="0">
                <a:solidFill>
                  <a:srgbClr val="0F0F0F"/>
                </a:solidFill>
                <a:latin typeface="Bahnschrift Light Condensed" panose="020B0502040204020203" pitchFamily="34" charset="0"/>
                <a:cs typeface="Calibri"/>
              </a:rPr>
              <a:t>Includes a paper by </a:t>
            </a:r>
            <a:r>
              <a:rPr lang="en-IN" sz="2000" dirty="0" err="1">
                <a:solidFill>
                  <a:srgbClr val="0F0F0F"/>
                </a:solidFill>
                <a:latin typeface="Bahnschrift Light Condensed" panose="020B0502040204020203" pitchFamily="34" charset="0"/>
                <a:cs typeface="Calibri"/>
              </a:rPr>
              <a:t>Dr.</a:t>
            </a:r>
            <a:r>
              <a:rPr lang="en-IN" sz="2000" dirty="0">
                <a:solidFill>
                  <a:srgbClr val="0F0F0F"/>
                </a:solidFill>
                <a:latin typeface="Bahnschrift Light Condensed" panose="020B0502040204020203" pitchFamily="34" charset="0"/>
                <a:cs typeface="Calibri"/>
              </a:rPr>
              <a:t> Akashdeep Bhardwaj and </a:t>
            </a:r>
            <a:r>
              <a:rPr lang="en-IN" sz="2000" dirty="0" err="1">
                <a:solidFill>
                  <a:srgbClr val="0F0F0F"/>
                </a:solidFill>
                <a:latin typeface="Bahnschrift Light Condensed" panose="020B0502040204020203" pitchFamily="34" charset="0"/>
                <a:cs typeface="Calibri"/>
              </a:rPr>
              <a:t>Dr.</a:t>
            </a:r>
            <a:r>
              <a:rPr lang="en-IN" sz="2000" dirty="0">
                <a:solidFill>
                  <a:srgbClr val="0F0F0F"/>
                </a:solidFill>
                <a:latin typeface="Bahnschrift Light Condensed" panose="020B0502040204020203" pitchFamily="34" charset="0"/>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Bahnschrift Light Condensed" panose="020B0502040204020203" pitchFamily="34" charset="0"/>
                <a:cs typeface="Calibri"/>
              </a:rPr>
              <a:t>Grafiati</a:t>
            </a:r>
            <a:endParaRPr lang="en-IN" sz="2000" b="1" dirty="0">
              <a:solidFill>
                <a:srgbClr val="0F0F0F"/>
              </a:solidFill>
              <a:latin typeface="Bahnschrift Light Condensed" panose="020B0502040204020203" pitchFamily="34" charset="0"/>
              <a:cs typeface="Calibri"/>
            </a:endParaRPr>
          </a:p>
          <a:p>
            <a:pPr marL="305435" indent="-305435"/>
            <a:r>
              <a:rPr lang="en-IN" sz="2000" dirty="0">
                <a:solidFill>
                  <a:srgbClr val="0F0F0F"/>
                </a:solidFill>
                <a:latin typeface="Bahnschrift Light Condensed" panose="020B0502040204020203" pitchFamily="34" charset="0"/>
                <a:cs typeface="Calibri"/>
              </a:rPr>
              <a:t>Includes book chapters on keyloggers, including works by Seth Simms, Margot Maxwell, and Julian </a:t>
            </a:r>
            <a:r>
              <a:rPr lang="en-IN" sz="2000" dirty="0" err="1">
                <a:solidFill>
                  <a:srgbClr val="0F0F0F"/>
                </a:solidFill>
                <a:latin typeface="Bahnschrift Light Condensed" panose="020B0502040204020203" pitchFamily="34" charset="0"/>
                <a:cs typeface="Calibri"/>
              </a:rPr>
              <a:t>Rrushi</a:t>
            </a:r>
            <a:r>
              <a:rPr lang="en-IN" sz="2000" dirty="0">
                <a:solidFill>
                  <a:srgbClr val="0F0F0F"/>
                </a:solidFill>
                <a:latin typeface="Bahnschrift Light Condensed" panose="020B0502040204020203" pitchFamily="34" charset="0"/>
                <a:cs typeface="Calibri"/>
              </a:rPr>
              <a:t> </a:t>
            </a:r>
            <a:endParaRPr lang="en-IN" dirty="0">
              <a:latin typeface="Bahnschrift Light Condensed" panose="020B0502040204020203" pitchFamily="34" charset="0"/>
            </a:endParaRP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27172" y="2962656"/>
            <a:ext cx="9298744" cy="754221"/>
          </a:xfrm>
        </p:spPr>
        <p:txBody>
          <a:bodyPr>
            <a:normAutofit/>
          </a:bodyPr>
          <a:lstStyle/>
          <a:p>
            <a:pPr algn="ctr"/>
            <a:r>
              <a:rPr lang="en-US" b="1" dirty="0">
                <a:solidFill>
                  <a:srgbClr val="FF0000"/>
                </a:solidFill>
                <a:latin typeface="Algerian" panose="04020705040A02060702" pitchFamily="82"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0070C0"/>
                </a:solidFill>
                <a:latin typeface="Arial" panose="020B0604020202020204" pitchFamily="34" charset="0"/>
                <a:cs typeface="Arial" panose="020B0604020202020204" pitchFamily="34" charset="0"/>
              </a:rPr>
              <a:t>Problem Statement</a:t>
            </a:r>
            <a:endParaRPr lang="en-US" sz="4400" dirty="0">
              <a:solidFill>
                <a:srgbClr val="0070C0"/>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latin typeface="Bahnschrift SemiBold SemiConden" panose="020B0502040204020203" pitchFamily="34" charset="0"/>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latin typeface="Bahnschrift SemiBold SemiConden" panose="020B0502040204020203" pitchFamily="34" charset="0"/>
            </a:endParaRPr>
          </a:p>
          <a:p>
            <a:pPr marL="305435" indent="-305435">
              <a:spcBef>
                <a:spcPts val="20"/>
              </a:spcBef>
            </a:pPr>
            <a:r>
              <a:rPr lang="en-IN" sz="2400" b="1" dirty="0">
                <a:solidFill>
                  <a:srgbClr val="404040"/>
                </a:solidFill>
                <a:latin typeface="Bahnschrift SemiBold SemiConden" panose="020B0502040204020203" pitchFamily="34" charset="0"/>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latin typeface="Bahnschrift SemiBold SemiConden" panose="020B0502040204020203" pitchFamily="34"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0070C0"/>
                </a:solidFill>
                <a:latin typeface="Arial" panose="020B0604020202020204" pitchFamily="34" charset="0"/>
                <a:cs typeface="Arial" panose="020B0604020202020204" pitchFamily="34" charset="0"/>
              </a:rPr>
              <a:t>Proposed Solution</a:t>
            </a:r>
            <a:endParaRPr lang="en-US" sz="4400" dirty="0">
              <a:solidFill>
                <a:srgbClr val="0070C0"/>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Bahnschrift Light Condensed" panose="020B0502040204020203" pitchFamily="34" charset="0"/>
                <a:ea typeface="+mn-lt"/>
                <a:cs typeface="Calibri"/>
              </a:rPr>
              <a:t>Proposed Solution: </a:t>
            </a:r>
            <a:r>
              <a:rPr lang="en-IN" sz="2000" dirty="0">
                <a:solidFill>
                  <a:srgbClr val="404040"/>
                </a:solidFill>
                <a:latin typeface="Bahnschrift Light Condensed" panose="020B0502040204020203" pitchFamily="34" charset="0"/>
                <a:ea typeface="+mn-lt"/>
                <a:cs typeface="Calibri"/>
              </a:rPr>
              <a:t>Advanced Keylogger Detection and Security Implementation</a:t>
            </a:r>
            <a:endParaRPr lang="en-IN" sz="2000" dirty="0">
              <a:solidFill>
                <a:srgbClr val="404040"/>
              </a:solidFill>
              <a:latin typeface="Bahnschrift Light Condensed" panose="020B0502040204020203" pitchFamily="34" charset="0"/>
              <a:cs typeface="Calibri"/>
            </a:endParaRPr>
          </a:p>
          <a:p>
            <a:pPr marL="305435" indent="-305435">
              <a:spcBef>
                <a:spcPts val="20"/>
              </a:spcBef>
            </a:pPr>
            <a:r>
              <a:rPr lang="en-IN" sz="2000" dirty="0">
                <a:solidFill>
                  <a:srgbClr val="404040"/>
                </a:solidFill>
                <a:latin typeface="Bahnschrift Light Condensed" panose="020B0502040204020203" pitchFamily="34" charset="0"/>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dirty="0">
              <a:latin typeface="Bahnschrift Light Condensed" panose="020B0502040204020203" pitchFamily="34" charset="0"/>
            </a:endParaRPr>
          </a:p>
          <a:p>
            <a:pPr marL="305435" indent="-305435">
              <a:spcBef>
                <a:spcPts val="20"/>
              </a:spcBef>
            </a:pPr>
            <a:r>
              <a:rPr lang="en-IN" sz="2000" b="1" dirty="0">
                <a:latin typeface="Bahnschrift Light Condensed" panose="020B0502040204020203" pitchFamily="34" charset="0"/>
                <a:ea typeface="+mn-lt"/>
                <a:cs typeface="Calibri"/>
              </a:rPr>
              <a:t>Advanced Keylogger Detection Algorithms</a:t>
            </a:r>
            <a:r>
              <a:rPr lang="en-IN" sz="2000" dirty="0">
                <a:latin typeface="Bahnschrift Light Condensed" panose="020B0502040204020203" pitchFamily="34" charset="0"/>
                <a:ea typeface="+mn-lt"/>
                <a:cs typeface="Calibri"/>
              </a:rPr>
              <a:t>:</a:t>
            </a:r>
            <a:r>
              <a:rPr lang="en-IN" sz="2000" dirty="0">
                <a:solidFill>
                  <a:srgbClr val="404040"/>
                </a:solidFill>
                <a:latin typeface="Bahnschrift Light Condensed" panose="020B0502040204020203" pitchFamily="34" charset="0"/>
                <a:ea typeface="+mn-lt"/>
                <a:cs typeface="Calibri"/>
              </a:rPr>
              <a:t> Develop and deploy sophisticated machine learning algorithms capable of accurately detecting keylogger </a:t>
            </a:r>
            <a:r>
              <a:rPr lang="en-IN" sz="2000" dirty="0" err="1">
                <a:solidFill>
                  <a:srgbClr val="404040"/>
                </a:solidFill>
                <a:latin typeface="Bahnschrift Light Condensed" panose="020B0502040204020203" pitchFamily="34" charset="0"/>
                <a:ea typeface="+mn-lt"/>
                <a:cs typeface="Calibri"/>
              </a:rPr>
              <a:t>behavior</a:t>
            </a:r>
            <a:r>
              <a:rPr lang="en-IN" sz="2000" dirty="0">
                <a:solidFill>
                  <a:srgbClr val="404040"/>
                </a:solidFill>
                <a:latin typeface="Bahnschrift Light Condensed" panose="020B0502040204020203" pitchFamily="34" charset="0"/>
                <a:ea typeface="+mn-lt"/>
                <a:cs typeface="Calibri"/>
              </a:rPr>
              <a:t>. These algorithms should </a:t>
            </a:r>
            <a:r>
              <a:rPr lang="en-IN" sz="2000" dirty="0" err="1">
                <a:solidFill>
                  <a:srgbClr val="404040"/>
                </a:solidFill>
                <a:latin typeface="Bahnschrift Light Condensed" panose="020B0502040204020203" pitchFamily="34" charset="0"/>
                <a:ea typeface="+mn-lt"/>
                <a:cs typeface="Calibri"/>
              </a:rPr>
              <a:t>analyze</a:t>
            </a:r>
            <a:r>
              <a:rPr lang="en-IN" sz="2000" dirty="0">
                <a:solidFill>
                  <a:srgbClr val="404040"/>
                </a:solidFill>
                <a:latin typeface="Bahnschrift Light Condensed" panose="020B0502040204020203" pitchFamily="34" charset="0"/>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dirty="0">
              <a:latin typeface="Bahnschrift Light Condensed" panose="020B0502040204020203" pitchFamily="34" charset="0"/>
              <a:cs typeface="Calibri"/>
            </a:endParaRPr>
          </a:p>
          <a:p>
            <a:pPr marL="305435" indent="-305435">
              <a:spcBef>
                <a:spcPts val="20"/>
              </a:spcBef>
            </a:pPr>
            <a:r>
              <a:rPr lang="en-IN" sz="2000" b="1" dirty="0">
                <a:solidFill>
                  <a:srgbClr val="404040"/>
                </a:solidFill>
                <a:latin typeface="Bahnschrift Light Condensed" panose="020B0502040204020203" pitchFamily="34" charset="0"/>
                <a:ea typeface="+mn-lt"/>
                <a:cs typeface="Calibri"/>
              </a:rPr>
              <a:t>Real-Time Monitoring and Anomaly Detection</a:t>
            </a:r>
            <a:r>
              <a:rPr lang="en-IN" sz="2000" dirty="0">
                <a:solidFill>
                  <a:srgbClr val="404040"/>
                </a:solidFill>
                <a:latin typeface="Bahnschrift Light Condensed" panose="020B0502040204020203" pitchFamily="34" charset="0"/>
                <a:ea typeface="+mn-lt"/>
                <a:cs typeface="Calibri"/>
              </a:rPr>
              <a:t>: Implement real-time monitoring systems that continuously scrutinize system </a:t>
            </a:r>
            <a:r>
              <a:rPr lang="en-IN" sz="2000" dirty="0" err="1">
                <a:solidFill>
                  <a:srgbClr val="404040"/>
                </a:solidFill>
                <a:latin typeface="Bahnschrift Light Condensed" panose="020B0502040204020203" pitchFamily="34" charset="0"/>
                <a:ea typeface="+mn-lt"/>
                <a:cs typeface="Calibri"/>
              </a:rPr>
              <a:t>behavior</a:t>
            </a:r>
            <a:r>
              <a:rPr lang="en-IN" sz="2000" dirty="0">
                <a:solidFill>
                  <a:srgbClr val="404040"/>
                </a:solidFill>
                <a:latin typeface="Bahnschrift Light Condensed" panose="020B0502040204020203" pitchFamily="34" charset="0"/>
                <a:ea typeface="+mn-lt"/>
                <a:cs typeface="Calibri"/>
              </a:rPr>
              <a:t> for signs of keylogger activity. These systems should employ anomaly detection techniques to flag deviations from normal user </a:t>
            </a:r>
            <a:r>
              <a:rPr lang="en-IN" sz="2000" dirty="0" err="1">
                <a:solidFill>
                  <a:srgbClr val="404040"/>
                </a:solidFill>
                <a:latin typeface="Bahnschrift Light Condensed" panose="020B0502040204020203" pitchFamily="34" charset="0"/>
                <a:ea typeface="+mn-lt"/>
                <a:cs typeface="Calibri"/>
              </a:rPr>
              <a:t>behavior</a:t>
            </a:r>
            <a:r>
              <a:rPr lang="en-IN" sz="2000" dirty="0">
                <a:solidFill>
                  <a:srgbClr val="404040"/>
                </a:solidFill>
                <a:latin typeface="Bahnschrift Light Condensed" panose="020B0502040204020203" pitchFamily="34" charset="0"/>
                <a:ea typeface="+mn-lt"/>
                <a:cs typeface="Calibri"/>
              </a:rPr>
              <a:t>, triggering immediate alerts and response actions. Integration with existing security frameworks ensures seamless coordination and rapid threat mitigation.</a:t>
            </a:r>
            <a:endParaRPr lang="en-IN" sz="2000" dirty="0">
              <a:solidFill>
                <a:srgbClr val="404040"/>
              </a:solidFill>
              <a:latin typeface="Bahnschrift Light Condensed" panose="020B0502040204020203" pitchFamily="34" charset="0"/>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174879" y="793369"/>
            <a:ext cx="10871073" cy="5605463"/>
          </a:xfrm>
        </p:spPr>
        <p:txBody>
          <a:bodyPr vert="horz" lIns="91440" tIns="45720" rIns="91440" bIns="45720" rtlCol="0" anchor="ctr">
            <a:noAutofit/>
          </a:bodyPr>
          <a:lstStyle/>
          <a:p>
            <a:pPr marL="305435" indent="-305435">
              <a:spcBef>
                <a:spcPts val="20"/>
              </a:spcBef>
            </a:pPr>
            <a:r>
              <a:rPr lang="en-US" sz="2000" b="1" dirty="0">
                <a:latin typeface="Bahnschrift Light Condensed" panose="020B0502040204020203" pitchFamily="34" charset="0"/>
                <a:ea typeface="+mn-lt"/>
                <a:cs typeface="+mn-lt"/>
              </a:rPr>
              <a:t>Behavioral Analysis and Heuristic Scanning:</a:t>
            </a:r>
            <a:r>
              <a:rPr lang="en-US" sz="2000" b="1" dirty="0">
                <a:solidFill>
                  <a:srgbClr val="404040"/>
                </a:solidFill>
                <a:latin typeface="Bahnschrift Light Condensed" panose="020B0502040204020203" pitchFamily="34" charset="0"/>
                <a:ea typeface="+mn-lt"/>
                <a:cs typeface="+mn-lt"/>
              </a:rPr>
              <a:t> </a:t>
            </a:r>
            <a:r>
              <a:rPr lang="en-US" sz="2000" dirty="0">
                <a:solidFill>
                  <a:srgbClr val="404040"/>
                </a:solidFill>
                <a:latin typeface="Bahnschrift Light Condensed" panose="020B0502040204020203" pitchFamily="34" charset="0"/>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dirty="0">
              <a:solidFill>
                <a:srgbClr val="404040"/>
              </a:solidFill>
              <a:latin typeface="Bahnschrift Light Condensed" panose="020B0502040204020203" pitchFamily="34" charset="0"/>
              <a:cs typeface="Calibri"/>
            </a:endParaRPr>
          </a:p>
          <a:p>
            <a:pPr marL="305435" indent="-305435">
              <a:spcBef>
                <a:spcPts val="20"/>
              </a:spcBef>
            </a:pPr>
            <a:r>
              <a:rPr lang="en-US" sz="2000" b="1" dirty="0">
                <a:latin typeface="Bahnschrift Light Condensed" panose="020B0502040204020203" pitchFamily="34" charset="0"/>
                <a:ea typeface="+mn-lt"/>
                <a:cs typeface="+mn-lt"/>
              </a:rPr>
              <a:t>Endpoint Security Solutions:</a:t>
            </a:r>
            <a:r>
              <a:rPr lang="en-US" sz="2000" dirty="0">
                <a:solidFill>
                  <a:srgbClr val="404040"/>
                </a:solidFill>
                <a:latin typeface="Bahnschrift Light Condensed" panose="020B0502040204020203" pitchFamily="34" charset="0"/>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dirty="0">
              <a:latin typeface="Bahnschrift Light Condensed" panose="020B0502040204020203" pitchFamily="34" charset="0"/>
              <a:cs typeface="Calibri"/>
            </a:endParaRPr>
          </a:p>
          <a:p>
            <a:pPr marL="305435" indent="-305435">
              <a:spcBef>
                <a:spcPts val="20"/>
              </a:spcBef>
            </a:pPr>
            <a:r>
              <a:rPr lang="en-US" sz="2000" b="1" dirty="0">
                <a:latin typeface="Bahnschrift Light Condensed" panose="020B0502040204020203" pitchFamily="34" charset="0"/>
                <a:ea typeface="+mn-lt"/>
                <a:cs typeface="+mn-lt"/>
              </a:rPr>
              <a:t>User Education and Awareness Programs:</a:t>
            </a:r>
            <a:r>
              <a:rPr lang="en-US" sz="2000" dirty="0">
                <a:solidFill>
                  <a:srgbClr val="404040"/>
                </a:solidFill>
                <a:latin typeface="Bahnschrift Light Condensed" panose="020B0502040204020203" pitchFamily="34" charset="0"/>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dirty="0">
              <a:latin typeface="Bahnschrift Light Condensed" panose="020B0502040204020203" pitchFamily="34" charset="0"/>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280670" y="182880"/>
            <a:ext cx="11271250" cy="6382512"/>
          </a:xfrm>
        </p:spPr>
        <p:txBody>
          <a:bodyPr vert="horz" lIns="91440" tIns="45720" rIns="91440" bIns="45720" rtlCol="0" anchor="ctr">
            <a:noAutofit/>
          </a:bodyPr>
          <a:lstStyle/>
          <a:p>
            <a:pPr marL="305435" indent="-305435"/>
            <a:r>
              <a:rPr lang="en-US" sz="2000" b="1" dirty="0">
                <a:latin typeface="Bahnschrift Light Condensed" panose="020B0502040204020203" pitchFamily="34" charset="0"/>
                <a:ea typeface="+mn-lt"/>
                <a:cs typeface="+mn-lt"/>
              </a:rPr>
              <a:t>Continuous Monitoring and Response:</a:t>
            </a:r>
            <a:r>
              <a:rPr lang="en-US" sz="2000" dirty="0">
                <a:latin typeface="Bahnschrift Light Condensed" panose="020B0502040204020203" pitchFamily="34" charset="0"/>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Bahnschrift Light Condensed" panose="020B0502040204020203" pitchFamily="34" charset="0"/>
              <a:cs typeface="Calibri"/>
            </a:endParaRPr>
          </a:p>
          <a:p>
            <a:pPr marL="305435" indent="-305435"/>
            <a:r>
              <a:rPr lang="en-US" sz="2000" b="1" dirty="0">
                <a:latin typeface="Bahnschrift Light Condensed" panose="020B0502040204020203" pitchFamily="34" charset="0"/>
                <a:ea typeface="+mn-lt"/>
                <a:cs typeface="+mn-lt"/>
              </a:rPr>
              <a:t>Privacy-Enhancing Technologies: </a:t>
            </a:r>
            <a:r>
              <a:rPr lang="en-US" sz="2000" dirty="0">
                <a:latin typeface="Bahnschrift Light Condensed" panose="020B0502040204020203" pitchFamily="34" charset="0"/>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Bahnschrift Light Condensed" panose="020B0502040204020203" pitchFamily="34" charset="0"/>
              <a:cs typeface="Calibri"/>
            </a:endParaRPr>
          </a:p>
          <a:p>
            <a:pPr marL="305435" indent="-305435"/>
            <a:r>
              <a:rPr lang="en-US" sz="2000" b="1" dirty="0">
                <a:latin typeface="Bahnschrift Light Condensed" panose="020B0502040204020203" pitchFamily="34" charset="0"/>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Bahnschrift Light Condensed" panose="020B0502040204020203" pitchFamily="34" charset="0"/>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rgbClr val="0070C0"/>
                </a:solidFill>
                <a:latin typeface="Arial"/>
                <a:ea typeface="+mj-lt"/>
                <a:cs typeface="Arial"/>
              </a:rPr>
              <a:t>System  Approach</a:t>
            </a:r>
            <a:endParaRPr lang="en-US" sz="4400" dirty="0">
              <a:solidFill>
                <a:srgbClr val="0070C0"/>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Bahnschrift Light Condensed" panose="020B0502040204020203" pitchFamily="34" charset="0"/>
                <a:ea typeface="+mn-lt"/>
                <a:cs typeface="+mn-lt"/>
              </a:rPr>
              <a:t>A system approach for keylogger detection and security implementation involves a structured methodology to address the challenge comprehensively. Here's a breakdown of the system approach:</a:t>
            </a:r>
            <a:endParaRPr lang="en-US" sz="2000" dirty="0">
              <a:latin typeface="Bahnschrift Light Condensed" panose="020B0502040204020203" pitchFamily="34" charset="0"/>
              <a:cs typeface="Calibri"/>
            </a:endParaRPr>
          </a:p>
          <a:p>
            <a:pPr marL="0" indent="0">
              <a:buNone/>
            </a:pPr>
            <a:endParaRPr lang="en-IN" sz="2000" b="1" dirty="0">
              <a:solidFill>
                <a:srgbClr val="0F0F0F"/>
              </a:solidFill>
              <a:latin typeface="Bahnschrift Light Condensed" panose="020B0502040204020203" pitchFamily="34" charset="0"/>
              <a:ea typeface="+mn-lt"/>
              <a:cs typeface="+mn-lt"/>
            </a:endParaRPr>
          </a:p>
          <a:p>
            <a:pPr marL="0" indent="0">
              <a:lnSpc>
                <a:spcPct val="90000"/>
              </a:lnSpc>
              <a:spcBef>
                <a:spcPts val="20"/>
              </a:spcBef>
              <a:buNone/>
            </a:pPr>
            <a:r>
              <a:rPr lang="en-IN" sz="2000" b="1" dirty="0">
                <a:solidFill>
                  <a:srgbClr val="0F0F0F"/>
                </a:solidFill>
                <a:latin typeface="Bahnschrift Light Condensed" panose="020B0502040204020203" pitchFamily="34" charset="0"/>
                <a:ea typeface="+mn-lt"/>
                <a:cs typeface="+mn-lt"/>
              </a:rPr>
              <a:t>Requirements Gathering:</a:t>
            </a:r>
            <a:endParaRPr lang="en-IN" sz="2000" dirty="0">
              <a:solidFill>
                <a:srgbClr val="404040"/>
              </a:solidFill>
              <a:latin typeface="Bahnschrift Light Condensed" panose="020B0502040204020203" pitchFamily="34" charset="0"/>
              <a:ea typeface="+mn-lt"/>
              <a:cs typeface="+mn-lt"/>
            </a:endParaRPr>
          </a:p>
          <a:p>
            <a:pPr marL="0" indent="0">
              <a:lnSpc>
                <a:spcPct val="90000"/>
              </a:lnSpc>
              <a:buNone/>
            </a:pPr>
            <a:r>
              <a:rPr lang="en-IN" sz="2000" dirty="0">
                <a:solidFill>
                  <a:srgbClr val="0F0F0F"/>
                </a:solidFill>
                <a:latin typeface="Bahnschrift Light Condensed" panose="020B0502040204020203" pitchFamily="34" charset="0"/>
                <a:ea typeface="+mn-lt"/>
                <a:cs typeface="+mn-lt"/>
              </a:rPr>
              <a:t>Understand the specific needs and concerns of stakeholders regarding keylogger detection and security.</a:t>
            </a:r>
            <a:endParaRPr lang="en-IN" sz="2000" dirty="0">
              <a:latin typeface="Bahnschrift Light Condensed" panose="020B0502040204020203" pitchFamily="34" charset="0"/>
              <a:cs typeface="Calibri"/>
            </a:endParaRPr>
          </a:p>
          <a:p>
            <a:pPr marL="0" indent="0">
              <a:lnSpc>
                <a:spcPct val="90000"/>
              </a:lnSpc>
              <a:buNone/>
            </a:pPr>
            <a:r>
              <a:rPr lang="en-IN" sz="2000" dirty="0">
                <a:latin typeface="Bahnschrift Light Condensed" panose="020B0502040204020203" pitchFamily="34" charset="0"/>
                <a:ea typeface="+mn-lt"/>
                <a:cs typeface="Calibri"/>
              </a:rPr>
              <a:t>Identify critical assets, potential attack vectors, and regulatory compliance requirements.</a:t>
            </a:r>
            <a:endParaRPr lang="en-IN" sz="2000" dirty="0">
              <a:latin typeface="Bahnschrift Light Condensed" panose="020B0502040204020203" pitchFamily="34" charset="0"/>
              <a:cs typeface="Calibri"/>
            </a:endParaRPr>
          </a:p>
          <a:p>
            <a:pPr marL="0" indent="0">
              <a:lnSpc>
                <a:spcPct val="90000"/>
              </a:lnSpc>
              <a:spcBef>
                <a:spcPts val="20"/>
              </a:spcBef>
              <a:buNone/>
            </a:pPr>
            <a:r>
              <a:rPr lang="en-IN" sz="2000" b="1" dirty="0">
                <a:latin typeface="Bahnschrift Light Condensed" panose="020B0502040204020203" pitchFamily="34" charset="0"/>
                <a:ea typeface="+mn-lt"/>
                <a:cs typeface="Calibri"/>
              </a:rPr>
              <a:t>Risk Assessment:</a:t>
            </a:r>
            <a:endParaRPr lang="en-IN" sz="2000" b="1" dirty="0">
              <a:latin typeface="Bahnschrift Light Condensed" panose="020B0502040204020203" pitchFamily="34" charset="0"/>
              <a:cs typeface="Calibri"/>
            </a:endParaRPr>
          </a:p>
          <a:p>
            <a:pPr marL="0" indent="0">
              <a:lnSpc>
                <a:spcPct val="90000"/>
              </a:lnSpc>
              <a:buNone/>
            </a:pPr>
            <a:r>
              <a:rPr lang="en-IN" sz="2000" dirty="0">
                <a:latin typeface="Bahnschrift Light Condensed" panose="020B0502040204020203" pitchFamily="34" charset="0"/>
                <a:ea typeface="+mn-lt"/>
                <a:cs typeface="Calibri"/>
              </a:rPr>
              <a:t>Evaluate the potential impact of keyloggers on the organization's operations, finances, and reputation.</a:t>
            </a:r>
            <a:endParaRPr lang="en-IN" sz="2000" dirty="0">
              <a:latin typeface="Bahnschrift Light Condensed" panose="020B0502040204020203" pitchFamily="34" charset="0"/>
              <a:cs typeface="Calibri"/>
            </a:endParaRPr>
          </a:p>
          <a:p>
            <a:pPr marL="0" indent="0">
              <a:lnSpc>
                <a:spcPct val="90000"/>
              </a:lnSpc>
              <a:buNone/>
            </a:pPr>
            <a:r>
              <a:rPr lang="en-IN" sz="2000" dirty="0">
                <a:latin typeface="Bahnschrift Light Condensed" panose="020B0502040204020203" pitchFamily="34" charset="0"/>
                <a:ea typeface="+mn-lt"/>
                <a:cs typeface="Calibri"/>
              </a:rPr>
              <a:t>Prioritize keylogger threats based on their likelihood and severity.</a:t>
            </a:r>
            <a:endParaRPr lang="en-IN" sz="2000" dirty="0">
              <a:latin typeface="Bahnschrift Light Condensed" panose="020B0502040204020203" pitchFamily="34" charset="0"/>
              <a:cs typeface="Calibri"/>
            </a:endParaRPr>
          </a:p>
          <a:p>
            <a:pPr marL="0" indent="0">
              <a:lnSpc>
                <a:spcPct val="90000"/>
              </a:lnSpc>
              <a:spcBef>
                <a:spcPts val="20"/>
              </a:spcBef>
              <a:buNone/>
            </a:pPr>
            <a:r>
              <a:rPr lang="en-IN" sz="2000" b="1" dirty="0">
                <a:latin typeface="Bahnschrift Light Condensed" panose="020B0502040204020203" pitchFamily="34" charset="0"/>
                <a:ea typeface="+mn-lt"/>
                <a:cs typeface="Calibri"/>
              </a:rPr>
              <a:t>System Architecture Design:</a:t>
            </a:r>
            <a:endParaRPr lang="en-IN" sz="2000" b="1" dirty="0">
              <a:latin typeface="Bahnschrift Light Condensed" panose="020B0502040204020203" pitchFamily="34" charset="0"/>
              <a:cs typeface="Calibri"/>
            </a:endParaRPr>
          </a:p>
          <a:p>
            <a:pPr marL="0" indent="0">
              <a:lnSpc>
                <a:spcPct val="90000"/>
              </a:lnSpc>
              <a:buNone/>
            </a:pPr>
            <a:r>
              <a:rPr lang="en-IN" sz="2000" dirty="0">
                <a:latin typeface="Bahnschrift Light Condensed" panose="020B0502040204020203" pitchFamily="34" charset="0"/>
                <a:ea typeface="+mn-lt"/>
                <a:cs typeface="Calibri"/>
              </a:rPr>
              <a:t>Develop a high-level architecture outlining the components and interactions of the security system.</a:t>
            </a:r>
            <a:endParaRPr lang="en-IN" sz="2000" dirty="0">
              <a:latin typeface="Bahnschrift Light Condensed" panose="020B0502040204020203" pitchFamily="34" charset="0"/>
              <a:cs typeface="Calibri"/>
            </a:endParaRPr>
          </a:p>
          <a:p>
            <a:pPr marL="0" indent="0">
              <a:lnSpc>
                <a:spcPct val="90000"/>
              </a:lnSpc>
              <a:buNone/>
            </a:pPr>
            <a:r>
              <a:rPr lang="en-IN" sz="2000" dirty="0">
                <a:solidFill>
                  <a:srgbClr val="0F0F0F"/>
                </a:solidFill>
                <a:latin typeface="Bahnschrift Light Condensed" panose="020B0502040204020203" pitchFamily="34" charset="0"/>
                <a:ea typeface="+mn-lt"/>
                <a:cs typeface="+mn-lt"/>
              </a:rPr>
              <a:t>Design interfaces and integration points between different subsystems for seamless data flow and communication.</a:t>
            </a:r>
            <a:endParaRPr lang="en-IN" sz="2000" dirty="0">
              <a:latin typeface="Bahnschrift Light Condensed" panose="020B0502040204020203" pitchFamily="34" charset="0"/>
              <a:cs typeface="Calibri"/>
            </a:endParaRPr>
          </a:p>
          <a:p>
            <a:pPr marL="0" indent="0">
              <a:buNone/>
            </a:pPr>
            <a:endParaRPr lang="en-IN" sz="2000" b="1" dirty="0">
              <a:solidFill>
                <a:srgbClr val="0F0F0F"/>
              </a:solidFill>
              <a:latin typeface="Bahnschrift Light Condensed" panose="020B0502040204020203" pitchFamily="34" charset="0"/>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1028700" y="521209"/>
            <a:ext cx="11163300" cy="5949442"/>
          </a:xfrm>
        </p:spPr>
        <p:txBody>
          <a:bodyPr>
            <a:normAutofit/>
          </a:bodyPr>
          <a:lstStyle/>
          <a:p>
            <a:pPr marL="0" indent="0">
              <a:spcBef>
                <a:spcPts val="20"/>
              </a:spcBef>
              <a:buNone/>
            </a:pPr>
            <a:r>
              <a:rPr lang="en-IN" sz="2000" b="1" dirty="0">
                <a:solidFill>
                  <a:srgbClr val="0F0F0F"/>
                </a:solidFill>
                <a:latin typeface="Bahnschrift Light Condensed" panose="020B0502040204020203" pitchFamily="34" charset="0"/>
                <a:cs typeface="Arial"/>
              </a:rPr>
              <a:t>Technology Selection:</a:t>
            </a:r>
            <a:endParaRPr lang="en-US" sz="2000" b="1"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Evaluate available technologies for keylogger detection, endpoint security, network monitoring, and incident response.</a:t>
            </a:r>
            <a:endParaRPr lang="en-IN" sz="2000"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Choose solutions that meet the organization's requirements for accuracy, scalability, and ease of integration.</a:t>
            </a:r>
            <a:endParaRPr lang="en-IN" sz="2000" dirty="0">
              <a:latin typeface="Bahnschrift Light Condensed" panose="020B0502040204020203" pitchFamily="34" charset="0"/>
              <a:cs typeface="Calibri"/>
            </a:endParaRPr>
          </a:p>
          <a:p>
            <a:pPr marL="0" indent="0">
              <a:spcBef>
                <a:spcPts val="20"/>
              </a:spcBef>
              <a:buNone/>
            </a:pPr>
            <a:r>
              <a:rPr lang="en-IN" sz="2000" b="1" dirty="0">
                <a:solidFill>
                  <a:srgbClr val="0F0F0F"/>
                </a:solidFill>
                <a:latin typeface="Bahnschrift Light Condensed" panose="020B0502040204020203" pitchFamily="34" charset="0"/>
                <a:cs typeface="Arial"/>
              </a:rPr>
              <a:t>Implementation:</a:t>
            </a:r>
            <a:endParaRPr lang="en-IN" sz="2000" b="1"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Deploy selected technologies according to the defined architecture and implementation plan.</a:t>
            </a:r>
            <a:endParaRPr lang="en-IN" sz="2000"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Configure systems for real-time monitoring, threat detection, and incident response.</a:t>
            </a:r>
            <a:endParaRPr lang="en-IN" sz="2000" dirty="0">
              <a:latin typeface="Bahnschrift Light Condensed" panose="020B0502040204020203" pitchFamily="34" charset="0"/>
              <a:cs typeface="Calibri"/>
            </a:endParaRPr>
          </a:p>
          <a:p>
            <a:pPr marL="0" indent="0">
              <a:spcBef>
                <a:spcPts val="20"/>
              </a:spcBef>
              <a:buNone/>
            </a:pPr>
            <a:r>
              <a:rPr lang="en-IN" sz="2000" b="1" dirty="0">
                <a:solidFill>
                  <a:srgbClr val="0F0F0F"/>
                </a:solidFill>
                <a:latin typeface="Bahnschrift Light Condensed" panose="020B0502040204020203" pitchFamily="34" charset="0"/>
                <a:cs typeface="Arial"/>
              </a:rPr>
              <a:t>Testing and Validation:</a:t>
            </a:r>
            <a:endParaRPr lang="en-IN" sz="2000" b="1"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Conduct comprehensive testing to validate the effectiveness of the security solution.</a:t>
            </a:r>
            <a:endParaRPr lang="en-IN" sz="2000" dirty="0">
              <a:latin typeface="Bahnschrift Light Condensed" panose="020B0502040204020203" pitchFamily="34" charset="0"/>
              <a:cs typeface="Calibri"/>
            </a:endParaRPr>
          </a:p>
          <a:p>
            <a:pPr marL="0" indent="0">
              <a:buNone/>
            </a:pPr>
            <a:r>
              <a:rPr lang="en-IN" sz="2000" dirty="0">
                <a:solidFill>
                  <a:srgbClr val="0F0F0F"/>
                </a:solidFill>
                <a:latin typeface="Bahnschrift Light Condensed" panose="020B0502040204020203" pitchFamily="34" charset="0"/>
                <a:cs typeface="Arial"/>
              </a:rPr>
              <a:t>Perform penetration testing and simulation exercises to identify weaknesses and vulnerabilities.</a:t>
            </a:r>
            <a:endParaRPr lang="en-IN" sz="2000" dirty="0">
              <a:latin typeface="Bahnschrift Light Condensed" panose="020B0502040204020203" pitchFamily="34" charset="0"/>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rgbClr val="0070C0"/>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Britannic Bold" panose="020B0903060703020204" pitchFamily="34" charset="0"/>
                <a:ea typeface="+mn-lt"/>
                <a:cs typeface="+mn-lt"/>
              </a:rPr>
              <a:t>Keylogger Detection</a:t>
            </a:r>
          </a:p>
          <a:p>
            <a:pPr marL="305435" indent="-305435"/>
            <a:r>
              <a:rPr lang="en-US" sz="2400" b="1" dirty="0">
                <a:solidFill>
                  <a:srgbClr val="000000"/>
                </a:solidFill>
                <a:latin typeface="Britannic Bold" panose="020B0903060703020204" pitchFamily="34" charset="0"/>
                <a:cs typeface="Calibri"/>
              </a:rPr>
              <a:t>Real time Monitoring</a:t>
            </a:r>
          </a:p>
          <a:p>
            <a:pPr marL="305435" indent="-305435"/>
            <a:r>
              <a:rPr lang="en-US" sz="2400" b="1" dirty="0" err="1">
                <a:solidFill>
                  <a:srgbClr val="000000"/>
                </a:solidFill>
                <a:latin typeface="Britannic Bold" panose="020B0903060703020204" pitchFamily="34" charset="0"/>
                <a:cs typeface="Calibri"/>
              </a:rPr>
              <a:t>Anamoly</a:t>
            </a:r>
            <a:r>
              <a:rPr lang="en-US" sz="2400" b="1" dirty="0">
                <a:solidFill>
                  <a:srgbClr val="000000"/>
                </a:solidFill>
                <a:latin typeface="Britannic Bold" panose="020B0903060703020204" pitchFamily="34" charset="0"/>
                <a:cs typeface="Calibri"/>
              </a:rPr>
              <a:t> Detection</a:t>
            </a:r>
          </a:p>
          <a:p>
            <a:pPr marL="305435" indent="-305435"/>
            <a:r>
              <a:rPr lang="en-US" sz="2400" b="1" dirty="0">
                <a:solidFill>
                  <a:srgbClr val="000000"/>
                </a:solidFill>
                <a:latin typeface="Britannic Bold" panose="020B0903060703020204" pitchFamily="34" charset="0"/>
                <a:cs typeface="Calibri"/>
              </a:rPr>
              <a:t>Incident Response</a:t>
            </a:r>
          </a:p>
          <a:p>
            <a:pPr marL="305435" indent="-305435"/>
            <a:r>
              <a:rPr lang="en-US" sz="2400" b="1" dirty="0">
                <a:solidFill>
                  <a:srgbClr val="000000"/>
                </a:solidFill>
                <a:latin typeface="Britannic Bold" panose="020B0903060703020204" pitchFamily="34" charset="0"/>
                <a:cs typeface="Calibri"/>
              </a:rPr>
              <a:t>User Education and Training</a:t>
            </a:r>
          </a:p>
          <a:p>
            <a:pPr marL="305435" indent="-305435"/>
            <a:r>
              <a:rPr lang="en-US" sz="2400" b="1" dirty="0">
                <a:solidFill>
                  <a:srgbClr val="000000"/>
                </a:solidFill>
                <a:latin typeface="Britannic Bold" panose="020B0903060703020204" pitchFamily="34" charset="0"/>
                <a:cs typeface="Calibri"/>
              </a:rPr>
              <a:t>Scalability and Performance</a:t>
            </a:r>
          </a:p>
          <a:p>
            <a:pPr marL="305435" indent="-305435"/>
            <a:r>
              <a:rPr lang="en-US" sz="2400" b="1" dirty="0">
                <a:solidFill>
                  <a:srgbClr val="000000"/>
                </a:solidFill>
                <a:latin typeface="Britannic Bold" panose="020B0903060703020204" pitchFamily="34" charset="0"/>
                <a:cs typeface="Calibri"/>
              </a:rPr>
              <a:t>Security</a:t>
            </a:r>
          </a:p>
          <a:p>
            <a:pPr marL="305435" indent="-305435"/>
            <a:r>
              <a:rPr lang="en-US" sz="2400" b="1" dirty="0">
                <a:solidFill>
                  <a:srgbClr val="000000"/>
                </a:solidFill>
                <a:latin typeface="Britannic Bold" panose="020B0903060703020204" pitchFamily="34" charset="0"/>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2606</Words>
  <Application>Microsoft Office PowerPoint</Application>
  <PresentationFormat>Widescreen</PresentationFormat>
  <Paragraphs>198</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Agency FB</vt:lpstr>
      <vt:lpstr>Algerian</vt:lpstr>
      <vt:lpstr>Arial</vt:lpstr>
      <vt:lpstr>Arial Rounded MT Bold</vt:lpstr>
      <vt:lpstr>Bahnschrift Light Condensed</vt:lpstr>
      <vt:lpstr>Bahnschrift SemiBold</vt:lpstr>
      <vt:lpstr>Bahnschrift SemiBold SemiConden</vt:lpstr>
      <vt:lpstr>Britannic Bold</vt:lpstr>
      <vt:lpstr>Calibri</vt:lpstr>
      <vt:lpstr>Calibri Light</vt:lpstr>
      <vt:lpstr>Franklin Gothic Book</vt:lpstr>
      <vt:lpstr>Franklin Gothic Demi</vt:lpstr>
      <vt:lpstr>Wingdings 2</vt: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prithivi raj</cp:lastModifiedBy>
  <cp:revision>575</cp:revision>
  <dcterms:created xsi:type="dcterms:W3CDTF">2021-05-26T16:50:10Z</dcterms:created>
  <dcterms:modified xsi:type="dcterms:W3CDTF">2024-04-05T03:51:01Z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