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y%20pc\Desktop\NM%20Project\NEW%205\1\Employee%20Data%20Analysis%20Excel%20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162.0</c:v>
              </c:pt>
              <c:pt idx="1">
                <c:v>34.0</c:v>
              </c:pt>
            </c:numLit>
          </c:val>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5.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9703.594 7540.625 533.15, 9763.728 7660.891 712.624, 9849.609 7861.381 614.974, 9922.67 8037.537 672.675, 9993.07 8186.495 718.084, 10099.294 8390.109 768.251, 10164.285 8506.265 782.586, 10226.584 8622.136 794.124, 10332.022 8813.646 826.154, 10418.577 8974.672 854.051, 10486.097 9113.705 859.019, 10550.454 9240.583 863.233, 10620.695 9384.493 867.988, 10682.724 9535.384 866.797, 10688.515 9620.059 759.531, 10694.304 9704.735 8.668</trace>
</ink>
</file>

<file path=ppt/ink/ink6.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7.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10"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customXml" Target="../ink/ink2.xml"/><Relationship Id="rId3" Type="http://schemas.openxmlformats.org/officeDocument/2006/relationships/customXml" Target="../ink/ink3.xml"/><Relationship Id="rId4" Type="http://schemas.openxmlformats.org/officeDocument/2006/relationships/customXml" Target="../ink/ink4.xml"/><Relationship Id="rId5" Type="http://schemas.openxmlformats.org/officeDocument/2006/relationships/customXml" Target="../ink/ink5.xml"/><Relationship Id="rId6" Type="http://schemas.openxmlformats.org/officeDocument/2006/relationships/customXml" Target="../ink/ink6.xml"/><Relationship Id="rId7" Type="http://schemas.openxmlformats.org/officeDocument/2006/relationships/customXml" Target="../ink/ink7.xml"/><Relationship Id="rId8" Type="http://schemas.openxmlformats.org/officeDocument/2006/relationships/slideLayout" Target="../slideLayouts/slideLayout1.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8" y="3106332"/>
            <a:ext cx="9534525" cy="1551940"/>
          </a:xfrm>
          <a:prstGeom prst="rect"/>
          <a:noFill/>
        </p:spPr>
        <p:txBody>
          <a:bodyPr rtlCol="0" wrap="square">
            <a:spAutoFit/>
          </a:bodyPr>
          <a:p>
            <a:r>
              <a:rPr dirty="0" sz="2400" lang="en-US"/>
              <a:t>STUDENT NAME	:  </a:t>
            </a:r>
            <a:r>
              <a:rPr dirty="0" sz="2400" lang="en-US"/>
              <a:t>k</a:t>
            </a:r>
            <a:r>
              <a:rPr dirty="0" sz="2400" lang="en-US"/>
              <a:t>e</a:t>
            </a:r>
            <a:r>
              <a:rPr dirty="0" sz="2400" lang="en-US"/>
              <a:t>e</a:t>
            </a:r>
            <a:r>
              <a:rPr dirty="0" sz="2400" lang="en-US"/>
              <a:t>r</a:t>
            </a:r>
            <a:r>
              <a:rPr dirty="0" sz="2400" lang="en-US"/>
              <a:t>thana</a:t>
            </a:r>
            <a:endParaRPr altLang="en-US" lang="zh-CN"/>
          </a:p>
          <a:p>
            <a:r>
              <a:rPr dirty="0" sz="2400" lang="en-US"/>
              <a:t>REGISTER NO		: </a:t>
            </a:r>
            <a:r>
              <a:rPr dirty="0" sz="2400" lang="en-US"/>
              <a:t>3</a:t>
            </a:r>
            <a:r>
              <a:rPr dirty="0" sz="2400" lang="en-US"/>
              <a:t>1</a:t>
            </a:r>
            <a:r>
              <a:rPr dirty="0" sz="2400" lang="en-US"/>
              <a:t>2</a:t>
            </a:r>
            <a:r>
              <a:rPr dirty="0" sz="2400" lang="en-US"/>
              <a:t>2</a:t>
            </a:r>
            <a:r>
              <a:rPr dirty="0" sz="2400" lang="en-US"/>
              <a:t>1</a:t>
            </a:r>
            <a:r>
              <a:rPr dirty="0" sz="2400" lang="en-US"/>
              <a:t>3</a:t>
            </a:r>
            <a:r>
              <a:rPr dirty="0" sz="2400" lang="en-US"/>
              <a:t>5</a:t>
            </a:r>
            <a:r>
              <a:rPr dirty="0" sz="2400" lang="en-US"/>
              <a:t>0</a:t>
            </a:r>
            <a:r>
              <a:rPr dirty="0" sz="2400" lang="en-US"/>
              <a:t>5</a:t>
            </a:r>
            <a:r>
              <a:rPr dirty="0" sz="2400" lang="en-US"/>
              <a:t> </a:t>
            </a:r>
            <a:r>
              <a:rPr dirty="0" sz="2400" lang="en-US"/>
              <a:t> asunm1455312213505</a:t>
            </a:r>
            <a:endParaRPr altLang="en-US" dirty="0" lang="zh-CN"/>
          </a:p>
          <a:p>
            <a:r>
              <a:rPr dirty="0" sz="2400" lang="en-US"/>
              <a:t>DEPARTMENT		: B. COM( GENERAL) </a:t>
            </a:r>
          </a:p>
          <a:p>
            <a:r>
              <a:rPr altLang="zh-CN" dirty="0" sz="2400" lang="en-US"/>
              <a:t>NM ID 			4F4AACEFD85772AAB5F474E35A801F85</a:t>
            </a:r>
            <a:endParaRPr altLang="en-US" dirty="0" lang="zh-CN"/>
          </a:p>
          <a:p>
            <a:r>
              <a:rPr dirty="0" sz="2400" lang="en-US"/>
              <a:t>COLLEGE		:</a:t>
            </a:r>
            <a:r>
              <a:rPr dirty="0" sz="2400" lang="en-US"/>
              <a:t>T</a:t>
            </a:r>
            <a:r>
              <a:rPr dirty="0" sz="2400" lang="en-US"/>
              <a:t>A</a:t>
            </a:r>
            <a:r>
              <a:rPr dirty="0" sz="2400" lang="en-US"/>
              <a:t>G</a:t>
            </a:r>
            <a:r>
              <a:rPr dirty="0" sz="2400" lang="en-US"/>
              <a:t>ORE </a:t>
            </a:r>
            <a:r>
              <a:rPr dirty="0" sz="2400" lang="en-US"/>
              <a:t> COLLEGE OF ARTS &amp; SCIENCE</a:t>
            </a:r>
            <a:endParaRPr altLang="en-US" dirty="0" lang="zh-CN"/>
          </a:p>
        </p:txBody>
      </p:sp>
      <mc:AlternateContent xmlns:mc="http://schemas.openxmlformats.org/markup-compatibility/2006">
        <mc:Choice xmlns:p14="http://schemas.microsoft.com/office/powerpoint/2010/main" Requires="p14">
          <p:contentPart p14:bwMode="auto" r:id="rId2">
            <p14:nvContentPartPr>
              <p14:cNvPr id="1048711" name=""/>
              <p14:cNvContentPartPr/>
              <p14:nvPr/>
            </p14:nvContentPartPr>
            <p14:xfrm>
              <a:off x="0" y="0"/>
              <a:ext cx="0" cy="0"/>
            </p14:xfrm>
          </p:contentPart>
        </mc:Choice>
        <mc:Fallback>
          <p:sp>
            <p:nvSpPr>
              <p:cNvPr id="104871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
            <p14:nvContentPartPr>
              <p14:cNvPr id="1048712" name=""/>
              <p14:cNvContentPartPr/>
              <p14:nvPr/>
            </p14:nvContentPartPr>
            <p14:xfrm>
              <a:off x="0" y="0"/>
              <a:ext cx="0" cy="0"/>
            </p14:xfrm>
          </p:contentPart>
        </mc:Choice>
        <mc:Fallback>
          <p:sp>
            <p:nvSpPr>
              <p:cNvPr id="1048712"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
            <p14:nvContentPartPr>
              <p14:cNvPr id="1048713" name=""/>
              <p14:cNvContentPartPr/>
              <p14:nvPr/>
            </p14:nvContentPartPr>
            <p14:xfrm>
              <a:off x="0" y="0"/>
              <a:ext cx="0" cy="0"/>
            </p14:xfrm>
          </p:contentPart>
        </mc:Choice>
        <mc:Fallback>
          <p:sp>
            <p:nvSpPr>
              <p:cNvPr id="1048713"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5">
            <p14:nvContentPartPr>
              <p14:cNvPr id="1048714" name=""/>
              <p14:cNvContentPartPr/>
              <p14:nvPr/>
            </p14:nvContentPartPr>
            <p14:xfrm rot="9493682" flipH="0" flipV="0">
              <a:off x="8818532" y="6773082"/>
              <a:ext cx="1796104" cy="3923423"/>
            </p14:xfrm>
          </p:contentPart>
        </mc:Choice>
        <mc:Fallback>
          <p:sp>
            <p:nvSpPr>
              <p:cNvPr id="1048714" name=""/>
              <p:cNvSpPr/>
              <p:nvPr/>
            </p:nvSpPr>
            <p:spPr>
              <a:xfrm rot="9493682" flipH="0" flipV="0">
                <a:off x="8818532" y="6773082"/>
                <a:ext cx="1796104" cy="3923423"/>
              </a:xfrm>
            </p:spPr>
          </p:sp>
        </mc:Fallback>
      </mc:AlternateContent>
      <mc:AlternateContent xmlns:mc="http://schemas.openxmlformats.org/markup-compatibility/2006">
        <mc:Choice xmlns:p14="http://schemas.microsoft.com/office/powerpoint/2010/main" Requires="p14">
          <p:contentPart p14:bwMode="auto" r:id="rId6">
            <p14:nvContentPartPr>
              <p14:cNvPr id="1048715" name=""/>
              <p14:cNvContentPartPr/>
              <p14:nvPr/>
            </p14:nvContentPartPr>
            <p14:xfrm>
              <a:off x="0" y="0"/>
              <a:ext cx="0" cy="0"/>
            </p14:xfrm>
          </p:contentPart>
        </mc:Choice>
        <mc:Fallback>
          <p:sp>
            <p:nvSpPr>
              <p:cNvPr id="1048715"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7">
            <p14:nvContentPartPr>
              <p14:cNvPr id="1048716" name=""/>
              <p14:cNvContentPartPr/>
              <p14:nvPr/>
            </p14:nvContentPartPr>
            <p14:xfrm>
              <a:off x="0" y="0"/>
              <a:ext cx="0" cy="0"/>
            </p14:xfrm>
          </p:contentPart>
        </mc:Choice>
        <mc:Fallback>
          <p:sp>
            <p:nvSpPr>
              <p:cNvPr id="1048716" name=""/>
              <p:cNvSpPr/>
              <p:nvPr/>
            </p:nvSpPr>
            <p:spPr>
              <a:xfrm>
                <a:off x="0" y="0"/>
                <a:ext cx="0" cy="0"/>
              </a:xfrm>
            </p:spPr>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048610"/>
          <p:cNvSpPr txBox="1"/>
          <p:nvPr/>
        </p:nvSpPr>
        <p:spPr>
          <a:xfrm>
            <a:off x="1134466" y="1319708"/>
            <a:ext cx="7019926" cy="3863340"/>
          </a:xfrm>
          <a:prstGeom prst="rect"/>
        </p:spPr>
        <p:txBody>
          <a:bodyPr rtlCol="0" wrap="square">
            <a:spAutoFit/>
          </a:bodyPr>
          <a:p>
            <a:r>
              <a:rPr b="1" dirty="0" sz="2800" lang="en-GB"/>
              <a:t>Methodology:</a:t>
            </a:r>
          </a:p>
          <a:p>
            <a:endParaRPr dirty="0" sz="2800" lang="en-GB"/>
          </a:p>
          <a:p>
            <a:r>
              <a:rPr b="1" dirty="0" sz="2800" lang="en-GB"/>
              <a:t>Data Analysis:</a:t>
            </a:r>
            <a:r>
              <a:rPr dirty="0" sz="2800" lang="en-GB"/>
              <a:t> Examine the ratio of permanent to temporary employees and its impact on organizational stability and performance.</a:t>
            </a:r>
          </a:p>
          <a:p>
            <a:r>
              <a:rPr b="1" dirty="0" sz="2800" lang="en-GB"/>
              <a:t>Impact Assessment:</a:t>
            </a:r>
            <a:r>
              <a:rPr dirty="0" sz="2800" lang="en-GB"/>
              <a:t> Evaluate how the current distribution affects resource management, employee satisfaction, and operational efficiency.</a:t>
            </a:r>
          </a:p>
          <a:p>
            <a:r>
              <a:rPr b="1" dirty="0" sz="2800" lang="en-GB"/>
              <a:t>Optimization:</a:t>
            </a:r>
            <a:r>
              <a:rPr dirty="0" sz="2800" lang="en-GB"/>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7772400" y="368687"/>
            <a:ext cx="304800" cy="164713"/>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609600" y="685800"/>
            <a:ext cx="10681335" cy="5842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1048600"/>
          <p:cNvSpPr txBox="1"/>
          <p:nvPr/>
        </p:nvSpPr>
        <p:spPr>
          <a:xfrm>
            <a:off x="1219200" y="2305615"/>
            <a:ext cx="8050605" cy="2148841"/>
          </a:xfrm>
          <a:prstGeom prst="rect"/>
        </p:spPr>
        <p:txBody>
          <a:bodyPr rtlCol="0" wrap="square">
            <a:spAutoFit/>
          </a:bodyPr>
          <a:p>
            <a:r>
              <a:rPr b="1" dirty="0" sz="2800" lang="en-GB"/>
              <a:t>Summary:</a:t>
            </a:r>
            <a:r>
              <a:rPr dirty="0" sz="2800" lang="en-GB"/>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11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11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48671"/>
          <p:cNvSpPr txBox="1"/>
          <p:nvPr/>
        </p:nvSpPr>
        <p:spPr>
          <a:xfrm>
            <a:off x="963556" y="1897684"/>
            <a:ext cx="6473940" cy="2491741"/>
          </a:xfrm>
          <a:prstGeom prst="rect"/>
        </p:spPr>
        <p:txBody>
          <a:bodyPr rtlCol="0" wrap="square">
            <a:spAutoFit/>
          </a:bodyPr>
          <a:p>
            <a:r>
              <a:rPr b="1" dirty="0" sz="2800" lang="en-GB"/>
              <a:t>Challenge:</a:t>
            </a:r>
            <a:r>
              <a:rPr dirty="0" sz="2800" lang="en-GB"/>
              <a:t> The organization has a mix of permanent and temporary employees. Understanding the distribution and implications of these employment types can help optimize staffing strategies and address potential issues related to employee stability and resource planning.</a:t>
            </a:r>
            <a:endParaRPr b="1" dirty="0" sz="280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11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1551941"/>
          </a:xfrm>
          <a:prstGeom prst="rect"/>
          <a:noFill/>
        </p:spPr>
        <p:txBody>
          <a:bodyPr rtlCol="0" wrap="square">
            <a:spAutoFit/>
          </a:bodyPr>
          <a:p>
            <a:pPr>
              <a:buFont typeface="Arial" panose="020B0604020202020204" pitchFamily="34" charset="0"/>
              <a:buChar char="•"/>
            </a:pPr>
            <a:r>
              <a:rPr b="1" dirty="0" sz="2400" lang="en-GB"/>
              <a:t>Objective:</a:t>
            </a:r>
            <a:r>
              <a:rPr dirty="0" sz="2400" lang="en-GB"/>
              <a:t> </a:t>
            </a:r>
          </a:p>
          <a:p>
            <a:pPr>
              <a:buFont typeface="Arial" panose="020B0604020202020204" pitchFamily="34" charset="0"/>
              <a:buChar char="•"/>
            </a:pPr>
            <a:endParaRPr dirty="0" sz="2400" lang="en-GB"/>
          </a:p>
          <a:p>
            <a:r>
              <a:rPr dirty="0" sz="2400" lang="en-GB" err="1"/>
              <a:t>Analyze</a:t>
            </a:r>
            <a:r>
              <a:rPr dirty="0" sz="2400" lang="en-GB"/>
              <a:t> the distribution of permanent versus temporary employees to assess its impact on organizational stability, resource management, and to propose recommendations for improving workforce planning.</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1048683"/>
          <p:cNvSpPr txBox="1"/>
          <p:nvPr/>
        </p:nvSpPr>
        <p:spPr>
          <a:xfrm rot="21600000">
            <a:off x="598467" y="2325838"/>
            <a:ext cx="8991600" cy="2834640"/>
          </a:xfrm>
          <a:prstGeom prst="rect"/>
        </p:spPr>
        <p:txBody>
          <a:bodyPr rtlCol="0" wrap="square">
            <a:spAutoFit/>
          </a:bodyPr>
          <a:p>
            <a:r>
              <a:rPr b="1" dirty="0" sz="2800" lang="en-GB"/>
              <a:t>Who Benefits:</a:t>
            </a:r>
          </a:p>
          <a:p>
            <a:endParaRPr dirty="0" sz="2800" lang="en-GB"/>
          </a:p>
          <a:p>
            <a:r>
              <a:rPr b="1" dirty="0" sz="2800" lang="en-GB"/>
              <a:t>HR Department:</a:t>
            </a:r>
            <a:r>
              <a:rPr dirty="0" sz="2800" lang="en-GB"/>
              <a:t> For making informed decisions on hiring strategies and workforce stability.</a:t>
            </a:r>
          </a:p>
          <a:p>
            <a:r>
              <a:rPr b="1" dirty="0" sz="2800" lang="en-GB"/>
              <a:t>Management:</a:t>
            </a:r>
            <a:r>
              <a:rPr dirty="0" sz="2800" lang="en-GB"/>
              <a:t> To better understand the impact of employee types on organizational performance and resource planning.</a:t>
            </a:r>
          </a:p>
          <a:p>
            <a:r>
              <a:rPr b="1" dirty="0" sz="2800" lang="en-GB"/>
              <a:t>Employees:</a:t>
            </a:r>
            <a:r>
              <a:rPr dirty="0" sz="2800" lang="en-GB"/>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45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1048689"/>
          <p:cNvSpPr txBox="1"/>
          <p:nvPr/>
        </p:nvSpPr>
        <p:spPr>
          <a:xfrm rot="21600000">
            <a:off x="3097847" y="2004089"/>
            <a:ext cx="6704986" cy="3177542"/>
          </a:xfrm>
          <a:prstGeom prst="rect"/>
        </p:spPr>
        <p:txBody>
          <a:bodyPr rtlCol="0" wrap="square">
            <a:spAutoFit/>
          </a:bodyPr>
          <a:p>
            <a:r>
              <a:rPr b="1" dirty="0" sz="2800" lang="en-GB"/>
              <a:t>Approach:</a:t>
            </a:r>
          </a:p>
          <a:p>
            <a:endParaRPr dirty="0" sz="2800" lang="en-GB"/>
          </a:p>
          <a:p>
            <a:r>
              <a:rPr b="1" dirty="0" sz="2800" lang="en-GB"/>
              <a:t>Analysis:</a:t>
            </a:r>
            <a:r>
              <a:rPr dirty="0" sz="2800" lang="en-GB"/>
              <a:t> Review the current distribution of employee types and assess its implications for organizational stability and performance.</a:t>
            </a:r>
          </a:p>
          <a:p>
            <a:r>
              <a:rPr b="1" dirty="0" sz="2800" lang="en-GB"/>
              <a:t>Recommendations:</a:t>
            </a:r>
            <a:r>
              <a:rPr dirty="0" sz="2800" lang="en-GB"/>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584200"/>
          </a:xfrm>
        </p:spPr>
        <p:txBody>
          <a:bodyPr/>
          <a:p>
            <a:r>
              <a:rPr dirty="0" lang="en-IN"/>
              <a:t>Dataset Description</a:t>
            </a:r>
          </a:p>
        </p:txBody>
      </p:sp>
      <p:sp>
        <p:nvSpPr>
          <p:cNvPr id="1048669" name="TextBox 1048619"/>
          <p:cNvSpPr txBox="1"/>
          <p:nvPr/>
        </p:nvSpPr>
        <p:spPr>
          <a:xfrm>
            <a:off x="1385994" y="7625319"/>
            <a:ext cx="3740967" cy="434340"/>
          </a:xfrm>
          <a:prstGeom prst="rect"/>
        </p:spPr>
        <p:txBody>
          <a:bodyPr rtlCol="0" wrap="square">
            <a:spAutoFit/>
          </a:bodyPr>
          <a:p>
            <a:endParaRPr sz="2800" lang="en-IN">
              <a:solidFill>
                <a:srgbClr val="000000"/>
              </a:solidFill>
            </a:endParaRPr>
          </a:p>
        </p:txBody>
      </p:sp>
      <p:sp>
        <p:nvSpPr>
          <p:cNvPr id="1048670" name="TextBox 1048621"/>
          <p:cNvSpPr txBox="1"/>
          <p:nvPr/>
        </p:nvSpPr>
        <p:spPr>
          <a:xfrm>
            <a:off x="1385994" y="2133600"/>
            <a:ext cx="7543800" cy="1463041"/>
          </a:xfrm>
          <a:prstGeom prst="rect"/>
        </p:spPr>
        <p:txBody>
          <a:bodyPr rtlCol="0" wrap="square">
            <a:spAutoFit/>
          </a:bodyPr>
          <a:p>
            <a:r>
              <a:rPr b="1" dirty="0" sz="2800" lang="en-GB"/>
              <a:t>Employee Type Distribution:</a:t>
            </a:r>
          </a:p>
          <a:p>
            <a:endParaRPr b="1" dirty="0" sz="2800" lang="en-GB"/>
          </a:p>
          <a:p>
            <a:r>
              <a:rPr b="1" dirty="0" sz="2800" lang="en-GB"/>
              <a:t>Permanent:</a:t>
            </a:r>
            <a:r>
              <a:rPr dirty="0" sz="2800" lang="en-GB"/>
              <a:t> 162 employees</a:t>
            </a:r>
          </a:p>
          <a:p>
            <a:r>
              <a:rPr b="1" dirty="0" sz="2800" lang="en-GB"/>
              <a:t>Temporary:</a:t>
            </a:r>
            <a:r>
              <a:rPr dirty="0" sz="2800" lang="en-GB"/>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11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209800" y="2095500"/>
            <a:ext cx="8534018" cy="802640"/>
          </a:xfrm>
          <a:prstGeom prst="rect"/>
          <a:noFill/>
        </p:spPr>
        <p:txBody>
          <a:bodyPr rtlCol="0" wrap="square">
            <a:spAutoFit/>
          </a:bodyPr>
          <a:p>
            <a:pPr algn="l">
              <a:buFont typeface="Arial" panose="020B0604020202020204" pitchFamily="34" charset="0"/>
              <a:buChar char="•"/>
            </a:pPr>
            <a:endParaRPr b="0" dirty="0" sz="3000" i="0" lang="en-US">
              <a:solidFill>
                <a:srgbClr val="0D0D0D"/>
              </a:solidFill>
              <a:effectLst/>
              <a:latin typeface="Times New Roman" panose="02020603050405020304" pitchFamily="18" charset="0"/>
              <a:cs typeface="Times New Roman" panose="02020603050405020304" pitchFamily="18" charset="0"/>
            </a:endParaRPr>
          </a:p>
          <a:p>
            <a:r>
              <a:rPr dirty="0" sz="3000" lang="en-US">
                <a:latin typeface="Times New Roman" panose="02020603050405020304" pitchFamily="18" charset="0"/>
                <a:cs typeface="Times New Roman" panose="02020603050405020304" pitchFamily="18" charset="0"/>
              </a:rPr>
              <a:t>The main feature is identify top performance</a:t>
            </a:r>
            <a:endParaRPr dirty="0" sz="30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ARASAN v</cp:lastModifiedBy>
  <dcterms:created xsi:type="dcterms:W3CDTF">2024-03-26T10:07:22Z</dcterms:created>
  <dcterms:modified xsi:type="dcterms:W3CDTF">2024-09-04T04:07:00Z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