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-1476" y="-492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LEELAVATHI\Documents\naanmudhalvan.xlsx" TargetMode="External"/><Relationship Id="rId2" Type="http://schemas.microsoft.com/office/2011/relationships/chartStyle" Target="style1.xml"/><Relationship Id="rId3" Type="http://schemas.microsoft.com/office/2011/relationships/chartColorStyle" Target="colors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[naanmudhalvan.xlsx]Sheet2!PivotTable4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8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 Employee Performance Analysis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8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Sheet2!$B$5:$B$15</c:f>
              <c:numCache>
                <c:formatCode>General</c:formatCode>
                <c:ptCount val="10"/>
                <c:pt idx="0">
                  <c:v>16.0</c:v>
                </c:pt>
                <c:pt idx="1">
                  <c:v>18.0</c:v>
                </c:pt>
                <c:pt idx="2">
                  <c:v>21.0</c:v>
                </c:pt>
                <c:pt idx="3">
                  <c:v>17.0</c:v>
                </c:pt>
                <c:pt idx="4">
                  <c:v>21.0</c:v>
                </c:pt>
                <c:pt idx="5">
                  <c:v>29.0</c:v>
                </c:pt>
                <c:pt idx="6">
                  <c:v>26.0</c:v>
                </c:pt>
                <c:pt idx="7">
                  <c:v>26.0</c:v>
                </c:pt>
                <c:pt idx="8">
                  <c:v>21.0</c:v>
                </c:pt>
                <c:pt idx="9">
                  <c:v>25.0</c:v>
                </c:pt>
              </c:numCache>
            </c:numRef>
          </c:val>
        </c:ser>
        <c:ser>
          <c:idx val="1"/>
          <c:order val="1"/>
          <c:tx>
            <c:strRef>
              <c:f>Sheet2!$C$3:$C$4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Sheet2!$C$5:$C$15</c:f>
              <c:numCache>
                <c:formatCode>General</c:formatCode>
                <c:ptCount val="10"/>
                <c:pt idx="0">
                  <c:v>34.0</c:v>
                </c:pt>
                <c:pt idx="1">
                  <c:v>47.0</c:v>
                </c:pt>
                <c:pt idx="2">
                  <c:v>41.0</c:v>
                </c:pt>
                <c:pt idx="3">
                  <c:v>39.0</c:v>
                </c:pt>
                <c:pt idx="4">
                  <c:v>41.0</c:v>
                </c:pt>
                <c:pt idx="5">
                  <c:v>33.0</c:v>
                </c:pt>
                <c:pt idx="6">
                  <c:v>41.0</c:v>
                </c:pt>
                <c:pt idx="7">
                  <c:v>43.0</c:v>
                </c:pt>
                <c:pt idx="8">
                  <c:v>45.0</c:v>
                </c:pt>
                <c:pt idx="9">
                  <c:v>34.0</c:v>
                </c:pt>
              </c:numCache>
            </c:numRef>
          </c:val>
        </c:ser>
        <c:ser>
          <c:idx val="2"/>
          <c:order val="2"/>
          <c:tx>
            <c:strRef>
              <c:f>Sheet2!$D$3:$D$4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Sheet2!$D$5:$D$15</c:f>
              <c:numCache>
                <c:formatCode>General</c:formatCode>
                <c:ptCount val="10"/>
                <c:pt idx="0">
                  <c:v>85.0</c:v>
                </c:pt>
                <c:pt idx="1">
                  <c:v>65.0</c:v>
                </c:pt>
                <c:pt idx="2">
                  <c:v>78.0</c:v>
                </c:pt>
                <c:pt idx="3">
                  <c:v>92.0</c:v>
                </c:pt>
                <c:pt idx="4">
                  <c:v>77.0</c:v>
                </c:pt>
                <c:pt idx="5">
                  <c:v>69.0</c:v>
                </c:pt>
                <c:pt idx="6">
                  <c:v>75.0</c:v>
                </c:pt>
                <c:pt idx="7">
                  <c:v>82.0</c:v>
                </c:pt>
                <c:pt idx="8">
                  <c:v>71.0</c:v>
                </c:pt>
                <c:pt idx="9">
                  <c:v>84.0</c:v>
                </c:pt>
              </c:numCache>
            </c:numRef>
          </c:val>
        </c:ser>
        <c:ser>
          <c:idx val="3"/>
          <c:order val="3"/>
          <c:tx>
            <c:strRef>
              <c:f>Sheet2!$E$3:$E$4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Sheet2!$E$5:$E$15</c:f>
              <c:numCache>
                <c:formatCode>General</c:formatCode>
                <c:ptCount val="10"/>
                <c:pt idx="0">
                  <c:v>15.0</c:v>
                </c:pt>
                <c:pt idx="1">
                  <c:v>15.0</c:v>
                </c:pt>
                <c:pt idx="2">
                  <c:v>14.0</c:v>
                </c:pt>
                <c:pt idx="3">
                  <c:v>9.0</c:v>
                </c:pt>
                <c:pt idx="4">
                  <c:v>15.0</c:v>
                </c:pt>
                <c:pt idx="5">
                  <c:v>12.0</c:v>
                </c:pt>
                <c:pt idx="6">
                  <c:v>15.0</c:v>
                </c:pt>
                <c:pt idx="7">
                  <c:v>16.0</c:v>
                </c:pt>
                <c:pt idx="8">
                  <c:v>13.0</c:v>
                </c:pt>
                <c:pt idx="9">
                  <c:v>13.0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3753984"/>
        <c:axId val="143755520"/>
      </c:barChart>
      <c:catAx>
        <c:axId val="1437539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3755520"/>
        <c:crosses val="autoZero"/>
        <c:auto val="1"/>
        <c:lblAlgn val="ctr"/>
        <c:lblOffset val="100"/>
        <c:noMultiLvlLbl val="0"/>
      </c:catAx>
      <c:valAx>
        <c:axId val="1437555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37539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 sz="1400"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6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7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06-09-2024</a:t>
            </a:fld>
            <a:endParaRPr lang="en-IN"/>
          </a:p>
        </p:txBody>
      </p:sp>
      <p:sp>
        <p:nvSpPr>
          <p:cNvPr id="1048708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9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0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1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3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4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5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9/6/2024</a:t>
            </a:fld>
            <a:endParaRPr lang="en-US"/>
          </a:p>
        </p:txBody>
      </p:sp>
      <p:sp>
        <p:nvSpPr>
          <p:cNvPr id="1048696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8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9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0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1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9/6/2024</a:t>
            </a:fld>
            <a:endParaRPr lang="en-US"/>
          </a:p>
        </p:txBody>
      </p:sp>
      <p:sp>
        <p:nvSpPr>
          <p:cNvPr id="1048702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4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9/6/2024</a:t>
            </a:fld>
            <a:endParaRPr lang="en-US"/>
          </a:p>
        </p:txBody>
      </p:sp>
      <p:sp>
        <p:nvSpPr>
          <p:cNvPr id="1048705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spc="10"/>
          </a:p>
        </p:txBody>
      </p:sp>
      <p:sp>
        <p:nvSpPr>
          <p:cNvPr id="1048602" name="TextBox 13"/>
          <p:cNvSpPr txBox="1"/>
          <p:nvPr/>
        </p:nvSpPr>
        <p:spPr>
          <a:xfrm>
            <a:off x="1114425" y="3225604"/>
            <a:ext cx="8610600" cy="22250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i="1" lang="en-US"/>
              <a:t>STUDENT NAME</a:t>
            </a:r>
            <a:r>
              <a:rPr dirty="0" sz="2400" i="1" lang="en-US"/>
              <a:t> </a:t>
            </a:r>
            <a:r>
              <a:rPr dirty="0" sz="2400" i="1" lang="en-US"/>
              <a:t> </a:t>
            </a:r>
            <a:r>
              <a:rPr dirty="0" sz="2400" i="1" lang="en-US"/>
              <a:t>:</a:t>
            </a:r>
            <a:r>
              <a:rPr dirty="0" sz="2400" i="1" lang="en-US"/>
              <a:t> </a:t>
            </a:r>
            <a:r>
              <a:rPr dirty="0" sz="2400" i="1" lang="en-US"/>
              <a:t> </a:t>
            </a:r>
            <a:r>
              <a:rPr dirty="0" sz="2400" i="1" lang="en-US"/>
              <a:t> </a:t>
            </a:r>
            <a:r>
              <a:rPr dirty="0" sz="2400" i="1" lang="en-US"/>
              <a:t>V</a:t>
            </a:r>
            <a:r>
              <a:rPr dirty="0" sz="2400" i="1" lang="en-US"/>
              <a:t>.</a:t>
            </a:r>
            <a:r>
              <a:rPr dirty="0" sz="2400" i="1" lang="en-US"/>
              <a:t>K</a:t>
            </a:r>
            <a:r>
              <a:rPr dirty="0" sz="2400" i="1" lang="en-US"/>
              <a:t>E</a:t>
            </a:r>
            <a:r>
              <a:rPr dirty="0" sz="2400" i="1" lang="en-US"/>
              <a:t>E</a:t>
            </a:r>
            <a:r>
              <a:rPr dirty="0" sz="2400" i="1" lang="en-US"/>
              <a:t>RTHANA</a:t>
            </a:r>
            <a:r>
              <a:rPr dirty="0" sz="2400" i="1" lang="en-US"/>
              <a:t> </a:t>
            </a:r>
            <a:endParaRPr altLang="en-US" lang="zh-CN"/>
          </a:p>
          <a:p>
            <a:r>
              <a:rPr sz="2400" i="1" lang="en-US"/>
              <a:t>REGISTER </a:t>
            </a:r>
            <a:r>
              <a:rPr dirty="0" sz="2400" i="1" lang="en-US"/>
              <a:t>NO</a:t>
            </a:r>
            <a:r>
              <a:rPr sz="2400" i="1" lang="en-US"/>
              <a:t> </a:t>
            </a:r>
            <a:r>
              <a:rPr sz="2400" i="1" lang="en-US"/>
              <a:t> </a:t>
            </a:r>
            <a:r>
              <a:rPr sz="2400" i="1" lang="en-US"/>
              <a:t> </a:t>
            </a:r>
            <a:r>
              <a:rPr sz="2400" i="1" lang="en-US"/>
              <a:t> </a:t>
            </a:r>
            <a:r>
              <a:rPr sz="2400" i="1" lang="en-US"/>
              <a:t> </a:t>
            </a:r>
            <a:r>
              <a:rPr sz="2400" i="1" lang="en-US"/>
              <a:t> </a:t>
            </a:r>
            <a:r>
              <a:rPr sz="2400" i="1" lang="en-US"/>
              <a:t>:</a:t>
            </a:r>
            <a:r>
              <a:rPr sz="2400" i="1" lang="en-US"/>
              <a:t> </a:t>
            </a:r>
            <a:r>
              <a:rPr sz="2400" i="1" lang="en-US"/>
              <a:t> </a:t>
            </a:r>
            <a:r>
              <a:rPr sz="2400" i="1" lang="en-US"/>
              <a:t> </a:t>
            </a:r>
            <a:r>
              <a:rPr sz="2400" i="1" lang="en-US"/>
              <a:t> </a:t>
            </a:r>
            <a:r>
              <a:rPr sz="2400" i="1" lang="en-US"/>
              <a:t> </a:t>
            </a:r>
            <a:r>
              <a:rPr sz="2400" i="1" lang="en-US"/>
              <a:t>3122</a:t>
            </a:r>
            <a:r>
              <a:rPr sz="2400" i="1" lang="en-US"/>
              <a:t>1</a:t>
            </a:r>
            <a:r>
              <a:rPr sz="2400" i="1" lang="en-US"/>
              <a:t>3</a:t>
            </a:r>
            <a:r>
              <a:rPr sz="2400" i="1" lang="en-US"/>
              <a:t>5</a:t>
            </a:r>
            <a:r>
              <a:rPr sz="2400" i="1" lang="en-US"/>
              <a:t>0</a:t>
            </a:r>
            <a:r>
              <a:rPr sz="2400" i="1" lang="en-US"/>
              <a:t>9</a:t>
            </a:r>
            <a:endParaRPr altLang="en-US" lang="zh-CN"/>
          </a:p>
          <a:p>
            <a:r>
              <a:rPr sz="2400" i="1" lang="en-US"/>
              <a:t>DEPARTMENT</a:t>
            </a:r>
            <a:r>
              <a:rPr dirty="0" sz="2400" i="1" lang="en-US"/>
              <a:t>  </a:t>
            </a:r>
            <a:r>
              <a:rPr dirty="0" sz="2400" i="1" lang="en-US"/>
              <a:t> </a:t>
            </a:r>
            <a:r>
              <a:rPr dirty="0" sz="2400" i="1" lang="en-US"/>
              <a:t> </a:t>
            </a:r>
            <a:r>
              <a:rPr dirty="0" sz="2400" i="1" lang="en-US"/>
              <a:t> </a:t>
            </a:r>
            <a:r>
              <a:rPr dirty="0" sz="2400" i="1" lang="en-US"/>
              <a:t>:</a:t>
            </a:r>
            <a:r>
              <a:rPr dirty="0" sz="2400" i="1" lang="en-US"/>
              <a:t> </a:t>
            </a:r>
            <a:r>
              <a:rPr dirty="0" sz="2400" i="1" lang="en-US"/>
              <a:t> </a:t>
            </a:r>
            <a:r>
              <a:rPr dirty="0" sz="2400" i="1" lang="en-US"/>
              <a:t> </a:t>
            </a:r>
            <a:r>
              <a:rPr dirty="0" sz="2400" i="1" lang="en-US"/>
              <a:t> </a:t>
            </a:r>
            <a:r>
              <a:rPr dirty="0" sz="2400" i="1" lang="en-US"/>
              <a:t>COMMERCE </a:t>
            </a:r>
            <a:endParaRPr altLang="en-US" lang="zh-CN"/>
          </a:p>
          <a:p>
            <a:r>
              <a:rPr dirty="0" sz="2400" i="1" lang="en-US"/>
              <a:t>C</a:t>
            </a:r>
            <a:r>
              <a:rPr dirty="0" sz="2400" i="1" lang="en-US"/>
              <a:t>OLLEGE    </a:t>
            </a:r>
            <a:r>
              <a:rPr dirty="0" sz="2400" i="1" lang="en-US"/>
              <a:t> </a:t>
            </a:r>
            <a:r>
              <a:rPr dirty="0" sz="2400" i="1" lang="en-US"/>
              <a:t> </a:t>
            </a:r>
            <a:r>
              <a:rPr dirty="0" sz="2400" i="1" lang="en-US"/>
              <a:t> </a:t>
            </a:r>
            <a:r>
              <a:rPr dirty="0" sz="2400" i="1" lang="en-US"/>
              <a:t> </a:t>
            </a:r>
            <a:r>
              <a:rPr dirty="0" sz="2400" i="1" lang="en-US"/>
              <a:t> </a:t>
            </a:r>
            <a:r>
              <a:rPr dirty="0" sz="2400" i="1" lang="en-US"/>
              <a:t> </a:t>
            </a:r>
            <a:r>
              <a:rPr dirty="0" sz="2400" i="1" lang="en-US"/>
              <a:t> </a:t>
            </a:r>
            <a:r>
              <a:rPr dirty="0" sz="2400" i="1" lang="en-US"/>
              <a:t> </a:t>
            </a:r>
            <a:r>
              <a:rPr dirty="0" sz="2400" i="1" lang="en-US"/>
              <a:t> </a:t>
            </a:r>
            <a:r>
              <a:rPr dirty="0" sz="2400" i="1" lang="en-US"/>
              <a:t>:</a:t>
            </a:r>
            <a:r>
              <a:rPr dirty="0" sz="2400" i="1" lang="en-US"/>
              <a:t>    </a:t>
            </a:r>
            <a:r>
              <a:rPr dirty="0" sz="2400" i="1" lang="en-US"/>
              <a:t>T</a:t>
            </a:r>
            <a:r>
              <a:rPr dirty="0" sz="2400" i="1" lang="en-US"/>
              <a:t>A</a:t>
            </a:r>
            <a:r>
              <a:rPr dirty="0" sz="2400" i="1" lang="en-US"/>
              <a:t>G</a:t>
            </a:r>
            <a:r>
              <a:rPr dirty="0" sz="2400" i="1" lang="en-US"/>
              <a:t>O</a:t>
            </a:r>
            <a:r>
              <a:rPr dirty="0" sz="2400" i="1" lang="en-US"/>
              <a:t>R</a:t>
            </a:r>
            <a:r>
              <a:rPr dirty="0" sz="2400" i="1" lang="en-US"/>
              <a:t>E</a:t>
            </a:r>
            <a:r>
              <a:rPr dirty="0" sz="2400" i="1" lang="en-US"/>
              <a:t> </a:t>
            </a:r>
            <a:r>
              <a:rPr dirty="0" sz="2400" i="1" lang="en-US"/>
              <a:t>COLLEGE</a:t>
            </a:r>
            <a:r>
              <a:rPr dirty="0" sz="2400" i="1" lang="en-US"/>
              <a:t> </a:t>
            </a:r>
            <a:r>
              <a:rPr dirty="0" sz="2400" i="1" lang="en-US"/>
              <a:t>OF</a:t>
            </a:r>
            <a:r>
              <a:rPr dirty="0" sz="2400" i="1" lang="en-US"/>
              <a:t> </a:t>
            </a:r>
            <a:r>
              <a:rPr dirty="0" sz="2400" i="1" lang="en-US"/>
              <a:t>ART</a:t>
            </a:r>
            <a:r>
              <a:rPr dirty="0" sz="2400" i="1" lang="en-US"/>
              <a:t>'</a:t>
            </a:r>
            <a:r>
              <a:rPr dirty="0" sz="2400" i="1" lang="en-US"/>
              <a:t>S</a:t>
            </a:r>
            <a:r>
              <a:rPr dirty="0" sz="2400" i="1" lang="en-US"/>
              <a:t> </a:t>
            </a:r>
            <a:r>
              <a:rPr dirty="0" sz="2400" i="1" lang="en-US"/>
              <a:t>A</a:t>
            </a:r>
            <a:r>
              <a:rPr dirty="0" sz="2400" i="1" lang="en-US"/>
              <a:t>N</a:t>
            </a:r>
            <a:r>
              <a:rPr dirty="0" sz="2400" i="1" lang="en-US"/>
              <a:t>D</a:t>
            </a:r>
            <a:r>
              <a:rPr dirty="0" sz="2400" i="1" lang="en-US"/>
              <a:t> </a:t>
            </a:r>
            <a:r>
              <a:rPr dirty="0" sz="2400" i="1" lang="en-US"/>
              <a:t> </a:t>
            </a:r>
            <a:r>
              <a:rPr dirty="0" sz="2400" i="1" lang="en-US"/>
              <a:t> </a:t>
            </a:r>
            <a:r>
              <a:rPr dirty="0" sz="2400" i="1" lang="en-US"/>
              <a:t> </a:t>
            </a:r>
            <a:r>
              <a:rPr dirty="0" sz="2400" i="1" lang="en-US"/>
              <a:t> </a:t>
            </a:r>
            <a:r>
              <a:rPr dirty="0" sz="2400" i="1" lang="en-US"/>
              <a:t> </a:t>
            </a:r>
            <a:r>
              <a:rPr dirty="0" sz="2400" i="1" lang="en-US"/>
              <a:t> </a:t>
            </a:r>
            <a:r>
              <a:rPr dirty="0" sz="2400" i="1" lang="en-US"/>
              <a:t> </a:t>
            </a:r>
            <a:r>
              <a:rPr dirty="0" sz="2400" i="1" lang="en-US"/>
              <a:t> </a:t>
            </a:r>
            <a:r>
              <a:rPr dirty="0" sz="2400" i="1" lang="en-US"/>
              <a:t> </a:t>
            </a:r>
            <a:r>
              <a:rPr dirty="0" sz="2400" i="1" lang="en-US"/>
              <a:t> </a:t>
            </a:r>
            <a:r>
              <a:rPr dirty="0" sz="2400" i="1" lang="en-US"/>
              <a:t> </a:t>
            </a:r>
            <a:r>
              <a:rPr dirty="0" sz="2400" i="1" lang="en-US"/>
              <a:t> </a:t>
            </a:r>
            <a:r>
              <a:rPr dirty="0" sz="2400" i="1" lang="en-US"/>
              <a:t> </a:t>
            </a:r>
            <a:r>
              <a:rPr dirty="0" sz="2400" i="1" lang="en-US"/>
              <a:t> </a:t>
            </a:r>
            <a:r>
              <a:rPr dirty="0" sz="2400" i="1" lang="en-US"/>
              <a:t> </a:t>
            </a:r>
            <a:r>
              <a:rPr dirty="0" sz="2400" i="1" lang="en-US"/>
              <a:t> </a:t>
            </a:r>
            <a:r>
              <a:rPr dirty="0" sz="2400" i="1" lang="en-US"/>
              <a:t> </a:t>
            </a:r>
            <a:r>
              <a:rPr dirty="0" sz="2400" i="1" lang="en-US"/>
              <a:t> </a:t>
            </a:r>
            <a:r>
              <a:rPr dirty="0" sz="2400" i="1" lang="en-US"/>
              <a:t> </a:t>
            </a:r>
            <a:r>
              <a:rPr dirty="0" sz="2400" i="1" lang="en-US"/>
              <a:t> </a:t>
            </a:r>
            <a:r>
              <a:rPr dirty="0" sz="2400" i="1" lang="en-US"/>
              <a:t> </a:t>
            </a:r>
            <a:r>
              <a:rPr dirty="0" sz="2400" i="1" lang="en-US"/>
              <a:t> </a:t>
            </a:r>
            <a:r>
              <a:rPr dirty="0" sz="2400" i="1" lang="en-US"/>
              <a:t> </a:t>
            </a:r>
            <a:r>
              <a:rPr dirty="0" sz="2400" i="1" lang="en-US"/>
              <a:t> </a:t>
            </a:r>
            <a:r>
              <a:rPr dirty="0" sz="2400" i="1" lang="en-US"/>
              <a:t> </a:t>
            </a:r>
            <a:r>
              <a:rPr dirty="0" sz="2400" i="1" lang="en-US"/>
              <a:t> </a:t>
            </a:r>
            <a:r>
              <a:rPr dirty="0" sz="2400" i="1" lang="en-US"/>
              <a:t> </a:t>
            </a:r>
            <a:r>
              <a:rPr dirty="0" sz="2400" i="1" lang="en-US"/>
              <a:t> </a:t>
            </a:r>
            <a:r>
              <a:rPr dirty="0" sz="2400" i="1" lang="en-US"/>
              <a:t> </a:t>
            </a:r>
            <a:r>
              <a:rPr dirty="0" sz="2400" i="1" lang="en-US"/>
              <a:t> </a:t>
            </a:r>
            <a:r>
              <a:rPr dirty="0" sz="2400" i="1" lang="en-US"/>
              <a:t> </a:t>
            </a:r>
            <a:r>
              <a:rPr dirty="0" sz="2400" i="1" lang="en-US"/>
              <a:t> </a:t>
            </a:r>
            <a:r>
              <a:rPr dirty="0" sz="2400" i="1" lang="en-US"/>
              <a:t> </a:t>
            </a:r>
            <a:r>
              <a:rPr dirty="0" sz="2400" i="1" lang="en-US"/>
              <a:t> </a:t>
            </a:r>
            <a:r>
              <a:rPr dirty="0" sz="2400" i="1" lang="en-US"/>
              <a:t> </a:t>
            </a:r>
            <a:r>
              <a:rPr dirty="0" sz="2400" i="1" lang="en-US"/>
              <a:t> </a:t>
            </a:r>
            <a:r>
              <a:rPr dirty="0" sz="2400" i="1" lang="en-US"/>
              <a:t>S</a:t>
            </a:r>
            <a:r>
              <a:rPr dirty="0" sz="2400" i="1" lang="en-US"/>
              <a:t>C</a:t>
            </a:r>
            <a:r>
              <a:rPr dirty="0" sz="2400" i="1" lang="en-US"/>
              <a:t>I</a:t>
            </a:r>
            <a:r>
              <a:rPr dirty="0" sz="2400" i="1" lang="en-US"/>
              <a:t>E</a:t>
            </a:r>
            <a:r>
              <a:rPr dirty="0" sz="2400" i="1" lang="en-US"/>
              <a:t>NCE</a:t>
            </a:r>
            <a:r>
              <a:rPr dirty="0" sz="2400" i="1" lang="en-US"/>
              <a:t> </a:t>
            </a:r>
            <a:r>
              <a:rPr dirty="0" sz="2400" i="1" lang="en-US"/>
              <a:t> COLLEGE.</a:t>
            </a:r>
            <a:endParaRPr altLang="en-US" lang="zh-CN"/>
          </a:p>
          <a:p>
            <a:r>
              <a:rPr dirty="0" sz="2400" i="1" lang="en-US"/>
              <a:t>           </a:t>
            </a:r>
            <a:endParaRPr dirty="0" sz="2400" i="1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0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1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2" name="object 8"/>
          <p:cNvSpPr txBox="1"/>
          <p:nvPr/>
        </p:nvSpPr>
        <p:spPr>
          <a:xfrm>
            <a:off x="739774" y="291147"/>
            <a:ext cx="8023226" cy="656910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sz="4800" spc="15">
                <a:latin typeface="Trebuchet MS"/>
                <a:cs typeface="Trebuchet MS"/>
              </a:rPr>
              <a:t>M</a:t>
            </a:r>
            <a:r>
              <a:rPr b="1" sz="4800">
                <a:latin typeface="Trebuchet MS"/>
                <a:cs typeface="Trebuchet MS"/>
              </a:rPr>
              <a:t>O</a:t>
            </a:r>
            <a:r>
              <a:rPr b="1" sz="4800" spc="-15">
                <a:latin typeface="Trebuchet MS"/>
                <a:cs typeface="Trebuchet MS"/>
              </a:rPr>
              <a:t>D</a:t>
            </a:r>
            <a:r>
              <a:rPr b="1" sz="4800" spc="-35">
                <a:latin typeface="Trebuchet MS"/>
                <a:cs typeface="Trebuchet MS"/>
              </a:rPr>
              <a:t>E</a:t>
            </a:r>
            <a:r>
              <a:rPr b="1" sz="4800" spc="-30">
                <a:latin typeface="Trebuchet MS"/>
                <a:cs typeface="Trebuchet MS"/>
              </a:rPr>
              <a:t>LL</a:t>
            </a:r>
            <a:r>
              <a:rPr b="1" sz="4800" spc="-5">
                <a:latin typeface="Trebuchet MS"/>
                <a:cs typeface="Trebuchet MS"/>
              </a:rPr>
              <a:t>I</a:t>
            </a:r>
            <a:r>
              <a:rPr b="1" sz="4800" spc="30">
                <a:latin typeface="Trebuchet MS"/>
                <a:cs typeface="Trebuchet MS"/>
              </a:rPr>
              <a:t>N</a:t>
            </a:r>
            <a:r>
              <a:rPr b="1" sz="4800" spc="5">
                <a:latin typeface="Trebuchet MS"/>
                <a:cs typeface="Trebuchet MS"/>
              </a:rPr>
              <a:t>G</a:t>
            </a:r>
            <a:endParaRPr b="1" sz="4800" lang="en-IN" spc="5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b="1" sz="4800" lang="en-IN" spc="5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i="1" lang="en-IN" spc="5">
                <a:cs typeface="Trebuchet MS"/>
              </a:rPr>
              <a:t>Data collection</a:t>
            </a:r>
          </a:p>
          <a:p>
            <a:pPr indent="-457200" marL="4699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dirty="0" sz="2800" i="1" lang="en-IN" spc="5">
                <a:cs typeface="Trebuchet MS"/>
              </a:rPr>
              <a:t>Downloaded from Edunet dashboard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800" i="1" lang="en-IN" spc="5">
                <a:cs typeface="Trebuchet MS"/>
              </a:rPr>
              <a:t>Data cleaning</a:t>
            </a:r>
          </a:p>
          <a:p>
            <a:pPr indent="-457200" marL="4699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dirty="0" sz="2800" i="1" lang="en-IN" spc="5">
                <a:cs typeface="Trebuchet MS"/>
              </a:rPr>
              <a:t>Identified the missing values</a:t>
            </a:r>
          </a:p>
          <a:p>
            <a:pPr indent="-457200" marL="4699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dirty="0" sz="2800" i="1" lang="en-IN" spc="5">
                <a:cs typeface="Trebuchet MS"/>
              </a:rPr>
              <a:t>Filter out missing values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800" i="1" lang="en-IN" spc="5">
                <a:cs typeface="Trebuchet MS"/>
              </a:rPr>
              <a:t>Performance level</a:t>
            </a:r>
          </a:p>
          <a:p>
            <a:pPr indent="-457200" marL="4699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dirty="0" sz="2800" i="1" lang="en-IN" spc="5">
                <a:cs typeface="Trebuchet MS"/>
              </a:rPr>
              <a:t>Created a formula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800" i="1" lang="en-IN" spc="5">
                <a:cs typeface="Trebuchet MS"/>
              </a:rPr>
              <a:t>Summary</a:t>
            </a:r>
          </a:p>
          <a:p>
            <a:pPr indent="-457200" marL="4699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dirty="0" sz="2800" i="1" lang="en-IN" spc="5">
                <a:cs typeface="Trebuchet MS"/>
              </a:rPr>
              <a:t>Pivot table</a:t>
            </a:r>
          </a:p>
          <a:p>
            <a:pPr indent="-457200" marL="4699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dirty="0" sz="2800" i="1" lang="en-IN" spc="5">
                <a:cs typeface="Trebuchet MS"/>
              </a:rPr>
              <a:t>Graph</a:t>
            </a:r>
          </a:p>
          <a:p>
            <a:pPr indent="-742950" marL="75565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endParaRPr sz="3600">
              <a:cs typeface="Trebuchet MS"/>
            </a:endParaRPr>
          </a:p>
        </p:txBody>
      </p:sp>
      <p:sp>
        <p:nvSpPr>
          <p:cNvPr id="1048683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5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6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t>R</a:t>
            </a:r>
            <a:r>
              <a:rPr lang="en-IN" spc="-40"/>
              <a:t>esults</a:t>
            </a:r>
          </a:p>
        </p:txBody>
      </p:sp>
      <p:sp>
        <p:nvSpPr>
          <p:cNvPr id="1048688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4194304" name="Chart 1"/>
          <p:cNvGraphicFramePr>
            <a:graphicFrameLocks/>
          </p:cNvGraphicFramePr>
          <p:nvPr/>
        </p:nvGraphicFramePr>
        <p:xfrm>
          <a:off x="914400" y="2019300"/>
          <a:ext cx="7848600" cy="38766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9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5109091"/>
          </a:xfrm>
        </p:spPr>
        <p:txBody>
          <a:bodyPr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b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b="0" dirty="0" sz="2800" lang="en-US">
                <a:latin typeface="+mn-lt"/>
                <a:cs typeface="Times New Roman" panose="02020603050405020304" pitchFamily="18" charset="0"/>
              </a:rPr>
              <a:t>While we comparing the performance of the employees, the number of employees are highly performed </a:t>
            </a:r>
            <a:r>
              <a:rPr b="0" dirty="0" sz="2800" lang="en-US" u="sng">
                <a:solidFill>
                  <a:schemeClr val="bg2">
                    <a:lumMod val="25000"/>
                  </a:schemeClr>
                </a:solidFill>
                <a:latin typeface="+mn-lt"/>
                <a:cs typeface="Times New Roman" panose="02020603050405020304" pitchFamily="18" charset="0"/>
              </a:rPr>
              <a:t>PL sector </a:t>
            </a:r>
            <a:r>
              <a:rPr b="0" dirty="0" sz="2800" lang="en-US">
                <a:latin typeface="+mn-lt"/>
                <a:cs typeface="Times New Roman" panose="02020603050405020304" pitchFamily="18" charset="0"/>
              </a:rPr>
              <a:t>of the organization.</a:t>
            </a:r>
            <a:br>
              <a:rPr b="0" dirty="0" sz="2800" lang="en-US">
                <a:latin typeface="+mn-lt"/>
                <a:cs typeface="Times New Roman" panose="02020603050405020304" pitchFamily="18" charset="0"/>
              </a:rPr>
            </a:br>
            <a:br>
              <a:rPr b="0" dirty="0" sz="2800" lang="en-US">
                <a:latin typeface="+mn-lt"/>
                <a:cs typeface="Times New Roman" panose="02020603050405020304" pitchFamily="18" charset="0"/>
              </a:rPr>
            </a:br>
            <a:r>
              <a:rPr b="0" dirty="0" sz="2800" lang="en-US">
                <a:latin typeface="+mn-lt"/>
                <a:cs typeface="Times New Roman" panose="02020603050405020304" pitchFamily="18" charset="0"/>
              </a:rPr>
              <a:t>    We should motivate the employees of the other sectors by giving different kinds of tasks based on their strength, in order to improve the standard of the organization.</a:t>
            </a:r>
            <a:br>
              <a:rPr b="0" dirty="0" sz="2800" lang="en-US">
                <a:latin typeface="+mn-lt"/>
                <a:cs typeface="Times New Roman" panose="02020603050405020304" pitchFamily="18" charset="0"/>
              </a:rPr>
            </a:br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0" name="Star: 4 Points 4"/>
          <p:cNvSpPr/>
          <p:nvPr/>
        </p:nvSpPr>
        <p:spPr>
          <a:xfrm>
            <a:off x="845574" y="2271252"/>
            <a:ext cx="176981" cy="157316"/>
          </a:xfrm>
          <a:prstGeom prst="star4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IN"/>
          </a:p>
        </p:txBody>
      </p:sp>
      <p:sp>
        <p:nvSpPr>
          <p:cNvPr id="1048691" name="Star: 4 Points 5"/>
          <p:cNvSpPr/>
          <p:nvPr/>
        </p:nvSpPr>
        <p:spPr>
          <a:xfrm>
            <a:off x="845574" y="3588774"/>
            <a:ext cx="176981" cy="157316"/>
          </a:xfrm>
          <a:prstGeom prst="star4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/>
              <a:t>PROJECT</a:t>
            </a:r>
            <a:r>
              <a:rPr sz="4250" spc="-85"/>
              <a:t> </a:t>
            </a:r>
            <a:r>
              <a:rPr sz="4250" spc="25"/>
              <a:t>TITLE</a:t>
            </a:r>
            <a:endParaRPr sz="4250"/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2733041"/>
          </a:xfrm>
          <a:prstGeom prst="rect"/>
          <a:noFill/>
        </p:spPr>
        <p:txBody>
          <a:bodyPr rtlCol="0" wrap="square">
            <a:spAutoFit/>
          </a:bodyPr>
          <a:p>
            <a:pPr algn="ctr"/>
            <a:r>
              <a:rPr b="1" sz="4400" i="1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</a:p>
          <a:p>
            <a:pPr algn="ctr"/>
            <a:r>
              <a:rPr b="1" sz="4400" i="1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Performance </a:t>
            </a:r>
          </a:p>
          <a:p>
            <a:pPr algn="ctr"/>
            <a:r>
              <a:rPr b="1" sz="4400" i="1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Analysis using  </a:t>
            </a:r>
          </a:p>
          <a:p>
            <a:pPr algn="ctr"/>
            <a:r>
              <a:rPr b="1" sz="4400" i="1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Excel</a:t>
            </a:r>
            <a:endParaRPr sz="2800" i="1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289305" y="4825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/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1" name="object 18"/>
          <p:cNvGrpSpPr/>
          <p:nvPr/>
        </p:nvGrpSpPr>
        <p:grpSpPr>
          <a:xfrm>
            <a:off x="180945" y="3694896"/>
            <a:ext cx="4372006" cy="3191679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/>
              <a:t>A</a:t>
            </a:r>
            <a:r>
              <a:rPr spc="-5"/>
              <a:t>G</a:t>
            </a:r>
            <a:r>
              <a:rPr spc="-35"/>
              <a:t>E</a:t>
            </a:r>
            <a:r>
              <a:rPr spc="15"/>
              <a:t>N</a:t>
            </a:r>
            <a:r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spc="10"/>
          </a:p>
        </p:txBody>
      </p:sp>
      <p:sp>
        <p:nvSpPr>
          <p:cNvPr id="1048643" name="TextBox 22"/>
          <p:cNvSpPr txBox="1"/>
          <p:nvPr/>
        </p:nvSpPr>
        <p:spPr>
          <a:xfrm>
            <a:off x="2625262" y="1041533"/>
            <a:ext cx="5029200" cy="4130041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 latinLnBrk="0" rtl="0"/>
            <a:r>
              <a:rPr b="0" sz="1800" i="0" kern="120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End Users</a:t>
            </a:r>
            <a:endParaRPr sz="1800" lang="en-US">
              <a:effectLst/>
            </a:endParaRPr>
          </a:p>
          <a:p>
            <a:pPr algn="l">
              <a:buFont typeface="+mj-lt"/>
              <a:buAutoNum type="arabicPeriod"/>
            </a:pPr>
            <a:r>
              <a:rPr b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7620000" y="1984887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676275" y="762000"/>
            <a:ext cx="5636895" cy="74587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sz="4250" lang="en-IN" spc="-20"/>
              <a:t>P</a:t>
            </a:r>
            <a:r>
              <a:rPr sz="4250" lang="en-IN" spc="15"/>
              <a:t>ROB</a:t>
            </a:r>
            <a:r>
              <a:rPr sz="4250" lang="en-IN" spc="55"/>
              <a:t>L</a:t>
            </a:r>
            <a:r>
              <a:rPr sz="4250" lang="en-IN" spc="-20"/>
              <a:t>E</a:t>
            </a:r>
            <a:r>
              <a:rPr sz="4250" lang="en-IN" spc="20"/>
              <a:t>M</a:t>
            </a:r>
            <a:r>
              <a:rPr sz="4250" lang="en-IN"/>
              <a:t>	</a:t>
            </a:r>
            <a:r>
              <a:rPr sz="4250" lang="en-IN" spc="10"/>
              <a:t>S</a:t>
            </a:r>
            <a:r>
              <a:rPr sz="4250" lang="en-IN" spc="-370"/>
              <a:t>T</a:t>
            </a:r>
            <a:r>
              <a:rPr sz="4250" lang="en-IN" spc="-375"/>
              <a:t>A</a:t>
            </a:r>
            <a:r>
              <a:rPr sz="4250" lang="en-IN" spc="15"/>
              <a:t>T</a:t>
            </a:r>
            <a:r>
              <a:rPr sz="4250" lang="en-IN" spc="-10"/>
              <a:t>E</a:t>
            </a:r>
            <a:r>
              <a:rPr sz="4250" lang="en-IN" spc="-20"/>
              <a:t>ME</a:t>
            </a:r>
            <a:r>
              <a:rPr sz="4250" lang="en-IN" spc="10"/>
              <a:t>NT</a:t>
            </a:r>
            <a:br>
              <a:rPr sz="4250" lang="en-IN" spc="10"/>
            </a:br>
            <a:br>
              <a:rPr sz="4250" lang="en-IN" spc="10"/>
            </a:br>
            <a:r>
              <a:rPr sz="4250" lang="en-IN" spc="10"/>
              <a:t>  </a:t>
            </a:r>
            <a:r>
              <a:rPr b="0" dirty="0" sz="2800" i="1" lang="en-IN" spc="10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This analysis is created to track      the performance of the   employees, in order to provide promotions, incentives to the respective employees.</a:t>
            </a:r>
            <a:br>
              <a:rPr b="0" dirty="0" sz="2800" i="1" lang="en-IN" spc="10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</a:br>
            <a:br>
              <a:rPr b="0" dirty="0" sz="2800" i="1" lang="en-IN" spc="10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</a:br>
            <a:r>
              <a:rPr b="0" dirty="0" sz="2800" i="1" lang="en-IN" spc="10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   This analysis helps the organisation to grow by the growth of the employees of the organisation.</a:t>
            </a:r>
            <a:br>
              <a:rPr dirty="0" sz="3600" i="1" lang="en-IN" spc="10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</a:br>
            <a:br>
              <a:rPr sz="3600" lang="en-IN" spc="10"/>
            </a:br>
            <a:endParaRPr sz="4250" lang="en-IN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4</a:t>
            </a:fld>
            <a:endParaRPr lang="en-IN" spc="10"/>
          </a:p>
        </p:txBody>
      </p:sp>
      <p:sp>
        <p:nvSpPr>
          <p:cNvPr id="1048649" name="Arrow: Right 12"/>
          <p:cNvSpPr/>
          <p:nvPr/>
        </p:nvSpPr>
        <p:spPr>
          <a:xfrm>
            <a:off x="762000" y="2209800"/>
            <a:ext cx="228600" cy="484632"/>
          </a:xfrm>
          <a:prstGeom prst="rightArrow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IN"/>
          </a:p>
        </p:txBody>
      </p:sp>
      <p:sp>
        <p:nvSpPr>
          <p:cNvPr id="1048650" name="Arrow: Right 14"/>
          <p:cNvSpPr/>
          <p:nvPr/>
        </p:nvSpPr>
        <p:spPr>
          <a:xfrm>
            <a:off x="762000" y="4858210"/>
            <a:ext cx="285750" cy="484632"/>
          </a:xfrm>
          <a:prstGeom prst="rightArrow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I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1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2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3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4" name="object 7"/>
          <p:cNvSpPr txBox="1">
            <a:spLocks noGrp="1"/>
          </p:cNvSpPr>
          <p:nvPr>
            <p:ph type="title"/>
          </p:nvPr>
        </p:nvSpPr>
        <p:spPr>
          <a:xfrm>
            <a:off x="654152" y="838200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sz="4250" spc="5"/>
              <a:t>PROJECT	</a:t>
            </a:r>
            <a:r>
              <a:rPr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5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spc="10"/>
          </a:p>
        </p:txBody>
      </p:sp>
      <p:sp>
        <p:nvSpPr>
          <p:cNvPr id="1048656" name="TextBox 10"/>
          <p:cNvSpPr txBox="1"/>
          <p:nvPr/>
        </p:nvSpPr>
        <p:spPr>
          <a:xfrm>
            <a:off x="990600" y="2133600"/>
            <a:ext cx="7924800" cy="2860041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indent="-342900" marL="342900">
              <a:buFont typeface="Wingdings" panose="05000000000000000000" pitchFamily="2" charset="2"/>
              <a:buChar char="q"/>
            </a:pPr>
            <a:r>
              <a:rPr b="1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b="1" sz="32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is created to analyse all the data like attendance, gender, age, high, medium, low, very high skilled employees of the organisation.</a:t>
            </a:r>
            <a:endParaRPr b="1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8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9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0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3978911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/>
              <a:t>W</a:t>
            </a:r>
            <a:r>
              <a:rPr sz="3200" spc="-20"/>
              <a:t>H</a:t>
            </a:r>
            <a:r>
              <a:rPr sz="3200" spc="20"/>
              <a:t>O</a:t>
            </a:r>
            <a:r>
              <a:rPr sz="3200" spc="-235"/>
              <a:t> </a:t>
            </a:r>
            <a:r>
              <a:rPr sz="3200" spc="-10"/>
              <a:t>AR</a:t>
            </a:r>
            <a:r>
              <a:rPr sz="3200" spc="15"/>
              <a:t>E</a:t>
            </a:r>
            <a:r>
              <a:rPr sz="3200" spc="-35"/>
              <a:t> </a:t>
            </a:r>
            <a:r>
              <a:rPr sz="3200" spc="-10"/>
              <a:t>T</a:t>
            </a:r>
            <a:r>
              <a:rPr sz="3200" spc="-15"/>
              <a:t>H</a:t>
            </a:r>
            <a:r>
              <a:rPr sz="3200" spc="15"/>
              <a:t>E</a:t>
            </a:r>
            <a:r>
              <a:rPr sz="3200" spc="-35"/>
              <a:t> </a:t>
            </a:r>
            <a:r>
              <a:rPr sz="3200" spc="-20"/>
              <a:t>E</a:t>
            </a:r>
            <a:r>
              <a:rPr sz="3200" spc="30"/>
              <a:t>N</a:t>
            </a:r>
            <a:r>
              <a:rPr sz="3200" spc="15"/>
              <a:t>D</a:t>
            </a:r>
            <a:r>
              <a:rPr sz="3200" spc="-45"/>
              <a:t> </a:t>
            </a:r>
            <a:r>
              <a:rPr sz="3200"/>
              <a:t>U</a:t>
            </a:r>
            <a:r>
              <a:rPr sz="3200" spc="10"/>
              <a:t>S</a:t>
            </a:r>
            <a:r>
              <a:rPr sz="3200" spc="-25"/>
              <a:t>E</a:t>
            </a:r>
            <a:r>
              <a:rPr sz="3200" spc="-10"/>
              <a:t>R</a:t>
            </a:r>
            <a:r>
              <a:rPr sz="3200" lang="en-IN" spc="5"/>
              <a:t>S?</a:t>
            </a:r>
            <a:br>
              <a:rPr sz="3200" lang="en-IN" spc="5"/>
            </a:br>
            <a:br>
              <a:rPr sz="3200" lang="en-IN" spc="5"/>
            </a:br>
            <a:br>
              <a:rPr sz="3200" lang="en-IN" spc="5"/>
            </a:br>
            <a:r>
              <a:rPr sz="2800" lang="en-IN" spc="5"/>
              <a:t>    </a:t>
            </a:r>
            <a:r>
              <a:rPr b="0" sz="2800" lang="en-IN" spc="5"/>
              <a:t>Employees</a:t>
            </a:r>
            <a:br>
              <a:rPr b="0" sz="2800" lang="en-IN" spc="5"/>
            </a:br>
            <a:r>
              <a:rPr b="0" sz="2800" lang="en-IN" spc="5"/>
              <a:t>    Managers</a:t>
            </a:r>
            <a:br>
              <a:rPr b="0" sz="2800" lang="en-IN" spc="5"/>
            </a:br>
            <a:r>
              <a:rPr b="0" sz="2800" lang="en-IN" spc="5"/>
              <a:t>    Employers</a:t>
            </a:r>
            <a:br>
              <a:rPr b="0" sz="2800" lang="en-IN" spc="5"/>
            </a:br>
            <a:r>
              <a:rPr b="0" sz="2800" lang="en-IN" spc="5"/>
              <a:t>    Managerial organisations</a:t>
            </a:r>
            <a:br>
              <a:rPr b="0" sz="2800" lang="en-IN" spc="5"/>
            </a:br>
            <a:r>
              <a:rPr b="0" sz="2800" lang="en-IN" spc="5"/>
              <a:t>    </a:t>
            </a:r>
            <a:r>
              <a:rPr b="0" dirty="0" sz="2800" lang="en-IN" spc="5"/>
              <a:t>Industrial organisations</a:t>
            </a:r>
            <a:br>
              <a:rPr b="0" sz="2800" lang="en-IN" spc="5"/>
            </a:b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1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spc="10"/>
          </a:p>
        </p:txBody>
      </p:sp>
      <p:sp>
        <p:nvSpPr>
          <p:cNvPr id="1048662" name="Arrow: Chevron 6"/>
          <p:cNvSpPr/>
          <p:nvPr/>
        </p:nvSpPr>
        <p:spPr>
          <a:xfrm>
            <a:off x="914400" y="2514600"/>
            <a:ext cx="152400" cy="228600"/>
          </a:xfrm>
          <a:prstGeom prst="chevron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048663" name="Arrow: Chevron 8"/>
          <p:cNvSpPr/>
          <p:nvPr/>
        </p:nvSpPr>
        <p:spPr>
          <a:xfrm>
            <a:off x="914400" y="2857500"/>
            <a:ext cx="152400" cy="228600"/>
          </a:xfrm>
          <a:prstGeom prst="chevron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048664" name="Arrow: Chevron 9"/>
          <p:cNvSpPr/>
          <p:nvPr/>
        </p:nvSpPr>
        <p:spPr>
          <a:xfrm>
            <a:off x="882446" y="3313832"/>
            <a:ext cx="205248" cy="226865"/>
          </a:xfrm>
          <a:prstGeom prst="chevron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048665" name="Arrow: Chevron 10"/>
          <p:cNvSpPr/>
          <p:nvPr/>
        </p:nvSpPr>
        <p:spPr>
          <a:xfrm>
            <a:off x="876300" y="3770165"/>
            <a:ext cx="190500" cy="228600"/>
          </a:xfrm>
          <a:prstGeom prst="chevron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048666" name="Arrow: Chevron 11"/>
          <p:cNvSpPr/>
          <p:nvPr/>
        </p:nvSpPr>
        <p:spPr>
          <a:xfrm>
            <a:off x="876300" y="4161213"/>
            <a:ext cx="205248" cy="228600"/>
          </a:xfrm>
          <a:prstGeom prst="chevron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IN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-9832" y="1479187"/>
            <a:ext cx="2695574" cy="3248025"/>
          </a:xfrm>
          <a:prstGeom prst="rect"/>
        </p:spPr>
      </p:pic>
      <p:sp>
        <p:nvSpPr>
          <p:cNvPr id="104866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8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70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60712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algn="l"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br>
              <a:rPr dirty="0" sz="3600" lang="en-IN"/>
            </a:br>
            <a:br>
              <a:rPr dirty="0" sz="3600" lang="en-IN"/>
            </a:br>
            <a:r>
              <a:rPr dirty="0" sz="3600" lang="en-IN"/>
              <a:t>                   </a:t>
            </a:r>
            <a:r>
              <a:rPr b="0" dirty="0" sz="2800" lang="en-IN"/>
              <a:t>Conditional formatting - missing </a:t>
            </a:r>
            <a:br>
              <a:rPr b="0" dirty="0" sz="2800" lang="en-IN"/>
            </a:br>
            <a:r>
              <a:rPr b="0" dirty="0" sz="2800" lang="en-IN"/>
              <a:t>                         Pivot tables - summary</a:t>
            </a:r>
            <a:br>
              <a:rPr b="0" dirty="0" sz="2800" lang="en-IN"/>
            </a:br>
            <a:r>
              <a:rPr b="0" dirty="0" sz="2800" lang="en-IN"/>
              <a:t>                         Charts – trend </a:t>
            </a:r>
            <a:br>
              <a:rPr b="0" dirty="0" sz="2800" lang="en-IN"/>
            </a:br>
            <a:r>
              <a:rPr b="0" dirty="0" sz="2800" lang="en-IN"/>
              <a:t>                         Filtering and Formula - performance</a:t>
            </a:r>
            <a:br>
              <a:rPr b="0" dirty="0" sz="2800" lang="en-IN"/>
            </a:br>
            <a:r>
              <a:rPr b="0" dirty="0" sz="2800" lang="en-IN"/>
              <a:t>                         Graph – data visualization  </a:t>
            </a:r>
            <a:br>
              <a:rPr b="0" dirty="0" sz="3600" lang="en-IN"/>
            </a:br>
            <a:br>
              <a:rPr dirty="0" sz="3600" lang="en-IN"/>
            </a:br>
            <a:br>
              <a:rPr dirty="0" sz="3600" lang="en-IN"/>
            </a:br>
            <a:br>
              <a:rPr dirty="0" sz="3600" lang="en-IN"/>
            </a:br>
            <a:br>
              <a:rPr dirty="0" sz="3600" lang="en-IN"/>
            </a:br>
            <a:endParaRPr dirty="0" sz="3600"/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71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spc="1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5753100"/>
          </a:xfrm>
        </p:spPr>
        <p:txBody>
          <a:bodyPr/>
          <a:p>
            <a:r>
              <a:rPr lang="en-IN"/>
              <a:t>Dataset Description</a:t>
            </a:r>
            <a:br>
              <a:rPr lang="en-IN"/>
            </a:br>
            <a:br>
              <a:rPr lang="en-IN"/>
            </a:br>
            <a:r>
              <a:rPr b="0" sz="4000" lang="en-IN"/>
              <a:t> </a:t>
            </a:r>
            <a:r>
              <a:rPr b="0" dirty="0" sz="2800" i="1" lang="en-IN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+mn-lt"/>
              </a:rPr>
              <a:t>Employee = Kaggle</a:t>
            </a:r>
            <a:br>
              <a:rPr b="0" dirty="0" sz="2800" i="1" lang="en-IN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+mn-lt"/>
              </a:rPr>
            </a:br>
            <a:r>
              <a:rPr b="0" dirty="0" sz="2800" i="1" lang="en-IN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+mn-lt"/>
              </a:rPr>
              <a:t>  26 – Features</a:t>
            </a:r>
            <a:br>
              <a:rPr b="0" dirty="0" sz="2800" i="1" lang="en-IN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+mn-lt"/>
              </a:rPr>
            </a:br>
            <a:r>
              <a:rPr b="0" dirty="0" sz="2800" i="1" lang="en-IN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+mn-lt"/>
              </a:rPr>
              <a:t>  9 -  Features</a:t>
            </a:r>
            <a:br>
              <a:rPr b="0" dirty="0" sz="2800" i="1" lang="en-IN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+mn-lt"/>
              </a:rPr>
            </a:br>
            <a:r>
              <a:rPr b="0" dirty="0" sz="2800" i="1" lang="en-IN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+mn-lt"/>
              </a:rPr>
              <a:t>  Employee id – numerical values</a:t>
            </a:r>
            <a:br>
              <a:rPr b="0" dirty="0" sz="2800" i="1" lang="en-IN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+mn-lt"/>
              </a:rPr>
            </a:br>
            <a:r>
              <a:rPr b="0" dirty="0" sz="2800" i="1" lang="en-IN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+mn-lt"/>
              </a:rPr>
              <a:t>  Name – text</a:t>
            </a:r>
            <a:br>
              <a:rPr b="0" dirty="0" sz="2800" i="1" lang="en-IN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+mn-lt"/>
              </a:rPr>
            </a:br>
            <a:r>
              <a:rPr b="0" dirty="0" sz="2800" i="1" lang="en-IN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+mn-lt"/>
              </a:rPr>
              <a:t>  Employee type</a:t>
            </a:r>
            <a:br>
              <a:rPr b="0" dirty="0" sz="2800" i="1" lang="en-IN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+mn-lt"/>
              </a:rPr>
            </a:br>
            <a:r>
              <a:rPr b="0" dirty="0" sz="2800" i="1" lang="en-IN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+mn-lt"/>
              </a:rPr>
              <a:t>  Performance level</a:t>
            </a:r>
            <a:br>
              <a:rPr b="0" dirty="0" sz="2800" i="1" lang="en-IN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+mn-lt"/>
              </a:rPr>
            </a:br>
            <a:r>
              <a:rPr b="0" dirty="0" sz="2800" i="1" lang="en-IN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+mn-lt"/>
              </a:rPr>
              <a:t>  Employee rating – numerical values</a:t>
            </a:r>
            <a:br>
              <a:rPr b="0" sz="4000" lang="en-IN">
                <a:latin typeface="+mn-lt"/>
              </a:rPr>
            </a:br>
            <a:endParaRPr lang="en-I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4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5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6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/>
              <a:t>THE</a:t>
            </a:r>
            <a:r>
              <a:rPr sz="4250" spc="20"/>
              <a:t> </a:t>
            </a:r>
            <a:r>
              <a:rPr sz="4250" lang="en-US" spc="20"/>
              <a:t>"</a:t>
            </a:r>
            <a:r>
              <a:rPr sz="4250" spc="10"/>
              <a:t>WOW</a:t>
            </a:r>
            <a:r>
              <a:rPr sz="4250" lang="en-US" spc="10"/>
              <a:t>"</a:t>
            </a:r>
            <a:r>
              <a:rPr sz="4250" spc="85"/>
              <a:t> </a:t>
            </a:r>
            <a:r>
              <a:rPr sz="4250" spc="10"/>
              <a:t>IN</a:t>
            </a:r>
            <a:r>
              <a:rPr sz="4250" spc="-5"/>
              <a:t> </a:t>
            </a:r>
            <a:r>
              <a:rPr sz="4250" spc="15"/>
              <a:t>OUR</a:t>
            </a:r>
            <a:r>
              <a:rPr sz="4250" spc="-10"/>
              <a:t> </a:t>
            </a:r>
            <a:r>
              <a:rPr sz="4250" spc="20"/>
              <a:t>SOLUTION</a:t>
            </a:r>
            <a:endParaRPr sz="4250"/>
          </a:p>
        </p:txBody>
      </p:sp>
      <p:sp>
        <p:nvSpPr>
          <p:cNvPr id="1048678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9" name="TextBox 8"/>
          <p:cNvSpPr txBox="1"/>
          <p:nvPr/>
        </p:nvSpPr>
        <p:spPr>
          <a:xfrm>
            <a:off x="228600" y="2019300"/>
            <a:ext cx="8534018" cy="1261884"/>
          </a:xfrm>
          <a:prstGeom prst="rect"/>
          <a:noFill/>
        </p:spPr>
        <p:txBody>
          <a:bodyPr rtlCol="0" wrap="square">
            <a:spAutoFit/>
          </a:bodyPr>
          <a:p>
            <a:pPr algn="l" indent="-457200" marL="457200">
              <a:buFont typeface="Arial" panose="020B0604020202020204" pitchFamily="34" charset="0"/>
              <a:buChar char="•"/>
            </a:pPr>
            <a:r>
              <a:rPr b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 =IFS(Z8&gt;=5,”VERY HIGH”,Z8&gt;=4,”HIGH”,Z8&gt;=3,”MED”,TRUE,”LOW”) </a:t>
            </a:r>
          </a:p>
          <a:p>
            <a:endParaRPr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durgarajaram04@gmail.com</cp:lastModifiedBy>
  <dcterms:created xsi:type="dcterms:W3CDTF">2024-03-29T04:07:22Z</dcterms:created>
  <dcterms:modified xsi:type="dcterms:W3CDTF">2024-09-09T15:52:38Z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880ff0a2b4a34f478aaebf2e3f72512e</vt:lpwstr>
  </property>
</Properties>
</file>