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3C7E26B-0098-4F62-8050-A18700548786}">
  <a:tblStyle styleId="{63C7E26B-0098-4F62-8050-A18700548786}"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9CD0F991-CA91-45D5-B101-C434A0F75FE8}" styleName="Table_1">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E6E6E6"/>
          </a:solidFill>
        </a:fill>
      </a:tcStyle>
    </a:wholeTbl>
    <a:band1H>
      <a:tcTxStyle/>
      <a:tcStyle>
        <a:fill>
          <a:solidFill>
            <a:srgbClr val="CACACA"/>
          </a:solidFill>
        </a:fill>
      </a:tcStyle>
    </a:band1H>
    <a:band2H>
      <a:tcTxStyle/>
    </a:band2H>
    <a:band1V>
      <a:tcTxStyle/>
      <a:tcStyle>
        <a:fill>
          <a:solidFill>
            <a:srgbClr val="CACACA"/>
          </a:solidFill>
        </a:fill>
      </a:tcStyle>
    </a:band1V>
    <a:band2V>
      <a:tcTxStyle/>
    </a:band2V>
    <a:lastCol>
      <a:tcTxStyle b="on" i="off"/>
    </a:lastCol>
    <a:firstCol>
      <a:tcTxStyle b="on" i="off"/>
    </a:firstCol>
    <a:lastRow>
      <a:tcTxStyle b="on" i="off"/>
      <a:tcStyle>
        <a:tcBdr>
          <a:top>
            <a:ln cap="flat" cmpd="sng" w="25400">
              <a:solidFill>
                <a:schemeClr val="dk1"/>
              </a:solidFill>
              <a:prstDash val="solid"/>
              <a:round/>
              <a:headEnd len="sm" w="sm" type="none"/>
              <a:tailEnd len="sm" w="sm" type="none"/>
            </a:ln>
          </a:top>
        </a:tcBdr>
        <a:fill>
          <a:solidFill>
            <a:srgbClr val="E6E6E6"/>
          </a:solidFill>
        </a:fill>
      </a:tcStyle>
    </a:lastRow>
    <a:seCell>
      <a:tcTxStyle/>
    </a:seCell>
    <a:swCell>
      <a:tcTxStyle/>
    </a:swCell>
    <a:firstRow>
      <a:tcTxStyle b="on" i="off"/>
      <a:tcStyle>
        <a:fill>
          <a:solidFill>
            <a:srgbClr val="E6E6E6"/>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40" name="Google Shape;140;p10:notes"/>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46" name="Google Shape;146;p11:notes"/>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52" name="Google Shape;152;p12:notes"/>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58" name="Google Shape;158;p13:notes"/>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64" name="Google Shape;164;p14:notes"/>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70" name="Google Shape;170;p15:notes"/>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77" name="Google Shape;177;p16:notes"/>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83" name="Google Shape;183;p17:notes"/>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89" name="Google Shape;189;p18:notes"/>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95" name="Google Shape;195;p19:notes"/>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02" name="Google Shape;202;p20:notes"/>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10" name="Google Shape;210;p21:notes"/>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18" name="Google Shape;218;p22:notes"/>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26" name="Google Shape;226;p23:notes"/>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34" name="Google Shape;234;p24:notes"/>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41" name="Google Shape;241;p25:notes"/>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48" name="Google Shape;248;p26:notes"/>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54" name="Google Shape;254;p27:notes"/>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60" name="Google Shape;260;p28:notes"/>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67" name="Google Shape;267;p29:notes"/>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73" name="Google Shape;273;p30:notes"/>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80" name="Google Shape;280;p31:notes"/>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87" name="Google Shape;287;p32:notes"/>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2" name="Google Shape;102;p4:notes"/>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8" name="Google Shape;108;p5:notes"/>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16" name="Google Shape;116;p6:notes"/>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22" name="Google Shape;122;p7:notes"/>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28" name="Google Shape;128;p8:notes"/>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34" name="Google Shape;134;p9:notes"/>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3" name="Shape 23"/>
        <p:cNvGrpSpPr/>
        <p:nvPr/>
      </p:nvGrpSpPr>
      <p:grpSpPr>
        <a:xfrm>
          <a:off x="0" y="0"/>
          <a:ext cx="0" cy="0"/>
          <a:chOff x="0" y="0"/>
          <a:chExt cx="0" cy="0"/>
        </a:xfrm>
      </p:grpSpPr>
      <p:sp>
        <p:nvSpPr>
          <p:cNvPr id="24" name="Google Shape;24;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Google Shape;25;p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6" name="Google Shape;26;p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7" name="Google Shape;27;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Google Shape;28;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9" name="Google Shape;29;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0" name="Shape 30"/>
        <p:cNvGrpSpPr/>
        <p:nvPr/>
      </p:nvGrpSpPr>
      <p:grpSpPr>
        <a:xfrm>
          <a:off x="0" y="0"/>
          <a:ext cx="0" cy="0"/>
          <a:chOff x="0" y="0"/>
          <a:chExt cx="0" cy="0"/>
        </a:xfrm>
      </p:grpSpPr>
      <p:sp>
        <p:nvSpPr>
          <p:cNvPr id="31" name="Google Shape;31;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2" name="Google Shape;32;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6000"/>
              <a:buFont typeface="Calibri"/>
              <a:buNone/>
            </a:pPr>
            <a:r>
              <a:rPr b="0" i="0" lang="en-IN" sz="6000" u="none" cap="none" strike="noStrike">
                <a:solidFill>
                  <a:schemeClr val="dk1"/>
                </a:solidFill>
                <a:latin typeface="Calibri"/>
                <a:ea typeface="Calibri"/>
                <a:cs typeface="Calibri"/>
                <a:sym typeface="Calibri"/>
              </a:rPr>
              <a:t>Cloud Computing </a:t>
            </a:r>
            <a:endParaRPr b="0" i="0" sz="6000" u="none" cap="none" strike="noStrike">
              <a:solidFill>
                <a:schemeClr val="dk1"/>
              </a:solidFill>
              <a:latin typeface="Calibri"/>
              <a:ea typeface="Calibri"/>
              <a:cs typeface="Calibri"/>
              <a:sym typeface="Calibri"/>
            </a:endParaRPr>
          </a:p>
        </p:txBody>
      </p:sp>
      <p:sp>
        <p:nvSpPr>
          <p:cNvPr id="85" name="Google Shape;85;p13"/>
          <p:cNvSpPr txBox="1"/>
          <p:nvPr>
            <p:ph idx="1" type="subTitle"/>
          </p:nvPr>
        </p:nvSpPr>
        <p:spPr>
          <a:xfrm>
            <a:off x="2831166" y="4325112"/>
            <a:ext cx="7184101" cy="103776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2400"/>
              <a:buFont typeface="Arial"/>
              <a:buNone/>
            </a:pPr>
            <a:r>
              <a:rPr b="0" i="0" lang="en-IN" sz="2400" u="none" cap="none" strike="noStrike">
                <a:solidFill>
                  <a:schemeClr val="dk1"/>
                </a:solidFill>
                <a:latin typeface="Calibri"/>
                <a:ea typeface="Calibri"/>
                <a:cs typeface="Calibri"/>
                <a:sym typeface="Calibri"/>
              </a:rPr>
              <a:t>Service and Deployment Models</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959"/>
              <a:buFont typeface="Calibri"/>
              <a:buNone/>
            </a:pPr>
            <a:br>
              <a:rPr b="0" i="0" lang="en-IN" sz="3959" u="none" cap="none" strike="noStrike">
                <a:solidFill>
                  <a:schemeClr val="dk1"/>
                </a:solidFill>
                <a:latin typeface="Calibri"/>
                <a:ea typeface="Calibri"/>
                <a:cs typeface="Calibri"/>
                <a:sym typeface="Calibri"/>
              </a:rPr>
            </a:br>
            <a:r>
              <a:rPr b="0" i="0" lang="en-IN" sz="3959" u="none" cap="none" strike="noStrike">
                <a:solidFill>
                  <a:schemeClr val="dk1"/>
                </a:solidFill>
                <a:latin typeface="Calibri"/>
                <a:ea typeface="Calibri"/>
                <a:cs typeface="Calibri"/>
                <a:sym typeface="Calibri"/>
              </a:rPr>
              <a:t>Characteristics of PaaS</a:t>
            </a:r>
            <a:br>
              <a:rPr b="0" i="0" lang="en-IN" sz="3959" u="none" cap="none" strike="noStrike">
                <a:solidFill>
                  <a:schemeClr val="dk1"/>
                </a:solidFill>
                <a:latin typeface="Calibri"/>
                <a:ea typeface="Calibri"/>
                <a:cs typeface="Calibri"/>
                <a:sym typeface="Calibri"/>
              </a:rPr>
            </a:br>
            <a:endParaRPr b="0" i="0" sz="3959" u="none" cap="none" strike="noStrike">
              <a:solidFill>
                <a:schemeClr val="dk1"/>
              </a:solidFill>
              <a:latin typeface="Calibri"/>
              <a:ea typeface="Calibri"/>
              <a:cs typeface="Calibri"/>
              <a:sym typeface="Calibri"/>
            </a:endParaRPr>
          </a:p>
        </p:txBody>
      </p:sp>
      <p:sp>
        <p:nvSpPr>
          <p:cNvPr id="143" name="Google Shape;143;p22"/>
          <p:cNvSpPr txBox="1"/>
          <p:nvPr>
            <p:ph idx="1" type="body"/>
          </p:nvPr>
        </p:nvSpPr>
        <p:spPr>
          <a:xfrm>
            <a:off x="1235016" y="1609965"/>
            <a:ext cx="9237452" cy="4946110"/>
          </a:xfrm>
          <a:prstGeom prst="rect">
            <a:avLst/>
          </a:prstGeom>
          <a:noFill/>
          <a:ln>
            <a:noFill/>
          </a:ln>
        </p:spPr>
        <p:txBody>
          <a:bodyPr anchorCtr="0" anchor="t" bIns="45700" lIns="91425" spcFirstLastPara="1" rIns="91425" wrap="square" tIns="45700">
            <a:noAutofit/>
          </a:bodyPr>
          <a:lstStyle/>
          <a:p>
            <a:pPr indent="-228600" lvl="0" marL="228600" marR="0" rtl="0" algn="just">
              <a:lnSpc>
                <a:spcPct val="90000"/>
              </a:lnSpc>
              <a:spcBef>
                <a:spcPts val="0"/>
              </a:spcBef>
              <a:spcAft>
                <a:spcPts val="0"/>
              </a:spcAft>
              <a:buClr>
                <a:schemeClr val="dk1"/>
              </a:buClr>
              <a:buSzPts val="2800"/>
              <a:buFont typeface="Arial"/>
              <a:buChar char="•"/>
            </a:pPr>
            <a:r>
              <a:rPr b="0" i="0" lang="en-IN" sz="2800" u="none" cap="none" strike="noStrike">
                <a:solidFill>
                  <a:schemeClr val="dk1"/>
                </a:solidFill>
                <a:latin typeface="Calibri"/>
                <a:ea typeface="Calibri"/>
                <a:cs typeface="Calibri"/>
                <a:sym typeface="Calibri"/>
              </a:rPr>
              <a:t>Services to develop, test, deploy, host and maintain applications in the same integrated development environment. All the varying services needed to fulfil the application development process.</a:t>
            </a:r>
            <a:endParaRPr b="0" i="0" sz="2800" u="none" cap="none" strike="noStrike">
              <a:solidFill>
                <a:schemeClr val="dk1"/>
              </a:solidFill>
              <a:latin typeface="Calibri"/>
              <a:ea typeface="Calibri"/>
              <a:cs typeface="Calibri"/>
              <a:sym typeface="Calibri"/>
            </a:endParaRPr>
          </a:p>
          <a:p>
            <a:pPr indent="-228600" lvl="0" marL="228600" marR="0" rtl="0" algn="just">
              <a:lnSpc>
                <a:spcPct val="90000"/>
              </a:lnSpc>
              <a:spcBef>
                <a:spcPts val="1000"/>
              </a:spcBef>
              <a:spcAft>
                <a:spcPts val="0"/>
              </a:spcAft>
              <a:buClr>
                <a:schemeClr val="dk1"/>
              </a:buClr>
              <a:buSzPts val="2800"/>
              <a:buFont typeface="Arial"/>
              <a:buChar char="•"/>
            </a:pPr>
            <a:r>
              <a:rPr b="0" i="0" lang="en-IN" sz="2800" u="none" cap="none" strike="noStrike">
                <a:solidFill>
                  <a:schemeClr val="dk1"/>
                </a:solidFill>
                <a:latin typeface="Calibri"/>
                <a:ea typeface="Calibri"/>
                <a:cs typeface="Calibri"/>
                <a:sym typeface="Calibri"/>
              </a:rPr>
              <a:t>Multi-tenant architecture where multiple concurrent users utilize the same development application.</a:t>
            </a:r>
            <a:endParaRPr b="1" i="0" sz="2800" u="none" cap="none" strike="noStrike">
              <a:solidFill>
                <a:schemeClr val="dk1"/>
              </a:solidFill>
              <a:latin typeface="Calibri"/>
              <a:ea typeface="Calibri"/>
              <a:cs typeface="Calibri"/>
              <a:sym typeface="Calibri"/>
            </a:endParaRPr>
          </a:p>
          <a:p>
            <a:pPr indent="-228600" lvl="0" marL="228600" marR="0" rtl="0" algn="just">
              <a:lnSpc>
                <a:spcPct val="90000"/>
              </a:lnSpc>
              <a:spcBef>
                <a:spcPts val="1000"/>
              </a:spcBef>
              <a:spcAft>
                <a:spcPts val="0"/>
              </a:spcAft>
              <a:buClr>
                <a:schemeClr val="dk1"/>
              </a:buClr>
              <a:buSzPts val="2800"/>
              <a:buFont typeface="Arial"/>
              <a:buChar char="•"/>
            </a:pPr>
            <a:r>
              <a:rPr b="0" i="0" lang="en-IN" sz="2800" u="none" cap="none" strike="noStrike">
                <a:solidFill>
                  <a:schemeClr val="dk1"/>
                </a:solidFill>
                <a:latin typeface="Calibri"/>
                <a:ea typeface="Calibri"/>
                <a:cs typeface="Calibri"/>
                <a:sym typeface="Calibri"/>
              </a:rPr>
              <a:t>Built in scalability of deployed software including load balancing and failover </a:t>
            </a:r>
            <a:endParaRPr b="0" i="0" sz="2800" u="none" cap="none" strike="noStrike">
              <a:solidFill>
                <a:schemeClr val="dk1"/>
              </a:solidFill>
              <a:latin typeface="Calibri"/>
              <a:ea typeface="Calibri"/>
              <a:cs typeface="Calibri"/>
              <a:sym typeface="Calibri"/>
            </a:endParaRPr>
          </a:p>
          <a:p>
            <a:pPr indent="-228600" lvl="0" marL="228600" marR="0" rtl="0" algn="just">
              <a:lnSpc>
                <a:spcPct val="90000"/>
              </a:lnSpc>
              <a:spcBef>
                <a:spcPts val="1000"/>
              </a:spcBef>
              <a:spcAft>
                <a:spcPts val="0"/>
              </a:spcAft>
              <a:buClr>
                <a:schemeClr val="dk1"/>
              </a:buClr>
              <a:buSzPts val="2800"/>
              <a:buFont typeface="Arial"/>
              <a:buChar char="•"/>
            </a:pPr>
            <a:r>
              <a:rPr b="0" i="0" lang="en-IN" sz="2800" u="none" cap="none" strike="noStrike">
                <a:solidFill>
                  <a:schemeClr val="dk1"/>
                </a:solidFill>
                <a:latin typeface="Calibri"/>
                <a:ea typeface="Calibri"/>
                <a:cs typeface="Calibri"/>
                <a:sym typeface="Calibri"/>
              </a:rPr>
              <a:t>Integration with web services and databases via common standards </a:t>
            </a:r>
            <a:endParaRPr b="0" i="0" sz="2800" u="none" cap="none" strike="noStrike">
              <a:solidFill>
                <a:schemeClr val="dk1"/>
              </a:solidFill>
              <a:latin typeface="Calibri"/>
              <a:ea typeface="Calibri"/>
              <a:cs typeface="Calibri"/>
              <a:sym typeface="Calibri"/>
            </a:endParaRPr>
          </a:p>
          <a:p>
            <a:pPr indent="-50800" lvl="0" marL="228600" marR="0" rtl="0" algn="just">
              <a:lnSpc>
                <a:spcPct val="90000"/>
              </a:lnSpc>
              <a:spcBef>
                <a:spcPts val="1000"/>
              </a:spcBef>
              <a:spcAft>
                <a:spcPts val="0"/>
              </a:spcAft>
              <a:buClr>
                <a:schemeClr val="dk1"/>
              </a:buClr>
              <a:buSzPts val="2800"/>
              <a:buFont typeface="Arial"/>
              <a:buNone/>
            </a:pPr>
            <a:r>
              <a:t/>
            </a:r>
            <a:endParaRPr b="0" i="0" sz="2800" u="none" cap="none" strike="noStrike">
              <a:solidFill>
                <a:srgbClr val="FF33CC"/>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IN" sz="4400" u="none" cap="none" strike="noStrike">
                <a:solidFill>
                  <a:schemeClr val="dk1"/>
                </a:solidFill>
                <a:latin typeface="Calibri"/>
                <a:ea typeface="Calibri"/>
                <a:cs typeface="Calibri"/>
                <a:sym typeface="Calibri"/>
              </a:rPr>
              <a:t>When to go for PaaS </a:t>
            </a:r>
            <a:endParaRPr b="0" i="0" sz="4400" u="none" cap="none" strike="noStrike">
              <a:solidFill>
                <a:schemeClr val="dk1"/>
              </a:solidFill>
              <a:latin typeface="Calibri"/>
              <a:ea typeface="Calibri"/>
              <a:cs typeface="Calibri"/>
              <a:sym typeface="Calibri"/>
            </a:endParaRPr>
          </a:p>
        </p:txBody>
      </p:sp>
      <p:sp>
        <p:nvSpPr>
          <p:cNvPr id="149" name="Google Shape;149;p23"/>
          <p:cNvSpPr txBox="1"/>
          <p:nvPr>
            <p:ph idx="1" type="body"/>
          </p:nvPr>
        </p:nvSpPr>
        <p:spPr>
          <a:xfrm>
            <a:off x="838200" y="1825625"/>
            <a:ext cx="9539377" cy="4351338"/>
          </a:xfrm>
          <a:prstGeom prst="rect">
            <a:avLst/>
          </a:prstGeom>
          <a:noFill/>
          <a:ln>
            <a:noFill/>
          </a:ln>
        </p:spPr>
        <p:txBody>
          <a:bodyPr anchorCtr="0" anchor="t" bIns="45700" lIns="91425" spcFirstLastPara="1" rIns="91425" wrap="square" tIns="45700">
            <a:noAutofit/>
          </a:bodyPr>
          <a:lstStyle/>
          <a:p>
            <a:pPr indent="-228600" lvl="0" marL="228600" marR="0" rtl="0" algn="just">
              <a:lnSpc>
                <a:spcPct val="90000"/>
              </a:lnSpc>
              <a:spcBef>
                <a:spcPts val="0"/>
              </a:spcBef>
              <a:spcAft>
                <a:spcPts val="0"/>
              </a:spcAft>
              <a:buClr>
                <a:schemeClr val="dk1"/>
              </a:buClr>
              <a:buSzPts val="2800"/>
              <a:buFont typeface="Arial"/>
              <a:buChar char="•"/>
            </a:pPr>
            <a:r>
              <a:rPr b="0" i="0" lang="en-IN" sz="2800" u="none" cap="none" strike="noStrike">
                <a:solidFill>
                  <a:schemeClr val="dk1"/>
                </a:solidFill>
                <a:latin typeface="Calibri"/>
                <a:ea typeface="Calibri"/>
                <a:cs typeface="Calibri"/>
                <a:sym typeface="Calibri"/>
              </a:rPr>
              <a:t>PaaS is especially useful in any situation where </a:t>
            </a:r>
            <a:r>
              <a:rPr b="0" i="0" lang="en-IN" sz="2800" u="none" cap="none" strike="noStrike">
                <a:solidFill>
                  <a:srgbClr val="833C0B"/>
                </a:solidFill>
                <a:latin typeface="Calibri"/>
                <a:ea typeface="Calibri"/>
                <a:cs typeface="Calibri"/>
                <a:sym typeface="Calibri"/>
              </a:rPr>
              <a:t>multiple developers will be working on a development project </a:t>
            </a:r>
            <a:r>
              <a:rPr b="0" i="0" lang="en-IN" sz="2800" u="none" cap="none" strike="noStrike">
                <a:solidFill>
                  <a:schemeClr val="dk1"/>
                </a:solidFill>
                <a:latin typeface="Calibri"/>
                <a:ea typeface="Calibri"/>
                <a:cs typeface="Calibri"/>
                <a:sym typeface="Calibri"/>
              </a:rPr>
              <a:t>or where other </a:t>
            </a:r>
            <a:r>
              <a:rPr b="0" i="0" lang="en-IN" sz="2800" u="none" cap="none" strike="noStrike">
                <a:solidFill>
                  <a:srgbClr val="833C0B"/>
                </a:solidFill>
                <a:latin typeface="Calibri"/>
                <a:ea typeface="Calibri"/>
                <a:cs typeface="Calibri"/>
                <a:sym typeface="Calibri"/>
              </a:rPr>
              <a:t>external parties need to interact with the development </a:t>
            </a:r>
            <a:r>
              <a:rPr b="0" i="0" lang="en-IN" sz="2800" u="none" cap="none" strike="noStrike">
                <a:solidFill>
                  <a:schemeClr val="dk1"/>
                </a:solidFill>
                <a:latin typeface="Calibri"/>
                <a:ea typeface="Calibri"/>
                <a:cs typeface="Calibri"/>
                <a:sym typeface="Calibri"/>
              </a:rPr>
              <a:t>process. </a:t>
            </a:r>
            <a:endParaRPr/>
          </a:p>
          <a:p>
            <a:pPr indent="-50800" lvl="0" marL="228600" marR="0" rtl="0" algn="just">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228600" lvl="0" marL="228600" marR="0" rtl="0" algn="just">
              <a:lnSpc>
                <a:spcPct val="90000"/>
              </a:lnSpc>
              <a:spcBef>
                <a:spcPts val="1000"/>
              </a:spcBef>
              <a:spcAft>
                <a:spcPts val="0"/>
              </a:spcAft>
              <a:buClr>
                <a:schemeClr val="dk1"/>
              </a:buClr>
              <a:buSzPts val="2800"/>
              <a:buFont typeface="Arial"/>
              <a:buChar char="•"/>
            </a:pPr>
            <a:r>
              <a:rPr b="0" i="0" lang="en-IN" sz="2800" u="none" cap="none" strike="noStrike">
                <a:solidFill>
                  <a:schemeClr val="dk1"/>
                </a:solidFill>
                <a:latin typeface="Calibri"/>
                <a:ea typeface="Calibri"/>
                <a:cs typeface="Calibri"/>
                <a:sym typeface="Calibri"/>
              </a:rPr>
              <a:t>Students/Developers can use the services provided by the cloud vendors like Amazon EC2, Bluemix or Azure to run their applications on the cloud provided by them without even actually investing anything in establishing the infrastructure physically. </a:t>
            </a:r>
            <a:endParaRPr b="0" i="0" sz="2800" u="none" cap="none" strike="noStrike">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IN" sz="4400" u="none" cap="none" strike="noStrike">
                <a:solidFill>
                  <a:schemeClr val="dk1"/>
                </a:solidFill>
                <a:latin typeface="Calibri"/>
                <a:ea typeface="Calibri"/>
                <a:cs typeface="Calibri"/>
                <a:sym typeface="Calibri"/>
              </a:rPr>
              <a:t>Infrastructure as a Service (IaaS)</a:t>
            </a:r>
            <a:endParaRPr b="0" i="0" sz="4400" u="none" cap="none" strike="noStrike">
              <a:solidFill>
                <a:schemeClr val="dk1"/>
              </a:solidFill>
              <a:latin typeface="Calibri"/>
              <a:ea typeface="Calibri"/>
              <a:cs typeface="Calibri"/>
              <a:sym typeface="Calibri"/>
            </a:endParaRPr>
          </a:p>
        </p:txBody>
      </p:sp>
      <p:sp>
        <p:nvSpPr>
          <p:cNvPr id="155" name="Google Shape;155;p24"/>
          <p:cNvSpPr txBox="1"/>
          <p:nvPr>
            <p:ph idx="1" type="body"/>
          </p:nvPr>
        </p:nvSpPr>
        <p:spPr>
          <a:xfrm>
            <a:off x="838200" y="1825625"/>
            <a:ext cx="9133936" cy="4351338"/>
          </a:xfrm>
          <a:prstGeom prst="rect">
            <a:avLst/>
          </a:prstGeom>
          <a:noFill/>
          <a:ln>
            <a:noFill/>
          </a:ln>
        </p:spPr>
        <p:txBody>
          <a:bodyPr anchorCtr="0" anchor="t" bIns="45700" lIns="91425" spcFirstLastPara="1" rIns="91425" wrap="square" tIns="45700">
            <a:noAutofit/>
          </a:bodyPr>
          <a:lstStyle/>
          <a:p>
            <a:pPr indent="-228600" lvl="0" marL="228600" marR="0" rtl="0" algn="just">
              <a:lnSpc>
                <a:spcPct val="90000"/>
              </a:lnSpc>
              <a:spcBef>
                <a:spcPts val="0"/>
              </a:spcBef>
              <a:spcAft>
                <a:spcPts val="0"/>
              </a:spcAft>
              <a:buClr>
                <a:schemeClr val="dk1"/>
              </a:buClr>
              <a:buSzPts val="2800"/>
              <a:buFont typeface="Arial"/>
              <a:buChar char="•"/>
            </a:pPr>
            <a:r>
              <a:rPr b="0" i="0" lang="en-IN" sz="2800" u="none" cap="none" strike="noStrike">
                <a:solidFill>
                  <a:schemeClr val="dk1"/>
                </a:solidFill>
                <a:latin typeface="Calibri"/>
                <a:ea typeface="Calibri"/>
                <a:cs typeface="Calibri"/>
                <a:sym typeface="Calibri"/>
              </a:rPr>
              <a:t>Infrastructure as a Service (IaaS) is a way of delivering Cloud Computing infrastructure -   servers, storage, network and operating systems – as an on-demand service. </a:t>
            </a:r>
            <a:endParaRPr/>
          </a:p>
          <a:p>
            <a:pPr indent="-228600" lvl="1" marL="685800" marR="0" rtl="0" algn="just">
              <a:lnSpc>
                <a:spcPct val="90000"/>
              </a:lnSpc>
              <a:spcBef>
                <a:spcPts val="500"/>
              </a:spcBef>
              <a:spcAft>
                <a:spcPts val="0"/>
              </a:spcAft>
              <a:buClr>
                <a:schemeClr val="dk1"/>
              </a:buClr>
              <a:buSzPts val="2400"/>
              <a:buFont typeface="Arial"/>
              <a:buChar char="•"/>
            </a:pPr>
            <a:r>
              <a:rPr b="0" i="0" lang="en-IN" sz="2400" u="none" cap="none" strike="noStrike">
                <a:solidFill>
                  <a:schemeClr val="dk1"/>
                </a:solidFill>
                <a:latin typeface="Calibri"/>
                <a:ea typeface="Calibri"/>
                <a:cs typeface="Calibri"/>
                <a:sym typeface="Calibri"/>
              </a:rPr>
              <a:t>Rather than purchasing servers, software, data center space or network equipment, clients instead buy those resources as a fully outsourced service on demand. </a:t>
            </a:r>
            <a:endParaRPr/>
          </a:p>
          <a:p>
            <a:pPr indent="-228600" lvl="0" marL="228600" marR="0" rtl="0" algn="just">
              <a:lnSpc>
                <a:spcPct val="90000"/>
              </a:lnSpc>
              <a:spcBef>
                <a:spcPts val="1000"/>
              </a:spcBef>
              <a:spcAft>
                <a:spcPts val="0"/>
              </a:spcAft>
              <a:buClr>
                <a:schemeClr val="dk1"/>
              </a:buClr>
              <a:buSzPts val="2800"/>
              <a:buFont typeface="Arial"/>
              <a:buChar char="•"/>
            </a:pPr>
            <a:r>
              <a:rPr b="0" i="0" lang="en-IN" sz="2800" u="none" cap="none" strike="noStrike">
                <a:solidFill>
                  <a:schemeClr val="dk1"/>
                </a:solidFill>
                <a:latin typeface="Calibri"/>
                <a:ea typeface="Calibri"/>
                <a:cs typeface="Calibri"/>
                <a:sym typeface="Calibri"/>
              </a:rPr>
              <a:t>It lets you build virtual infrastructure that mimics these resources, which can be created, reconfigured, resized, and removed within moments, as and when a task requires it. </a:t>
            </a:r>
            <a:endParaRPr/>
          </a:p>
          <a:p>
            <a:pPr indent="-228600" lvl="0" marL="228600" marR="0" rtl="0" algn="just">
              <a:lnSpc>
                <a:spcPct val="90000"/>
              </a:lnSpc>
              <a:spcBef>
                <a:spcPts val="1000"/>
              </a:spcBef>
              <a:spcAft>
                <a:spcPts val="0"/>
              </a:spcAft>
              <a:buClr>
                <a:schemeClr val="dk1"/>
              </a:buClr>
              <a:buSzPts val="2800"/>
              <a:buFont typeface="Arial"/>
              <a:buChar char="•"/>
            </a:pPr>
            <a:r>
              <a:rPr b="0" i="0" lang="en-IN" sz="2800" u="none" cap="none" strike="noStrike">
                <a:solidFill>
                  <a:schemeClr val="dk1"/>
                </a:solidFill>
                <a:latin typeface="Calibri"/>
                <a:ea typeface="Calibri"/>
                <a:cs typeface="Calibri"/>
                <a:sym typeface="Calibri"/>
              </a:rPr>
              <a:t>Examples: Amazon AWS (EC2), Rackspace, Openstack etc.</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959"/>
              <a:buFont typeface="Calibri"/>
              <a:buNone/>
            </a:pPr>
            <a:br>
              <a:rPr b="0" i="0" lang="en-IN" sz="3959" u="none" cap="none" strike="noStrike">
                <a:solidFill>
                  <a:schemeClr val="dk1"/>
                </a:solidFill>
                <a:latin typeface="Calibri"/>
                <a:ea typeface="Calibri"/>
                <a:cs typeface="Calibri"/>
                <a:sym typeface="Calibri"/>
              </a:rPr>
            </a:br>
            <a:r>
              <a:rPr b="0" i="0" lang="en-IN" sz="3959" u="none" cap="none" strike="noStrike">
                <a:solidFill>
                  <a:schemeClr val="dk1"/>
                </a:solidFill>
                <a:latin typeface="Calibri"/>
                <a:ea typeface="Calibri"/>
                <a:cs typeface="Calibri"/>
                <a:sym typeface="Calibri"/>
              </a:rPr>
              <a:t>Characteristics of IaaS</a:t>
            </a:r>
            <a:br>
              <a:rPr b="0" i="0" lang="en-IN" sz="3959" u="none" cap="none" strike="noStrike">
                <a:solidFill>
                  <a:schemeClr val="dk1"/>
                </a:solidFill>
                <a:latin typeface="Calibri"/>
                <a:ea typeface="Calibri"/>
                <a:cs typeface="Calibri"/>
                <a:sym typeface="Calibri"/>
              </a:rPr>
            </a:br>
            <a:endParaRPr b="0" i="0" sz="3959" u="none" cap="none" strike="noStrike">
              <a:solidFill>
                <a:schemeClr val="dk1"/>
              </a:solidFill>
              <a:latin typeface="Calibri"/>
              <a:ea typeface="Calibri"/>
              <a:cs typeface="Calibri"/>
              <a:sym typeface="Calibri"/>
            </a:endParaRPr>
          </a:p>
        </p:txBody>
      </p:sp>
      <p:sp>
        <p:nvSpPr>
          <p:cNvPr id="161" name="Google Shape;161;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IN" sz="2800" u="none" cap="none" strike="noStrike">
                <a:solidFill>
                  <a:schemeClr val="dk1"/>
                </a:solidFill>
                <a:latin typeface="Calibri"/>
                <a:ea typeface="Calibri"/>
                <a:cs typeface="Calibri"/>
                <a:sym typeface="Calibri"/>
              </a:rPr>
              <a:t>Resources are distributed as a service</a:t>
            </a:r>
            <a:endParaRPr/>
          </a:p>
          <a:p>
            <a:pPr indent="-228600" lvl="0" marL="228600" marR="0" rtl="0" algn="l">
              <a:lnSpc>
                <a:spcPct val="90000"/>
              </a:lnSpc>
              <a:spcBef>
                <a:spcPts val="1000"/>
              </a:spcBef>
              <a:spcAft>
                <a:spcPts val="0"/>
              </a:spcAft>
              <a:buClr>
                <a:schemeClr val="dk1"/>
              </a:buClr>
              <a:buSzPts val="2800"/>
              <a:buFont typeface="Arial"/>
              <a:buChar char="•"/>
            </a:pPr>
            <a:r>
              <a:rPr b="0" i="0" lang="en-IN" sz="2800" u="none" cap="none" strike="noStrike">
                <a:solidFill>
                  <a:schemeClr val="dk1"/>
                </a:solidFill>
                <a:latin typeface="Calibri"/>
                <a:ea typeface="Calibri"/>
                <a:cs typeface="Calibri"/>
                <a:sym typeface="Calibri"/>
              </a:rPr>
              <a:t>Allows for dynamic scaling</a:t>
            </a:r>
            <a:endParaRPr/>
          </a:p>
          <a:p>
            <a:pPr indent="-228600" lvl="0" marL="228600" marR="0" rtl="0" algn="l">
              <a:lnSpc>
                <a:spcPct val="90000"/>
              </a:lnSpc>
              <a:spcBef>
                <a:spcPts val="1000"/>
              </a:spcBef>
              <a:spcAft>
                <a:spcPts val="0"/>
              </a:spcAft>
              <a:buClr>
                <a:schemeClr val="dk1"/>
              </a:buClr>
              <a:buSzPts val="2800"/>
              <a:buFont typeface="Arial"/>
              <a:buChar char="•"/>
            </a:pPr>
            <a:r>
              <a:rPr b="0" i="0" lang="en-IN" sz="2800" u="none" cap="none" strike="noStrike">
                <a:solidFill>
                  <a:schemeClr val="dk1"/>
                </a:solidFill>
                <a:latin typeface="Calibri"/>
                <a:ea typeface="Calibri"/>
                <a:cs typeface="Calibri"/>
                <a:sym typeface="Calibri"/>
              </a:rPr>
              <a:t>Has a variable cost, utility pricing model</a:t>
            </a:r>
            <a:endParaRPr/>
          </a:p>
          <a:p>
            <a:pPr indent="-228600" lvl="0" marL="228600" marR="0" rtl="0" algn="l">
              <a:lnSpc>
                <a:spcPct val="90000"/>
              </a:lnSpc>
              <a:spcBef>
                <a:spcPts val="1000"/>
              </a:spcBef>
              <a:spcAft>
                <a:spcPts val="0"/>
              </a:spcAft>
              <a:buClr>
                <a:schemeClr val="dk1"/>
              </a:buClr>
              <a:buSzPts val="2800"/>
              <a:buFont typeface="Arial"/>
              <a:buChar char="•"/>
            </a:pPr>
            <a:r>
              <a:rPr b="0" i="0" lang="en-IN" sz="2800" u="none" cap="none" strike="noStrike">
                <a:solidFill>
                  <a:schemeClr val="dk1"/>
                </a:solidFill>
                <a:latin typeface="Calibri"/>
                <a:ea typeface="Calibri"/>
                <a:cs typeface="Calibri"/>
                <a:sym typeface="Calibri"/>
              </a:rPr>
              <a:t>Generally includes multiple users on a single piece of hardware</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IN" sz="4400" u="none" cap="none" strike="noStrike">
                <a:solidFill>
                  <a:schemeClr val="dk1"/>
                </a:solidFill>
                <a:latin typeface="Calibri"/>
                <a:ea typeface="Calibri"/>
                <a:cs typeface="Calibri"/>
                <a:sym typeface="Calibri"/>
              </a:rPr>
              <a:t>When to go for IaaS </a:t>
            </a:r>
            <a:endParaRPr b="0" i="0" sz="4400" u="none" cap="none" strike="noStrike">
              <a:solidFill>
                <a:schemeClr val="dk1"/>
              </a:solidFill>
              <a:latin typeface="Calibri"/>
              <a:ea typeface="Calibri"/>
              <a:cs typeface="Calibri"/>
              <a:sym typeface="Calibri"/>
            </a:endParaRPr>
          </a:p>
        </p:txBody>
      </p:sp>
      <p:sp>
        <p:nvSpPr>
          <p:cNvPr id="167" name="Google Shape;167;p26"/>
          <p:cNvSpPr txBox="1"/>
          <p:nvPr>
            <p:ph idx="1" type="body"/>
          </p:nvPr>
        </p:nvSpPr>
        <p:spPr>
          <a:xfrm>
            <a:off x="724619" y="1690688"/>
            <a:ext cx="10629181" cy="4486275"/>
          </a:xfrm>
          <a:prstGeom prst="rect">
            <a:avLst/>
          </a:prstGeom>
          <a:noFill/>
          <a:ln>
            <a:noFill/>
          </a:ln>
        </p:spPr>
        <p:txBody>
          <a:bodyPr anchorCtr="0" anchor="t" bIns="45700" lIns="91425" spcFirstLastPara="1" rIns="91425" wrap="square" tIns="45700">
            <a:noAutofit/>
          </a:bodyPr>
          <a:lstStyle/>
          <a:p>
            <a:pPr indent="-228600" lvl="0" marL="228600" marR="0" rtl="0" algn="l">
              <a:lnSpc>
                <a:spcPct val="80000"/>
              </a:lnSpc>
              <a:spcBef>
                <a:spcPts val="0"/>
              </a:spcBef>
              <a:spcAft>
                <a:spcPts val="0"/>
              </a:spcAft>
              <a:buClr>
                <a:schemeClr val="dk1"/>
              </a:buClr>
              <a:buSzPts val="2800"/>
              <a:buFont typeface="Arial"/>
              <a:buChar char="•"/>
            </a:pPr>
            <a:r>
              <a:rPr b="0" i="0" lang="en-IN" sz="2800" u="none" cap="none" strike="noStrike">
                <a:solidFill>
                  <a:schemeClr val="dk1"/>
                </a:solidFill>
                <a:latin typeface="Calibri"/>
                <a:ea typeface="Calibri"/>
                <a:cs typeface="Calibri"/>
                <a:sym typeface="Calibri"/>
              </a:rPr>
              <a:t>Where demand is very volatile – any time there are significant spikes and troughs in terms of demand on the infrastructure.</a:t>
            </a:r>
            <a:endParaRPr/>
          </a:p>
          <a:p>
            <a:pPr indent="0" lvl="0" marL="0" marR="0" rtl="0" algn="l">
              <a:lnSpc>
                <a:spcPct val="80000"/>
              </a:lnSpc>
              <a:spcBef>
                <a:spcPts val="1000"/>
              </a:spcBef>
              <a:spcAft>
                <a:spcPts val="0"/>
              </a:spcAft>
              <a:buClr>
                <a:schemeClr val="dk1"/>
              </a:buClr>
              <a:buSzPts val="2800"/>
              <a:buFont typeface="Arial"/>
              <a:buNone/>
            </a:pPr>
            <a:r>
              <a:rPr b="0" i="0" lang="en-IN" sz="2800" u="none" cap="none" strike="noStrike">
                <a:solidFill>
                  <a:schemeClr val="dk1"/>
                </a:solidFill>
                <a:latin typeface="Calibri"/>
                <a:ea typeface="Calibri"/>
                <a:cs typeface="Calibri"/>
                <a:sym typeface="Calibri"/>
              </a:rPr>
              <a:t> </a:t>
            </a:r>
            <a:endParaRPr/>
          </a:p>
          <a:p>
            <a:pPr indent="-228600" lvl="0" marL="228600" marR="0" rtl="0" algn="l">
              <a:lnSpc>
                <a:spcPct val="80000"/>
              </a:lnSpc>
              <a:spcBef>
                <a:spcPts val="1000"/>
              </a:spcBef>
              <a:spcAft>
                <a:spcPts val="0"/>
              </a:spcAft>
              <a:buClr>
                <a:schemeClr val="dk1"/>
              </a:buClr>
              <a:buSzPts val="2800"/>
              <a:buFont typeface="Arial"/>
              <a:buChar char="•"/>
            </a:pPr>
            <a:r>
              <a:rPr b="0" i="0" lang="en-IN" sz="2800" u="none" cap="none" strike="noStrike">
                <a:solidFill>
                  <a:schemeClr val="dk1"/>
                </a:solidFill>
                <a:latin typeface="Calibri"/>
                <a:ea typeface="Calibri"/>
                <a:cs typeface="Calibri"/>
                <a:sym typeface="Calibri"/>
              </a:rPr>
              <a:t>For new organizations without the capital to invest in hardware. </a:t>
            </a:r>
            <a:endParaRPr/>
          </a:p>
          <a:p>
            <a:pPr indent="0" lvl="0" marL="0" marR="0" rtl="0" algn="l">
              <a:lnSpc>
                <a:spcPct val="8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228600" lvl="0" marL="228600" marR="0" rtl="0" algn="l">
              <a:lnSpc>
                <a:spcPct val="80000"/>
              </a:lnSpc>
              <a:spcBef>
                <a:spcPts val="1000"/>
              </a:spcBef>
              <a:spcAft>
                <a:spcPts val="0"/>
              </a:spcAft>
              <a:buClr>
                <a:schemeClr val="dk1"/>
              </a:buClr>
              <a:buSzPts val="2800"/>
              <a:buFont typeface="Arial"/>
              <a:buChar char="•"/>
            </a:pPr>
            <a:r>
              <a:rPr b="0" i="0" lang="en-IN" sz="2800" u="none" cap="none" strike="noStrike">
                <a:solidFill>
                  <a:schemeClr val="dk1"/>
                </a:solidFill>
                <a:latin typeface="Calibri"/>
                <a:ea typeface="Calibri"/>
                <a:cs typeface="Calibri"/>
                <a:sym typeface="Calibri"/>
              </a:rPr>
              <a:t>Where the organization is growing rapidly and scaling hardware would be problematic.</a:t>
            </a:r>
            <a:endParaRPr/>
          </a:p>
          <a:p>
            <a:pPr indent="-50800" lvl="0" marL="228600" marR="0" rtl="0" algn="l">
              <a:lnSpc>
                <a:spcPct val="8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228600" lvl="0" marL="228600" marR="0" rtl="0" algn="l">
              <a:lnSpc>
                <a:spcPct val="80000"/>
              </a:lnSpc>
              <a:spcBef>
                <a:spcPts val="1000"/>
              </a:spcBef>
              <a:spcAft>
                <a:spcPts val="0"/>
              </a:spcAft>
              <a:buClr>
                <a:schemeClr val="dk1"/>
              </a:buClr>
              <a:buSzPts val="2800"/>
              <a:buFont typeface="Arial"/>
              <a:buChar char="•"/>
            </a:pPr>
            <a:r>
              <a:rPr b="0" i="0" lang="en-IN" sz="2800" u="none" cap="none" strike="noStrike">
                <a:solidFill>
                  <a:schemeClr val="dk1"/>
                </a:solidFill>
                <a:latin typeface="Calibri"/>
                <a:ea typeface="Calibri"/>
                <a:cs typeface="Calibri"/>
                <a:sym typeface="Calibri"/>
              </a:rPr>
              <a:t>Where there is pressure on the organization to limit capital expenditure and to move to operating expenditure. </a:t>
            </a:r>
            <a:endParaRPr/>
          </a:p>
          <a:p>
            <a:pPr indent="-50800" lvl="0" marL="228600" marR="0" rtl="0" algn="l">
              <a:lnSpc>
                <a:spcPct val="8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br>
              <a:rPr b="0" i="0" lang="en-IN" sz="4400" u="none" cap="none" strike="noStrike">
                <a:solidFill>
                  <a:schemeClr val="dk1"/>
                </a:solidFill>
                <a:latin typeface="Calibri"/>
                <a:ea typeface="Calibri"/>
                <a:cs typeface="Calibri"/>
                <a:sym typeface="Calibri"/>
              </a:rPr>
            </a:br>
            <a:r>
              <a:rPr b="0" i="0" lang="en-IN" sz="4400" u="none" cap="none" strike="noStrike">
                <a:solidFill>
                  <a:schemeClr val="dk1"/>
                </a:solidFill>
                <a:latin typeface="Calibri"/>
                <a:ea typeface="Calibri"/>
                <a:cs typeface="Calibri"/>
                <a:sym typeface="Calibri"/>
              </a:rPr>
              <a:t>Difference between IaaS PaaS &amp; SaaS</a:t>
            </a:r>
            <a:br>
              <a:rPr b="0" i="0" lang="en-IN" sz="4400" u="none" cap="none" strike="noStrike">
                <a:solidFill>
                  <a:schemeClr val="dk1"/>
                </a:solidFill>
                <a:latin typeface="Calibri"/>
                <a:ea typeface="Calibri"/>
                <a:cs typeface="Calibri"/>
                <a:sym typeface="Calibri"/>
              </a:rPr>
            </a:br>
            <a:br>
              <a:rPr b="0" i="0" lang="en-IN" sz="4400" u="none" cap="none" strike="noStrike">
                <a:solidFill>
                  <a:schemeClr val="dk1"/>
                </a:solidFill>
                <a:latin typeface="Calibri"/>
                <a:ea typeface="Calibri"/>
                <a:cs typeface="Calibri"/>
                <a:sym typeface="Calibri"/>
              </a:rPr>
            </a:br>
            <a:endParaRPr b="0" i="0" sz="4400" u="none" cap="none" strike="noStrike">
              <a:solidFill>
                <a:schemeClr val="dk1"/>
              </a:solidFill>
              <a:latin typeface="Calibri"/>
              <a:ea typeface="Calibri"/>
              <a:cs typeface="Calibri"/>
              <a:sym typeface="Calibri"/>
            </a:endParaRPr>
          </a:p>
        </p:txBody>
      </p:sp>
      <p:sp>
        <p:nvSpPr>
          <p:cNvPr id="173" name="Google Shape;173;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50800" lvl="0" marL="228600" marR="0" rtl="0" algn="l">
              <a:lnSpc>
                <a:spcPct val="90000"/>
              </a:lnSpc>
              <a:spcBef>
                <a:spcPts val="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pic>
        <p:nvPicPr>
          <p:cNvPr id="174" name="Google Shape;174;p27"/>
          <p:cNvPicPr preferRelativeResize="0"/>
          <p:nvPr/>
        </p:nvPicPr>
        <p:blipFill rotWithShape="1">
          <a:blip r:embed="rId3">
            <a:alphaModFix/>
          </a:blip>
          <a:srcRect b="0" l="0" r="0" t="0"/>
          <a:stretch/>
        </p:blipFill>
        <p:spPr>
          <a:xfrm>
            <a:off x="2072318" y="1690688"/>
            <a:ext cx="7175200" cy="492875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959"/>
              <a:buFont typeface="Calibri"/>
              <a:buNone/>
            </a:pPr>
            <a:br>
              <a:rPr b="0" i="0" lang="en-IN" sz="3959" u="none" cap="none" strike="noStrike">
                <a:solidFill>
                  <a:schemeClr val="dk1"/>
                </a:solidFill>
                <a:latin typeface="Calibri"/>
                <a:ea typeface="Calibri"/>
                <a:cs typeface="Calibri"/>
                <a:sym typeface="Calibri"/>
              </a:rPr>
            </a:br>
            <a:r>
              <a:rPr b="0" i="0" lang="en-IN" sz="3959" u="none" cap="none" strike="noStrike">
                <a:solidFill>
                  <a:schemeClr val="dk1"/>
                </a:solidFill>
                <a:latin typeface="Calibri"/>
                <a:ea typeface="Calibri"/>
                <a:cs typeface="Calibri"/>
                <a:sym typeface="Calibri"/>
              </a:rPr>
              <a:t>Difference between IaaS PaaS &amp; SaaS</a:t>
            </a:r>
            <a:br>
              <a:rPr b="0" i="0" lang="en-IN" sz="3959" u="none" cap="none" strike="noStrike">
                <a:solidFill>
                  <a:schemeClr val="dk1"/>
                </a:solidFill>
                <a:latin typeface="Calibri"/>
                <a:ea typeface="Calibri"/>
                <a:cs typeface="Calibri"/>
                <a:sym typeface="Calibri"/>
              </a:rPr>
            </a:br>
            <a:br>
              <a:rPr b="0" i="0" lang="en-IN" sz="3959" u="none" cap="none" strike="noStrike">
                <a:solidFill>
                  <a:schemeClr val="dk1"/>
                </a:solidFill>
                <a:latin typeface="Calibri"/>
                <a:ea typeface="Calibri"/>
                <a:cs typeface="Calibri"/>
                <a:sym typeface="Calibri"/>
              </a:rPr>
            </a:br>
            <a:endParaRPr b="0" i="0" sz="3959" u="none" cap="none" strike="noStrike">
              <a:solidFill>
                <a:schemeClr val="dk1"/>
              </a:solidFill>
              <a:latin typeface="Calibri"/>
              <a:ea typeface="Calibri"/>
              <a:cs typeface="Calibri"/>
              <a:sym typeface="Calibri"/>
            </a:endParaRPr>
          </a:p>
        </p:txBody>
      </p:sp>
      <p:graphicFrame>
        <p:nvGraphicFramePr>
          <p:cNvPr id="180" name="Google Shape;180;p28"/>
          <p:cNvGraphicFramePr/>
          <p:nvPr/>
        </p:nvGraphicFramePr>
        <p:xfrm>
          <a:off x="483081" y="1095555"/>
          <a:ext cx="3000000" cy="3000000"/>
        </p:xfrm>
        <a:graphic>
          <a:graphicData uri="http://schemas.openxmlformats.org/drawingml/2006/table">
            <a:tbl>
              <a:tblPr>
                <a:noFill/>
                <a:tableStyleId>{9CD0F991-CA91-45D5-B101-C434A0F75FE8}</a:tableStyleId>
              </a:tblPr>
              <a:tblGrid>
                <a:gridCol w="1143175"/>
                <a:gridCol w="2995525"/>
                <a:gridCol w="3164900"/>
                <a:gridCol w="3567125"/>
              </a:tblGrid>
              <a:tr h="298575">
                <a:tc>
                  <a:txBody>
                    <a:bodyPr>
                      <a:noAutofit/>
                    </a:bodyPr>
                    <a:lstStyle/>
                    <a:p>
                      <a:pPr indent="0" lvl="0" marL="0" marR="0" rtl="0" algn="ctr">
                        <a:spcBef>
                          <a:spcPts val="0"/>
                        </a:spcBef>
                        <a:spcAft>
                          <a:spcPts val="0"/>
                        </a:spcAft>
                        <a:buNone/>
                      </a:pPr>
                      <a:r>
                        <a:rPr lang="en-IN" sz="1400"/>
                        <a:t>Features</a:t>
                      </a:r>
                      <a:endParaRPr/>
                    </a:p>
                  </a:txBody>
                  <a:tcPr marT="14725" marB="14725" marR="14725" marL="14725">
                    <a:solidFill>
                      <a:srgbClr val="FEE599"/>
                    </a:solidFill>
                  </a:tcPr>
                </a:tc>
                <a:tc>
                  <a:txBody>
                    <a:bodyPr>
                      <a:noAutofit/>
                    </a:bodyPr>
                    <a:lstStyle/>
                    <a:p>
                      <a:pPr indent="0" lvl="0" marL="0" marR="0" rtl="0" algn="ctr">
                        <a:spcBef>
                          <a:spcPts val="0"/>
                        </a:spcBef>
                        <a:spcAft>
                          <a:spcPts val="0"/>
                        </a:spcAft>
                        <a:buNone/>
                      </a:pPr>
                      <a:r>
                        <a:rPr lang="en-IN" sz="1400"/>
                        <a:t>Iaas</a:t>
                      </a:r>
                      <a:endParaRPr sz="1400"/>
                    </a:p>
                  </a:txBody>
                  <a:tcPr marT="14725" marB="14725" marR="14725" marL="14725">
                    <a:solidFill>
                      <a:srgbClr val="FEE599"/>
                    </a:solidFill>
                  </a:tcPr>
                </a:tc>
                <a:tc>
                  <a:txBody>
                    <a:bodyPr>
                      <a:noAutofit/>
                    </a:bodyPr>
                    <a:lstStyle/>
                    <a:p>
                      <a:pPr indent="0" lvl="0" marL="0" marR="0" rtl="0" algn="ctr">
                        <a:spcBef>
                          <a:spcPts val="0"/>
                        </a:spcBef>
                        <a:spcAft>
                          <a:spcPts val="0"/>
                        </a:spcAft>
                        <a:buNone/>
                      </a:pPr>
                      <a:r>
                        <a:rPr lang="en-IN" sz="1400"/>
                        <a:t>PaaS</a:t>
                      </a:r>
                      <a:endParaRPr/>
                    </a:p>
                  </a:txBody>
                  <a:tcPr marT="14725" marB="14725" marR="14725" marL="14725">
                    <a:solidFill>
                      <a:srgbClr val="FEE599"/>
                    </a:solidFill>
                  </a:tcPr>
                </a:tc>
                <a:tc>
                  <a:txBody>
                    <a:bodyPr>
                      <a:noAutofit/>
                    </a:bodyPr>
                    <a:lstStyle/>
                    <a:p>
                      <a:pPr indent="0" lvl="0" marL="0" marR="0" rtl="0" algn="ctr">
                        <a:spcBef>
                          <a:spcPts val="0"/>
                        </a:spcBef>
                        <a:spcAft>
                          <a:spcPts val="0"/>
                        </a:spcAft>
                        <a:buNone/>
                      </a:pPr>
                      <a:r>
                        <a:rPr lang="en-IN" sz="1400"/>
                        <a:t>SaaS</a:t>
                      </a:r>
                      <a:endParaRPr/>
                    </a:p>
                  </a:txBody>
                  <a:tcPr marT="14725" marB="14725" marR="14725" marL="14725">
                    <a:solidFill>
                      <a:srgbClr val="FEE599"/>
                    </a:solidFill>
                  </a:tcPr>
                </a:tc>
              </a:tr>
              <a:tr h="1343550">
                <a:tc>
                  <a:txBody>
                    <a:bodyPr>
                      <a:noAutofit/>
                    </a:bodyPr>
                    <a:lstStyle/>
                    <a:p>
                      <a:pPr indent="0" lvl="0" marL="0" marR="0" rtl="0" algn="l">
                        <a:spcBef>
                          <a:spcPts val="0"/>
                        </a:spcBef>
                        <a:spcAft>
                          <a:spcPts val="0"/>
                        </a:spcAft>
                        <a:buNone/>
                      </a:pPr>
                      <a:r>
                        <a:rPr lang="en-IN" sz="1400"/>
                        <a:t>What you get</a:t>
                      </a:r>
                      <a:endParaRPr/>
                    </a:p>
                  </a:txBody>
                  <a:tcPr marT="14725" marB="14725" marR="14725" marL="14725">
                    <a:solidFill>
                      <a:srgbClr val="66FFFF"/>
                    </a:solidFill>
                  </a:tcPr>
                </a:tc>
                <a:tc>
                  <a:txBody>
                    <a:bodyPr>
                      <a:noAutofit/>
                    </a:bodyPr>
                    <a:lstStyle/>
                    <a:p>
                      <a:pPr indent="0" lvl="0" marL="0" marR="0" rtl="0" algn="l">
                        <a:spcBef>
                          <a:spcPts val="0"/>
                        </a:spcBef>
                        <a:spcAft>
                          <a:spcPts val="0"/>
                        </a:spcAft>
                        <a:buNone/>
                      </a:pPr>
                      <a:r>
                        <a:rPr lang="en-IN" sz="1400"/>
                        <a:t>You get the infrastructure &amp; pay accordingly .Freedom to use or install any OS, software or composition</a:t>
                      </a:r>
                      <a:endParaRPr/>
                    </a:p>
                  </a:txBody>
                  <a:tcPr marT="14725" marB="14725" marR="14725" marL="14725"/>
                </a:tc>
                <a:tc>
                  <a:txBody>
                    <a:bodyPr>
                      <a:noAutofit/>
                    </a:bodyPr>
                    <a:lstStyle/>
                    <a:p>
                      <a:pPr indent="0" lvl="0" marL="0" marR="0" rtl="0" algn="l">
                        <a:spcBef>
                          <a:spcPts val="0"/>
                        </a:spcBef>
                        <a:spcAft>
                          <a:spcPts val="0"/>
                        </a:spcAft>
                        <a:buNone/>
                      </a:pPr>
                      <a:r>
                        <a:rPr lang="en-IN" sz="1400"/>
                        <a:t>Here you get what you demand. Software, hardware, OS, web environment.  You get the platform to use &amp; pay accordingly</a:t>
                      </a:r>
                      <a:endParaRPr/>
                    </a:p>
                  </a:txBody>
                  <a:tcPr marT="14725" marB="14725" marR="14725" marL="14725"/>
                </a:tc>
                <a:tc>
                  <a:txBody>
                    <a:bodyPr>
                      <a:noAutofit/>
                    </a:bodyPr>
                    <a:lstStyle/>
                    <a:p>
                      <a:pPr indent="0" lvl="0" marL="0" marR="0" rtl="0" algn="l">
                        <a:spcBef>
                          <a:spcPts val="0"/>
                        </a:spcBef>
                        <a:spcAft>
                          <a:spcPts val="0"/>
                        </a:spcAft>
                        <a:buNone/>
                      </a:pPr>
                      <a:r>
                        <a:rPr lang="en-IN" sz="1400"/>
                        <a:t> Here you don’t have to worry about anything. A pre-installed, pre-configured package as per your requirement is given and you only need to pay accordingly.</a:t>
                      </a:r>
                      <a:endParaRPr/>
                    </a:p>
                  </a:txBody>
                  <a:tcPr marT="14725" marB="14725" marR="14725" marL="14725"/>
                </a:tc>
              </a:tr>
              <a:tr h="342300">
                <a:tc>
                  <a:txBody>
                    <a:bodyPr>
                      <a:noAutofit/>
                    </a:bodyPr>
                    <a:lstStyle/>
                    <a:p>
                      <a:pPr indent="0" lvl="0" marL="0" marR="0" rtl="0" algn="l">
                        <a:spcBef>
                          <a:spcPts val="0"/>
                        </a:spcBef>
                        <a:spcAft>
                          <a:spcPts val="0"/>
                        </a:spcAft>
                        <a:buNone/>
                      </a:pPr>
                      <a:r>
                        <a:rPr lang="en-IN" sz="1400"/>
                        <a:t>Importance</a:t>
                      </a:r>
                      <a:endParaRPr/>
                    </a:p>
                  </a:txBody>
                  <a:tcPr marT="14725" marB="14725" marR="14725" marL="14725">
                    <a:solidFill>
                      <a:srgbClr val="66FFFF"/>
                    </a:solidFill>
                  </a:tcPr>
                </a:tc>
                <a:tc>
                  <a:txBody>
                    <a:bodyPr>
                      <a:noAutofit/>
                    </a:bodyPr>
                    <a:lstStyle/>
                    <a:p>
                      <a:pPr indent="0" lvl="0" marL="0" marR="0" rtl="0" algn="l">
                        <a:spcBef>
                          <a:spcPts val="0"/>
                        </a:spcBef>
                        <a:spcAft>
                          <a:spcPts val="0"/>
                        </a:spcAft>
                        <a:buNone/>
                      </a:pPr>
                      <a:r>
                        <a:rPr lang="en-IN" sz="1400"/>
                        <a:t>The basic layer of Computing</a:t>
                      </a:r>
                      <a:endParaRPr/>
                    </a:p>
                  </a:txBody>
                  <a:tcPr marT="14725" marB="14725" marR="14725" marL="14725"/>
                </a:tc>
                <a:tc>
                  <a:txBody>
                    <a:bodyPr>
                      <a:noAutofit/>
                    </a:bodyPr>
                    <a:lstStyle/>
                    <a:p>
                      <a:pPr indent="0" lvl="0" marL="0" marR="0" rtl="0" algn="l">
                        <a:spcBef>
                          <a:spcPts val="0"/>
                        </a:spcBef>
                        <a:spcAft>
                          <a:spcPts val="0"/>
                        </a:spcAft>
                        <a:buNone/>
                      </a:pPr>
                      <a:r>
                        <a:rPr lang="en-IN" sz="1400"/>
                        <a:t>Top of IaaS</a:t>
                      </a:r>
                      <a:endParaRPr/>
                    </a:p>
                  </a:txBody>
                  <a:tcPr marT="14725" marB="14725" marR="14725" marL="14725"/>
                </a:tc>
                <a:tc>
                  <a:txBody>
                    <a:bodyPr>
                      <a:noAutofit/>
                    </a:bodyPr>
                    <a:lstStyle/>
                    <a:p>
                      <a:pPr indent="0" lvl="0" marL="0" marR="0" rtl="0" algn="l">
                        <a:spcBef>
                          <a:spcPts val="0"/>
                        </a:spcBef>
                        <a:spcAft>
                          <a:spcPts val="0"/>
                        </a:spcAft>
                        <a:buNone/>
                      </a:pPr>
                      <a:r>
                        <a:rPr lang="en-IN" sz="1400"/>
                        <a:t>It is like a Complete package of services</a:t>
                      </a:r>
                      <a:endParaRPr/>
                    </a:p>
                  </a:txBody>
                  <a:tcPr marT="14725" marB="14725" marR="14725" marL="14725"/>
                </a:tc>
              </a:tr>
              <a:tr h="804425">
                <a:tc>
                  <a:txBody>
                    <a:bodyPr>
                      <a:noAutofit/>
                    </a:bodyPr>
                    <a:lstStyle/>
                    <a:p>
                      <a:pPr indent="0" lvl="0" marL="0" marR="0" rtl="0" algn="l">
                        <a:spcBef>
                          <a:spcPts val="0"/>
                        </a:spcBef>
                        <a:spcAft>
                          <a:spcPts val="0"/>
                        </a:spcAft>
                        <a:buNone/>
                      </a:pPr>
                      <a:r>
                        <a:rPr lang="en-IN" sz="1400"/>
                        <a:t>Technical Difficulties</a:t>
                      </a:r>
                      <a:endParaRPr/>
                    </a:p>
                  </a:txBody>
                  <a:tcPr marT="14725" marB="14725" marR="14725" marL="14725">
                    <a:solidFill>
                      <a:srgbClr val="66FFFF"/>
                    </a:solidFill>
                  </a:tcPr>
                </a:tc>
                <a:tc>
                  <a:txBody>
                    <a:bodyPr>
                      <a:noAutofit/>
                    </a:bodyPr>
                    <a:lstStyle/>
                    <a:p>
                      <a:pPr indent="0" lvl="0" marL="0" marR="0" rtl="0" algn="l">
                        <a:spcBef>
                          <a:spcPts val="0"/>
                        </a:spcBef>
                        <a:spcAft>
                          <a:spcPts val="0"/>
                        </a:spcAft>
                        <a:buNone/>
                      </a:pPr>
                      <a:r>
                        <a:rPr lang="en-IN" sz="1400"/>
                        <a:t>Technical knowledge required</a:t>
                      </a:r>
                      <a:endParaRPr/>
                    </a:p>
                  </a:txBody>
                  <a:tcPr marT="14725" marB="14725" marR="14725" marL="14725"/>
                </a:tc>
                <a:tc>
                  <a:txBody>
                    <a:bodyPr>
                      <a:noAutofit/>
                    </a:bodyPr>
                    <a:lstStyle/>
                    <a:p>
                      <a:pPr indent="0" lvl="0" marL="0" marR="0" rtl="0" algn="l">
                        <a:spcBef>
                          <a:spcPts val="0"/>
                        </a:spcBef>
                        <a:spcAft>
                          <a:spcPts val="0"/>
                        </a:spcAft>
                        <a:buNone/>
                      </a:pPr>
                      <a:r>
                        <a:rPr lang="en-IN" sz="1400"/>
                        <a:t>You get the Basic setup but still the knowledge of subject is required.</a:t>
                      </a:r>
                      <a:endParaRPr/>
                    </a:p>
                  </a:txBody>
                  <a:tcPr marT="14725" marB="14725" marR="14725" marL="14725"/>
                </a:tc>
                <a:tc>
                  <a:txBody>
                    <a:bodyPr>
                      <a:noAutofit/>
                    </a:bodyPr>
                    <a:lstStyle/>
                    <a:p>
                      <a:pPr indent="0" lvl="0" marL="0" marR="0" rtl="0" algn="l">
                        <a:spcBef>
                          <a:spcPts val="0"/>
                        </a:spcBef>
                        <a:spcAft>
                          <a:spcPts val="0"/>
                        </a:spcAft>
                        <a:buNone/>
                      </a:pPr>
                      <a:r>
                        <a:rPr lang="en-IN" sz="1400"/>
                        <a:t>No need to worry about technicalities. The SaaS provider company handles everything.</a:t>
                      </a:r>
                      <a:endParaRPr/>
                    </a:p>
                  </a:txBody>
                  <a:tcPr marT="14725" marB="14725" marR="14725" marL="14725"/>
                </a:tc>
              </a:tr>
              <a:tr h="804425">
                <a:tc>
                  <a:txBody>
                    <a:bodyPr>
                      <a:noAutofit/>
                    </a:bodyPr>
                    <a:lstStyle/>
                    <a:p>
                      <a:pPr indent="0" lvl="0" marL="0" marR="0" rtl="0" algn="l">
                        <a:spcBef>
                          <a:spcPts val="0"/>
                        </a:spcBef>
                        <a:spcAft>
                          <a:spcPts val="0"/>
                        </a:spcAft>
                        <a:buNone/>
                      </a:pPr>
                      <a:r>
                        <a:rPr lang="en-IN" sz="1400"/>
                        <a:t>Deals with</a:t>
                      </a:r>
                      <a:endParaRPr/>
                    </a:p>
                  </a:txBody>
                  <a:tcPr marT="14725" marB="14725" marR="14725" marL="14725">
                    <a:solidFill>
                      <a:srgbClr val="66FFFF"/>
                    </a:solidFill>
                  </a:tcPr>
                </a:tc>
                <a:tc>
                  <a:txBody>
                    <a:bodyPr>
                      <a:noAutofit/>
                    </a:bodyPr>
                    <a:lstStyle/>
                    <a:p>
                      <a:pPr indent="0" lvl="0" marL="0" marR="0" rtl="0" algn="l">
                        <a:spcBef>
                          <a:spcPts val="0"/>
                        </a:spcBef>
                        <a:spcAft>
                          <a:spcPts val="0"/>
                        </a:spcAft>
                        <a:buNone/>
                      </a:pPr>
                      <a:r>
                        <a:rPr lang="en-IN" sz="1400"/>
                        <a:t>Virtual Machines, Storage (Hard Disks), Servers, Network, Load Balancers etc</a:t>
                      </a:r>
                      <a:endParaRPr/>
                    </a:p>
                  </a:txBody>
                  <a:tcPr marT="14725" marB="14725" marR="14725" marL="14725"/>
                </a:tc>
                <a:tc>
                  <a:txBody>
                    <a:bodyPr>
                      <a:noAutofit/>
                    </a:bodyPr>
                    <a:lstStyle/>
                    <a:p>
                      <a:pPr indent="0" lvl="0" marL="0" marR="0" rtl="0" algn="l">
                        <a:spcBef>
                          <a:spcPts val="0"/>
                        </a:spcBef>
                        <a:spcAft>
                          <a:spcPts val="0"/>
                        </a:spcAft>
                        <a:buNone/>
                      </a:pPr>
                      <a:r>
                        <a:rPr lang="en-IN" sz="1400"/>
                        <a:t>Runtimes (like java runtimes), Databases (like mySql, Oracle), Web Servers (tomcat etc)</a:t>
                      </a:r>
                      <a:endParaRPr/>
                    </a:p>
                  </a:txBody>
                  <a:tcPr marT="14725" marB="14725" marR="14725" marL="14725"/>
                </a:tc>
                <a:tc>
                  <a:txBody>
                    <a:bodyPr>
                      <a:noAutofit/>
                    </a:bodyPr>
                    <a:lstStyle/>
                    <a:p>
                      <a:pPr indent="0" lvl="0" marL="0" marR="0" rtl="0" algn="l">
                        <a:spcBef>
                          <a:spcPts val="0"/>
                        </a:spcBef>
                        <a:spcAft>
                          <a:spcPts val="0"/>
                        </a:spcAft>
                        <a:buNone/>
                      </a:pPr>
                      <a:r>
                        <a:rPr lang="en-IN" sz="1400"/>
                        <a:t>Applications like email (Gmail, Yahoo mail etc), Social Networking sites (Facebook etc)</a:t>
                      </a:r>
                      <a:endParaRPr/>
                    </a:p>
                  </a:txBody>
                  <a:tcPr marT="14725" marB="14725" marR="14725" marL="14725"/>
                </a:tc>
              </a:tr>
              <a:tr h="1651625">
                <a:tc>
                  <a:txBody>
                    <a:bodyPr>
                      <a:noAutofit/>
                    </a:bodyPr>
                    <a:lstStyle/>
                    <a:p>
                      <a:pPr indent="0" lvl="0" marL="0" marR="0" rtl="0" algn="l">
                        <a:spcBef>
                          <a:spcPts val="0"/>
                        </a:spcBef>
                        <a:spcAft>
                          <a:spcPts val="0"/>
                        </a:spcAft>
                        <a:buNone/>
                      </a:pPr>
                      <a:r>
                        <a:rPr lang="en-IN" sz="1400"/>
                        <a:t>Popularity Graph</a:t>
                      </a:r>
                      <a:endParaRPr/>
                    </a:p>
                  </a:txBody>
                  <a:tcPr marT="14725" marB="14725" marR="14725" marL="14725">
                    <a:solidFill>
                      <a:srgbClr val="66FFFF"/>
                    </a:solidFill>
                  </a:tcPr>
                </a:tc>
                <a:tc>
                  <a:txBody>
                    <a:bodyPr>
                      <a:noAutofit/>
                    </a:bodyPr>
                    <a:lstStyle/>
                    <a:p>
                      <a:pPr indent="0" lvl="0" marL="0" marR="0" rtl="0" algn="l">
                        <a:spcBef>
                          <a:spcPts val="0"/>
                        </a:spcBef>
                        <a:spcAft>
                          <a:spcPts val="0"/>
                        </a:spcAft>
                        <a:buNone/>
                      </a:pPr>
                      <a:r>
                        <a:rPr lang="en-IN" sz="1400"/>
                        <a:t>Popular among highly skilled developers, researchers who require custom configuration as per their requirement or field of research.</a:t>
                      </a:r>
                      <a:endParaRPr/>
                    </a:p>
                  </a:txBody>
                  <a:tcPr marT="14725" marB="14725" marR="14725" marL="14725"/>
                </a:tc>
                <a:tc>
                  <a:txBody>
                    <a:bodyPr>
                      <a:noAutofit/>
                    </a:bodyPr>
                    <a:lstStyle/>
                    <a:p>
                      <a:pPr indent="0" lvl="0" marL="0" marR="0" rtl="0" algn="l">
                        <a:spcBef>
                          <a:spcPts val="0"/>
                        </a:spcBef>
                        <a:spcAft>
                          <a:spcPts val="0"/>
                        </a:spcAft>
                        <a:buNone/>
                      </a:pPr>
                      <a:r>
                        <a:rPr lang="en-IN" sz="1400"/>
                        <a:t>Most popular among developers as they can focus on the development of their apps or scripts. They don’t have to worry about traffic load or server management etc.</a:t>
                      </a:r>
                      <a:endParaRPr/>
                    </a:p>
                  </a:txBody>
                  <a:tcPr marT="14725" marB="14725" marR="14725" marL="14725"/>
                </a:tc>
                <a:tc>
                  <a:txBody>
                    <a:bodyPr>
                      <a:noAutofit/>
                    </a:bodyPr>
                    <a:lstStyle/>
                    <a:p>
                      <a:pPr indent="0" lvl="0" marL="0" marR="0" rtl="0" algn="l">
                        <a:spcBef>
                          <a:spcPts val="0"/>
                        </a:spcBef>
                        <a:spcAft>
                          <a:spcPts val="0"/>
                        </a:spcAft>
                        <a:buNone/>
                      </a:pPr>
                      <a:r>
                        <a:rPr lang="en-IN" sz="1400"/>
                        <a:t>Most popular among normal consumers or companies which reply on softwares such as email, file sharing, social networking as they don’t have to worry about the technicalities.</a:t>
                      </a:r>
                      <a:endParaRPr/>
                    </a:p>
                  </a:txBody>
                  <a:tcPr marT="14725" marB="14725" marR="14725" marL="147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959"/>
              <a:buFont typeface="Calibri"/>
              <a:buNone/>
            </a:pPr>
            <a:br>
              <a:rPr b="0" i="0" lang="en-IN" sz="3959" u="none" cap="none" strike="noStrike">
                <a:solidFill>
                  <a:schemeClr val="dk1"/>
                </a:solidFill>
                <a:latin typeface="Calibri"/>
                <a:ea typeface="Calibri"/>
                <a:cs typeface="Calibri"/>
                <a:sym typeface="Calibri"/>
              </a:rPr>
            </a:br>
            <a:r>
              <a:rPr b="0" i="0" lang="en-IN" sz="3959" u="none" cap="none" strike="noStrike">
                <a:solidFill>
                  <a:schemeClr val="dk1"/>
                </a:solidFill>
                <a:latin typeface="Calibri"/>
                <a:ea typeface="Calibri"/>
                <a:cs typeface="Calibri"/>
                <a:sym typeface="Calibri"/>
              </a:rPr>
              <a:t>IaaS PaaS &amp; SaaS</a:t>
            </a:r>
            <a:br>
              <a:rPr b="0" i="0" lang="en-IN" sz="3959" u="none" cap="none" strike="noStrike">
                <a:solidFill>
                  <a:schemeClr val="dk1"/>
                </a:solidFill>
                <a:latin typeface="Calibri"/>
                <a:ea typeface="Calibri"/>
                <a:cs typeface="Calibri"/>
                <a:sym typeface="Calibri"/>
              </a:rPr>
            </a:br>
            <a:endParaRPr b="0" i="0" sz="3959" u="none" cap="none" strike="noStrike">
              <a:solidFill>
                <a:schemeClr val="dk1"/>
              </a:solidFill>
              <a:latin typeface="Calibri"/>
              <a:ea typeface="Calibri"/>
              <a:cs typeface="Calibri"/>
              <a:sym typeface="Calibri"/>
            </a:endParaRPr>
          </a:p>
        </p:txBody>
      </p:sp>
      <p:sp>
        <p:nvSpPr>
          <p:cNvPr id="186" name="Google Shape;186;p29"/>
          <p:cNvSpPr txBox="1"/>
          <p:nvPr>
            <p:ph idx="1" type="body"/>
          </p:nvPr>
        </p:nvSpPr>
        <p:spPr>
          <a:xfrm>
            <a:off x="838199" y="1825625"/>
            <a:ext cx="8961409" cy="4351338"/>
          </a:xfrm>
          <a:prstGeom prst="rect">
            <a:avLst/>
          </a:prstGeom>
          <a:noFill/>
          <a:ln>
            <a:noFill/>
          </a:ln>
        </p:spPr>
        <p:txBody>
          <a:bodyPr anchorCtr="0" anchor="t" bIns="45700" lIns="91425" spcFirstLastPara="1" rIns="91425" wrap="square" tIns="45700">
            <a:noAutofit/>
          </a:bodyPr>
          <a:lstStyle/>
          <a:p>
            <a:pPr indent="-228600" lvl="0" marL="228600" marR="0" rtl="0" algn="just">
              <a:lnSpc>
                <a:spcPct val="80000"/>
              </a:lnSpc>
              <a:spcBef>
                <a:spcPts val="0"/>
              </a:spcBef>
              <a:spcAft>
                <a:spcPts val="0"/>
              </a:spcAft>
              <a:buClr>
                <a:srgbClr val="7F6000"/>
              </a:buClr>
              <a:buSzPts val="2400"/>
              <a:buFont typeface="Arial"/>
              <a:buChar char="•"/>
            </a:pPr>
            <a:r>
              <a:rPr b="0" i="0" lang="en-IN" sz="2400" u="none" cap="none" strike="noStrike">
                <a:solidFill>
                  <a:srgbClr val="7F6000"/>
                </a:solidFill>
                <a:latin typeface="Calibri"/>
                <a:ea typeface="Calibri"/>
                <a:cs typeface="Calibri"/>
                <a:sym typeface="Calibri"/>
              </a:rPr>
              <a:t>With IaaS, it’s like leasing a car. Keeping the car repaired is someone else’s problem, you just need to supply it with fuel (setting it up, maintaining software, etc.) and you get to go pretty much wherever you want to. </a:t>
            </a:r>
            <a:endParaRPr b="0" i="0" sz="2400" u="none" cap="none" strike="noStrike">
              <a:solidFill>
                <a:srgbClr val="7F6000"/>
              </a:solidFill>
              <a:latin typeface="Calibri"/>
              <a:ea typeface="Calibri"/>
              <a:cs typeface="Calibri"/>
              <a:sym typeface="Calibri"/>
            </a:endParaRPr>
          </a:p>
          <a:p>
            <a:pPr indent="-76200" lvl="0" marL="228600" marR="0" rtl="0" algn="l">
              <a:lnSpc>
                <a:spcPct val="80000"/>
              </a:lnSpc>
              <a:spcBef>
                <a:spcPts val="100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228600" lvl="0" marL="228600" marR="0" rtl="0" algn="just">
              <a:lnSpc>
                <a:spcPct val="80000"/>
              </a:lnSpc>
              <a:spcBef>
                <a:spcPts val="1000"/>
              </a:spcBef>
              <a:spcAft>
                <a:spcPts val="0"/>
              </a:spcAft>
              <a:buClr>
                <a:srgbClr val="2F5496"/>
              </a:buClr>
              <a:buSzPts val="2400"/>
              <a:buFont typeface="Arial"/>
              <a:buChar char="•"/>
            </a:pPr>
            <a:r>
              <a:rPr b="0" i="0" lang="en-IN" sz="2400" u="none" cap="none" strike="noStrike">
                <a:solidFill>
                  <a:srgbClr val="2F5496"/>
                </a:solidFill>
                <a:latin typeface="Calibri"/>
                <a:ea typeface="Calibri"/>
                <a:cs typeface="Calibri"/>
                <a:sym typeface="Calibri"/>
              </a:rPr>
              <a:t>PaaS is a bit like getting a cab. You get in and choose where you want to go to and how to get there. Keeping the car running and figuring out the details is up to the driver.</a:t>
            </a:r>
            <a:endParaRPr/>
          </a:p>
          <a:p>
            <a:pPr indent="-76200" lvl="0" marL="228600" marR="0" rtl="0" algn="l">
              <a:lnSpc>
                <a:spcPct val="80000"/>
              </a:lnSpc>
              <a:spcBef>
                <a:spcPts val="100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76200" lvl="0" marL="228600" marR="0" rtl="0" algn="l">
              <a:lnSpc>
                <a:spcPct val="80000"/>
              </a:lnSpc>
              <a:spcBef>
                <a:spcPts val="100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76200" lvl="0" marL="228600" marR="0" rtl="0" algn="l">
              <a:lnSpc>
                <a:spcPct val="80000"/>
              </a:lnSpc>
              <a:spcBef>
                <a:spcPts val="100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228600" lvl="0" marL="228600" marR="0" rtl="0" algn="just">
              <a:lnSpc>
                <a:spcPct val="80000"/>
              </a:lnSpc>
              <a:spcBef>
                <a:spcPts val="1000"/>
              </a:spcBef>
              <a:spcAft>
                <a:spcPts val="0"/>
              </a:spcAft>
              <a:buClr>
                <a:srgbClr val="FF33CC"/>
              </a:buClr>
              <a:buSzPts val="2400"/>
              <a:buFont typeface="Arial"/>
              <a:buChar char="•"/>
            </a:pPr>
            <a:r>
              <a:rPr b="0" i="0" lang="en-IN" sz="2400" u="none" cap="none" strike="noStrike">
                <a:solidFill>
                  <a:srgbClr val="FF33CC"/>
                </a:solidFill>
                <a:latin typeface="Calibri"/>
                <a:ea typeface="Calibri"/>
                <a:cs typeface="Calibri"/>
                <a:sym typeface="Calibri"/>
              </a:rPr>
              <a:t>SaaS is a bit like public transport . Cheap, someone else takes care of pretty much everything, you just get to use it. This comes at the price of not always getting as close as you want (less customizability)</a:t>
            </a:r>
            <a:endParaRPr/>
          </a:p>
          <a:p>
            <a:pPr indent="0" lvl="0" marL="0" marR="0" rtl="0" algn="l">
              <a:lnSpc>
                <a:spcPct val="80000"/>
              </a:lnSpc>
              <a:spcBef>
                <a:spcPts val="1000"/>
              </a:spcBef>
              <a:spcAft>
                <a:spcPts val="0"/>
              </a:spcAft>
              <a:buClr>
                <a:schemeClr val="dk1"/>
              </a:buClr>
              <a:buSzPts val="2400"/>
              <a:buFont typeface="Arial"/>
              <a:buNone/>
            </a:pPr>
            <a:br>
              <a:rPr b="0" i="0" lang="en-IN" sz="2400" u="none" cap="none" strike="noStrike">
                <a:solidFill>
                  <a:schemeClr val="dk1"/>
                </a:solidFill>
                <a:latin typeface="Calibri"/>
                <a:ea typeface="Calibri"/>
                <a:cs typeface="Calibri"/>
                <a:sym typeface="Calibri"/>
              </a:rPr>
            </a:br>
            <a:br>
              <a:rPr b="0" i="0" lang="en-IN" sz="2400" u="none" cap="none" strike="noStrike">
                <a:solidFill>
                  <a:schemeClr val="dk1"/>
                </a:solidFill>
                <a:latin typeface="Calibri"/>
                <a:ea typeface="Calibri"/>
                <a:cs typeface="Calibri"/>
                <a:sym typeface="Calibri"/>
              </a:rPr>
            </a:b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IN" sz="4400" u="none" cap="none" strike="noStrike">
                <a:solidFill>
                  <a:schemeClr val="dk1"/>
                </a:solidFill>
                <a:latin typeface="Calibri"/>
                <a:ea typeface="Calibri"/>
                <a:cs typeface="Calibri"/>
                <a:sym typeface="Calibri"/>
              </a:rPr>
              <a:t>WHAT IS NEW IN CLOUD COMPUTING</a:t>
            </a:r>
            <a:endParaRPr b="0" i="0" sz="4400" u="none" cap="none" strike="noStrike">
              <a:solidFill>
                <a:schemeClr val="dk1"/>
              </a:solidFill>
              <a:latin typeface="Calibri"/>
              <a:ea typeface="Calibri"/>
              <a:cs typeface="Calibri"/>
              <a:sym typeface="Calibri"/>
            </a:endParaRPr>
          </a:p>
        </p:txBody>
      </p:sp>
      <p:sp>
        <p:nvSpPr>
          <p:cNvPr id="192" name="Google Shape;192;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marR="0" rtl="0" algn="just">
              <a:lnSpc>
                <a:spcPct val="70000"/>
              </a:lnSpc>
              <a:spcBef>
                <a:spcPts val="0"/>
              </a:spcBef>
              <a:spcAft>
                <a:spcPts val="0"/>
              </a:spcAft>
              <a:buClr>
                <a:schemeClr val="dk1"/>
              </a:buClr>
              <a:buSzPts val="2590"/>
              <a:buFont typeface="Arial"/>
              <a:buChar char="•"/>
            </a:pPr>
            <a:r>
              <a:rPr b="0" i="0" lang="en-IN" sz="2590" u="none" cap="none" strike="noStrike">
                <a:solidFill>
                  <a:schemeClr val="dk1"/>
                </a:solidFill>
                <a:latin typeface="Calibri"/>
                <a:ea typeface="Calibri"/>
                <a:cs typeface="Calibri"/>
                <a:sym typeface="Calibri"/>
              </a:rPr>
              <a:t>The illusion of infinite computing resources available on demand, thereby eliminating the need for Cloud Computing users to plan far ahead for provisioning.</a:t>
            </a:r>
            <a:endParaRPr/>
          </a:p>
          <a:p>
            <a:pPr indent="-64135" lvl="0" marL="228600" marR="0" rtl="0" algn="just">
              <a:lnSpc>
                <a:spcPct val="70000"/>
              </a:lnSpc>
              <a:spcBef>
                <a:spcPts val="1000"/>
              </a:spcBef>
              <a:spcAft>
                <a:spcPts val="0"/>
              </a:spcAft>
              <a:buClr>
                <a:schemeClr val="dk1"/>
              </a:buClr>
              <a:buSzPts val="2590"/>
              <a:buFont typeface="Arial"/>
              <a:buNone/>
            </a:pPr>
            <a:r>
              <a:t/>
            </a:r>
            <a:endParaRPr b="0" i="0" sz="2590" u="none" cap="none" strike="noStrike">
              <a:solidFill>
                <a:schemeClr val="dk1"/>
              </a:solidFill>
              <a:latin typeface="Calibri"/>
              <a:ea typeface="Calibri"/>
              <a:cs typeface="Calibri"/>
              <a:sym typeface="Calibri"/>
            </a:endParaRPr>
          </a:p>
          <a:p>
            <a:pPr indent="-228600" lvl="0" marL="228600" marR="0" rtl="0" algn="just">
              <a:lnSpc>
                <a:spcPct val="70000"/>
              </a:lnSpc>
              <a:spcBef>
                <a:spcPts val="1000"/>
              </a:spcBef>
              <a:spcAft>
                <a:spcPts val="0"/>
              </a:spcAft>
              <a:buClr>
                <a:schemeClr val="dk1"/>
              </a:buClr>
              <a:buSzPts val="2590"/>
              <a:buFont typeface="Arial"/>
              <a:buChar char="•"/>
            </a:pPr>
            <a:r>
              <a:rPr b="0" i="0" lang="en-IN" sz="2590" u="none" cap="none" strike="noStrike">
                <a:solidFill>
                  <a:schemeClr val="dk1"/>
                </a:solidFill>
                <a:latin typeface="Calibri"/>
                <a:ea typeface="Calibri"/>
                <a:cs typeface="Calibri"/>
                <a:sym typeface="Calibri"/>
              </a:rPr>
              <a:t>The elimination of an up-front commitment by Cloud users, thereby allowing companies to start small and increase hardware resources only when there is an increase in their needs.</a:t>
            </a:r>
            <a:endParaRPr/>
          </a:p>
          <a:p>
            <a:pPr indent="-64135" lvl="0" marL="228600" marR="0" rtl="0" algn="just">
              <a:lnSpc>
                <a:spcPct val="70000"/>
              </a:lnSpc>
              <a:spcBef>
                <a:spcPts val="1000"/>
              </a:spcBef>
              <a:spcAft>
                <a:spcPts val="0"/>
              </a:spcAft>
              <a:buClr>
                <a:schemeClr val="dk1"/>
              </a:buClr>
              <a:buSzPts val="2590"/>
              <a:buFont typeface="Arial"/>
              <a:buNone/>
            </a:pPr>
            <a:r>
              <a:t/>
            </a:r>
            <a:endParaRPr b="0" i="0" sz="2590" u="none" cap="none" strike="noStrike">
              <a:solidFill>
                <a:schemeClr val="dk1"/>
              </a:solidFill>
              <a:latin typeface="Calibri"/>
              <a:ea typeface="Calibri"/>
              <a:cs typeface="Calibri"/>
              <a:sym typeface="Calibri"/>
            </a:endParaRPr>
          </a:p>
          <a:p>
            <a:pPr indent="-228600" lvl="0" marL="228600" marR="0" rtl="0" algn="just">
              <a:lnSpc>
                <a:spcPct val="70000"/>
              </a:lnSpc>
              <a:spcBef>
                <a:spcPts val="1000"/>
              </a:spcBef>
              <a:spcAft>
                <a:spcPts val="0"/>
              </a:spcAft>
              <a:buClr>
                <a:schemeClr val="dk1"/>
              </a:buClr>
              <a:buSzPts val="2590"/>
              <a:buFont typeface="Arial"/>
              <a:buChar char="•"/>
            </a:pPr>
            <a:r>
              <a:rPr b="0" i="0" lang="en-IN" sz="2590" u="none" cap="none" strike="noStrike">
                <a:solidFill>
                  <a:schemeClr val="dk1"/>
                </a:solidFill>
                <a:latin typeface="Calibri"/>
                <a:ea typeface="Calibri"/>
                <a:cs typeface="Calibri"/>
                <a:sym typeface="Calibri"/>
              </a:rPr>
              <a:t>The ability to pay for use of computing resources on a short-term basis as needed (e.g., processors by the hour and storage by the day) and release them as needed, thereby rewarding conservation by letting machines and storage go when they are no longer useful.</a:t>
            </a:r>
            <a:endParaRPr/>
          </a:p>
          <a:p>
            <a:pPr indent="-64135" lvl="0" marL="228600" marR="0" rtl="0" algn="l">
              <a:lnSpc>
                <a:spcPct val="70000"/>
              </a:lnSpc>
              <a:spcBef>
                <a:spcPts val="1000"/>
              </a:spcBef>
              <a:spcAft>
                <a:spcPts val="0"/>
              </a:spcAft>
              <a:buClr>
                <a:schemeClr val="dk1"/>
              </a:buClr>
              <a:buSzPts val="2590"/>
              <a:buFont typeface="Arial"/>
              <a:buNone/>
            </a:pPr>
            <a:r>
              <a:t/>
            </a:r>
            <a:endParaRPr b="0" i="0" sz="2590" u="none" cap="none" strike="noStrik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IN" sz="4400" u="none" cap="none" strike="noStrike">
                <a:solidFill>
                  <a:schemeClr val="dk1"/>
                </a:solidFill>
                <a:latin typeface="Calibri"/>
                <a:ea typeface="Calibri"/>
                <a:cs typeface="Calibri"/>
                <a:sym typeface="Calibri"/>
              </a:rPr>
              <a:t>Deployment models</a:t>
            </a:r>
            <a:endParaRPr b="0" i="0" sz="4400" u="none" cap="none" strike="noStrike">
              <a:solidFill>
                <a:schemeClr val="dk1"/>
              </a:solidFill>
              <a:latin typeface="Calibri"/>
              <a:ea typeface="Calibri"/>
              <a:cs typeface="Calibri"/>
              <a:sym typeface="Calibri"/>
            </a:endParaRPr>
          </a:p>
        </p:txBody>
      </p:sp>
      <p:sp>
        <p:nvSpPr>
          <p:cNvPr id="198" name="Google Shape;198;p31"/>
          <p:cNvSpPr txBox="1"/>
          <p:nvPr>
            <p:ph idx="1" type="body"/>
          </p:nvPr>
        </p:nvSpPr>
        <p:spPr>
          <a:xfrm>
            <a:off x="838200" y="1825625"/>
            <a:ext cx="9444487" cy="4351338"/>
          </a:xfrm>
          <a:prstGeom prst="rect">
            <a:avLst/>
          </a:prstGeom>
          <a:noFill/>
          <a:ln>
            <a:noFill/>
          </a:ln>
        </p:spPr>
        <p:txBody>
          <a:bodyPr anchorCtr="0" anchor="t" bIns="45700" lIns="91425" spcFirstLastPara="1" rIns="91425" wrap="square" tIns="45700">
            <a:noAutofit/>
          </a:bodyPr>
          <a:lstStyle/>
          <a:p>
            <a:pPr indent="-50800" lvl="0" marL="228600" marR="0" rtl="0" algn="l">
              <a:lnSpc>
                <a:spcPct val="90000"/>
              </a:lnSpc>
              <a:spcBef>
                <a:spcPts val="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pic>
        <p:nvPicPr>
          <p:cNvPr id="199" name="Google Shape;199;p31"/>
          <p:cNvPicPr preferRelativeResize="0"/>
          <p:nvPr/>
        </p:nvPicPr>
        <p:blipFill rotWithShape="1">
          <a:blip r:embed="rId3">
            <a:alphaModFix/>
          </a:blip>
          <a:srcRect b="0" l="0" r="0" t="0"/>
          <a:stretch/>
        </p:blipFill>
        <p:spPr>
          <a:xfrm>
            <a:off x="745287" y="1628775"/>
            <a:ext cx="8096250" cy="5229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IN" sz="4400" u="none" cap="none" strike="noStrike">
                <a:solidFill>
                  <a:schemeClr val="dk1"/>
                </a:solidFill>
                <a:latin typeface="Calibri"/>
                <a:ea typeface="Calibri"/>
                <a:cs typeface="Calibri"/>
                <a:sym typeface="Calibri"/>
              </a:rPr>
              <a:t>			Match the following</a:t>
            </a:r>
            <a:endParaRPr b="0" i="0" sz="4400" u="none" cap="none" strike="noStrike">
              <a:solidFill>
                <a:schemeClr val="dk1"/>
              </a:solidFill>
              <a:latin typeface="Calibri"/>
              <a:ea typeface="Calibri"/>
              <a:cs typeface="Calibri"/>
              <a:sym typeface="Calibri"/>
            </a:endParaRPr>
          </a:p>
        </p:txBody>
      </p:sp>
      <p:graphicFrame>
        <p:nvGraphicFramePr>
          <p:cNvPr id="91" name="Google Shape;91;p14"/>
          <p:cNvGraphicFramePr/>
          <p:nvPr/>
        </p:nvGraphicFramePr>
        <p:xfrm>
          <a:off x="650325" y="1825621"/>
          <a:ext cx="3000000" cy="3000000"/>
        </p:xfrm>
        <a:graphic>
          <a:graphicData uri="http://schemas.openxmlformats.org/drawingml/2006/table">
            <a:tbl>
              <a:tblPr bandRow="1" firstRow="1">
                <a:noFill/>
                <a:tableStyleId>{63C7E26B-0098-4F62-8050-A18700548786}</a:tableStyleId>
              </a:tblPr>
              <a:tblGrid>
                <a:gridCol w="7346350"/>
                <a:gridCol w="3357125"/>
              </a:tblGrid>
              <a:tr h="1156725">
                <a:tc>
                  <a:txBody>
                    <a:bodyPr>
                      <a:noAutofit/>
                    </a:bodyPr>
                    <a:lstStyle/>
                    <a:p>
                      <a:pPr indent="0" lvl="0" marL="0" marR="0" rtl="0" algn="l">
                        <a:spcBef>
                          <a:spcPts val="0"/>
                        </a:spcBef>
                        <a:spcAft>
                          <a:spcPts val="0"/>
                        </a:spcAft>
                        <a:buNone/>
                      </a:pPr>
                      <a:r>
                        <a:t/>
                      </a:r>
                      <a:endParaRPr b="0" sz="2800">
                        <a:solidFill>
                          <a:schemeClr val="dk1"/>
                        </a:solidFill>
                        <a:latin typeface="Calibri"/>
                        <a:ea typeface="Calibri"/>
                        <a:cs typeface="Calibri"/>
                        <a:sym typeface="Calibri"/>
                      </a:endParaRPr>
                    </a:p>
                    <a:p>
                      <a:pPr indent="0" lvl="0" marL="0" marR="0" rtl="0" algn="l">
                        <a:spcBef>
                          <a:spcPts val="0"/>
                        </a:spcBef>
                        <a:spcAft>
                          <a:spcPts val="0"/>
                        </a:spcAft>
                        <a:buNone/>
                      </a:pPr>
                      <a:r>
                        <a:rPr b="0" lang="en-IN" sz="2800">
                          <a:solidFill>
                            <a:schemeClr val="dk1"/>
                          </a:solidFill>
                          <a:latin typeface="Calibri"/>
                          <a:ea typeface="Calibri"/>
                          <a:cs typeface="Calibri"/>
                          <a:sym typeface="Calibri"/>
                        </a:rPr>
                        <a:t>On-demand self- Service </a:t>
                      </a:r>
                      <a:endParaRPr/>
                    </a:p>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solidFill>
                          <a:schemeClr val="dk1"/>
                        </a:solidFill>
                      </a:endParaRPr>
                    </a:p>
                    <a:p>
                      <a:pPr indent="0" lvl="0" marL="0" marR="0" rtl="0" algn="l">
                        <a:spcBef>
                          <a:spcPts val="0"/>
                        </a:spcBef>
                        <a:spcAft>
                          <a:spcPts val="0"/>
                        </a:spcAft>
                        <a:buNone/>
                      </a:pPr>
                      <a:r>
                        <a:rPr lang="en-IN" sz="1800">
                          <a:solidFill>
                            <a:schemeClr val="dk1"/>
                          </a:solidFill>
                        </a:rPr>
                        <a:t>Clusters</a:t>
                      </a:r>
                      <a:endParaRPr sz="1800">
                        <a:solidFill>
                          <a:schemeClr val="dk1"/>
                        </a:solidFill>
                      </a:endParaRPr>
                    </a:p>
                  </a:txBody>
                  <a:tcPr marT="45725" marB="45725" marR="91450" marL="91450"/>
                </a:tc>
              </a:tr>
              <a:tr h="1156725">
                <a:tc>
                  <a:txBody>
                    <a:bodyPr>
                      <a:noAutofit/>
                    </a:bodyPr>
                    <a:lstStyle/>
                    <a:p>
                      <a:pPr indent="0" lvl="0" marL="0" marR="0" rtl="0" algn="l">
                        <a:spcBef>
                          <a:spcPts val="0"/>
                        </a:spcBef>
                        <a:spcAft>
                          <a:spcPts val="0"/>
                        </a:spcAft>
                        <a:buNone/>
                      </a:pPr>
                      <a:r>
                        <a:rPr lang="en-IN" sz="2800"/>
                        <a:t>Jobs, Batches and Batch</a:t>
                      </a:r>
                      <a:r>
                        <a:rPr lang="en-IN" sz="2800"/>
                        <a:t> Processing</a:t>
                      </a:r>
                      <a:endParaRPr sz="2800"/>
                    </a:p>
                  </a:txBody>
                  <a:tcPr marT="45725" marB="45725" marR="91450" marL="91450"/>
                </a:tc>
                <a:tc>
                  <a:txBody>
                    <a:bodyPr>
                      <a:noAutofit/>
                    </a:bodyPr>
                    <a:lstStyle/>
                    <a:p>
                      <a:pPr indent="0" lvl="0" marL="0" marR="0" rtl="0" algn="l">
                        <a:spcBef>
                          <a:spcPts val="0"/>
                        </a:spcBef>
                        <a:spcAft>
                          <a:spcPts val="0"/>
                        </a:spcAft>
                        <a:buNone/>
                      </a:pPr>
                      <a:r>
                        <a:rPr lang="en-IN" sz="1800"/>
                        <a:t>Internet Computing</a:t>
                      </a:r>
                      <a:endParaRPr sz="1800"/>
                    </a:p>
                  </a:txBody>
                  <a:tcPr marT="45725" marB="45725" marR="91450" marL="91450"/>
                </a:tc>
              </a:tr>
              <a:tr h="1156725">
                <a:tc>
                  <a:txBody>
                    <a:bodyPr>
                      <a:noAutofit/>
                    </a:bodyPr>
                    <a:lstStyle/>
                    <a:p>
                      <a:pPr indent="0" lvl="0" marL="0" marR="0" rtl="0" algn="l">
                        <a:spcBef>
                          <a:spcPts val="0"/>
                        </a:spcBef>
                        <a:spcAft>
                          <a:spcPts val="0"/>
                        </a:spcAft>
                        <a:buNone/>
                      </a:pPr>
                      <a:r>
                        <a:rPr lang="en-IN" sz="2800">
                          <a:solidFill>
                            <a:schemeClr val="dk1"/>
                          </a:solidFill>
                          <a:latin typeface="Calibri"/>
                          <a:ea typeface="Calibri"/>
                          <a:cs typeface="Calibri"/>
                          <a:sym typeface="Calibri"/>
                        </a:rPr>
                        <a:t>Computing connect organizations located in different geographical locations.</a:t>
                      </a:r>
                      <a:endParaRPr sz="2800">
                        <a:solidFill>
                          <a:schemeClr val="dk1"/>
                        </a:solidFill>
                        <a:latin typeface="Calibri"/>
                        <a:ea typeface="Calibri"/>
                        <a:cs typeface="Calibri"/>
                        <a:sym typeface="Calibri"/>
                      </a:endParaRPr>
                    </a:p>
                  </a:txBody>
                  <a:tcPr marT="45725" marB="45725" marR="91450" marL="91450"/>
                </a:tc>
                <a:tc>
                  <a:txBody>
                    <a:bodyPr>
                      <a:noAutofit/>
                    </a:bodyPr>
                    <a:lstStyle/>
                    <a:p>
                      <a:pPr indent="0" lvl="0" marL="0" marR="0" rtl="0" algn="l">
                        <a:spcBef>
                          <a:spcPts val="0"/>
                        </a:spcBef>
                        <a:spcAft>
                          <a:spcPts val="0"/>
                        </a:spcAft>
                        <a:buNone/>
                      </a:pPr>
                      <a:r>
                        <a:rPr lang="en-IN" sz="1800"/>
                        <a:t>Cloud Computing</a:t>
                      </a:r>
                      <a:endParaRPr sz="1800"/>
                    </a:p>
                  </a:txBody>
                  <a:tcPr marT="45725" marB="45725" marR="91450" marL="91450"/>
                </a:tc>
              </a:tr>
              <a:tr h="1156725">
                <a:tc>
                  <a:txBody>
                    <a:bodyPr>
                      <a:noAutofit/>
                    </a:bodyPr>
                    <a:lstStyle/>
                    <a:p>
                      <a:pPr indent="0" lvl="0" marL="0" marR="0" rtl="0" algn="l">
                        <a:spcBef>
                          <a:spcPts val="0"/>
                        </a:spcBef>
                        <a:spcAft>
                          <a:spcPts val="0"/>
                        </a:spcAft>
                        <a:buNone/>
                      </a:pPr>
                      <a:r>
                        <a:rPr lang="en-IN" sz="2800">
                          <a:solidFill>
                            <a:schemeClr val="dk1"/>
                          </a:solidFill>
                          <a:latin typeface="Calibri"/>
                          <a:ea typeface="Calibri"/>
                          <a:cs typeface="Calibri"/>
                          <a:sym typeface="Calibri"/>
                        </a:rPr>
                        <a:t>A group of linked computers, working together closely thus in many respects forming a single computer.</a:t>
                      </a:r>
                      <a:endParaRPr sz="2800">
                        <a:solidFill>
                          <a:schemeClr val="dk1"/>
                        </a:solidFill>
                        <a:latin typeface="Calibri"/>
                        <a:ea typeface="Calibri"/>
                        <a:cs typeface="Calibri"/>
                        <a:sym typeface="Calibri"/>
                      </a:endParaRPr>
                    </a:p>
                  </a:txBody>
                  <a:tcPr marT="45725" marB="45725" marR="91450" marL="91450"/>
                </a:tc>
                <a:tc>
                  <a:txBody>
                    <a:bodyPr>
                      <a:noAutofit/>
                    </a:bodyPr>
                    <a:lstStyle/>
                    <a:p>
                      <a:pPr indent="0" lvl="0" marL="0" marR="0" rtl="0" algn="l">
                        <a:spcBef>
                          <a:spcPts val="0"/>
                        </a:spcBef>
                        <a:spcAft>
                          <a:spcPts val="0"/>
                        </a:spcAft>
                        <a:buNone/>
                      </a:pPr>
                      <a:r>
                        <a:rPr lang="en-IN" sz="1800"/>
                        <a:t>Mainframe Computing</a:t>
                      </a:r>
                      <a:endParaRPr sz="1800"/>
                    </a:p>
                  </a:txBody>
                  <a:tcPr marT="45725" marB="45725" marR="91450" marL="91450"/>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6000"/>
              <a:buFont typeface="Calibri"/>
              <a:buNone/>
            </a:pPr>
            <a:r>
              <a:rPr b="0" i="0" lang="en-IN" sz="6000" u="none" cap="none" strike="noStrike">
                <a:solidFill>
                  <a:schemeClr val="dk1"/>
                </a:solidFill>
                <a:latin typeface="Calibri"/>
                <a:ea typeface="Calibri"/>
                <a:cs typeface="Calibri"/>
                <a:sym typeface="Calibri"/>
              </a:rPr>
              <a:t>Public Cloud </a:t>
            </a:r>
            <a:endParaRPr b="0" i="0" sz="6000" u="none" cap="none" strike="noStrike">
              <a:solidFill>
                <a:schemeClr val="dk1"/>
              </a:solidFill>
              <a:latin typeface="Calibri"/>
              <a:ea typeface="Calibri"/>
              <a:cs typeface="Calibri"/>
              <a:sym typeface="Calibri"/>
            </a:endParaRPr>
          </a:p>
        </p:txBody>
      </p:sp>
      <p:sp>
        <p:nvSpPr>
          <p:cNvPr id="205" name="Google Shape;205;p3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p>
            <a:pPr indent="-457200" lvl="0" marL="457200" marR="0" rtl="0" algn="just">
              <a:lnSpc>
                <a:spcPct val="90000"/>
              </a:lnSpc>
              <a:spcBef>
                <a:spcPts val="0"/>
              </a:spcBef>
              <a:spcAft>
                <a:spcPts val="0"/>
              </a:spcAft>
              <a:buClr>
                <a:srgbClr val="7030A0"/>
              </a:buClr>
              <a:buSzPts val="2800"/>
              <a:buFont typeface="Noto Sans Symbols"/>
              <a:buChar char="➢"/>
            </a:pPr>
            <a:r>
              <a:rPr b="0" i="0" lang="en-IN" sz="2800" u="none" cap="none" strike="noStrike">
                <a:solidFill>
                  <a:srgbClr val="7030A0"/>
                </a:solidFill>
                <a:latin typeface="Calibri"/>
                <a:ea typeface="Calibri"/>
                <a:cs typeface="Calibri"/>
                <a:sym typeface="Calibri"/>
              </a:rPr>
              <a:t>It allows systems and services to be easily accessible to general public.</a:t>
            </a:r>
            <a:endParaRPr/>
          </a:p>
          <a:p>
            <a:pPr indent="-457200" lvl="0" marL="457200" marR="0" rtl="0" algn="just">
              <a:lnSpc>
                <a:spcPct val="90000"/>
              </a:lnSpc>
              <a:spcBef>
                <a:spcPts val="1000"/>
              </a:spcBef>
              <a:spcAft>
                <a:spcPts val="0"/>
              </a:spcAft>
              <a:buClr>
                <a:srgbClr val="7030A0"/>
              </a:buClr>
              <a:buSzPts val="2800"/>
              <a:buFont typeface="Noto Sans Symbols"/>
              <a:buChar char="➢"/>
            </a:pPr>
            <a:r>
              <a:rPr b="0" i="0" lang="en-IN" sz="2800" u="none" cap="none" strike="noStrike">
                <a:solidFill>
                  <a:srgbClr val="7030A0"/>
                </a:solidFill>
                <a:latin typeface="Calibri"/>
                <a:ea typeface="Calibri"/>
                <a:cs typeface="Calibri"/>
                <a:sym typeface="Calibri"/>
              </a:rPr>
              <a:t>Google , Amazon and Microsoft offers public cloud via Internet.</a:t>
            </a:r>
            <a:endParaRPr b="0" i="0" sz="2800" u="none" cap="none" strike="noStrike">
              <a:solidFill>
                <a:srgbClr val="7030A0"/>
              </a:solidFill>
              <a:latin typeface="Calibri"/>
              <a:ea typeface="Calibri"/>
              <a:cs typeface="Calibri"/>
              <a:sym typeface="Calibri"/>
            </a:endParaRPr>
          </a:p>
        </p:txBody>
      </p:sp>
      <p:sp>
        <p:nvSpPr>
          <p:cNvPr id="206" name="Google Shape;206;p3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p>
            <a:pPr indent="-50800" lvl="0" marL="228600" marR="0" rtl="0" algn="l">
              <a:lnSpc>
                <a:spcPct val="90000"/>
              </a:lnSpc>
              <a:spcBef>
                <a:spcPts val="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pic>
        <p:nvPicPr>
          <p:cNvPr id="207" name="Google Shape;207;p32"/>
          <p:cNvPicPr preferRelativeResize="0"/>
          <p:nvPr/>
        </p:nvPicPr>
        <p:blipFill rotWithShape="1">
          <a:blip r:embed="rId3">
            <a:alphaModFix/>
          </a:blip>
          <a:srcRect b="0" l="0" r="0" t="0"/>
          <a:stretch/>
        </p:blipFill>
        <p:spPr>
          <a:xfrm>
            <a:off x="6172200" y="1520906"/>
            <a:ext cx="4382219" cy="356837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IN" sz="4400" u="none" cap="none" strike="noStrike">
                <a:solidFill>
                  <a:schemeClr val="dk1"/>
                </a:solidFill>
                <a:latin typeface="Calibri"/>
                <a:ea typeface="Calibri"/>
                <a:cs typeface="Calibri"/>
                <a:sym typeface="Calibri"/>
              </a:rPr>
              <a:t>Private Cloud </a:t>
            </a:r>
            <a:endParaRPr b="0" i="0" sz="4400" u="none" cap="none" strike="noStrike">
              <a:solidFill>
                <a:schemeClr val="dk1"/>
              </a:solidFill>
              <a:latin typeface="Calibri"/>
              <a:ea typeface="Calibri"/>
              <a:cs typeface="Calibri"/>
              <a:sym typeface="Calibri"/>
            </a:endParaRPr>
          </a:p>
        </p:txBody>
      </p:sp>
      <p:sp>
        <p:nvSpPr>
          <p:cNvPr id="213" name="Google Shape;213;p3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p>
            <a:pPr indent="-228600" lvl="0" marL="228600" marR="0" rtl="0" algn="just">
              <a:lnSpc>
                <a:spcPct val="90000"/>
              </a:lnSpc>
              <a:spcBef>
                <a:spcPts val="0"/>
              </a:spcBef>
              <a:spcAft>
                <a:spcPts val="0"/>
              </a:spcAft>
              <a:buClr>
                <a:srgbClr val="7030A0"/>
              </a:buClr>
              <a:buSzPts val="2800"/>
              <a:buFont typeface="Noto Sans Symbols"/>
              <a:buChar char="➢"/>
            </a:pPr>
            <a:r>
              <a:rPr b="0" i="0" lang="en-IN" sz="2800" u="none" cap="none" strike="noStrike">
                <a:solidFill>
                  <a:srgbClr val="7030A0"/>
                </a:solidFill>
                <a:latin typeface="Calibri"/>
                <a:ea typeface="Calibri"/>
                <a:cs typeface="Calibri"/>
                <a:sym typeface="Calibri"/>
              </a:rPr>
              <a:t>Allows systems and services to be accessible within an organization.</a:t>
            </a:r>
            <a:endParaRPr/>
          </a:p>
          <a:p>
            <a:pPr indent="-228600" lvl="0" marL="228600" marR="0" rtl="0" algn="just">
              <a:lnSpc>
                <a:spcPct val="90000"/>
              </a:lnSpc>
              <a:spcBef>
                <a:spcPts val="1000"/>
              </a:spcBef>
              <a:spcAft>
                <a:spcPts val="0"/>
              </a:spcAft>
              <a:buClr>
                <a:srgbClr val="7030A0"/>
              </a:buClr>
              <a:buSzPts val="2800"/>
              <a:buFont typeface="Noto Sans Symbols"/>
              <a:buChar char="➢"/>
            </a:pPr>
            <a:r>
              <a:rPr b="0" i="0" lang="en-IN" sz="2800" u="none" cap="none" strike="noStrike">
                <a:solidFill>
                  <a:srgbClr val="7030A0"/>
                </a:solidFill>
                <a:latin typeface="Calibri"/>
                <a:ea typeface="Calibri"/>
                <a:cs typeface="Calibri"/>
                <a:sym typeface="Calibri"/>
              </a:rPr>
              <a:t>Only within a single organization</a:t>
            </a:r>
            <a:endParaRPr/>
          </a:p>
        </p:txBody>
      </p:sp>
      <p:sp>
        <p:nvSpPr>
          <p:cNvPr id="214" name="Google Shape;214;p3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p>
            <a:pPr indent="-50800" lvl="0" marL="228600" marR="0" rtl="0" algn="l">
              <a:lnSpc>
                <a:spcPct val="90000"/>
              </a:lnSpc>
              <a:spcBef>
                <a:spcPts val="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pic>
        <p:nvPicPr>
          <p:cNvPr id="215" name="Google Shape;215;p33"/>
          <p:cNvPicPr preferRelativeResize="0"/>
          <p:nvPr/>
        </p:nvPicPr>
        <p:blipFill rotWithShape="1">
          <a:blip r:embed="rId3">
            <a:alphaModFix/>
          </a:blip>
          <a:srcRect b="0" l="0" r="0" t="0"/>
          <a:stretch/>
        </p:blipFill>
        <p:spPr>
          <a:xfrm>
            <a:off x="6172200" y="1927105"/>
            <a:ext cx="5334000" cy="36766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959"/>
              <a:buFont typeface="Calibri"/>
              <a:buNone/>
            </a:pPr>
            <a:br>
              <a:rPr b="0" i="0" lang="en-IN" sz="3959" u="none" cap="none" strike="noStrike">
                <a:solidFill>
                  <a:schemeClr val="dk1"/>
                </a:solidFill>
                <a:latin typeface="Calibri"/>
                <a:ea typeface="Calibri"/>
                <a:cs typeface="Calibri"/>
                <a:sym typeface="Calibri"/>
              </a:rPr>
            </a:br>
            <a:br>
              <a:rPr b="0" i="0" lang="en-IN" sz="3959" u="none" cap="none" strike="noStrike">
                <a:solidFill>
                  <a:schemeClr val="dk1"/>
                </a:solidFill>
                <a:latin typeface="Calibri"/>
                <a:ea typeface="Calibri"/>
                <a:cs typeface="Calibri"/>
                <a:sym typeface="Calibri"/>
              </a:rPr>
            </a:br>
            <a:r>
              <a:rPr b="0" i="0" lang="en-IN" sz="3959" u="none" cap="none" strike="noStrike">
                <a:solidFill>
                  <a:schemeClr val="dk1"/>
                </a:solidFill>
                <a:latin typeface="Calibri"/>
                <a:ea typeface="Calibri"/>
                <a:cs typeface="Calibri"/>
                <a:sym typeface="Calibri"/>
              </a:rPr>
              <a:t>Hybrid Cloud Model</a:t>
            </a:r>
            <a:br>
              <a:rPr b="0" i="0" lang="en-IN" sz="3959" u="none" cap="none" strike="noStrike">
                <a:solidFill>
                  <a:schemeClr val="dk1"/>
                </a:solidFill>
                <a:latin typeface="Calibri"/>
                <a:ea typeface="Calibri"/>
                <a:cs typeface="Calibri"/>
                <a:sym typeface="Calibri"/>
              </a:rPr>
            </a:br>
            <a:br>
              <a:rPr b="0" i="0" lang="en-IN" sz="3959" u="none" cap="none" strike="noStrike">
                <a:solidFill>
                  <a:schemeClr val="dk1"/>
                </a:solidFill>
                <a:latin typeface="Calibri"/>
                <a:ea typeface="Calibri"/>
                <a:cs typeface="Calibri"/>
                <a:sym typeface="Calibri"/>
              </a:rPr>
            </a:br>
            <a:endParaRPr b="0" i="0" sz="3959" u="none" cap="none" strike="noStrike">
              <a:solidFill>
                <a:schemeClr val="dk1"/>
              </a:solidFill>
              <a:latin typeface="Calibri"/>
              <a:ea typeface="Calibri"/>
              <a:cs typeface="Calibri"/>
              <a:sym typeface="Calibri"/>
            </a:endParaRPr>
          </a:p>
        </p:txBody>
      </p:sp>
      <p:sp>
        <p:nvSpPr>
          <p:cNvPr id="221" name="Google Shape;221;p34"/>
          <p:cNvSpPr txBox="1"/>
          <p:nvPr>
            <p:ph idx="1" type="body"/>
          </p:nvPr>
        </p:nvSpPr>
        <p:spPr>
          <a:xfrm>
            <a:off x="276045" y="1825625"/>
            <a:ext cx="5654615" cy="4351338"/>
          </a:xfrm>
          <a:prstGeom prst="rect">
            <a:avLst/>
          </a:prstGeom>
          <a:noFill/>
          <a:ln>
            <a:noFill/>
          </a:ln>
        </p:spPr>
        <p:txBody>
          <a:bodyPr anchorCtr="0" anchor="t" bIns="45700" lIns="91425" spcFirstLastPara="1" rIns="91425" wrap="square" tIns="45700">
            <a:noAutofit/>
          </a:bodyPr>
          <a:lstStyle/>
          <a:p>
            <a:pPr indent="-228600" lvl="0" marL="228600" marR="0" rtl="0" algn="just">
              <a:lnSpc>
                <a:spcPct val="90000"/>
              </a:lnSpc>
              <a:spcBef>
                <a:spcPts val="0"/>
              </a:spcBef>
              <a:spcAft>
                <a:spcPts val="0"/>
              </a:spcAft>
              <a:buClr>
                <a:srgbClr val="7030A0"/>
              </a:buClr>
              <a:buSzPts val="2800"/>
              <a:buFont typeface="Noto Sans Symbols"/>
              <a:buChar char="➢"/>
            </a:pPr>
            <a:r>
              <a:rPr b="0" i="0" lang="en-IN" sz="2800" u="none" cap="none" strike="noStrike">
                <a:solidFill>
                  <a:srgbClr val="7030A0"/>
                </a:solidFill>
                <a:latin typeface="Calibri"/>
                <a:ea typeface="Calibri"/>
                <a:cs typeface="Calibri"/>
                <a:sym typeface="Calibri"/>
              </a:rPr>
              <a:t>A mixture of public and private cloud.</a:t>
            </a:r>
            <a:endParaRPr/>
          </a:p>
          <a:p>
            <a:pPr indent="-228600" lvl="0" marL="228600" marR="0" rtl="0" algn="just">
              <a:lnSpc>
                <a:spcPct val="90000"/>
              </a:lnSpc>
              <a:spcBef>
                <a:spcPts val="1000"/>
              </a:spcBef>
              <a:spcAft>
                <a:spcPts val="0"/>
              </a:spcAft>
              <a:buClr>
                <a:srgbClr val="7030A0"/>
              </a:buClr>
              <a:buSzPts val="2800"/>
              <a:buFont typeface="Noto Sans Symbols"/>
              <a:buChar char="➢"/>
            </a:pPr>
            <a:r>
              <a:rPr b="0" i="0" lang="en-IN" sz="2800" u="none" cap="none" strike="noStrike">
                <a:solidFill>
                  <a:srgbClr val="7030A0"/>
                </a:solidFill>
                <a:latin typeface="Calibri"/>
                <a:ea typeface="Calibri"/>
                <a:cs typeface="Calibri"/>
                <a:sym typeface="Calibri"/>
              </a:rPr>
              <a:t>Non-critical activities are performed using public cloud while the critical activities are performed using private cloud.</a:t>
            </a:r>
            <a:endParaRPr b="0" i="0" sz="2800" u="none" cap="none" strike="noStrike">
              <a:solidFill>
                <a:srgbClr val="7030A0"/>
              </a:solidFill>
              <a:latin typeface="Calibri"/>
              <a:ea typeface="Calibri"/>
              <a:cs typeface="Calibri"/>
              <a:sym typeface="Calibri"/>
            </a:endParaRPr>
          </a:p>
        </p:txBody>
      </p:sp>
      <p:sp>
        <p:nvSpPr>
          <p:cNvPr id="222" name="Google Shape;222;p3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p>
            <a:pPr indent="-50800" lvl="0" marL="228600" marR="0" rtl="0" algn="l">
              <a:lnSpc>
                <a:spcPct val="90000"/>
              </a:lnSpc>
              <a:spcBef>
                <a:spcPts val="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pic>
        <p:nvPicPr>
          <p:cNvPr id="223" name="Google Shape;223;p34"/>
          <p:cNvPicPr preferRelativeResize="0"/>
          <p:nvPr/>
        </p:nvPicPr>
        <p:blipFill rotWithShape="1">
          <a:blip r:embed="rId3">
            <a:alphaModFix/>
          </a:blip>
          <a:srcRect b="0" l="0" r="0" t="0"/>
          <a:stretch/>
        </p:blipFill>
        <p:spPr>
          <a:xfrm>
            <a:off x="6172200" y="1825625"/>
            <a:ext cx="5334000" cy="339335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IN" sz="4400" u="none" cap="none" strike="noStrike">
                <a:solidFill>
                  <a:schemeClr val="dk1"/>
                </a:solidFill>
                <a:latin typeface="Calibri"/>
                <a:ea typeface="Calibri"/>
                <a:cs typeface="Calibri"/>
                <a:sym typeface="Calibri"/>
              </a:rPr>
              <a:t>Community Cloud </a:t>
            </a:r>
            <a:endParaRPr b="0" i="0" sz="4400" u="none" cap="none" strike="noStrike">
              <a:solidFill>
                <a:schemeClr val="dk1"/>
              </a:solidFill>
              <a:latin typeface="Calibri"/>
              <a:ea typeface="Calibri"/>
              <a:cs typeface="Calibri"/>
              <a:sym typeface="Calibri"/>
            </a:endParaRPr>
          </a:p>
        </p:txBody>
      </p:sp>
      <p:sp>
        <p:nvSpPr>
          <p:cNvPr id="229" name="Google Shape;229;p3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p>
            <a:pPr indent="-228600" lvl="0" marL="228600" marR="0" rtl="0" algn="just">
              <a:lnSpc>
                <a:spcPct val="90000"/>
              </a:lnSpc>
              <a:spcBef>
                <a:spcPts val="0"/>
              </a:spcBef>
              <a:spcAft>
                <a:spcPts val="0"/>
              </a:spcAft>
              <a:buClr>
                <a:schemeClr val="dk1"/>
              </a:buClr>
              <a:buSzPts val="2800"/>
              <a:buFont typeface="Arial"/>
              <a:buChar char="•"/>
            </a:pPr>
            <a:r>
              <a:rPr b="0" i="0" lang="en-IN" sz="2800" u="none" cap="none" strike="noStrike">
                <a:solidFill>
                  <a:schemeClr val="dk1"/>
                </a:solidFill>
                <a:latin typeface="Calibri"/>
                <a:ea typeface="Calibri"/>
                <a:cs typeface="Calibri"/>
                <a:sym typeface="Calibri"/>
              </a:rPr>
              <a:t>It allows system and services to be accessible by group of organizations.</a:t>
            </a:r>
            <a:endParaRPr/>
          </a:p>
          <a:p>
            <a:pPr indent="-228600" lvl="0" marL="228600" marR="0" rtl="0" algn="l">
              <a:lnSpc>
                <a:spcPct val="90000"/>
              </a:lnSpc>
              <a:spcBef>
                <a:spcPts val="1000"/>
              </a:spcBef>
              <a:spcAft>
                <a:spcPts val="0"/>
              </a:spcAft>
              <a:buClr>
                <a:schemeClr val="dk1"/>
              </a:buClr>
              <a:buSzPts val="2800"/>
              <a:buFont typeface="Arial"/>
              <a:buChar char="•"/>
            </a:pPr>
            <a:r>
              <a:rPr b="0" i="0" lang="en-IN" sz="2800" u="none" cap="none" strike="noStrike">
                <a:solidFill>
                  <a:schemeClr val="dk1"/>
                </a:solidFill>
                <a:latin typeface="Calibri"/>
                <a:ea typeface="Calibri"/>
                <a:cs typeface="Calibri"/>
                <a:sym typeface="Calibri"/>
              </a:rPr>
              <a:t>Shares the infrastructure between several organizations from a specific community.</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230" name="Google Shape;230;p3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p>
            <a:pPr indent="-50800" lvl="0" marL="228600" marR="0" rtl="0" algn="l">
              <a:lnSpc>
                <a:spcPct val="90000"/>
              </a:lnSpc>
              <a:spcBef>
                <a:spcPts val="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pic>
        <p:nvPicPr>
          <p:cNvPr id="231" name="Google Shape;231;p35"/>
          <p:cNvPicPr preferRelativeResize="0"/>
          <p:nvPr/>
        </p:nvPicPr>
        <p:blipFill rotWithShape="1">
          <a:blip r:embed="rId3">
            <a:alphaModFix/>
          </a:blip>
          <a:srcRect b="0" l="0" r="0" t="0"/>
          <a:stretch/>
        </p:blipFill>
        <p:spPr>
          <a:xfrm>
            <a:off x="6301596" y="1825625"/>
            <a:ext cx="5334000" cy="41624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IN" sz="4400" u="none" cap="none" strike="noStrike">
                <a:solidFill>
                  <a:schemeClr val="dk1"/>
                </a:solidFill>
                <a:latin typeface="Calibri"/>
                <a:ea typeface="Calibri"/>
                <a:cs typeface="Calibri"/>
                <a:sym typeface="Calibri"/>
              </a:rPr>
              <a:t>Building blocks of cloud computing</a:t>
            </a:r>
            <a:endParaRPr b="0" i="0" sz="4400" u="none" cap="none" strike="noStrike">
              <a:solidFill>
                <a:schemeClr val="dk1"/>
              </a:solidFill>
              <a:latin typeface="Calibri"/>
              <a:ea typeface="Calibri"/>
              <a:cs typeface="Calibri"/>
              <a:sym typeface="Calibri"/>
            </a:endParaRPr>
          </a:p>
        </p:txBody>
      </p:sp>
      <p:sp>
        <p:nvSpPr>
          <p:cNvPr id="237" name="Google Shape;237;p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50800" lvl="0" marL="228600" marR="0" rtl="0" algn="l">
              <a:lnSpc>
                <a:spcPct val="90000"/>
              </a:lnSpc>
              <a:spcBef>
                <a:spcPts val="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pic>
        <p:nvPicPr>
          <p:cNvPr id="238" name="Google Shape;238;p36"/>
          <p:cNvPicPr preferRelativeResize="0"/>
          <p:nvPr/>
        </p:nvPicPr>
        <p:blipFill rotWithShape="1">
          <a:blip r:embed="rId3">
            <a:alphaModFix/>
          </a:blip>
          <a:srcRect b="0" l="0" r="0" t="0"/>
          <a:stretch/>
        </p:blipFill>
        <p:spPr>
          <a:xfrm>
            <a:off x="1119654" y="1866717"/>
            <a:ext cx="9193565" cy="431024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IN" sz="4400" u="none" cap="none" strike="noStrike">
                <a:solidFill>
                  <a:schemeClr val="dk1"/>
                </a:solidFill>
                <a:latin typeface="Calibri"/>
                <a:ea typeface="Calibri"/>
                <a:cs typeface="Calibri"/>
                <a:sym typeface="Calibri"/>
              </a:rPr>
              <a:t>Application Programming Interface</a:t>
            </a:r>
            <a:endParaRPr b="0" i="0" sz="4400" u="none" cap="none" strike="noStrike">
              <a:solidFill>
                <a:schemeClr val="dk1"/>
              </a:solidFill>
              <a:latin typeface="Calibri"/>
              <a:ea typeface="Calibri"/>
              <a:cs typeface="Calibri"/>
              <a:sym typeface="Calibri"/>
            </a:endParaRPr>
          </a:p>
        </p:txBody>
      </p:sp>
      <p:sp>
        <p:nvSpPr>
          <p:cNvPr id="244" name="Google Shape;244;p37"/>
          <p:cNvSpPr txBox="1"/>
          <p:nvPr>
            <p:ph idx="1" type="body"/>
          </p:nvPr>
        </p:nvSpPr>
        <p:spPr>
          <a:xfrm>
            <a:off x="838200" y="1825625"/>
            <a:ext cx="5181600" cy="4351338"/>
          </a:xfrm>
          <a:prstGeom prst="rect">
            <a:avLst/>
          </a:prstGeom>
          <a:solidFill>
            <a:srgbClr val="FFF2CC"/>
          </a:solidFill>
          <a:ln>
            <a:noFill/>
          </a:ln>
        </p:spPr>
        <p:txBody>
          <a:bodyPr anchorCtr="0" anchor="t" bIns="45700" lIns="91425" spcFirstLastPara="1" rIns="91425" wrap="square" tIns="45700">
            <a:noAutofit/>
          </a:bodyPr>
          <a:lstStyle/>
          <a:p>
            <a:pPr indent="-228600" lvl="0" marL="228600" marR="0" rtl="0" algn="just">
              <a:lnSpc>
                <a:spcPct val="70000"/>
              </a:lnSpc>
              <a:spcBef>
                <a:spcPts val="0"/>
              </a:spcBef>
              <a:spcAft>
                <a:spcPts val="0"/>
              </a:spcAft>
              <a:buClr>
                <a:schemeClr val="dk1"/>
              </a:buClr>
              <a:buSzPts val="2170"/>
              <a:buFont typeface="Arial"/>
              <a:buChar char="•"/>
            </a:pPr>
            <a:r>
              <a:rPr b="0" i="0" lang="en-IN" sz="2170" u="none" cap="none" strike="noStrike">
                <a:solidFill>
                  <a:schemeClr val="dk1"/>
                </a:solidFill>
                <a:latin typeface="Calibri"/>
                <a:ea typeface="Calibri"/>
                <a:cs typeface="Calibri"/>
                <a:sym typeface="Calibri"/>
              </a:rPr>
              <a:t>An application programming interface (API) is a set of routines, data structures, object classes and/or protocols provided by libraries and/or operating system services in order to support the building of applications.</a:t>
            </a:r>
            <a:endParaRPr/>
          </a:p>
          <a:p>
            <a:pPr indent="-90804" lvl="0" marL="228600" marR="0" rtl="0" algn="just">
              <a:lnSpc>
                <a:spcPct val="70000"/>
              </a:lnSpc>
              <a:spcBef>
                <a:spcPts val="1000"/>
              </a:spcBef>
              <a:spcAft>
                <a:spcPts val="0"/>
              </a:spcAft>
              <a:buClr>
                <a:schemeClr val="dk1"/>
              </a:buClr>
              <a:buSzPts val="2170"/>
              <a:buFont typeface="Arial"/>
              <a:buNone/>
            </a:pPr>
            <a:r>
              <a:t/>
            </a:r>
            <a:endParaRPr b="0" i="0" sz="2170" u="none" cap="none" strike="noStrike">
              <a:solidFill>
                <a:schemeClr val="dk1"/>
              </a:solidFill>
              <a:latin typeface="Calibri"/>
              <a:ea typeface="Calibri"/>
              <a:cs typeface="Calibri"/>
              <a:sym typeface="Calibri"/>
            </a:endParaRPr>
          </a:p>
          <a:p>
            <a:pPr indent="-228600" lvl="0" marL="228600" marR="0" rtl="0" algn="just">
              <a:lnSpc>
                <a:spcPct val="70000"/>
              </a:lnSpc>
              <a:spcBef>
                <a:spcPts val="1000"/>
              </a:spcBef>
              <a:spcAft>
                <a:spcPts val="0"/>
              </a:spcAft>
              <a:buClr>
                <a:schemeClr val="dk1"/>
              </a:buClr>
              <a:buSzPts val="2170"/>
              <a:buFont typeface="Arial"/>
              <a:buChar char="•"/>
            </a:pPr>
            <a:r>
              <a:rPr b="0" i="0" lang="en-IN" sz="2170" u="none" cap="none" strike="noStrike">
                <a:solidFill>
                  <a:schemeClr val="dk1"/>
                </a:solidFill>
                <a:latin typeface="Calibri"/>
                <a:ea typeface="Calibri"/>
                <a:cs typeface="Calibri"/>
                <a:sym typeface="Calibri"/>
              </a:rPr>
              <a:t>An API is a list of commands as well as the format of those commands that one program can send to another. It is used so that individual programs can communicate with one another directly and use each other's functions.</a:t>
            </a:r>
            <a:endParaRPr/>
          </a:p>
        </p:txBody>
      </p:sp>
      <p:sp>
        <p:nvSpPr>
          <p:cNvPr id="245" name="Google Shape;245;p37"/>
          <p:cNvSpPr txBox="1"/>
          <p:nvPr>
            <p:ph idx="2" type="body"/>
          </p:nvPr>
        </p:nvSpPr>
        <p:spPr>
          <a:xfrm>
            <a:off x="6172200" y="1825625"/>
            <a:ext cx="5181600" cy="4351338"/>
          </a:xfrm>
          <a:prstGeom prst="rect">
            <a:avLst/>
          </a:prstGeom>
          <a:solidFill>
            <a:srgbClr val="DDEAF6"/>
          </a:solidFill>
          <a:ln>
            <a:noFill/>
          </a:ln>
        </p:spPr>
        <p:txBody>
          <a:bodyPr anchorCtr="0" anchor="t" bIns="45700" lIns="91425" spcFirstLastPara="1" rIns="91425" wrap="square" tIns="45700">
            <a:noAutofit/>
          </a:bodyPr>
          <a:lstStyle/>
          <a:p>
            <a:pPr indent="-228600" lvl="0" marL="228600" marR="0" rtl="0" algn="just">
              <a:lnSpc>
                <a:spcPct val="70000"/>
              </a:lnSpc>
              <a:spcBef>
                <a:spcPts val="0"/>
              </a:spcBef>
              <a:spcAft>
                <a:spcPts val="0"/>
              </a:spcAft>
              <a:buClr>
                <a:schemeClr val="dk1"/>
              </a:buClr>
              <a:buSzPts val="2170"/>
              <a:buFont typeface="Arial"/>
              <a:buChar char="•"/>
            </a:pPr>
            <a:r>
              <a:rPr b="0" i="0" lang="en-IN" sz="2170" u="none" cap="none" strike="noStrike">
                <a:solidFill>
                  <a:schemeClr val="dk1"/>
                </a:solidFill>
                <a:latin typeface="Calibri"/>
                <a:ea typeface="Calibri"/>
                <a:cs typeface="Calibri"/>
                <a:sym typeface="Calibri"/>
              </a:rPr>
              <a:t>For example:</a:t>
            </a:r>
            <a:endParaRPr/>
          </a:p>
          <a:p>
            <a:pPr indent="-90804" lvl="0" marL="228600" marR="0" rtl="0" algn="just">
              <a:lnSpc>
                <a:spcPct val="70000"/>
              </a:lnSpc>
              <a:spcBef>
                <a:spcPts val="1000"/>
              </a:spcBef>
              <a:spcAft>
                <a:spcPts val="0"/>
              </a:spcAft>
              <a:buClr>
                <a:schemeClr val="dk1"/>
              </a:buClr>
              <a:buSzPts val="2170"/>
              <a:buFont typeface="Arial"/>
              <a:buNone/>
            </a:pPr>
            <a:r>
              <a:t/>
            </a:r>
            <a:endParaRPr b="0" i="0" sz="2170" u="none" cap="none" strike="noStrike">
              <a:solidFill>
                <a:schemeClr val="dk1"/>
              </a:solidFill>
              <a:latin typeface="Calibri"/>
              <a:ea typeface="Calibri"/>
              <a:cs typeface="Calibri"/>
              <a:sym typeface="Calibri"/>
            </a:endParaRPr>
          </a:p>
          <a:p>
            <a:pPr indent="-228600" lvl="0" marL="228600" marR="0" rtl="0" algn="just">
              <a:lnSpc>
                <a:spcPct val="70000"/>
              </a:lnSpc>
              <a:spcBef>
                <a:spcPts val="1000"/>
              </a:spcBef>
              <a:spcAft>
                <a:spcPts val="0"/>
              </a:spcAft>
              <a:buClr>
                <a:schemeClr val="dk1"/>
              </a:buClr>
              <a:buSzPts val="2170"/>
              <a:buFont typeface="Arial"/>
              <a:buChar char="•"/>
            </a:pPr>
            <a:r>
              <a:rPr b="0" i="0" lang="en-IN" sz="2170" u="none" cap="none" strike="noStrike">
                <a:solidFill>
                  <a:schemeClr val="dk1"/>
                </a:solidFill>
                <a:latin typeface="Calibri"/>
                <a:ea typeface="Calibri"/>
                <a:cs typeface="Calibri"/>
                <a:sym typeface="Calibri"/>
              </a:rPr>
              <a:t>Without API:</a:t>
            </a:r>
            <a:endParaRPr/>
          </a:p>
          <a:p>
            <a:pPr indent="-228600" lvl="1" marL="685800" marR="0" rtl="0" algn="just">
              <a:lnSpc>
                <a:spcPct val="70000"/>
              </a:lnSpc>
              <a:spcBef>
                <a:spcPts val="500"/>
              </a:spcBef>
              <a:spcAft>
                <a:spcPts val="0"/>
              </a:spcAft>
              <a:buClr>
                <a:schemeClr val="dk1"/>
              </a:buClr>
              <a:buSzPts val="1860"/>
              <a:buFont typeface="Noto Sans Symbols"/>
              <a:buChar char="➢"/>
            </a:pPr>
            <a:r>
              <a:rPr b="0" i="0" lang="en-IN" sz="1860" u="none" cap="none" strike="noStrike">
                <a:solidFill>
                  <a:schemeClr val="dk1"/>
                </a:solidFill>
                <a:latin typeface="Calibri"/>
                <a:ea typeface="Calibri"/>
                <a:cs typeface="Calibri"/>
                <a:sym typeface="Calibri"/>
              </a:rPr>
              <a:t>An app finds the current weather in London by opening http://www.weather.com/ and reading the webpage like a human does, interpreting the content.</a:t>
            </a:r>
            <a:endParaRPr/>
          </a:p>
          <a:p>
            <a:pPr indent="-90804" lvl="0" marL="228600" marR="0" rtl="0" algn="just">
              <a:lnSpc>
                <a:spcPct val="70000"/>
              </a:lnSpc>
              <a:spcBef>
                <a:spcPts val="1000"/>
              </a:spcBef>
              <a:spcAft>
                <a:spcPts val="0"/>
              </a:spcAft>
              <a:buClr>
                <a:schemeClr val="dk1"/>
              </a:buClr>
              <a:buSzPts val="2170"/>
              <a:buFont typeface="Arial"/>
              <a:buNone/>
            </a:pPr>
            <a:r>
              <a:t/>
            </a:r>
            <a:endParaRPr b="0" i="0" sz="2170" u="none" cap="none" strike="noStrike">
              <a:solidFill>
                <a:schemeClr val="dk1"/>
              </a:solidFill>
              <a:latin typeface="Calibri"/>
              <a:ea typeface="Calibri"/>
              <a:cs typeface="Calibri"/>
              <a:sym typeface="Calibri"/>
            </a:endParaRPr>
          </a:p>
          <a:p>
            <a:pPr indent="-228600" lvl="0" marL="228600" marR="0" rtl="0" algn="just">
              <a:lnSpc>
                <a:spcPct val="70000"/>
              </a:lnSpc>
              <a:spcBef>
                <a:spcPts val="1000"/>
              </a:spcBef>
              <a:spcAft>
                <a:spcPts val="0"/>
              </a:spcAft>
              <a:buClr>
                <a:schemeClr val="dk1"/>
              </a:buClr>
              <a:buSzPts val="2170"/>
              <a:buFont typeface="Arial"/>
              <a:buChar char="•"/>
            </a:pPr>
            <a:r>
              <a:rPr b="0" i="0" lang="en-IN" sz="2170" u="none" cap="none" strike="noStrike">
                <a:solidFill>
                  <a:schemeClr val="dk1"/>
                </a:solidFill>
                <a:latin typeface="Calibri"/>
                <a:ea typeface="Calibri"/>
                <a:cs typeface="Calibri"/>
                <a:sym typeface="Calibri"/>
              </a:rPr>
              <a:t>With API:</a:t>
            </a:r>
            <a:endParaRPr/>
          </a:p>
          <a:p>
            <a:pPr indent="-228600" lvl="1" marL="685800" marR="0" rtl="0" algn="just">
              <a:lnSpc>
                <a:spcPct val="70000"/>
              </a:lnSpc>
              <a:spcBef>
                <a:spcPts val="500"/>
              </a:spcBef>
              <a:spcAft>
                <a:spcPts val="0"/>
              </a:spcAft>
              <a:buClr>
                <a:schemeClr val="dk1"/>
              </a:buClr>
              <a:buSzPts val="1860"/>
              <a:buFont typeface="Noto Sans Symbols"/>
              <a:buChar char="➢"/>
            </a:pPr>
            <a:r>
              <a:rPr b="0" i="0" lang="en-IN" sz="1860" u="none" cap="none" strike="noStrike">
                <a:solidFill>
                  <a:schemeClr val="dk1"/>
                </a:solidFill>
                <a:latin typeface="Calibri"/>
                <a:ea typeface="Calibri"/>
                <a:cs typeface="Calibri"/>
                <a:sym typeface="Calibri"/>
              </a:rPr>
              <a:t>An app finds the current weather in London by sending a message to the weather.com API (in a structured format like JSON). The weather.com API then replies with a structured response.</a:t>
            </a:r>
            <a:endParaRPr/>
          </a:p>
          <a:p>
            <a:pPr indent="0" lvl="1" marL="457200" marR="0" rtl="0" algn="just">
              <a:lnSpc>
                <a:spcPct val="70000"/>
              </a:lnSpc>
              <a:spcBef>
                <a:spcPts val="500"/>
              </a:spcBef>
              <a:spcAft>
                <a:spcPts val="0"/>
              </a:spcAft>
              <a:buClr>
                <a:schemeClr val="dk1"/>
              </a:buClr>
              <a:buSzPts val="1860"/>
              <a:buFont typeface="Arial"/>
              <a:buNone/>
            </a:pPr>
            <a:r>
              <a:rPr b="0" i="0" lang="en-IN" sz="1860" u="none" cap="none" strike="noStrike">
                <a:solidFill>
                  <a:schemeClr val="dk1"/>
                </a:solidFill>
                <a:latin typeface="Calibri"/>
                <a:ea typeface="Calibri"/>
                <a:cs typeface="Calibri"/>
                <a:sym typeface="Calibri"/>
              </a:rPr>
              <a:t>Example APIs : Google APIs, YouTube APIs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IN" sz="4400" u="none" cap="none" strike="noStrike">
                <a:solidFill>
                  <a:schemeClr val="dk1"/>
                </a:solidFill>
                <a:latin typeface="Calibri"/>
                <a:ea typeface="Calibri"/>
                <a:cs typeface="Calibri"/>
                <a:sym typeface="Calibri"/>
              </a:rPr>
              <a:t>Web Service</a:t>
            </a:r>
            <a:endParaRPr b="0" i="0" sz="4400" u="none" cap="none" strike="noStrike">
              <a:solidFill>
                <a:schemeClr val="dk1"/>
              </a:solidFill>
              <a:latin typeface="Calibri"/>
              <a:ea typeface="Calibri"/>
              <a:cs typeface="Calibri"/>
              <a:sym typeface="Calibri"/>
            </a:endParaRPr>
          </a:p>
        </p:txBody>
      </p:sp>
      <p:sp>
        <p:nvSpPr>
          <p:cNvPr id="251" name="Google Shape;251;p3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marR="0" rtl="0" algn="just">
              <a:lnSpc>
                <a:spcPct val="90000"/>
              </a:lnSpc>
              <a:spcBef>
                <a:spcPts val="0"/>
              </a:spcBef>
              <a:spcAft>
                <a:spcPts val="0"/>
              </a:spcAft>
              <a:buClr>
                <a:schemeClr val="dk1"/>
              </a:buClr>
              <a:buSzPts val="2800"/>
              <a:buFont typeface="Arial"/>
              <a:buChar char="•"/>
            </a:pPr>
            <a:r>
              <a:rPr b="0" i="0" lang="en-IN" sz="2800" u="none" cap="none" strike="noStrike">
                <a:solidFill>
                  <a:schemeClr val="dk1"/>
                </a:solidFill>
                <a:latin typeface="Calibri"/>
                <a:ea typeface="Calibri"/>
                <a:cs typeface="Calibri"/>
                <a:sym typeface="Calibri"/>
              </a:rPr>
              <a:t>A Web service (also Web Service) is defined by the W3C as "</a:t>
            </a:r>
            <a:r>
              <a:rPr b="0" i="0" lang="en-IN" sz="2800" u="none" cap="none" strike="noStrike">
                <a:solidFill>
                  <a:srgbClr val="7030A0"/>
                </a:solidFill>
                <a:latin typeface="Calibri"/>
                <a:ea typeface="Calibri"/>
                <a:cs typeface="Calibri"/>
                <a:sym typeface="Calibri"/>
              </a:rPr>
              <a:t>a software system designed to support interoperable machine-to-machine interaction over a network</a:t>
            </a:r>
            <a:r>
              <a:rPr b="0" i="0" lang="en-IN" sz="2800" u="none" cap="none" strike="noStrike">
                <a:solidFill>
                  <a:schemeClr val="dk1"/>
                </a:solidFill>
                <a:latin typeface="Calibri"/>
                <a:ea typeface="Calibri"/>
                <a:cs typeface="Calibri"/>
                <a:sym typeface="Calibri"/>
              </a:rPr>
              <a:t>“.</a:t>
            </a:r>
            <a:endParaRPr/>
          </a:p>
          <a:p>
            <a:pPr indent="-50800" lvl="0" marL="228600" marR="0" rtl="0" algn="just">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228600" lvl="1" marL="685800" marR="0" rtl="0" algn="just">
              <a:lnSpc>
                <a:spcPct val="90000"/>
              </a:lnSpc>
              <a:spcBef>
                <a:spcPts val="500"/>
              </a:spcBef>
              <a:spcAft>
                <a:spcPts val="0"/>
              </a:spcAft>
              <a:buClr>
                <a:schemeClr val="dk1"/>
              </a:buClr>
              <a:buSzPts val="2400"/>
              <a:buFont typeface="Noto Sans Symbols"/>
              <a:buChar char="➢"/>
            </a:pPr>
            <a:r>
              <a:rPr b="0" i="0" lang="en-IN" sz="2400" u="none" cap="none" strike="noStrike">
                <a:solidFill>
                  <a:schemeClr val="dk1"/>
                </a:solidFill>
                <a:latin typeface="Calibri"/>
                <a:ea typeface="Calibri"/>
                <a:cs typeface="Calibri"/>
                <a:sym typeface="Calibri"/>
              </a:rPr>
              <a:t>All Web services are APIs but all APIs are not Web services.</a:t>
            </a:r>
            <a:endParaRPr/>
          </a:p>
          <a:p>
            <a:pPr indent="-50800" lvl="0" marL="228600" marR="0" rtl="0" algn="just">
              <a:lnSpc>
                <a:spcPct val="90000"/>
              </a:lnSpc>
              <a:spcBef>
                <a:spcPts val="1000"/>
              </a:spcBef>
              <a:spcAft>
                <a:spcPts val="0"/>
              </a:spcAft>
              <a:buClr>
                <a:schemeClr val="dk1"/>
              </a:buClr>
              <a:buSzPts val="2800"/>
              <a:buFont typeface="Noto Sans Symbols"/>
              <a:buNone/>
            </a:pPr>
            <a:r>
              <a:t/>
            </a:r>
            <a:endParaRPr b="0" i="0" sz="2800" u="none" cap="none" strike="noStrike">
              <a:solidFill>
                <a:schemeClr val="dk1"/>
              </a:solidFill>
              <a:latin typeface="Calibri"/>
              <a:ea typeface="Calibri"/>
              <a:cs typeface="Calibri"/>
              <a:sym typeface="Calibri"/>
            </a:endParaRPr>
          </a:p>
          <a:p>
            <a:pPr indent="-228600" lvl="1" marL="685800" marR="0" rtl="0" algn="just">
              <a:lnSpc>
                <a:spcPct val="90000"/>
              </a:lnSpc>
              <a:spcBef>
                <a:spcPts val="500"/>
              </a:spcBef>
              <a:spcAft>
                <a:spcPts val="0"/>
              </a:spcAft>
              <a:buClr>
                <a:schemeClr val="dk1"/>
              </a:buClr>
              <a:buSzPts val="2400"/>
              <a:buFont typeface="Noto Sans Symbols"/>
              <a:buChar char="➢"/>
            </a:pPr>
            <a:r>
              <a:rPr b="0" i="0" lang="en-IN" sz="2400" u="none" cap="none" strike="noStrike">
                <a:solidFill>
                  <a:schemeClr val="dk1"/>
                </a:solidFill>
                <a:latin typeface="Calibri"/>
                <a:ea typeface="Calibri"/>
                <a:cs typeface="Calibri"/>
                <a:sym typeface="Calibri"/>
              </a:rPr>
              <a:t>A Web service always needs a network for its operation whereas an API doesn’t need a network for its operation.</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IN" sz="4400" u="none" cap="none" strike="noStrike">
                <a:solidFill>
                  <a:schemeClr val="dk1"/>
                </a:solidFill>
                <a:latin typeface="Calibri"/>
                <a:ea typeface="Calibri"/>
                <a:cs typeface="Calibri"/>
                <a:sym typeface="Calibri"/>
              </a:rPr>
              <a:t>Why Virtualization ?</a:t>
            </a:r>
            <a:endParaRPr b="0" i="0" sz="4400" u="none" cap="none" strike="noStrike">
              <a:solidFill>
                <a:schemeClr val="dk1"/>
              </a:solidFill>
              <a:latin typeface="Calibri"/>
              <a:ea typeface="Calibri"/>
              <a:cs typeface="Calibri"/>
              <a:sym typeface="Calibri"/>
            </a:endParaRPr>
          </a:p>
        </p:txBody>
      </p:sp>
      <p:sp>
        <p:nvSpPr>
          <p:cNvPr id="257" name="Google Shape;257;p39"/>
          <p:cNvSpPr txBox="1"/>
          <p:nvPr>
            <p:ph idx="1" type="body"/>
          </p:nvPr>
        </p:nvSpPr>
        <p:spPr>
          <a:xfrm>
            <a:off x="838200" y="1825625"/>
            <a:ext cx="9168442" cy="4351338"/>
          </a:xfrm>
          <a:prstGeom prst="rect">
            <a:avLst/>
          </a:prstGeom>
          <a:noFill/>
          <a:ln>
            <a:noFill/>
          </a:ln>
        </p:spPr>
        <p:txBody>
          <a:bodyPr anchorCtr="0" anchor="t" bIns="45700" lIns="91425" spcFirstLastPara="1" rIns="91425" wrap="square" tIns="45700">
            <a:noAutofit/>
          </a:bodyPr>
          <a:lstStyle/>
          <a:p>
            <a:pPr indent="-228600" lvl="0" marL="228600" marR="0" rtl="0" algn="just">
              <a:lnSpc>
                <a:spcPct val="90000"/>
              </a:lnSpc>
              <a:spcBef>
                <a:spcPts val="0"/>
              </a:spcBef>
              <a:spcAft>
                <a:spcPts val="0"/>
              </a:spcAft>
              <a:buClr>
                <a:schemeClr val="dk1"/>
              </a:buClr>
              <a:buSzPts val="2800"/>
              <a:buFont typeface="Arial"/>
              <a:buChar char="•"/>
            </a:pPr>
            <a:r>
              <a:rPr b="0" i="0" lang="en-IN" sz="2800" u="none" cap="none" strike="noStrike">
                <a:solidFill>
                  <a:schemeClr val="dk1"/>
                </a:solidFill>
                <a:latin typeface="Calibri"/>
                <a:ea typeface="Calibri"/>
                <a:cs typeface="Calibri"/>
                <a:sym typeface="Calibri"/>
              </a:rPr>
              <a:t>Virtualization improves IT resource utilization by treating your company's physical resources as pools from which virtual resources can be dynamically allocated.</a:t>
            </a:r>
            <a:endParaRPr/>
          </a:p>
          <a:p>
            <a:pPr indent="-228600" lvl="0" marL="228600" marR="0" rtl="0" algn="just">
              <a:lnSpc>
                <a:spcPct val="90000"/>
              </a:lnSpc>
              <a:spcBef>
                <a:spcPts val="1000"/>
              </a:spcBef>
              <a:spcAft>
                <a:spcPts val="0"/>
              </a:spcAft>
              <a:buClr>
                <a:schemeClr val="dk1"/>
              </a:buClr>
              <a:buSzPts val="2800"/>
              <a:buFont typeface="Arial"/>
              <a:buChar char="•"/>
            </a:pPr>
            <a:r>
              <a:rPr b="0" i="0" lang="en-IN" sz="2800" u="none" cap="none" strike="noStrike">
                <a:solidFill>
                  <a:schemeClr val="dk1"/>
                </a:solidFill>
                <a:latin typeface="Calibri"/>
                <a:ea typeface="Calibri"/>
                <a:cs typeface="Calibri"/>
                <a:sym typeface="Calibri"/>
              </a:rPr>
              <a:t>Virtualization involves a shift in thinking from physical to logical, treating IT resources as logical resources rather than separate physical resources.</a:t>
            </a:r>
            <a:endParaRPr/>
          </a:p>
          <a:p>
            <a:pPr indent="-228600" lvl="1" marL="685800" marR="0" rtl="0" algn="l">
              <a:lnSpc>
                <a:spcPct val="90000"/>
              </a:lnSpc>
              <a:spcBef>
                <a:spcPts val="500"/>
              </a:spcBef>
              <a:spcAft>
                <a:spcPts val="0"/>
              </a:spcAft>
              <a:buClr>
                <a:schemeClr val="dk1"/>
              </a:buClr>
              <a:buSzPts val="2400"/>
              <a:buFont typeface="Noto Sans Symbols"/>
              <a:buChar char="➢"/>
            </a:pPr>
            <a:r>
              <a:rPr b="0" i="0" lang="en-IN" sz="2400" u="none" cap="none" strike="noStrike">
                <a:solidFill>
                  <a:schemeClr val="dk1"/>
                </a:solidFill>
                <a:latin typeface="Calibri"/>
                <a:ea typeface="Calibri"/>
                <a:cs typeface="Calibri"/>
                <a:sym typeface="Calibri"/>
              </a:rPr>
              <a:t>Consolidation to reduce hardware cost.</a:t>
            </a:r>
            <a:endParaRPr/>
          </a:p>
          <a:p>
            <a:pPr indent="-228600" lvl="1" marL="685800" marR="0" rtl="0" algn="l">
              <a:lnSpc>
                <a:spcPct val="90000"/>
              </a:lnSpc>
              <a:spcBef>
                <a:spcPts val="500"/>
              </a:spcBef>
              <a:spcAft>
                <a:spcPts val="0"/>
              </a:spcAft>
              <a:buClr>
                <a:schemeClr val="dk1"/>
              </a:buClr>
              <a:buSzPts val="2400"/>
              <a:buFont typeface="Noto Sans Symbols"/>
              <a:buChar char="➢"/>
            </a:pPr>
            <a:r>
              <a:rPr b="0" i="0" lang="en-IN" sz="2400" u="none" cap="none" strike="noStrike">
                <a:solidFill>
                  <a:schemeClr val="dk1"/>
                </a:solidFill>
                <a:latin typeface="Calibri"/>
                <a:ea typeface="Calibri"/>
                <a:cs typeface="Calibri"/>
                <a:sym typeface="Calibri"/>
              </a:rPr>
              <a:t>Optimization of workloads.</a:t>
            </a:r>
            <a:endParaRPr/>
          </a:p>
          <a:p>
            <a:pPr indent="-228600" lvl="1" marL="685800" marR="0" rtl="0" algn="l">
              <a:lnSpc>
                <a:spcPct val="90000"/>
              </a:lnSpc>
              <a:spcBef>
                <a:spcPts val="500"/>
              </a:spcBef>
              <a:spcAft>
                <a:spcPts val="0"/>
              </a:spcAft>
              <a:buClr>
                <a:schemeClr val="dk1"/>
              </a:buClr>
              <a:buSzPts val="2400"/>
              <a:buFont typeface="Noto Sans Symbols"/>
              <a:buChar char="➢"/>
            </a:pPr>
            <a:r>
              <a:rPr b="0" i="0" lang="en-IN" sz="2400" u="none" cap="none" strike="noStrike">
                <a:solidFill>
                  <a:schemeClr val="dk1"/>
                </a:solidFill>
                <a:latin typeface="Calibri"/>
                <a:ea typeface="Calibri"/>
                <a:cs typeface="Calibri"/>
                <a:sym typeface="Calibri"/>
              </a:rPr>
              <a:t>IT flexibility and responsiveness.</a:t>
            </a:r>
            <a:br>
              <a:rPr b="0" i="0" lang="en-IN" sz="2400" u="none" cap="none" strike="noStrike">
                <a:solidFill>
                  <a:schemeClr val="dk1"/>
                </a:solidFill>
                <a:latin typeface="Calibri"/>
                <a:ea typeface="Calibri"/>
                <a:cs typeface="Calibri"/>
                <a:sym typeface="Calibri"/>
              </a:rPr>
            </a:b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pic>
        <p:nvPicPr>
          <p:cNvPr id="262" name="Google Shape;262;p40"/>
          <p:cNvPicPr preferRelativeResize="0"/>
          <p:nvPr/>
        </p:nvPicPr>
        <p:blipFill rotWithShape="1">
          <a:blip r:embed="rId3">
            <a:alphaModFix/>
          </a:blip>
          <a:srcRect b="0" l="0" r="0" t="0"/>
          <a:stretch/>
        </p:blipFill>
        <p:spPr>
          <a:xfrm>
            <a:off x="7124520" y="3358281"/>
            <a:ext cx="4895850" cy="3419475"/>
          </a:xfrm>
          <a:prstGeom prst="rect">
            <a:avLst/>
          </a:prstGeom>
          <a:noFill/>
          <a:ln>
            <a:noFill/>
          </a:ln>
        </p:spPr>
      </p:pic>
      <p:sp>
        <p:nvSpPr>
          <p:cNvPr id="263" name="Google Shape;263;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IN" sz="4400" u="none" cap="none" strike="noStrike">
                <a:solidFill>
                  <a:schemeClr val="dk1"/>
                </a:solidFill>
                <a:latin typeface="Calibri"/>
                <a:ea typeface="Calibri"/>
                <a:cs typeface="Calibri"/>
                <a:sym typeface="Calibri"/>
              </a:rPr>
              <a:t>Virtualization</a:t>
            </a:r>
            <a:endParaRPr/>
          </a:p>
        </p:txBody>
      </p:sp>
      <p:sp>
        <p:nvSpPr>
          <p:cNvPr id="264" name="Google Shape;264;p40"/>
          <p:cNvSpPr txBox="1"/>
          <p:nvPr>
            <p:ph idx="1" type="body"/>
          </p:nvPr>
        </p:nvSpPr>
        <p:spPr>
          <a:xfrm>
            <a:off x="0" y="1825625"/>
            <a:ext cx="11353800" cy="4351338"/>
          </a:xfrm>
          <a:prstGeom prst="rect">
            <a:avLst/>
          </a:prstGeom>
          <a:noFill/>
          <a:ln>
            <a:noFill/>
          </a:ln>
        </p:spPr>
        <p:txBody>
          <a:bodyPr anchorCtr="0" anchor="t" bIns="45700" lIns="91425" spcFirstLastPara="1" rIns="91425" wrap="square" tIns="45700">
            <a:noAutofit/>
          </a:bodyPr>
          <a:lstStyle/>
          <a:p>
            <a:pPr indent="-228600" lvl="0" marL="228600" marR="0" rtl="0" algn="just">
              <a:lnSpc>
                <a:spcPct val="80000"/>
              </a:lnSpc>
              <a:spcBef>
                <a:spcPts val="0"/>
              </a:spcBef>
              <a:spcAft>
                <a:spcPts val="0"/>
              </a:spcAft>
              <a:buClr>
                <a:schemeClr val="dk1"/>
              </a:buClr>
              <a:buSzPts val="2800"/>
              <a:buFont typeface="Arial"/>
              <a:buChar char="•"/>
            </a:pPr>
            <a:r>
              <a:rPr b="0" i="1" lang="en-IN" sz="2800" u="none" cap="none" strike="noStrike">
                <a:solidFill>
                  <a:schemeClr val="dk1"/>
                </a:solidFill>
                <a:latin typeface="Calibri"/>
                <a:ea typeface="Calibri"/>
                <a:cs typeface="Calibri"/>
                <a:sym typeface="Calibri"/>
              </a:rPr>
              <a:t>Virtualization</a:t>
            </a:r>
            <a:r>
              <a:rPr b="0" i="0" lang="en-IN" sz="2800" u="none" cap="none" strike="noStrike">
                <a:solidFill>
                  <a:schemeClr val="dk1"/>
                </a:solidFill>
                <a:latin typeface="Calibri"/>
                <a:ea typeface="Calibri"/>
                <a:cs typeface="Calibri"/>
                <a:sym typeface="Calibri"/>
              </a:rPr>
              <a:t> is the </a:t>
            </a:r>
            <a:r>
              <a:rPr b="0" i="1" lang="en-IN" sz="2800" u="sng" cap="none" strike="noStrike">
                <a:solidFill>
                  <a:srgbClr val="FF33CC"/>
                </a:solidFill>
                <a:latin typeface="Calibri"/>
                <a:ea typeface="Calibri"/>
                <a:cs typeface="Calibri"/>
                <a:sym typeface="Calibri"/>
              </a:rPr>
              <a:t>creation of flexible substitutes </a:t>
            </a:r>
            <a:r>
              <a:rPr b="0" i="0" lang="en-IN" sz="2800" u="none" cap="none" strike="noStrike">
                <a:solidFill>
                  <a:schemeClr val="dk1"/>
                </a:solidFill>
                <a:latin typeface="Calibri"/>
                <a:ea typeface="Calibri"/>
                <a:cs typeface="Calibri"/>
                <a:sym typeface="Calibri"/>
              </a:rPr>
              <a:t>for actual resources — substitutes that have </a:t>
            </a:r>
            <a:r>
              <a:rPr b="0" i="0" lang="en-IN" sz="2800" u="sng" cap="none" strike="noStrike">
                <a:solidFill>
                  <a:srgbClr val="FF33CC"/>
                </a:solidFill>
                <a:latin typeface="Calibri"/>
                <a:ea typeface="Calibri"/>
                <a:cs typeface="Calibri"/>
                <a:sym typeface="Calibri"/>
              </a:rPr>
              <a:t>the same functions and external interfaces </a:t>
            </a:r>
            <a:r>
              <a:rPr b="0" i="0" lang="en-IN" sz="2800" u="none" cap="none" strike="noStrike">
                <a:solidFill>
                  <a:schemeClr val="dk1"/>
                </a:solidFill>
                <a:latin typeface="Calibri"/>
                <a:ea typeface="Calibri"/>
                <a:cs typeface="Calibri"/>
                <a:sym typeface="Calibri"/>
              </a:rPr>
              <a:t>as their actual counterparts but that </a:t>
            </a:r>
            <a:r>
              <a:rPr b="0" i="1" lang="en-IN" sz="2800" u="sng" cap="none" strike="noStrike">
                <a:solidFill>
                  <a:srgbClr val="833C0B"/>
                </a:solidFill>
                <a:latin typeface="Calibri"/>
                <a:ea typeface="Calibri"/>
                <a:cs typeface="Calibri"/>
                <a:sym typeface="Calibri"/>
              </a:rPr>
              <a:t>differ in attributes such as size, performance, and cost</a:t>
            </a:r>
            <a:r>
              <a:rPr b="0" i="0" lang="en-IN" sz="2800" u="none" cap="none" strike="noStrike">
                <a:solidFill>
                  <a:schemeClr val="dk1"/>
                </a:solidFill>
                <a:latin typeface="Calibri"/>
                <a:ea typeface="Calibri"/>
                <a:cs typeface="Calibri"/>
                <a:sym typeface="Calibri"/>
              </a:rPr>
              <a:t>.</a:t>
            </a:r>
            <a:endParaRPr/>
          </a:p>
          <a:p>
            <a:pPr indent="-50800" lvl="0" marL="228600" marR="0" rtl="0" algn="just">
              <a:lnSpc>
                <a:spcPct val="8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228600" lvl="0" marL="228600" marR="0" rtl="0" algn="just">
              <a:lnSpc>
                <a:spcPct val="80000"/>
              </a:lnSpc>
              <a:spcBef>
                <a:spcPts val="1000"/>
              </a:spcBef>
              <a:spcAft>
                <a:spcPts val="0"/>
              </a:spcAft>
              <a:buClr>
                <a:schemeClr val="dk1"/>
              </a:buClr>
              <a:buSzPts val="2800"/>
              <a:buFont typeface="Arial"/>
              <a:buChar char="•"/>
            </a:pPr>
            <a:r>
              <a:rPr b="0" i="0" lang="en-IN" sz="2800" u="none" cap="none" strike="noStrike">
                <a:solidFill>
                  <a:schemeClr val="dk1"/>
                </a:solidFill>
                <a:latin typeface="Calibri"/>
                <a:ea typeface="Calibri"/>
                <a:cs typeface="Calibri"/>
                <a:sym typeface="Calibri"/>
              </a:rPr>
              <a:t>These substitutes are called </a:t>
            </a:r>
            <a:r>
              <a:rPr b="0" i="1" lang="en-IN" sz="2800" u="none" cap="none" strike="noStrike">
                <a:solidFill>
                  <a:schemeClr val="dk1"/>
                </a:solidFill>
                <a:latin typeface="Calibri"/>
                <a:ea typeface="Calibri"/>
                <a:cs typeface="Calibri"/>
                <a:sym typeface="Calibri"/>
              </a:rPr>
              <a:t>virtual </a:t>
            </a:r>
            <a:endParaRPr b="0" i="1" sz="2800" u="none" cap="none" strike="noStrike">
              <a:solidFill>
                <a:schemeClr val="dk1"/>
              </a:solidFill>
              <a:latin typeface="Calibri"/>
              <a:ea typeface="Calibri"/>
              <a:cs typeface="Calibri"/>
              <a:sym typeface="Calibri"/>
            </a:endParaRPr>
          </a:p>
          <a:p>
            <a:pPr indent="0" lvl="0" marL="0" marR="0" rtl="0" algn="just">
              <a:lnSpc>
                <a:spcPct val="80000"/>
              </a:lnSpc>
              <a:spcBef>
                <a:spcPts val="1000"/>
              </a:spcBef>
              <a:spcAft>
                <a:spcPts val="0"/>
              </a:spcAft>
              <a:buClr>
                <a:schemeClr val="dk1"/>
              </a:buClr>
              <a:buSzPts val="2800"/>
              <a:buFont typeface="Arial"/>
              <a:buNone/>
            </a:pPr>
            <a:r>
              <a:rPr b="0" i="1" lang="en-IN" sz="2800" u="none" cap="none" strike="noStrike">
                <a:solidFill>
                  <a:schemeClr val="dk1"/>
                </a:solidFill>
                <a:latin typeface="Calibri"/>
                <a:ea typeface="Calibri"/>
                <a:cs typeface="Calibri"/>
                <a:sym typeface="Calibri"/>
              </a:rPr>
              <a:t>resources</a:t>
            </a:r>
            <a:r>
              <a:rPr b="0" i="0" lang="en-IN" sz="2800" u="none" cap="none" strike="noStrike">
                <a:solidFill>
                  <a:schemeClr val="dk1"/>
                </a:solidFill>
                <a:latin typeface="Calibri"/>
                <a:ea typeface="Calibri"/>
                <a:cs typeface="Calibri"/>
                <a:sym typeface="Calibri"/>
              </a:rPr>
              <a:t>; their users are typically unaware </a:t>
            </a:r>
            <a:endParaRPr b="0" i="0" sz="2800" u="none" cap="none" strike="noStrike">
              <a:solidFill>
                <a:schemeClr val="dk1"/>
              </a:solidFill>
              <a:latin typeface="Calibri"/>
              <a:ea typeface="Calibri"/>
              <a:cs typeface="Calibri"/>
              <a:sym typeface="Calibri"/>
            </a:endParaRPr>
          </a:p>
          <a:p>
            <a:pPr indent="0" lvl="0" marL="0" marR="0" rtl="0" algn="just">
              <a:lnSpc>
                <a:spcPct val="80000"/>
              </a:lnSpc>
              <a:spcBef>
                <a:spcPts val="1000"/>
              </a:spcBef>
              <a:spcAft>
                <a:spcPts val="0"/>
              </a:spcAft>
              <a:buClr>
                <a:schemeClr val="dk1"/>
              </a:buClr>
              <a:buSzPts val="2800"/>
              <a:buFont typeface="Arial"/>
              <a:buNone/>
            </a:pPr>
            <a:r>
              <a:rPr b="0" i="0" lang="en-IN" sz="2800" u="none" cap="none" strike="noStrike">
                <a:solidFill>
                  <a:schemeClr val="dk1"/>
                </a:solidFill>
                <a:latin typeface="Calibri"/>
                <a:ea typeface="Calibri"/>
                <a:cs typeface="Calibri"/>
                <a:sym typeface="Calibri"/>
              </a:rPr>
              <a:t>of the substitution.</a:t>
            </a:r>
            <a:endParaRPr/>
          </a:p>
          <a:p>
            <a:pPr indent="0" lvl="0" marL="0" marR="0" rtl="0" algn="l">
              <a:lnSpc>
                <a:spcPct val="80000"/>
              </a:lnSpc>
              <a:spcBef>
                <a:spcPts val="1000"/>
              </a:spcBef>
              <a:spcAft>
                <a:spcPts val="0"/>
              </a:spcAft>
              <a:buClr>
                <a:schemeClr val="dk1"/>
              </a:buClr>
              <a:buSzPts val="2800"/>
              <a:buFont typeface="Arial"/>
              <a:buNone/>
            </a:pPr>
            <a:br>
              <a:rPr b="0" i="0" lang="en-IN" sz="2800" u="none" cap="none" strike="noStrike">
                <a:solidFill>
                  <a:schemeClr val="dk1"/>
                </a:solidFill>
                <a:latin typeface="Calibri"/>
                <a:ea typeface="Calibri"/>
                <a:cs typeface="Calibri"/>
                <a:sym typeface="Calibri"/>
              </a:rPr>
            </a:b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IN" sz="4400" u="none" cap="none" strike="noStrike">
                <a:solidFill>
                  <a:schemeClr val="dk1"/>
                </a:solidFill>
                <a:latin typeface="Calibri"/>
                <a:ea typeface="Calibri"/>
                <a:cs typeface="Calibri"/>
                <a:sym typeface="Calibri"/>
              </a:rPr>
              <a:t>Virtualization </a:t>
            </a:r>
            <a:endParaRPr b="0" i="0" sz="4400" u="none" cap="none" strike="noStrike">
              <a:solidFill>
                <a:schemeClr val="dk1"/>
              </a:solidFill>
              <a:latin typeface="Calibri"/>
              <a:ea typeface="Calibri"/>
              <a:cs typeface="Calibri"/>
              <a:sym typeface="Calibri"/>
            </a:endParaRPr>
          </a:p>
        </p:txBody>
      </p:sp>
      <p:sp>
        <p:nvSpPr>
          <p:cNvPr id="270" name="Google Shape;270;p41"/>
          <p:cNvSpPr txBox="1"/>
          <p:nvPr>
            <p:ph idx="1" type="body"/>
          </p:nvPr>
        </p:nvSpPr>
        <p:spPr>
          <a:xfrm>
            <a:off x="838200" y="1359799"/>
            <a:ext cx="9798170" cy="4351338"/>
          </a:xfrm>
          <a:prstGeom prst="rect">
            <a:avLst/>
          </a:prstGeom>
          <a:noFill/>
          <a:ln>
            <a:noFill/>
          </a:ln>
        </p:spPr>
        <p:txBody>
          <a:bodyPr anchorCtr="0" anchor="t" bIns="45700" lIns="91425" spcFirstLastPara="1" rIns="91425" wrap="square" tIns="45700">
            <a:noAutofit/>
          </a:bodyPr>
          <a:lstStyle/>
          <a:p>
            <a:pPr indent="-228600" lvl="0" marL="228600" marR="0" rtl="0" algn="just">
              <a:lnSpc>
                <a:spcPct val="90000"/>
              </a:lnSpc>
              <a:spcBef>
                <a:spcPts val="0"/>
              </a:spcBef>
              <a:spcAft>
                <a:spcPts val="0"/>
              </a:spcAft>
              <a:buClr>
                <a:srgbClr val="00B050"/>
              </a:buClr>
              <a:buSzPts val="2800"/>
              <a:buFont typeface="Arial"/>
              <a:buChar char="•"/>
            </a:pPr>
            <a:r>
              <a:rPr b="1" i="0" lang="en-IN" sz="2800" u="none" cap="none" strike="noStrike">
                <a:solidFill>
                  <a:srgbClr val="00B050"/>
                </a:solidFill>
                <a:latin typeface="Calibri"/>
                <a:ea typeface="Calibri"/>
                <a:cs typeface="Calibri"/>
                <a:sym typeface="Calibri"/>
              </a:rPr>
              <a:t>Virtualization</a:t>
            </a:r>
            <a:r>
              <a:rPr b="0" i="0" lang="en-IN" sz="2800" u="none" cap="none" strike="noStrike">
                <a:solidFill>
                  <a:schemeClr val="dk1"/>
                </a:solidFill>
                <a:latin typeface="Calibri"/>
                <a:ea typeface="Calibri"/>
                <a:cs typeface="Calibri"/>
                <a:sym typeface="Calibri"/>
              </a:rPr>
              <a:t> is a technique, which allows to share single physical instance of an application or resource among multiple organizations or tenants (customers). </a:t>
            </a:r>
            <a:endParaRPr b="0" i="0" sz="2800" u="none" cap="none" strike="noStrike">
              <a:solidFill>
                <a:schemeClr val="dk1"/>
              </a:solidFill>
              <a:latin typeface="Calibri"/>
              <a:ea typeface="Calibri"/>
              <a:cs typeface="Calibri"/>
              <a:sym typeface="Calibri"/>
            </a:endParaRPr>
          </a:p>
          <a:p>
            <a:pPr indent="-228600" lvl="1" marL="685800" marR="0" rtl="0" algn="just">
              <a:lnSpc>
                <a:spcPct val="90000"/>
              </a:lnSpc>
              <a:spcBef>
                <a:spcPts val="500"/>
              </a:spcBef>
              <a:spcAft>
                <a:spcPts val="0"/>
              </a:spcAft>
              <a:buClr>
                <a:schemeClr val="dk1"/>
              </a:buClr>
              <a:buSzPts val="2400"/>
              <a:buFont typeface="Noto Sans Symbols"/>
              <a:buChar char="➢"/>
            </a:pPr>
            <a:r>
              <a:rPr b="0" i="0" lang="en-IN" sz="2400" u="none" cap="none" strike="noStrike">
                <a:solidFill>
                  <a:schemeClr val="dk1"/>
                </a:solidFill>
                <a:latin typeface="Calibri"/>
                <a:ea typeface="Calibri"/>
                <a:cs typeface="Calibri"/>
                <a:sym typeface="Calibri"/>
              </a:rPr>
              <a:t>It does so by </a:t>
            </a:r>
            <a:r>
              <a:rPr b="1" i="0" lang="en-IN" sz="2400" u="none" cap="none" strike="noStrike">
                <a:solidFill>
                  <a:schemeClr val="dk1"/>
                </a:solidFill>
                <a:latin typeface="Calibri"/>
                <a:ea typeface="Calibri"/>
                <a:cs typeface="Calibri"/>
                <a:sym typeface="Calibri"/>
              </a:rPr>
              <a:t>assigning a logical name</a:t>
            </a:r>
            <a:r>
              <a:rPr b="0" i="0" lang="en-IN" sz="2400" u="none" cap="none" strike="noStrike">
                <a:solidFill>
                  <a:schemeClr val="dk1"/>
                </a:solidFill>
                <a:latin typeface="Calibri"/>
                <a:ea typeface="Calibri"/>
                <a:cs typeface="Calibri"/>
                <a:sym typeface="Calibri"/>
              </a:rPr>
              <a:t> to a physical resource and providing a </a:t>
            </a:r>
            <a:r>
              <a:rPr b="1" i="0" lang="en-IN" sz="2400" u="none" cap="none" strike="noStrike">
                <a:solidFill>
                  <a:schemeClr val="dk1"/>
                </a:solidFill>
                <a:latin typeface="Calibri"/>
                <a:ea typeface="Calibri"/>
                <a:cs typeface="Calibri"/>
                <a:sym typeface="Calibri"/>
              </a:rPr>
              <a:t>pointer to that physical resource</a:t>
            </a:r>
            <a:r>
              <a:rPr b="0" i="0" lang="en-IN" sz="2400" u="none" cap="none" strike="noStrike">
                <a:solidFill>
                  <a:schemeClr val="dk1"/>
                </a:solidFill>
                <a:latin typeface="Calibri"/>
                <a:ea typeface="Calibri"/>
                <a:cs typeface="Calibri"/>
                <a:sym typeface="Calibri"/>
              </a:rPr>
              <a:t> on demand.</a:t>
            </a:r>
            <a:endParaRPr/>
          </a:p>
          <a:p>
            <a:pPr indent="-228600" lvl="0" marL="228600" marR="0" rtl="0" algn="just">
              <a:lnSpc>
                <a:spcPct val="90000"/>
              </a:lnSpc>
              <a:spcBef>
                <a:spcPts val="1000"/>
              </a:spcBef>
              <a:spcAft>
                <a:spcPts val="0"/>
              </a:spcAft>
              <a:buClr>
                <a:schemeClr val="dk1"/>
              </a:buClr>
              <a:buSzPts val="2800"/>
              <a:buFont typeface="Arial"/>
              <a:buChar char="•"/>
            </a:pPr>
            <a:r>
              <a:rPr b="0" i="0" lang="en-IN" sz="2800" u="none" cap="none" strike="noStrike">
                <a:solidFill>
                  <a:schemeClr val="dk1"/>
                </a:solidFill>
                <a:latin typeface="Calibri"/>
                <a:ea typeface="Calibri"/>
                <a:cs typeface="Calibri"/>
                <a:sym typeface="Calibri"/>
              </a:rPr>
              <a:t>Creating a virtual machine over existing operating system and hardware is referred as Hardware Virtualization.</a:t>
            </a:r>
            <a:endParaRPr/>
          </a:p>
          <a:p>
            <a:pPr indent="-228600" lvl="0" marL="228600" marR="0" rtl="0" algn="just">
              <a:lnSpc>
                <a:spcPct val="90000"/>
              </a:lnSpc>
              <a:spcBef>
                <a:spcPts val="1000"/>
              </a:spcBef>
              <a:spcAft>
                <a:spcPts val="0"/>
              </a:spcAft>
              <a:buClr>
                <a:schemeClr val="dk1"/>
              </a:buClr>
              <a:buSzPts val="2800"/>
              <a:buFont typeface="Arial"/>
              <a:buChar char="•"/>
            </a:pPr>
            <a:r>
              <a:rPr b="0" i="0" lang="en-IN" sz="2800" u="none" cap="none" strike="noStrike">
                <a:solidFill>
                  <a:schemeClr val="dk1"/>
                </a:solidFill>
                <a:latin typeface="Calibri"/>
                <a:ea typeface="Calibri"/>
                <a:cs typeface="Calibri"/>
                <a:sym typeface="Calibri"/>
              </a:rPr>
              <a:t>Virtual Machines provide an environment that is logically separated from the underlying hardware.</a:t>
            </a:r>
            <a:endParaRPr/>
          </a:p>
          <a:p>
            <a:pPr indent="-228600" lvl="0" marL="228600" marR="0" rtl="0" algn="just">
              <a:lnSpc>
                <a:spcPct val="90000"/>
              </a:lnSpc>
              <a:spcBef>
                <a:spcPts val="1000"/>
              </a:spcBef>
              <a:spcAft>
                <a:spcPts val="0"/>
              </a:spcAft>
              <a:buClr>
                <a:schemeClr val="dk1"/>
              </a:buClr>
              <a:buSzPts val="2800"/>
              <a:buFont typeface="Arial"/>
              <a:buChar char="•"/>
            </a:pPr>
            <a:r>
              <a:rPr b="0" i="0" lang="en-IN" sz="2800" u="none" cap="none" strike="noStrike">
                <a:solidFill>
                  <a:schemeClr val="dk1"/>
                </a:solidFill>
                <a:latin typeface="Calibri"/>
                <a:ea typeface="Calibri"/>
                <a:cs typeface="Calibri"/>
                <a:sym typeface="Calibri"/>
              </a:rPr>
              <a:t>The machine on which the virtual machine is created is known as </a:t>
            </a:r>
            <a:r>
              <a:rPr b="1" i="0" lang="en-IN" sz="2800" u="none" cap="none" strike="noStrike">
                <a:solidFill>
                  <a:srgbClr val="00B050"/>
                </a:solidFill>
                <a:latin typeface="Calibri"/>
                <a:ea typeface="Calibri"/>
                <a:cs typeface="Calibri"/>
                <a:sym typeface="Calibri"/>
              </a:rPr>
              <a:t>host machine</a:t>
            </a:r>
            <a:r>
              <a:rPr b="0" i="0" lang="en-IN" sz="2800" u="none" cap="none" strike="noStrike">
                <a:solidFill>
                  <a:schemeClr val="dk1"/>
                </a:solidFill>
                <a:latin typeface="Calibri"/>
                <a:ea typeface="Calibri"/>
                <a:cs typeface="Calibri"/>
                <a:sym typeface="Calibri"/>
              </a:rPr>
              <a:t> and </a:t>
            </a:r>
            <a:r>
              <a:rPr b="1" i="0" lang="en-IN" sz="2800" u="none" cap="none" strike="noStrike">
                <a:solidFill>
                  <a:srgbClr val="00B050"/>
                </a:solidFill>
                <a:latin typeface="Calibri"/>
                <a:ea typeface="Calibri"/>
                <a:cs typeface="Calibri"/>
                <a:sym typeface="Calibri"/>
              </a:rPr>
              <a:t>virtual machine</a:t>
            </a:r>
            <a:r>
              <a:rPr b="0" i="0" lang="en-IN" sz="2800" u="none" cap="none" strike="noStrike">
                <a:solidFill>
                  <a:schemeClr val="dk1"/>
                </a:solidFill>
                <a:latin typeface="Calibri"/>
                <a:ea typeface="Calibri"/>
                <a:cs typeface="Calibri"/>
                <a:sym typeface="Calibri"/>
              </a:rPr>
              <a:t> is referred as a </a:t>
            </a:r>
            <a:r>
              <a:rPr b="1" i="0" lang="en-IN" sz="2800" u="none" cap="none" strike="noStrike">
                <a:solidFill>
                  <a:srgbClr val="00B050"/>
                </a:solidFill>
                <a:latin typeface="Calibri"/>
                <a:ea typeface="Calibri"/>
                <a:cs typeface="Calibri"/>
                <a:sym typeface="Calibri"/>
              </a:rPr>
              <a:t>guest machine</a:t>
            </a:r>
            <a:r>
              <a:rPr b="1" i="0" lang="en-IN" sz="2800" u="none" cap="none" strike="noStrike">
                <a:solidFill>
                  <a:schemeClr val="dk1"/>
                </a:solidFill>
                <a:latin typeface="Calibri"/>
                <a:ea typeface="Calibri"/>
                <a:cs typeface="Calibri"/>
                <a:sym typeface="Calibri"/>
              </a:rPr>
              <a:t>.</a:t>
            </a:r>
            <a:r>
              <a:rPr b="0" i="0" lang="en-IN" sz="2800" u="none" cap="none" strike="noStrike">
                <a:solidFill>
                  <a:schemeClr val="dk1"/>
                </a:solidFill>
                <a:latin typeface="Calibri"/>
                <a:ea typeface="Calibri"/>
                <a:cs typeface="Calibri"/>
                <a:sym typeface="Calibri"/>
              </a:rPr>
              <a:t> </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400"/>
              <a:buFont typeface="Arial"/>
              <a:buNone/>
            </a:pPr>
            <a:br>
              <a:rPr b="0" i="0" lang="en-IN" sz="2400" u="none" cap="none" strike="noStrike">
                <a:solidFill>
                  <a:schemeClr val="dk1"/>
                </a:solidFill>
                <a:latin typeface="Calibri"/>
                <a:ea typeface="Calibri"/>
                <a:cs typeface="Calibri"/>
                <a:sym typeface="Calibri"/>
              </a:rPr>
            </a:b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pic>
        <p:nvPicPr>
          <p:cNvPr id="96" name="Google Shape;96;p15"/>
          <p:cNvPicPr preferRelativeResize="0"/>
          <p:nvPr/>
        </p:nvPicPr>
        <p:blipFill rotWithShape="1">
          <a:blip r:embed="rId3">
            <a:alphaModFix/>
          </a:blip>
          <a:srcRect b="0" l="0" r="0" t="0"/>
          <a:stretch/>
        </p:blipFill>
        <p:spPr>
          <a:xfrm>
            <a:off x="6968551" y="3221806"/>
            <a:ext cx="3359187" cy="3121423"/>
          </a:xfrm>
          <a:prstGeom prst="rect">
            <a:avLst/>
          </a:prstGeom>
          <a:noFill/>
          <a:ln>
            <a:noFill/>
          </a:ln>
        </p:spPr>
      </p:pic>
      <p:sp>
        <p:nvSpPr>
          <p:cNvPr id="97" name="Google Shape;97;p15"/>
          <p:cNvSpPr txBox="1"/>
          <p:nvPr>
            <p:ph type="title"/>
          </p:nvPr>
        </p:nvSpPr>
        <p:spPr>
          <a:xfrm>
            <a:off x="1097280" y="172699"/>
            <a:ext cx="10058400" cy="1450757"/>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IN" sz="4400" u="none" cap="none" strike="noStrike">
                <a:solidFill>
                  <a:schemeClr val="dk1"/>
                </a:solidFill>
                <a:latin typeface="Calibri"/>
                <a:ea typeface="Calibri"/>
                <a:cs typeface="Calibri"/>
                <a:sym typeface="Calibri"/>
              </a:rPr>
              <a:t>What is Cloud Computing ? </a:t>
            </a:r>
            <a:endParaRPr b="0" i="0" sz="4400" u="none" cap="none" strike="noStrike">
              <a:solidFill>
                <a:schemeClr val="dk1"/>
              </a:solidFill>
              <a:latin typeface="Calibri"/>
              <a:ea typeface="Calibri"/>
              <a:cs typeface="Calibri"/>
              <a:sym typeface="Calibri"/>
            </a:endParaRPr>
          </a:p>
        </p:txBody>
      </p:sp>
      <p:sp>
        <p:nvSpPr>
          <p:cNvPr id="98" name="Google Shape;98;p15"/>
          <p:cNvSpPr txBox="1"/>
          <p:nvPr>
            <p:ph idx="1" type="body"/>
          </p:nvPr>
        </p:nvSpPr>
        <p:spPr>
          <a:xfrm>
            <a:off x="1097280" y="1729368"/>
            <a:ext cx="9056011" cy="4023360"/>
          </a:xfrm>
          <a:prstGeom prst="rect">
            <a:avLst/>
          </a:prstGeom>
          <a:noFill/>
          <a:ln>
            <a:noFill/>
          </a:ln>
        </p:spPr>
        <p:txBody>
          <a:bodyPr anchorCtr="0" anchor="t" bIns="45700" lIns="91425" spcFirstLastPara="1" rIns="91425" wrap="square" tIns="45700">
            <a:noAutofit/>
          </a:bodyPr>
          <a:lstStyle/>
          <a:p>
            <a:pPr indent="-228600" lvl="0" marL="228600" marR="0" rtl="0" algn="just">
              <a:lnSpc>
                <a:spcPct val="90000"/>
              </a:lnSpc>
              <a:spcBef>
                <a:spcPts val="0"/>
              </a:spcBef>
              <a:spcAft>
                <a:spcPts val="0"/>
              </a:spcAft>
              <a:buClr>
                <a:schemeClr val="dk1"/>
              </a:buClr>
              <a:buSzPts val="1800"/>
              <a:buFont typeface="Arial"/>
              <a:buChar char="•"/>
            </a:pPr>
            <a:r>
              <a:rPr b="0" i="0" lang="en-IN" sz="1800" u="none" cap="none" strike="noStrike">
                <a:solidFill>
                  <a:schemeClr val="dk1"/>
                </a:solidFill>
                <a:latin typeface="Calibri"/>
                <a:ea typeface="Calibri"/>
                <a:cs typeface="Calibri"/>
                <a:sym typeface="Calibri"/>
              </a:rPr>
              <a:t>Cloud Computing refers to </a:t>
            </a:r>
            <a:r>
              <a:rPr b="1" i="0" lang="en-IN" sz="1800" u="none" cap="none" strike="noStrike">
                <a:solidFill>
                  <a:schemeClr val="dk1"/>
                </a:solidFill>
                <a:latin typeface="Calibri"/>
                <a:ea typeface="Calibri"/>
                <a:cs typeface="Calibri"/>
                <a:sym typeface="Calibri"/>
              </a:rPr>
              <a:t>manipulating, configuring,</a:t>
            </a:r>
            <a:r>
              <a:rPr b="0" i="0" lang="en-IN" sz="1800" u="none" cap="none" strike="noStrike">
                <a:solidFill>
                  <a:schemeClr val="dk1"/>
                </a:solidFill>
                <a:latin typeface="Calibri"/>
                <a:ea typeface="Calibri"/>
                <a:cs typeface="Calibri"/>
                <a:sym typeface="Calibri"/>
              </a:rPr>
              <a:t> and </a:t>
            </a:r>
            <a:r>
              <a:rPr b="1" i="0" lang="en-IN" sz="1800" u="none" cap="none" strike="noStrike">
                <a:solidFill>
                  <a:schemeClr val="dk1"/>
                </a:solidFill>
                <a:latin typeface="Calibri"/>
                <a:ea typeface="Calibri"/>
                <a:cs typeface="Calibri"/>
                <a:sym typeface="Calibri"/>
              </a:rPr>
              <a:t>accessing</a:t>
            </a:r>
            <a:r>
              <a:rPr b="0" i="0" lang="en-IN" sz="1800" u="none" cap="none" strike="noStrike">
                <a:solidFill>
                  <a:schemeClr val="dk1"/>
                </a:solidFill>
                <a:latin typeface="Calibri"/>
                <a:ea typeface="Calibri"/>
                <a:cs typeface="Calibri"/>
                <a:sym typeface="Calibri"/>
              </a:rPr>
              <a:t> the hardware and software resources remotely. It offers online data storage, infrastructure, and applications.</a:t>
            </a:r>
            <a:endParaRPr/>
          </a:p>
          <a:p>
            <a:pPr indent="0" lvl="0" marL="0" marR="0" rtl="0" algn="just">
              <a:lnSpc>
                <a:spcPct val="90000"/>
              </a:lnSpc>
              <a:spcBef>
                <a:spcPts val="1000"/>
              </a:spcBef>
              <a:spcAft>
                <a:spcPts val="0"/>
              </a:spcAft>
              <a:buClr>
                <a:schemeClr val="dk1"/>
              </a:buClr>
              <a:buSzPts val="1800"/>
              <a:buFont typeface="Arial"/>
              <a:buNone/>
            </a:pPr>
            <a:r>
              <a:rPr b="0" i="0" lang="en-IN" sz="1800" u="none" cap="none" strike="noStrike">
                <a:solidFill>
                  <a:schemeClr val="dk1"/>
                </a:solidFill>
                <a:latin typeface="Calibri"/>
                <a:ea typeface="Calibri"/>
                <a:cs typeface="Calibri"/>
                <a:sym typeface="Calibri"/>
              </a:rPr>
              <a:t>	“I don’t care where my servers are, who manages them, where my documents 	are stored, or where my applications are hosted. I just want them always available and access them from any device connected through Internet. And I am willing to pay for this service for as a long as I need it”</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pic>
        <p:nvPicPr>
          <p:cNvPr id="99" name="Google Shape;99;p15"/>
          <p:cNvPicPr preferRelativeResize="0"/>
          <p:nvPr/>
        </p:nvPicPr>
        <p:blipFill rotWithShape="1">
          <a:blip r:embed="rId4">
            <a:alphaModFix/>
          </a:blip>
          <a:srcRect b="0" l="0" r="0" t="0"/>
          <a:stretch/>
        </p:blipFill>
        <p:spPr>
          <a:xfrm>
            <a:off x="1359194" y="3490053"/>
            <a:ext cx="5157663" cy="2584928"/>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42"/>
          <p:cNvSpPr txBox="1"/>
          <p:nvPr>
            <p:ph type="title"/>
          </p:nvPr>
        </p:nvSpPr>
        <p:spPr>
          <a:xfrm>
            <a:off x="424132" y="76859"/>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959"/>
              <a:buFont typeface="Calibri"/>
              <a:buNone/>
            </a:pPr>
            <a:br>
              <a:rPr b="0" i="0" lang="en-IN" sz="3959" u="none" cap="none" strike="noStrike">
                <a:solidFill>
                  <a:schemeClr val="dk1"/>
                </a:solidFill>
                <a:latin typeface="Calibri"/>
                <a:ea typeface="Calibri"/>
                <a:cs typeface="Calibri"/>
                <a:sym typeface="Calibri"/>
              </a:rPr>
            </a:br>
            <a:r>
              <a:rPr b="0" i="0" lang="en-IN" sz="3959" u="none" cap="none" strike="noStrike">
                <a:solidFill>
                  <a:schemeClr val="dk1"/>
                </a:solidFill>
                <a:latin typeface="Calibri"/>
                <a:ea typeface="Calibri"/>
                <a:cs typeface="Calibri"/>
                <a:sym typeface="Calibri"/>
              </a:rPr>
              <a:t>Hypervisor</a:t>
            </a:r>
            <a:br>
              <a:rPr b="0" i="0" lang="en-IN" sz="3959" u="none" cap="none" strike="noStrike">
                <a:solidFill>
                  <a:schemeClr val="dk1"/>
                </a:solidFill>
                <a:latin typeface="Calibri"/>
                <a:ea typeface="Calibri"/>
                <a:cs typeface="Calibri"/>
                <a:sym typeface="Calibri"/>
              </a:rPr>
            </a:br>
            <a:endParaRPr b="0" i="0" sz="3959" u="none" cap="none" strike="noStrike">
              <a:solidFill>
                <a:schemeClr val="dk1"/>
              </a:solidFill>
              <a:latin typeface="Calibri"/>
              <a:ea typeface="Calibri"/>
              <a:cs typeface="Calibri"/>
              <a:sym typeface="Calibri"/>
            </a:endParaRPr>
          </a:p>
        </p:txBody>
      </p:sp>
      <p:sp>
        <p:nvSpPr>
          <p:cNvPr id="276" name="Google Shape;276;p42"/>
          <p:cNvSpPr txBox="1"/>
          <p:nvPr>
            <p:ph idx="1" type="body"/>
          </p:nvPr>
        </p:nvSpPr>
        <p:spPr>
          <a:xfrm>
            <a:off x="424132" y="1420184"/>
            <a:ext cx="9772291" cy="4351338"/>
          </a:xfrm>
          <a:prstGeom prst="rect">
            <a:avLst/>
          </a:prstGeom>
          <a:noFill/>
          <a:ln>
            <a:noFill/>
          </a:ln>
        </p:spPr>
        <p:txBody>
          <a:bodyPr anchorCtr="0" anchor="t" bIns="45700" lIns="91425" spcFirstLastPara="1" rIns="91425" wrap="square" tIns="45700">
            <a:noAutofit/>
          </a:bodyPr>
          <a:lstStyle/>
          <a:p>
            <a:pPr indent="-228600" lvl="0" marL="228600" marR="0" rtl="0" algn="just">
              <a:lnSpc>
                <a:spcPct val="70000"/>
              </a:lnSpc>
              <a:spcBef>
                <a:spcPts val="0"/>
              </a:spcBef>
              <a:spcAft>
                <a:spcPts val="0"/>
              </a:spcAft>
              <a:buClr>
                <a:schemeClr val="dk1"/>
              </a:buClr>
              <a:buSzPts val="2795"/>
              <a:buFont typeface="Arial"/>
              <a:buChar char="•"/>
            </a:pPr>
            <a:r>
              <a:rPr b="0" i="0" lang="en-IN" sz="2795" u="none" cap="none" strike="noStrike">
                <a:solidFill>
                  <a:schemeClr val="dk1"/>
                </a:solidFill>
                <a:latin typeface="Calibri"/>
                <a:ea typeface="Calibri"/>
                <a:cs typeface="Calibri"/>
                <a:sym typeface="Calibri"/>
              </a:rPr>
              <a:t>The </a:t>
            </a:r>
            <a:r>
              <a:rPr b="1" i="0" lang="en-IN" sz="2795" u="none" cap="none" strike="noStrike">
                <a:solidFill>
                  <a:schemeClr val="dk1"/>
                </a:solidFill>
                <a:latin typeface="Calibri"/>
                <a:ea typeface="Calibri"/>
                <a:cs typeface="Calibri"/>
                <a:sym typeface="Calibri"/>
              </a:rPr>
              <a:t>hypervisor</a:t>
            </a:r>
            <a:r>
              <a:rPr b="0" i="0" lang="en-IN" sz="2795" u="none" cap="none" strike="noStrike">
                <a:solidFill>
                  <a:schemeClr val="dk1"/>
                </a:solidFill>
                <a:latin typeface="Calibri"/>
                <a:ea typeface="Calibri"/>
                <a:cs typeface="Calibri"/>
                <a:sym typeface="Calibri"/>
              </a:rPr>
              <a:t> is a firmware or low-level program that acts as a Virtual Machine Manager.</a:t>
            </a:r>
            <a:endParaRPr/>
          </a:p>
          <a:p>
            <a:pPr indent="-51117" lvl="0" marL="228600" marR="0" rtl="0" algn="just">
              <a:lnSpc>
                <a:spcPct val="70000"/>
              </a:lnSpc>
              <a:spcBef>
                <a:spcPts val="1000"/>
              </a:spcBef>
              <a:spcAft>
                <a:spcPts val="0"/>
              </a:spcAft>
              <a:buClr>
                <a:schemeClr val="dk1"/>
              </a:buClr>
              <a:buSzPts val="2795"/>
              <a:buFont typeface="Arial"/>
              <a:buNone/>
            </a:pPr>
            <a:r>
              <a:t/>
            </a:r>
            <a:endParaRPr b="0" i="0" sz="2795" u="none" cap="none" strike="noStrike">
              <a:solidFill>
                <a:schemeClr val="dk1"/>
              </a:solidFill>
              <a:latin typeface="Calibri"/>
              <a:ea typeface="Calibri"/>
              <a:cs typeface="Calibri"/>
              <a:sym typeface="Calibri"/>
            </a:endParaRPr>
          </a:p>
          <a:p>
            <a:pPr indent="-228600" lvl="0" marL="228600" marR="0" rtl="0" algn="just">
              <a:lnSpc>
                <a:spcPct val="70000"/>
              </a:lnSpc>
              <a:spcBef>
                <a:spcPts val="1000"/>
              </a:spcBef>
              <a:spcAft>
                <a:spcPts val="0"/>
              </a:spcAft>
              <a:buClr>
                <a:schemeClr val="dk1"/>
              </a:buClr>
              <a:buSzPts val="2795"/>
              <a:buFont typeface="Arial"/>
              <a:buChar char="•"/>
            </a:pPr>
            <a:r>
              <a:rPr b="1" i="0" lang="en-IN" sz="2795" u="none" cap="none" strike="noStrike">
                <a:solidFill>
                  <a:schemeClr val="dk1"/>
                </a:solidFill>
                <a:latin typeface="Calibri"/>
                <a:ea typeface="Calibri"/>
                <a:cs typeface="Calibri"/>
                <a:sym typeface="Calibri"/>
              </a:rPr>
              <a:t>Type 1 hypervisor</a:t>
            </a:r>
            <a:r>
              <a:rPr b="0" i="0" lang="en-IN" sz="2795" u="none" cap="none" strike="noStrike">
                <a:solidFill>
                  <a:schemeClr val="dk1"/>
                </a:solidFill>
                <a:latin typeface="Calibri"/>
                <a:ea typeface="Calibri"/>
                <a:cs typeface="Calibri"/>
                <a:sym typeface="Calibri"/>
              </a:rPr>
              <a:t> executes on bare system.</a:t>
            </a:r>
            <a:endParaRPr/>
          </a:p>
          <a:p>
            <a:pPr indent="-127508" lvl="0" marL="228600" marR="0" rtl="0" algn="just">
              <a:lnSpc>
                <a:spcPct val="70000"/>
              </a:lnSpc>
              <a:spcBef>
                <a:spcPts val="1000"/>
              </a:spcBef>
              <a:spcAft>
                <a:spcPts val="0"/>
              </a:spcAft>
              <a:buClr>
                <a:schemeClr val="dk1"/>
              </a:buClr>
              <a:buSzPts val="1592"/>
              <a:buFont typeface="Arial"/>
              <a:buNone/>
            </a:pPr>
            <a:r>
              <a:t/>
            </a:r>
            <a:endParaRPr b="0" i="0" sz="1592" u="none" cap="none" strike="noStrike">
              <a:solidFill>
                <a:schemeClr val="dk1"/>
              </a:solidFill>
              <a:latin typeface="Calibri"/>
              <a:ea typeface="Calibri"/>
              <a:cs typeface="Calibri"/>
              <a:sym typeface="Calibri"/>
            </a:endParaRPr>
          </a:p>
          <a:p>
            <a:pPr indent="-228600" lvl="1" marL="685800" marR="0" rtl="0" algn="just">
              <a:lnSpc>
                <a:spcPct val="70000"/>
              </a:lnSpc>
              <a:spcBef>
                <a:spcPts val="500"/>
              </a:spcBef>
              <a:spcAft>
                <a:spcPts val="0"/>
              </a:spcAft>
              <a:buClr>
                <a:schemeClr val="dk1"/>
              </a:buClr>
              <a:buSzPts val="1592"/>
              <a:buFont typeface="Noto Sans Symbols"/>
              <a:buChar char="➢"/>
            </a:pPr>
            <a:r>
              <a:rPr b="0" i="0" lang="en-IN" sz="1592" u="none" cap="none" strike="noStrike">
                <a:solidFill>
                  <a:schemeClr val="dk1"/>
                </a:solidFill>
                <a:latin typeface="Calibri"/>
                <a:ea typeface="Calibri"/>
                <a:cs typeface="Calibri"/>
                <a:sym typeface="Calibri"/>
              </a:rPr>
              <a:t>Oracle VM, Sun xVM Server, VirtualLogic VLX are examples of Type 1 hypervisor.</a:t>
            </a:r>
            <a:endParaRPr/>
          </a:p>
          <a:p>
            <a:pPr indent="-51117" lvl="0" marL="228600" marR="0" rtl="0" algn="just">
              <a:lnSpc>
                <a:spcPct val="70000"/>
              </a:lnSpc>
              <a:spcBef>
                <a:spcPts val="1000"/>
              </a:spcBef>
              <a:spcAft>
                <a:spcPts val="0"/>
              </a:spcAft>
              <a:buClr>
                <a:schemeClr val="dk1"/>
              </a:buClr>
              <a:buSzPts val="2795"/>
              <a:buFont typeface="Arial"/>
              <a:buNone/>
            </a:pPr>
            <a:r>
              <a:t/>
            </a:r>
            <a:endParaRPr b="0" i="0" sz="2795" u="none" cap="none" strike="noStrike">
              <a:solidFill>
                <a:schemeClr val="dk1"/>
              </a:solidFill>
              <a:latin typeface="Calibri"/>
              <a:ea typeface="Calibri"/>
              <a:cs typeface="Calibri"/>
              <a:sym typeface="Calibri"/>
            </a:endParaRPr>
          </a:p>
          <a:p>
            <a:pPr indent="-228600" lvl="0" marL="228600" marR="0" rtl="0" algn="just">
              <a:lnSpc>
                <a:spcPct val="70000"/>
              </a:lnSpc>
              <a:spcBef>
                <a:spcPts val="1000"/>
              </a:spcBef>
              <a:spcAft>
                <a:spcPts val="0"/>
              </a:spcAft>
              <a:buClr>
                <a:schemeClr val="dk1"/>
              </a:buClr>
              <a:buSzPts val="2795"/>
              <a:buFont typeface="Arial"/>
              <a:buChar char="•"/>
            </a:pPr>
            <a:r>
              <a:rPr b="0" i="0" lang="en-IN" sz="2795" u="none" cap="none" strike="noStrike">
                <a:solidFill>
                  <a:schemeClr val="dk1"/>
                </a:solidFill>
                <a:latin typeface="Calibri"/>
                <a:ea typeface="Calibri"/>
                <a:cs typeface="Calibri"/>
                <a:sym typeface="Calibri"/>
              </a:rPr>
              <a:t>The </a:t>
            </a:r>
            <a:r>
              <a:rPr b="1" i="0" lang="en-IN" sz="2795" u="none" cap="none" strike="noStrike">
                <a:solidFill>
                  <a:schemeClr val="dk1"/>
                </a:solidFill>
                <a:latin typeface="Calibri"/>
                <a:ea typeface="Calibri"/>
                <a:cs typeface="Calibri"/>
                <a:sym typeface="Calibri"/>
              </a:rPr>
              <a:t>type1 hypervisor</a:t>
            </a:r>
            <a:r>
              <a:rPr b="0" i="0" lang="en-IN" sz="2795" u="none" cap="none" strike="noStrike">
                <a:solidFill>
                  <a:schemeClr val="dk1"/>
                </a:solidFill>
                <a:latin typeface="Calibri"/>
                <a:ea typeface="Calibri"/>
                <a:cs typeface="Calibri"/>
                <a:sym typeface="Calibri"/>
              </a:rPr>
              <a:t> does not have any host </a:t>
            </a:r>
            <a:endParaRPr b="0" i="0" sz="2795" u="none" cap="none" strike="noStrike">
              <a:solidFill>
                <a:schemeClr val="dk1"/>
              </a:solidFill>
              <a:latin typeface="Calibri"/>
              <a:ea typeface="Calibri"/>
              <a:cs typeface="Calibri"/>
              <a:sym typeface="Calibri"/>
            </a:endParaRPr>
          </a:p>
          <a:p>
            <a:pPr indent="0" lvl="0" marL="0" marR="0" rtl="0" algn="just">
              <a:lnSpc>
                <a:spcPct val="70000"/>
              </a:lnSpc>
              <a:spcBef>
                <a:spcPts val="1000"/>
              </a:spcBef>
              <a:spcAft>
                <a:spcPts val="0"/>
              </a:spcAft>
              <a:buClr>
                <a:schemeClr val="dk1"/>
              </a:buClr>
              <a:buSzPts val="2795"/>
              <a:buFont typeface="Arial"/>
              <a:buNone/>
            </a:pPr>
            <a:r>
              <a:rPr b="0" i="0" lang="en-IN" sz="2795" u="none" cap="none" strike="noStrike">
                <a:solidFill>
                  <a:schemeClr val="dk1"/>
                </a:solidFill>
                <a:latin typeface="Calibri"/>
                <a:ea typeface="Calibri"/>
                <a:cs typeface="Calibri"/>
                <a:sym typeface="Calibri"/>
              </a:rPr>
              <a:t>operating system because they are installed on a bare system.</a:t>
            </a:r>
            <a:endParaRPr/>
          </a:p>
          <a:p>
            <a:pPr indent="0" lvl="0" marL="0" marR="0" rtl="0" algn="l">
              <a:lnSpc>
                <a:spcPct val="70000"/>
              </a:lnSpc>
              <a:spcBef>
                <a:spcPts val="1000"/>
              </a:spcBef>
              <a:spcAft>
                <a:spcPts val="0"/>
              </a:spcAft>
              <a:buClr>
                <a:schemeClr val="dk1"/>
              </a:buClr>
              <a:buSzPts val="910"/>
              <a:buFont typeface="Arial"/>
              <a:buNone/>
            </a:pPr>
            <a:br>
              <a:rPr b="0" i="0" lang="en-IN" sz="910" u="none" cap="none" strike="noStrike">
                <a:solidFill>
                  <a:schemeClr val="dk1"/>
                </a:solidFill>
                <a:latin typeface="Calibri"/>
                <a:ea typeface="Calibri"/>
                <a:cs typeface="Calibri"/>
                <a:sym typeface="Calibri"/>
              </a:rPr>
            </a:br>
            <a:br>
              <a:rPr b="0" i="0" lang="en-IN" sz="910" u="none" cap="none" strike="noStrike">
                <a:solidFill>
                  <a:schemeClr val="dk1"/>
                </a:solidFill>
                <a:latin typeface="Calibri"/>
                <a:ea typeface="Calibri"/>
                <a:cs typeface="Calibri"/>
                <a:sym typeface="Calibri"/>
              </a:rPr>
            </a:br>
            <a:endParaRPr b="0" i="0" sz="910" u="none" cap="none" strike="noStrike">
              <a:solidFill>
                <a:schemeClr val="dk1"/>
              </a:solidFill>
              <a:latin typeface="Calibri"/>
              <a:ea typeface="Calibri"/>
              <a:cs typeface="Calibri"/>
              <a:sym typeface="Calibri"/>
            </a:endParaRPr>
          </a:p>
        </p:txBody>
      </p:sp>
      <p:pic>
        <p:nvPicPr>
          <p:cNvPr id="277" name="Google Shape;277;p42"/>
          <p:cNvPicPr preferRelativeResize="0"/>
          <p:nvPr/>
        </p:nvPicPr>
        <p:blipFill rotWithShape="1">
          <a:blip r:embed="rId3">
            <a:alphaModFix/>
          </a:blip>
          <a:srcRect b="0" l="0" r="0" t="0"/>
          <a:stretch/>
        </p:blipFill>
        <p:spPr>
          <a:xfrm>
            <a:off x="8055634" y="1798309"/>
            <a:ext cx="3810000" cy="39909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IN" sz="4400" u="none" cap="none" strike="noStrike">
                <a:solidFill>
                  <a:schemeClr val="dk1"/>
                </a:solidFill>
                <a:latin typeface="Calibri"/>
                <a:ea typeface="Calibri"/>
                <a:cs typeface="Calibri"/>
                <a:sym typeface="Calibri"/>
              </a:rPr>
              <a:t>Type 2 hypervisor</a:t>
            </a:r>
            <a:endParaRPr/>
          </a:p>
        </p:txBody>
      </p:sp>
      <p:sp>
        <p:nvSpPr>
          <p:cNvPr id="283" name="Google Shape;283;p4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IN" sz="2800" u="none" cap="none" strike="noStrike">
                <a:solidFill>
                  <a:schemeClr val="dk1"/>
                </a:solidFill>
                <a:latin typeface="Calibri"/>
                <a:ea typeface="Calibri"/>
                <a:cs typeface="Calibri"/>
                <a:sym typeface="Calibri"/>
              </a:rPr>
              <a:t>A software interface that emulates the devices with which a system normally interacts.</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pic>
        <p:nvPicPr>
          <p:cNvPr id="284" name="Google Shape;284;p43"/>
          <p:cNvPicPr preferRelativeResize="0"/>
          <p:nvPr/>
        </p:nvPicPr>
        <p:blipFill rotWithShape="1">
          <a:blip r:embed="rId3">
            <a:alphaModFix/>
          </a:blip>
          <a:srcRect b="0" l="0" r="0" t="0"/>
          <a:stretch/>
        </p:blipFill>
        <p:spPr>
          <a:xfrm>
            <a:off x="6977332" y="2320925"/>
            <a:ext cx="3810000" cy="39909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t/>
            </a:r>
            <a:endParaRPr b="0" i="0" sz="4400" u="none" cap="none" strike="noStrike">
              <a:solidFill>
                <a:schemeClr val="dk1"/>
              </a:solidFill>
              <a:latin typeface="Calibri"/>
              <a:ea typeface="Calibri"/>
              <a:cs typeface="Calibri"/>
              <a:sym typeface="Calibri"/>
            </a:endParaRPr>
          </a:p>
        </p:txBody>
      </p:sp>
      <p:sp>
        <p:nvSpPr>
          <p:cNvPr id="290" name="Google Shape;290;p4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50800" lvl="0" marL="228600" marR="0" rtl="0" algn="l">
              <a:lnSpc>
                <a:spcPct val="80000"/>
              </a:lnSpc>
              <a:spcBef>
                <a:spcPts val="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50800" lvl="0" marL="228600" marR="0" rtl="0" algn="l">
              <a:lnSpc>
                <a:spcPct val="8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50800" lvl="0" marL="228600" marR="0" rtl="0" algn="l">
              <a:lnSpc>
                <a:spcPct val="8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50800" lvl="0" marL="228600" marR="0" rtl="0" algn="l">
              <a:lnSpc>
                <a:spcPct val="8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50800" lvl="0" marL="228600" marR="0" rtl="0" algn="l">
              <a:lnSpc>
                <a:spcPct val="8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50800" lvl="0" marL="228600" marR="0" rtl="0" algn="l">
              <a:lnSpc>
                <a:spcPct val="8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50800" lvl="0" marL="228600" marR="0" rtl="0" algn="l">
              <a:lnSpc>
                <a:spcPct val="8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50800" lvl="0" marL="228600" marR="0" rtl="0" algn="l">
              <a:lnSpc>
                <a:spcPct val="8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l">
              <a:lnSpc>
                <a:spcPct val="80000"/>
              </a:lnSpc>
              <a:spcBef>
                <a:spcPts val="1000"/>
              </a:spcBef>
              <a:spcAft>
                <a:spcPts val="0"/>
              </a:spcAft>
              <a:buClr>
                <a:schemeClr val="dk1"/>
              </a:buClr>
              <a:buSzPts val="2800"/>
              <a:buFont typeface="Arial"/>
              <a:buNone/>
            </a:pPr>
            <a:r>
              <a:rPr b="0" i="0" lang="en-IN" sz="2800" u="none" cap="none" strike="noStrike">
                <a:solidFill>
                  <a:schemeClr val="dk1"/>
                </a:solidFill>
                <a:latin typeface="Calibri"/>
                <a:ea typeface="Calibri"/>
                <a:cs typeface="Calibri"/>
                <a:sym typeface="Calibri"/>
              </a:rPr>
              <a:t>Thanks</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IN" sz="4400" u="none" cap="none" strike="noStrike">
                <a:solidFill>
                  <a:schemeClr val="dk1"/>
                </a:solidFill>
                <a:latin typeface="Calibri"/>
                <a:ea typeface="Calibri"/>
                <a:cs typeface="Calibri"/>
                <a:sym typeface="Calibri"/>
              </a:rPr>
              <a:t>Formal Definition </a:t>
            </a:r>
            <a:endParaRPr b="0" i="0" sz="4400" u="none" cap="none" strike="noStrike">
              <a:solidFill>
                <a:schemeClr val="dk1"/>
              </a:solidFill>
              <a:latin typeface="Calibri"/>
              <a:ea typeface="Calibri"/>
              <a:cs typeface="Calibri"/>
              <a:sym typeface="Calibri"/>
            </a:endParaRPr>
          </a:p>
        </p:txBody>
      </p:sp>
      <p:sp>
        <p:nvSpPr>
          <p:cNvPr id="105" name="Google Shape;105;p16"/>
          <p:cNvSpPr txBox="1"/>
          <p:nvPr>
            <p:ph idx="1" type="body"/>
          </p:nvPr>
        </p:nvSpPr>
        <p:spPr>
          <a:xfrm>
            <a:off x="838200" y="1825625"/>
            <a:ext cx="9841302" cy="4351338"/>
          </a:xfrm>
          <a:prstGeom prst="rect">
            <a:avLst/>
          </a:prstGeom>
          <a:noFill/>
          <a:ln>
            <a:noFill/>
          </a:ln>
        </p:spPr>
        <p:txBody>
          <a:bodyPr anchorCtr="0" anchor="t" bIns="45700" lIns="91425" spcFirstLastPara="1" rIns="91425" wrap="square" tIns="45700">
            <a:noAutofit/>
          </a:bodyPr>
          <a:lstStyle/>
          <a:p>
            <a:pPr indent="-228600" lvl="0" marL="228600" marR="0" rtl="0" algn="just">
              <a:lnSpc>
                <a:spcPct val="90000"/>
              </a:lnSpc>
              <a:spcBef>
                <a:spcPts val="0"/>
              </a:spcBef>
              <a:spcAft>
                <a:spcPts val="0"/>
              </a:spcAft>
              <a:buClr>
                <a:schemeClr val="dk1"/>
              </a:buClr>
              <a:buSzPts val="2800"/>
              <a:buFont typeface="Arial"/>
              <a:buChar char="•"/>
            </a:pPr>
            <a:r>
              <a:rPr b="0" i="0" lang="en-IN" sz="2800" u="none" cap="none" strike="noStrike">
                <a:solidFill>
                  <a:schemeClr val="dk1"/>
                </a:solidFill>
                <a:latin typeface="Calibri"/>
                <a:ea typeface="Calibri"/>
                <a:cs typeface="Calibri"/>
                <a:sym typeface="Calibri"/>
              </a:rPr>
              <a:t>Cloud computing is a model for enabling ubiquitous, convenient, on-demand network access to a shared pool of configurable computing resources (e.g., networks, servers, storage, applications and services) that can be rapidly provisioned and released with minimal management effort or service provider interaction.</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IN" sz="4400" u="none" cap="none" strike="noStrike">
                <a:solidFill>
                  <a:schemeClr val="dk1"/>
                </a:solidFill>
                <a:latin typeface="Calibri"/>
                <a:ea typeface="Calibri"/>
                <a:cs typeface="Calibri"/>
                <a:sym typeface="Calibri"/>
              </a:rPr>
              <a:t>Service models</a:t>
            </a:r>
            <a:endParaRPr b="0" i="0" sz="4400" u="none" cap="none" strike="noStrike">
              <a:solidFill>
                <a:schemeClr val="dk1"/>
              </a:solidFill>
              <a:latin typeface="Calibri"/>
              <a:ea typeface="Calibri"/>
              <a:cs typeface="Calibri"/>
              <a:sym typeface="Calibri"/>
            </a:endParaRPr>
          </a:p>
        </p:txBody>
      </p:sp>
      <p:sp>
        <p:nvSpPr>
          <p:cNvPr id="111" name="Google Shape;111;p17"/>
          <p:cNvSpPr txBox="1"/>
          <p:nvPr>
            <p:ph idx="1" type="body"/>
          </p:nvPr>
        </p:nvSpPr>
        <p:spPr>
          <a:xfrm>
            <a:off x="838200" y="1825625"/>
            <a:ext cx="4086226" cy="4351338"/>
          </a:xfrm>
          <a:prstGeom prst="rect">
            <a:avLst/>
          </a:prstGeom>
          <a:solidFill>
            <a:schemeClr val="lt2"/>
          </a:solidFill>
          <a:ln>
            <a:noFill/>
          </a:ln>
        </p:spPr>
        <p:txBody>
          <a:bodyPr anchorCtr="0" anchor="t" bIns="45700" lIns="91425" spcFirstLastPara="1" rIns="91425" wrap="square" tIns="45700">
            <a:noAutofit/>
          </a:bodyPr>
          <a:lstStyle/>
          <a:p>
            <a:pPr indent="-228600" lvl="0" marL="228600" marR="0" rtl="0" algn="just">
              <a:lnSpc>
                <a:spcPct val="90000"/>
              </a:lnSpc>
              <a:spcBef>
                <a:spcPts val="0"/>
              </a:spcBef>
              <a:spcAft>
                <a:spcPts val="0"/>
              </a:spcAft>
              <a:buClr>
                <a:schemeClr val="dk1"/>
              </a:buClr>
              <a:buSzPts val="2800"/>
              <a:buFont typeface="Arial"/>
              <a:buChar char="•"/>
            </a:pPr>
            <a:r>
              <a:rPr b="0" i="0" lang="en-IN" sz="2800" u="none" cap="none" strike="noStrike">
                <a:solidFill>
                  <a:schemeClr val="dk1"/>
                </a:solidFill>
                <a:latin typeface="Calibri"/>
                <a:ea typeface="Calibri"/>
                <a:cs typeface="Calibri"/>
                <a:sym typeface="Calibri"/>
              </a:rPr>
              <a:t> Depending upon the     requirement a user can opt for any of the three models</a:t>
            </a:r>
            <a:endParaRPr/>
          </a:p>
          <a:p>
            <a:pPr indent="-228600" lvl="1" marL="685800" marR="0" rtl="0" algn="just">
              <a:lnSpc>
                <a:spcPct val="90000"/>
              </a:lnSpc>
              <a:spcBef>
                <a:spcPts val="500"/>
              </a:spcBef>
              <a:spcAft>
                <a:spcPts val="0"/>
              </a:spcAft>
              <a:buClr>
                <a:srgbClr val="92D050"/>
              </a:buClr>
              <a:buSzPts val="2400"/>
              <a:buFont typeface="Arial"/>
              <a:buChar char="•"/>
            </a:pPr>
            <a:r>
              <a:rPr b="0" i="1" lang="en-IN" sz="2400" u="none" cap="none" strike="noStrike">
                <a:solidFill>
                  <a:srgbClr val="92D050"/>
                </a:solidFill>
                <a:latin typeface="Calibri"/>
                <a:ea typeface="Calibri"/>
                <a:cs typeface="Calibri"/>
                <a:sym typeface="Calibri"/>
              </a:rPr>
              <a:t>Software as a Service (SaaS)</a:t>
            </a:r>
            <a:endParaRPr/>
          </a:p>
          <a:p>
            <a:pPr indent="-228600" lvl="1" marL="685800" marR="0" rtl="0" algn="just">
              <a:lnSpc>
                <a:spcPct val="90000"/>
              </a:lnSpc>
              <a:spcBef>
                <a:spcPts val="500"/>
              </a:spcBef>
              <a:spcAft>
                <a:spcPts val="0"/>
              </a:spcAft>
              <a:buClr>
                <a:srgbClr val="92D050"/>
              </a:buClr>
              <a:buSzPts val="2400"/>
              <a:buFont typeface="Arial"/>
              <a:buChar char="•"/>
            </a:pPr>
            <a:r>
              <a:rPr b="0" i="1" lang="en-IN" sz="2400" u="none" cap="none" strike="noStrike">
                <a:solidFill>
                  <a:srgbClr val="92D050"/>
                </a:solidFill>
                <a:latin typeface="Calibri"/>
                <a:ea typeface="Calibri"/>
                <a:cs typeface="Calibri"/>
                <a:sym typeface="Calibri"/>
              </a:rPr>
              <a:t>Platform as a Service (PaaS)</a:t>
            </a:r>
            <a:endParaRPr/>
          </a:p>
          <a:p>
            <a:pPr indent="-228600" lvl="1" marL="685800" marR="0" rtl="0" algn="just">
              <a:lnSpc>
                <a:spcPct val="90000"/>
              </a:lnSpc>
              <a:spcBef>
                <a:spcPts val="500"/>
              </a:spcBef>
              <a:spcAft>
                <a:spcPts val="0"/>
              </a:spcAft>
              <a:buClr>
                <a:srgbClr val="92D050"/>
              </a:buClr>
              <a:buSzPts val="2400"/>
              <a:buFont typeface="Arial"/>
              <a:buChar char="•"/>
            </a:pPr>
            <a:r>
              <a:rPr b="0" i="1" lang="en-IN" sz="2400" u="none" cap="none" strike="noStrike">
                <a:solidFill>
                  <a:srgbClr val="92D050"/>
                </a:solidFill>
                <a:latin typeface="Calibri"/>
                <a:ea typeface="Calibri"/>
                <a:cs typeface="Calibri"/>
                <a:sym typeface="Calibri"/>
              </a:rPr>
              <a:t>Infrastructure as a Service (IaaS)</a:t>
            </a:r>
            <a:endParaRPr b="0" i="0" sz="2400" u="none" cap="none" strike="noStrike">
              <a:solidFill>
                <a:srgbClr val="92D050"/>
              </a:solidFill>
              <a:latin typeface="Calibri"/>
              <a:ea typeface="Calibri"/>
              <a:cs typeface="Calibri"/>
              <a:sym typeface="Calibri"/>
            </a:endParaRPr>
          </a:p>
        </p:txBody>
      </p:sp>
      <p:sp>
        <p:nvSpPr>
          <p:cNvPr id="112" name="Google Shape;112;p1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p>
            <a:pPr indent="-50800" lvl="0" marL="228600" marR="0" rtl="0" algn="l">
              <a:lnSpc>
                <a:spcPct val="90000"/>
              </a:lnSpc>
              <a:spcBef>
                <a:spcPts val="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pic>
        <p:nvPicPr>
          <p:cNvPr id="113" name="Google Shape;113;p17"/>
          <p:cNvPicPr preferRelativeResize="0"/>
          <p:nvPr/>
        </p:nvPicPr>
        <p:blipFill rotWithShape="1">
          <a:blip r:embed="rId3">
            <a:alphaModFix/>
          </a:blip>
          <a:srcRect b="0" l="0" r="0" t="1822"/>
          <a:stretch/>
        </p:blipFill>
        <p:spPr>
          <a:xfrm>
            <a:off x="5400225" y="1414733"/>
            <a:ext cx="6429375" cy="545189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IN" sz="4400" u="none" cap="none" strike="noStrike">
                <a:solidFill>
                  <a:schemeClr val="dk1"/>
                </a:solidFill>
                <a:latin typeface="Calibri"/>
                <a:ea typeface="Calibri"/>
                <a:cs typeface="Calibri"/>
                <a:sym typeface="Calibri"/>
              </a:rPr>
              <a:t>Software as a Service (SaaS)</a:t>
            </a:r>
            <a:endParaRPr b="0" i="0" sz="4400" u="none" cap="none" strike="noStrike">
              <a:solidFill>
                <a:schemeClr val="dk1"/>
              </a:solidFill>
              <a:latin typeface="Calibri"/>
              <a:ea typeface="Calibri"/>
              <a:cs typeface="Calibri"/>
              <a:sym typeface="Calibri"/>
            </a:endParaRPr>
          </a:p>
        </p:txBody>
      </p:sp>
      <p:sp>
        <p:nvSpPr>
          <p:cNvPr id="119" name="Google Shape;119;p18"/>
          <p:cNvSpPr txBox="1"/>
          <p:nvPr>
            <p:ph idx="1" type="body"/>
          </p:nvPr>
        </p:nvSpPr>
        <p:spPr>
          <a:xfrm>
            <a:off x="838200" y="1825625"/>
            <a:ext cx="9358223" cy="4351338"/>
          </a:xfrm>
          <a:prstGeom prst="rect">
            <a:avLst/>
          </a:prstGeom>
          <a:noFill/>
          <a:ln>
            <a:noFill/>
          </a:ln>
        </p:spPr>
        <p:txBody>
          <a:bodyPr anchorCtr="0" anchor="t" bIns="45700" lIns="91425" spcFirstLastPara="1" rIns="91425" wrap="square" tIns="45700">
            <a:noAutofit/>
          </a:bodyPr>
          <a:lstStyle/>
          <a:p>
            <a:pPr indent="-228600" lvl="0" marL="228600" marR="0" rtl="0" algn="just">
              <a:lnSpc>
                <a:spcPct val="80000"/>
              </a:lnSpc>
              <a:spcBef>
                <a:spcPts val="0"/>
              </a:spcBef>
              <a:spcAft>
                <a:spcPts val="0"/>
              </a:spcAft>
              <a:buClr>
                <a:schemeClr val="dk1"/>
              </a:buClr>
              <a:buSzPts val="2800"/>
              <a:buFont typeface="Arial"/>
              <a:buChar char="•"/>
            </a:pPr>
            <a:r>
              <a:rPr b="0" i="0" lang="en-IN" sz="2800" u="none" cap="none" strike="noStrike">
                <a:solidFill>
                  <a:schemeClr val="dk1"/>
                </a:solidFill>
                <a:latin typeface="Calibri"/>
                <a:ea typeface="Calibri"/>
                <a:cs typeface="Calibri"/>
                <a:sym typeface="Calibri"/>
              </a:rPr>
              <a:t>Consumer is to use the provider’s applications running on a cloud infrastructure.</a:t>
            </a:r>
            <a:endParaRPr/>
          </a:p>
          <a:p>
            <a:pPr indent="-228600" lvl="0" marL="228600" marR="0" rtl="0" algn="just">
              <a:lnSpc>
                <a:spcPct val="80000"/>
              </a:lnSpc>
              <a:spcBef>
                <a:spcPts val="1000"/>
              </a:spcBef>
              <a:spcAft>
                <a:spcPts val="0"/>
              </a:spcAft>
              <a:buClr>
                <a:schemeClr val="dk1"/>
              </a:buClr>
              <a:buSzPts val="2800"/>
              <a:buFont typeface="Arial"/>
              <a:buChar char="•"/>
            </a:pPr>
            <a:r>
              <a:rPr b="0" i="0" lang="en-IN" sz="2800" u="none" cap="none" strike="noStrike">
                <a:solidFill>
                  <a:schemeClr val="dk1"/>
                </a:solidFill>
                <a:latin typeface="Calibri"/>
                <a:ea typeface="Calibri"/>
                <a:cs typeface="Calibri"/>
                <a:sym typeface="Calibri"/>
              </a:rPr>
              <a:t>Accessible from various client devices through either a thin client interface, such as a web browser (e.g., web-based email), or a program interface.</a:t>
            </a:r>
            <a:endParaRPr/>
          </a:p>
          <a:p>
            <a:pPr indent="-228600" lvl="0" marL="228600" marR="0" rtl="0" algn="just">
              <a:lnSpc>
                <a:spcPct val="80000"/>
              </a:lnSpc>
              <a:spcBef>
                <a:spcPts val="1000"/>
              </a:spcBef>
              <a:spcAft>
                <a:spcPts val="0"/>
              </a:spcAft>
              <a:buClr>
                <a:schemeClr val="dk1"/>
              </a:buClr>
              <a:buSzPts val="2800"/>
              <a:buFont typeface="Arial"/>
              <a:buChar char="•"/>
            </a:pPr>
            <a:r>
              <a:rPr b="0" i="0" lang="en-IN" sz="2800" u="none" cap="none" strike="noStrike">
                <a:solidFill>
                  <a:schemeClr val="dk1"/>
                </a:solidFill>
                <a:latin typeface="Calibri"/>
                <a:ea typeface="Calibri"/>
                <a:cs typeface="Calibri"/>
                <a:sym typeface="Calibri"/>
              </a:rPr>
              <a:t>Consumer does not manage or control the underlying cloud infrastructure including network, servers, operating systems, storage, or even individual application capabilities.</a:t>
            </a:r>
            <a:endParaRPr/>
          </a:p>
          <a:p>
            <a:pPr indent="-228600" lvl="1" marL="685800" marR="0" rtl="0" algn="just">
              <a:lnSpc>
                <a:spcPct val="80000"/>
              </a:lnSpc>
              <a:spcBef>
                <a:spcPts val="500"/>
              </a:spcBef>
              <a:spcAft>
                <a:spcPts val="0"/>
              </a:spcAft>
              <a:buClr>
                <a:srgbClr val="92D050"/>
              </a:buClr>
              <a:buSzPts val="2000"/>
              <a:buFont typeface="Arial"/>
              <a:buChar char="•"/>
            </a:pPr>
            <a:r>
              <a:rPr b="0" i="0" lang="en-IN" sz="2000" u="none" cap="none" strike="noStrike">
                <a:solidFill>
                  <a:srgbClr val="92D050"/>
                </a:solidFill>
                <a:latin typeface="Calibri"/>
                <a:ea typeface="Calibri"/>
                <a:cs typeface="Calibri"/>
                <a:sym typeface="Calibri"/>
              </a:rPr>
              <a:t>Examples: Google Docs, Google Apps, Box, Office 365, Dropbox etc.</a:t>
            </a:r>
            <a:endParaRPr/>
          </a:p>
          <a:p>
            <a:pPr indent="-228600" lvl="0" marL="228600" marR="0" rtl="0" algn="just">
              <a:lnSpc>
                <a:spcPct val="80000"/>
              </a:lnSpc>
              <a:spcBef>
                <a:spcPts val="1000"/>
              </a:spcBef>
              <a:spcAft>
                <a:spcPts val="0"/>
              </a:spcAft>
              <a:buClr>
                <a:srgbClr val="FF33CC"/>
              </a:buClr>
              <a:buSzPts val="2800"/>
              <a:buFont typeface="Arial"/>
              <a:buChar char="•"/>
            </a:pPr>
            <a:r>
              <a:rPr b="0" i="0" lang="en-IN" sz="2800" u="none" cap="none" strike="noStrike">
                <a:solidFill>
                  <a:srgbClr val="FF33CC"/>
                </a:solidFill>
                <a:latin typeface="Calibri"/>
                <a:ea typeface="Calibri"/>
                <a:cs typeface="Calibri"/>
                <a:sym typeface="Calibri"/>
              </a:rPr>
              <a:t>This is like borrowing a reference book from a library. You go, read the book, return it and come back.</a:t>
            </a:r>
            <a:endParaRPr b="0" i="0" sz="2800" u="none" cap="none" strike="noStrike">
              <a:solidFill>
                <a:srgbClr val="FF33CC"/>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959"/>
              <a:buFont typeface="Calibri"/>
              <a:buNone/>
            </a:pPr>
            <a:br>
              <a:rPr b="0" i="0" lang="en-IN" sz="3959" u="none" cap="none" strike="noStrike">
                <a:solidFill>
                  <a:schemeClr val="dk1"/>
                </a:solidFill>
                <a:latin typeface="Calibri"/>
                <a:ea typeface="Calibri"/>
                <a:cs typeface="Calibri"/>
                <a:sym typeface="Calibri"/>
              </a:rPr>
            </a:br>
            <a:r>
              <a:rPr b="0" i="0" lang="en-IN" sz="3959" u="none" cap="none" strike="noStrike">
                <a:solidFill>
                  <a:schemeClr val="dk1"/>
                </a:solidFill>
                <a:latin typeface="Calibri"/>
                <a:ea typeface="Calibri"/>
                <a:cs typeface="Calibri"/>
                <a:sym typeface="Calibri"/>
              </a:rPr>
              <a:t>Characteristics of SaaS</a:t>
            </a:r>
            <a:br>
              <a:rPr b="0" i="0" lang="en-IN" sz="3959" u="none" cap="none" strike="noStrike">
                <a:solidFill>
                  <a:schemeClr val="dk1"/>
                </a:solidFill>
                <a:latin typeface="Calibri"/>
                <a:ea typeface="Calibri"/>
                <a:cs typeface="Calibri"/>
                <a:sym typeface="Calibri"/>
              </a:rPr>
            </a:br>
            <a:endParaRPr b="0" i="0" sz="3959" u="none" cap="none" strike="noStrike">
              <a:solidFill>
                <a:schemeClr val="dk1"/>
              </a:solidFill>
              <a:latin typeface="Calibri"/>
              <a:ea typeface="Calibri"/>
              <a:cs typeface="Calibri"/>
              <a:sym typeface="Calibri"/>
            </a:endParaRPr>
          </a:p>
        </p:txBody>
      </p:sp>
      <p:sp>
        <p:nvSpPr>
          <p:cNvPr id="125" name="Google Shape;125;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marR="0" rtl="0" algn="just">
              <a:lnSpc>
                <a:spcPct val="80000"/>
              </a:lnSpc>
              <a:spcBef>
                <a:spcPts val="0"/>
              </a:spcBef>
              <a:spcAft>
                <a:spcPts val="0"/>
              </a:spcAft>
              <a:buClr>
                <a:schemeClr val="dk1"/>
              </a:buClr>
              <a:buSzPts val="2590"/>
              <a:buFont typeface="Arial"/>
              <a:buChar char="•"/>
            </a:pPr>
            <a:r>
              <a:rPr b="0" i="0" lang="en-IN" sz="2590" u="none" cap="none" strike="noStrike">
                <a:solidFill>
                  <a:schemeClr val="dk1"/>
                </a:solidFill>
                <a:latin typeface="Calibri"/>
                <a:ea typeface="Calibri"/>
                <a:cs typeface="Calibri"/>
                <a:sym typeface="Calibri"/>
              </a:rPr>
              <a:t>Web access to commercial software. </a:t>
            </a:r>
            <a:endParaRPr/>
          </a:p>
          <a:p>
            <a:pPr indent="0" lvl="0" marL="0" marR="0" rtl="0" algn="just">
              <a:lnSpc>
                <a:spcPct val="80000"/>
              </a:lnSpc>
              <a:spcBef>
                <a:spcPts val="1000"/>
              </a:spcBef>
              <a:spcAft>
                <a:spcPts val="0"/>
              </a:spcAft>
              <a:buClr>
                <a:schemeClr val="dk1"/>
              </a:buClr>
              <a:buSzPts val="2590"/>
              <a:buFont typeface="Arial"/>
              <a:buNone/>
            </a:pPr>
            <a:r>
              <a:t/>
            </a:r>
            <a:endParaRPr b="0" i="0" sz="2590" u="none" cap="none" strike="noStrike">
              <a:solidFill>
                <a:schemeClr val="dk1"/>
              </a:solidFill>
              <a:latin typeface="Calibri"/>
              <a:ea typeface="Calibri"/>
              <a:cs typeface="Calibri"/>
              <a:sym typeface="Calibri"/>
            </a:endParaRPr>
          </a:p>
          <a:p>
            <a:pPr indent="-228600" lvl="0" marL="228600" marR="0" rtl="0" algn="just">
              <a:lnSpc>
                <a:spcPct val="80000"/>
              </a:lnSpc>
              <a:spcBef>
                <a:spcPts val="1000"/>
              </a:spcBef>
              <a:spcAft>
                <a:spcPts val="0"/>
              </a:spcAft>
              <a:buClr>
                <a:schemeClr val="dk1"/>
              </a:buClr>
              <a:buSzPts val="2590"/>
              <a:buFont typeface="Arial"/>
              <a:buChar char="•"/>
            </a:pPr>
            <a:r>
              <a:rPr b="0" i="0" lang="en-IN" sz="2590" u="none" cap="none" strike="noStrike">
                <a:solidFill>
                  <a:schemeClr val="dk1"/>
                </a:solidFill>
                <a:latin typeface="Calibri"/>
                <a:ea typeface="Calibri"/>
                <a:cs typeface="Calibri"/>
                <a:sym typeface="Calibri"/>
              </a:rPr>
              <a:t>Software is managed from a central location. </a:t>
            </a:r>
            <a:endParaRPr/>
          </a:p>
          <a:p>
            <a:pPr indent="0" lvl="0" marL="0" marR="0" rtl="0" algn="just">
              <a:lnSpc>
                <a:spcPct val="80000"/>
              </a:lnSpc>
              <a:spcBef>
                <a:spcPts val="1000"/>
              </a:spcBef>
              <a:spcAft>
                <a:spcPts val="0"/>
              </a:spcAft>
              <a:buClr>
                <a:schemeClr val="dk1"/>
              </a:buClr>
              <a:buSzPts val="2590"/>
              <a:buFont typeface="Arial"/>
              <a:buNone/>
            </a:pPr>
            <a:r>
              <a:t/>
            </a:r>
            <a:endParaRPr b="0" i="0" sz="2590" u="none" cap="none" strike="noStrike">
              <a:solidFill>
                <a:schemeClr val="dk1"/>
              </a:solidFill>
              <a:latin typeface="Calibri"/>
              <a:ea typeface="Calibri"/>
              <a:cs typeface="Calibri"/>
              <a:sym typeface="Calibri"/>
            </a:endParaRPr>
          </a:p>
          <a:p>
            <a:pPr indent="-228600" lvl="0" marL="228600" marR="0" rtl="0" algn="just">
              <a:lnSpc>
                <a:spcPct val="80000"/>
              </a:lnSpc>
              <a:spcBef>
                <a:spcPts val="1000"/>
              </a:spcBef>
              <a:spcAft>
                <a:spcPts val="0"/>
              </a:spcAft>
              <a:buClr>
                <a:schemeClr val="dk1"/>
              </a:buClr>
              <a:buSzPts val="2590"/>
              <a:buFont typeface="Arial"/>
              <a:buChar char="•"/>
            </a:pPr>
            <a:r>
              <a:rPr b="0" i="0" lang="en-IN" sz="2590" u="none" cap="none" strike="noStrike">
                <a:solidFill>
                  <a:schemeClr val="dk1"/>
                </a:solidFill>
                <a:latin typeface="Calibri"/>
                <a:ea typeface="Calibri"/>
                <a:cs typeface="Calibri"/>
                <a:sym typeface="Calibri"/>
              </a:rPr>
              <a:t>Software delivered in a “one to many” model. </a:t>
            </a:r>
            <a:endParaRPr/>
          </a:p>
          <a:p>
            <a:pPr indent="0" lvl="0" marL="0" marR="0" rtl="0" algn="just">
              <a:lnSpc>
                <a:spcPct val="80000"/>
              </a:lnSpc>
              <a:spcBef>
                <a:spcPts val="1000"/>
              </a:spcBef>
              <a:spcAft>
                <a:spcPts val="0"/>
              </a:spcAft>
              <a:buClr>
                <a:schemeClr val="dk1"/>
              </a:buClr>
              <a:buSzPts val="2590"/>
              <a:buFont typeface="Arial"/>
              <a:buNone/>
            </a:pPr>
            <a:r>
              <a:t/>
            </a:r>
            <a:endParaRPr b="0" i="0" sz="2590" u="none" cap="none" strike="noStrike">
              <a:solidFill>
                <a:schemeClr val="dk1"/>
              </a:solidFill>
              <a:latin typeface="Calibri"/>
              <a:ea typeface="Calibri"/>
              <a:cs typeface="Calibri"/>
              <a:sym typeface="Calibri"/>
            </a:endParaRPr>
          </a:p>
          <a:p>
            <a:pPr indent="-228600" lvl="0" marL="228600" marR="0" rtl="0" algn="just">
              <a:lnSpc>
                <a:spcPct val="80000"/>
              </a:lnSpc>
              <a:spcBef>
                <a:spcPts val="1000"/>
              </a:spcBef>
              <a:spcAft>
                <a:spcPts val="0"/>
              </a:spcAft>
              <a:buClr>
                <a:schemeClr val="dk1"/>
              </a:buClr>
              <a:buSzPts val="2590"/>
              <a:buFont typeface="Arial"/>
              <a:buChar char="•"/>
            </a:pPr>
            <a:r>
              <a:rPr b="0" i="0" lang="en-IN" sz="2590" u="none" cap="none" strike="noStrike">
                <a:solidFill>
                  <a:schemeClr val="dk1"/>
                </a:solidFill>
                <a:latin typeface="Calibri"/>
                <a:ea typeface="Calibri"/>
                <a:cs typeface="Calibri"/>
                <a:sym typeface="Calibri"/>
              </a:rPr>
              <a:t>Users not required to handle software upgrades and patches </a:t>
            </a:r>
            <a:endParaRPr/>
          </a:p>
          <a:p>
            <a:pPr indent="0" lvl="0" marL="0" marR="0" rtl="0" algn="just">
              <a:lnSpc>
                <a:spcPct val="80000"/>
              </a:lnSpc>
              <a:spcBef>
                <a:spcPts val="1000"/>
              </a:spcBef>
              <a:spcAft>
                <a:spcPts val="0"/>
              </a:spcAft>
              <a:buClr>
                <a:schemeClr val="dk1"/>
              </a:buClr>
              <a:buSzPts val="2590"/>
              <a:buFont typeface="Arial"/>
              <a:buNone/>
            </a:pPr>
            <a:r>
              <a:t/>
            </a:r>
            <a:endParaRPr b="0" i="0" sz="2590" u="none" cap="none" strike="noStrike">
              <a:solidFill>
                <a:schemeClr val="dk1"/>
              </a:solidFill>
              <a:latin typeface="Calibri"/>
              <a:ea typeface="Calibri"/>
              <a:cs typeface="Calibri"/>
              <a:sym typeface="Calibri"/>
            </a:endParaRPr>
          </a:p>
          <a:p>
            <a:pPr indent="-228600" lvl="0" marL="228600" marR="0" rtl="0" algn="just">
              <a:lnSpc>
                <a:spcPct val="80000"/>
              </a:lnSpc>
              <a:spcBef>
                <a:spcPts val="1000"/>
              </a:spcBef>
              <a:spcAft>
                <a:spcPts val="0"/>
              </a:spcAft>
              <a:buClr>
                <a:schemeClr val="dk1"/>
              </a:buClr>
              <a:buSzPts val="2590"/>
              <a:buFont typeface="Arial"/>
              <a:buChar char="•"/>
            </a:pPr>
            <a:r>
              <a:rPr b="0" i="0" lang="en-IN" sz="2590" u="none" cap="none" strike="noStrike">
                <a:solidFill>
                  <a:schemeClr val="dk1"/>
                </a:solidFill>
                <a:latin typeface="Calibri"/>
                <a:ea typeface="Calibri"/>
                <a:cs typeface="Calibri"/>
                <a:sym typeface="Calibri"/>
              </a:rPr>
              <a:t>Application Programming Interfaces (APIs) allow for integration between different pieces of software. </a:t>
            </a:r>
            <a:endParaRPr/>
          </a:p>
          <a:p>
            <a:pPr indent="-64135" lvl="0" marL="228600" marR="0" rtl="0" algn="l">
              <a:lnSpc>
                <a:spcPct val="80000"/>
              </a:lnSpc>
              <a:spcBef>
                <a:spcPts val="1000"/>
              </a:spcBef>
              <a:spcAft>
                <a:spcPts val="0"/>
              </a:spcAft>
              <a:buClr>
                <a:schemeClr val="dk1"/>
              </a:buClr>
              <a:buSzPts val="2590"/>
              <a:buFont typeface="Arial"/>
              <a:buNone/>
            </a:pPr>
            <a:r>
              <a:t/>
            </a:r>
            <a:endParaRPr b="0" i="0" sz="259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42590" y="71916"/>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IN" sz="4400" u="none" cap="none" strike="noStrike">
                <a:solidFill>
                  <a:schemeClr val="dk1"/>
                </a:solidFill>
                <a:latin typeface="Calibri"/>
                <a:ea typeface="Calibri"/>
                <a:cs typeface="Calibri"/>
                <a:sym typeface="Calibri"/>
              </a:rPr>
              <a:t>When to go for SaaS </a:t>
            </a:r>
            <a:endParaRPr b="0" i="0" sz="4400" u="none" cap="none" strike="noStrike">
              <a:solidFill>
                <a:schemeClr val="dk1"/>
              </a:solidFill>
              <a:latin typeface="Calibri"/>
              <a:ea typeface="Calibri"/>
              <a:cs typeface="Calibri"/>
              <a:sym typeface="Calibri"/>
            </a:endParaRPr>
          </a:p>
        </p:txBody>
      </p:sp>
      <p:sp>
        <p:nvSpPr>
          <p:cNvPr id="131" name="Google Shape;131;p20"/>
          <p:cNvSpPr txBox="1"/>
          <p:nvPr>
            <p:ph idx="1" type="body"/>
          </p:nvPr>
        </p:nvSpPr>
        <p:spPr>
          <a:xfrm>
            <a:off x="646981" y="1397479"/>
            <a:ext cx="10706819" cy="4779484"/>
          </a:xfrm>
          <a:prstGeom prst="rect">
            <a:avLst/>
          </a:prstGeom>
          <a:noFill/>
          <a:ln>
            <a:noFill/>
          </a:ln>
        </p:spPr>
        <p:txBody>
          <a:bodyPr anchorCtr="0" anchor="t" bIns="45700" lIns="91425" spcFirstLastPara="1" rIns="91425" wrap="square" tIns="45700">
            <a:noAutofit/>
          </a:bodyPr>
          <a:lstStyle/>
          <a:p>
            <a:pPr indent="-228600" lvl="0" marL="228600" marR="0" rtl="0" algn="just">
              <a:lnSpc>
                <a:spcPct val="80000"/>
              </a:lnSpc>
              <a:spcBef>
                <a:spcPts val="0"/>
              </a:spcBef>
              <a:spcAft>
                <a:spcPts val="0"/>
              </a:spcAft>
              <a:buClr>
                <a:schemeClr val="dk1"/>
              </a:buClr>
              <a:buSzPts val="3200"/>
              <a:buFont typeface="Arial"/>
              <a:buChar char="•"/>
            </a:pPr>
            <a:r>
              <a:rPr b="0" i="0" lang="en-IN" sz="3200" u="none" cap="none" strike="noStrike">
                <a:solidFill>
                  <a:schemeClr val="dk1"/>
                </a:solidFill>
                <a:latin typeface="Calibri"/>
                <a:ea typeface="Calibri"/>
                <a:cs typeface="Calibri"/>
                <a:sym typeface="Calibri"/>
              </a:rPr>
              <a:t>Applications where there is significant interplay between the organization and the outside world. </a:t>
            </a:r>
            <a:endParaRPr/>
          </a:p>
          <a:p>
            <a:pPr indent="-228600" lvl="2" marL="1143000" marR="0" rtl="0" algn="just">
              <a:lnSpc>
                <a:spcPct val="80000"/>
              </a:lnSpc>
              <a:spcBef>
                <a:spcPts val="500"/>
              </a:spcBef>
              <a:spcAft>
                <a:spcPts val="0"/>
              </a:spcAft>
              <a:buClr>
                <a:schemeClr val="dk1"/>
              </a:buClr>
              <a:buSzPts val="2400"/>
              <a:buFont typeface="Arial"/>
              <a:buChar char="•"/>
            </a:pPr>
            <a:r>
              <a:rPr b="0" i="0" lang="en-IN" sz="2400" u="none" cap="none" strike="noStrike">
                <a:solidFill>
                  <a:schemeClr val="dk1"/>
                </a:solidFill>
                <a:latin typeface="Calibri"/>
                <a:ea typeface="Calibri"/>
                <a:cs typeface="Calibri"/>
                <a:sym typeface="Calibri"/>
              </a:rPr>
              <a:t>For example, email , newsletter campaign software .</a:t>
            </a:r>
            <a:endParaRPr b="0" i="0" sz="2400" u="none" cap="none" strike="noStrike">
              <a:solidFill>
                <a:schemeClr val="dk1"/>
              </a:solidFill>
              <a:latin typeface="Calibri"/>
              <a:ea typeface="Calibri"/>
              <a:cs typeface="Calibri"/>
              <a:sym typeface="Calibri"/>
            </a:endParaRPr>
          </a:p>
          <a:p>
            <a:pPr indent="-228600" lvl="0" marL="228600" marR="0" rtl="0" algn="just">
              <a:lnSpc>
                <a:spcPct val="80000"/>
              </a:lnSpc>
              <a:spcBef>
                <a:spcPts val="1000"/>
              </a:spcBef>
              <a:spcAft>
                <a:spcPts val="0"/>
              </a:spcAft>
              <a:buClr>
                <a:schemeClr val="dk1"/>
              </a:buClr>
              <a:buSzPts val="3200"/>
              <a:buFont typeface="Arial"/>
              <a:buChar char="•"/>
            </a:pPr>
            <a:r>
              <a:rPr b="0" i="0" lang="en-IN" sz="3200" u="none" cap="none" strike="noStrike">
                <a:solidFill>
                  <a:schemeClr val="dk1"/>
                </a:solidFill>
                <a:latin typeface="Calibri"/>
                <a:ea typeface="Calibri"/>
                <a:cs typeface="Calibri"/>
                <a:sym typeface="Calibri"/>
              </a:rPr>
              <a:t>Applications that have a significant need for web or mobile access. </a:t>
            </a:r>
            <a:endParaRPr/>
          </a:p>
          <a:p>
            <a:pPr indent="-228600" lvl="1" marL="685800" marR="0" rtl="0" algn="just">
              <a:lnSpc>
                <a:spcPct val="80000"/>
              </a:lnSpc>
              <a:spcBef>
                <a:spcPts val="500"/>
              </a:spcBef>
              <a:spcAft>
                <a:spcPts val="0"/>
              </a:spcAft>
              <a:buClr>
                <a:schemeClr val="dk1"/>
              </a:buClr>
              <a:buSzPts val="2800"/>
              <a:buFont typeface="Arial"/>
              <a:buChar char="•"/>
            </a:pPr>
            <a:r>
              <a:rPr b="0" i="0" lang="en-IN" sz="2800" u="none" cap="none" strike="noStrike">
                <a:solidFill>
                  <a:schemeClr val="dk1"/>
                </a:solidFill>
                <a:latin typeface="Calibri"/>
                <a:ea typeface="Calibri"/>
                <a:cs typeface="Calibri"/>
                <a:sym typeface="Calibri"/>
              </a:rPr>
              <a:t>Eg . Mobile sales management software </a:t>
            </a:r>
            <a:endParaRPr b="0" i="0" sz="2800" u="none" cap="none" strike="noStrike">
              <a:solidFill>
                <a:schemeClr val="dk1"/>
              </a:solidFill>
              <a:latin typeface="Calibri"/>
              <a:ea typeface="Calibri"/>
              <a:cs typeface="Calibri"/>
              <a:sym typeface="Calibri"/>
            </a:endParaRPr>
          </a:p>
          <a:p>
            <a:pPr indent="-228600" lvl="0" marL="228600" marR="0" rtl="0" algn="just">
              <a:lnSpc>
                <a:spcPct val="80000"/>
              </a:lnSpc>
              <a:spcBef>
                <a:spcPts val="1000"/>
              </a:spcBef>
              <a:spcAft>
                <a:spcPts val="0"/>
              </a:spcAft>
              <a:buClr>
                <a:schemeClr val="dk1"/>
              </a:buClr>
              <a:buSzPts val="3200"/>
              <a:buFont typeface="Arial"/>
              <a:buChar char="•"/>
            </a:pPr>
            <a:r>
              <a:rPr b="0" i="0" lang="en-IN" sz="3200" u="none" cap="none" strike="noStrike">
                <a:solidFill>
                  <a:schemeClr val="dk1"/>
                </a:solidFill>
                <a:latin typeface="Calibri"/>
                <a:ea typeface="Calibri"/>
                <a:cs typeface="Calibri"/>
                <a:sym typeface="Calibri"/>
              </a:rPr>
              <a:t>Software that is only to be used for a short term need. </a:t>
            </a:r>
            <a:endParaRPr/>
          </a:p>
          <a:p>
            <a:pPr indent="-228600" lvl="1" marL="685800" marR="0" rtl="0" algn="just">
              <a:lnSpc>
                <a:spcPct val="80000"/>
              </a:lnSpc>
              <a:spcBef>
                <a:spcPts val="500"/>
              </a:spcBef>
              <a:spcAft>
                <a:spcPts val="0"/>
              </a:spcAft>
              <a:buClr>
                <a:schemeClr val="dk1"/>
              </a:buClr>
              <a:buSzPts val="2800"/>
              <a:buFont typeface="Arial"/>
              <a:buChar char="•"/>
            </a:pPr>
            <a:r>
              <a:rPr b="0" i="0" lang="en-IN" sz="2800" u="none" cap="none" strike="noStrike">
                <a:solidFill>
                  <a:schemeClr val="dk1"/>
                </a:solidFill>
                <a:latin typeface="Calibri"/>
                <a:ea typeface="Calibri"/>
                <a:cs typeface="Calibri"/>
                <a:sym typeface="Calibri"/>
              </a:rPr>
              <a:t>Collaboration software for a specific project </a:t>
            </a:r>
            <a:endParaRPr b="0" i="0" sz="2800" u="none" cap="none" strike="noStrike">
              <a:solidFill>
                <a:schemeClr val="dk1"/>
              </a:solidFill>
              <a:latin typeface="Calibri"/>
              <a:ea typeface="Calibri"/>
              <a:cs typeface="Calibri"/>
              <a:sym typeface="Calibri"/>
            </a:endParaRPr>
          </a:p>
          <a:p>
            <a:pPr indent="-228600" lvl="0" marL="228600" marR="0" rtl="0" algn="just">
              <a:lnSpc>
                <a:spcPct val="80000"/>
              </a:lnSpc>
              <a:spcBef>
                <a:spcPts val="1000"/>
              </a:spcBef>
              <a:spcAft>
                <a:spcPts val="0"/>
              </a:spcAft>
              <a:buClr>
                <a:schemeClr val="dk1"/>
              </a:buClr>
              <a:buSzPts val="3200"/>
              <a:buFont typeface="Arial"/>
              <a:buChar char="•"/>
            </a:pPr>
            <a:r>
              <a:rPr b="0" i="0" lang="en-IN" sz="3200" u="none" cap="none" strike="noStrike">
                <a:solidFill>
                  <a:schemeClr val="dk1"/>
                </a:solidFill>
                <a:latin typeface="Calibri"/>
                <a:ea typeface="Calibri"/>
                <a:cs typeface="Calibri"/>
                <a:sym typeface="Calibri"/>
              </a:rPr>
              <a:t>Software where demand spikes significantly</a:t>
            </a:r>
            <a:endParaRPr/>
          </a:p>
          <a:p>
            <a:pPr indent="-228600" lvl="1" marL="685800" marR="0" rtl="0" algn="just">
              <a:lnSpc>
                <a:spcPct val="80000"/>
              </a:lnSpc>
              <a:spcBef>
                <a:spcPts val="500"/>
              </a:spcBef>
              <a:spcAft>
                <a:spcPts val="0"/>
              </a:spcAft>
              <a:buClr>
                <a:schemeClr val="dk1"/>
              </a:buClr>
              <a:buSzPts val="2800"/>
              <a:buFont typeface="Arial"/>
              <a:buChar char="•"/>
            </a:pPr>
            <a:r>
              <a:rPr b="0" i="0" lang="en-IN" sz="2800" u="none" cap="none" strike="noStrike">
                <a:solidFill>
                  <a:schemeClr val="dk1"/>
                </a:solidFill>
                <a:latin typeface="Calibri"/>
                <a:ea typeface="Calibri"/>
                <a:cs typeface="Calibri"/>
                <a:sym typeface="Calibri"/>
              </a:rPr>
              <a:t>Tax or billing software used once a month </a:t>
            </a:r>
            <a:endParaRPr b="0" i="0" sz="2800" u="none" cap="none" strike="noStrike">
              <a:solidFill>
                <a:schemeClr val="dk1"/>
              </a:solidFill>
              <a:latin typeface="Calibri"/>
              <a:ea typeface="Calibri"/>
              <a:cs typeface="Calibri"/>
              <a:sym typeface="Calibri"/>
            </a:endParaRPr>
          </a:p>
          <a:p>
            <a:pPr indent="-50800" lvl="0" marL="228600" marR="0" rtl="0" algn="l">
              <a:lnSpc>
                <a:spcPct val="8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IN" sz="4400" u="none" cap="none" strike="noStrike">
                <a:solidFill>
                  <a:schemeClr val="dk1"/>
                </a:solidFill>
                <a:latin typeface="Calibri"/>
                <a:ea typeface="Calibri"/>
                <a:cs typeface="Calibri"/>
                <a:sym typeface="Calibri"/>
              </a:rPr>
              <a:t>Platform as a Service (PaaS)</a:t>
            </a:r>
            <a:endParaRPr b="0" i="0" sz="4400" u="none" cap="none" strike="noStrike">
              <a:solidFill>
                <a:schemeClr val="dk1"/>
              </a:solidFill>
              <a:latin typeface="Calibri"/>
              <a:ea typeface="Calibri"/>
              <a:cs typeface="Calibri"/>
              <a:sym typeface="Calibri"/>
            </a:endParaRPr>
          </a:p>
        </p:txBody>
      </p:sp>
      <p:sp>
        <p:nvSpPr>
          <p:cNvPr id="137" name="Google Shape;137;p21"/>
          <p:cNvSpPr txBox="1"/>
          <p:nvPr>
            <p:ph idx="1" type="body"/>
          </p:nvPr>
        </p:nvSpPr>
        <p:spPr>
          <a:xfrm>
            <a:off x="1235016" y="1609965"/>
            <a:ext cx="9108056" cy="4773582"/>
          </a:xfrm>
          <a:prstGeom prst="rect">
            <a:avLst/>
          </a:prstGeom>
          <a:noFill/>
          <a:ln>
            <a:noFill/>
          </a:ln>
        </p:spPr>
        <p:txBody>
          <a:bodyPr anchorCtr="0" anchor="t" bIns="45700" lIns="91425" spcFirstLastPara="1" rIns="91425" wrap="square" tIns="45700">
            <a:noAutofit/>
          </a:bodyPr>
          <a:lstStyle/>
          <a:p>
            <a:pPr indent="-228600" lvl="0" marL="228600" marR="0" rtl="0" algn="just">
              <a:lnSpc>
                <a:spcPct val="90000"/>
              </a:lnSpc>
              <a:spcBef>
                <a:spcPts val="0"/>
              </a:spcBef>
              <a:spcAft>
                <a:spcPts val="0"/>
              </a:spcAft>
              <a:buClr>
                <a:schemeClr val="dk1"/>
              </a:buClr>
              <a:buSzPts val="2590"/>
              <a:buFont typeface="Arial"/>
              <a:buChar char="•"/>
            </a:pPr>
            <a:r>
              <a:rPr b="0" i="0" lang="en-IN" sz="2590" u="none" cap="none" strike="noStrike">
                <a:solidFill>
                  <a:schemeClr val="dk1"/>
                </a:solidFill>
                <a:latin typeface="Calibri"/>
                <a:ea typeface="Calibri"/>
                <a:cs typeface="Calibri"/>
                <a:sym typeface="Calibri"/>
              </a:rPr>
              <a:t>The consumer is to deploy onto the cloud infrastructure consumer-created or acquired applications created using programming languages, libraries, services, and tools supported by the provider.</a:t>
            </a:r>
            <a:endParaRPr/>
          </a:p>
          <a:p>
            <a:pPr indent="-64135" lvl="0" marL="228600" marR="0" rtl="0" algn="just">
              <a:lnSpc>
                <a:spcPct val="90000"/>
              </a:lnSpc>
              <a:spcBef>
                <a:spcPts val="1000"/>
              </a:spcBef>
              <a:spcAft>
                <a:spcPts val="0"/>
              </a:spcAft>
              <a:buClr>
                <a:schemeClr val="dk1"/>
              </a:buClr>
              <a:buSzPts val="2590"/>
              <a:buFont typeface="Arial"/>
              <a:buNone/>
            </a:pPr>
            <a:r>
              <a:t/>
            </a:r>
            <a:endParaRPr b="0" i="0" sz="2590" u="none" cap="none" strike="noStrike">
              <a:solidFill>
                <a:schemeClr val="dk1"/>
              </a:solidFill>
              <a:latin typeface="Calibri"/>
              <a:ea typeface="Calibri"/>
              <a:cs typeface="Calibri"/>
              <a:sym typeface="Calibri"/>
            </a:endParaRPr>
          </a:p>
          <a:p>
            <a:pPr indent="-228600" lvl="0" marL="228600" marR="0" rtl="0" algn="just">
              <a:lnSpc>
                <a:spcPct val="90000"/>
              </a:lnSpc>
              <a:spcBef>
                <a:spcPts val="1000"/>
              </a:spcBef>
              <a:spcAft>
                <a:spcPts val="0"/>
              </a:spcAft>
              <a:buClr>
                <a:schemeClr val="dk1"/>
              </a:buClr>
              <a:buSzPts val="2590"/>
              <a:buFont typeface="Arial"/>
              <a:buChar char="•"/>
            </a:pPr>
            <a:r>
              <a:rPr b="0" i="0" lang="en-IN" sz="2590" u="none" cap="none" strike="noStrike">
                <a:solidFill>
                  <a:schemeClr val="dk1"/>
                </a:solidFill>
                <a:latin typeface="Calibri"/>
                <a:ea typeface="Calibri"/>
                <a:cs typeface="Calibri"/>
                <a:sym typeface="Calibri"/>
              </a:rPr>
              <a:t>The consumer </a:t>
            </a:r>
            <a:r>
              <a:rPr b="0" i="0" lang="en-IN" sz="2590" u="none" cap="none" strike="noStrike">
                <a:solidFill>
                  <a:srgbClr val="FF0000"/>
                </a:solidFill>
                <a:latin typeface="Calibri"/>
                <a:ea typeface="Calibri"/>
                <a:cs typeface="Calibri"/>
                <a:sym typeface="Calibri"/>
              </a:rPr>
              <a:t>does not manage </a:t>
            </a:r>
            <a:r>
              <a:rPr b="0" i="0" lang="en-IN" sz="2590" u="none" cap="none" strike="noStrike">
                <a:solidFill>
                  <a:schemeClr val="dk1"/>
                </a:solidFill>
                <a:latin typeface="Calibri"/>
                <a:ea typeface="Calibri"/>
                <a:cs typeface="Calibri"/>
                <a:sym typeface="Calibri"/>
              </a:rPr>
              <a:t>or control the underlying cloud infrastructure including network, servers, operating systems, or storage, </a:t>
            </a:r>
            <a:endParaRPr b="0" i="0" sz="2590" u="none" cap="none" strike="noStrike">
              <a:solidFill>
                <a:schemeClr val="dk1"/>
              </a:solidFill>
              <a:latin typeface="Calibri"/>
              <a:ea typeface="Calibri"/>
              <a:cs typeface="Calibri"/>
              <a:sym typeface="Calibri"/>
            </a:endParaRPr>
          </a:p>
          <a:p>
            <a:pPr indent="-228600" lvl="1" marL="685800" marR="0" rtl="0" algn="just">
              <a:lnSpc>
                <a:spcPct val="90000"/>
              </a:lnSpc>
              <a:spcBef>
                <a:spcPts val="500"/>
              </a:spcBef>
              <a:spcAft>
                <a:spcPts val="0"/>
              </a:spcAft>
              <a:buClr>
                <a:schemeClr val="dk1"/>
              </a:buClr>
              <a:buSzPts val="2220"/>
              <a:buFont typeface="Noto Sans Symbols"/>
              <a:buChar char="➢"/>
            </a:pPr>
            <a:r>
              <a:rPr b="0" i="0" lang="en-IN" sz="2220" u="none" cap="none" strike="noStrike">
                <a:solidFill>
                  <a:schemeClr val="dk1"/>
                </a:solidFill>
                <a:latin typeface="Calibri"/>
                <a:ea typeface="Calibri"/>
                <a:cs typeface="Calibri"/>
                <a:sym typeface="Calibri"/>
              </a:rPr>
              <a:t>but has </a:t>
            </a:r>
            <a:r>
              <a:rPr b="1" i="0" lang="en-IN" sz="2220" u="none" cap="none" strike="noStrike">
                <a:solidFill>
                  <a:srgbClr val="00B050"/>
                </a:solidFill>
                <a:latin typeface="Calibri"/>
                <a:ea typeface="Calibri"/>
                <a:cs typeface="Calibri"/>
                <a:sym typeface="Calibri"/>
              </a:rPr>
              <a:t>control over </a:t>
            </a:r>
            <a:r>
              <a:rPr b="0" i="0" lang="en-IN" sz="2220" u="none" cap="none" strike="noStrike">
                <a:solidFill>
                  <a:schemeClr val="dk1"/>
                </a:solidFill>
                <a:latin typeface="Calibri"/>
                <a:ea typeface="Calibri"/>
                <a:cs typeface="Calibri"/>
                <a:sym typeface="Calibri"/>
              </a:rPr>
              <a:t>the deployed applications and possibly configuration settings for the application-hosting environment.</a:t>
            </a:r>
            <a:endParaRPr/>
          </a:p>
          <a:p>
            <a:pPr indent="-228600" lvl="0" marL="228600" marR="0" rtl="0" algn="just">
              <a:lnSpc>
                <a:spcPct val="90000"/>
              </a:lnSpc>
              <a:spcBef>
                <a:spcPts val="1000"/>
              </a:spcBef>
              <a:spcAft>
                <a:spcPts val="0"/>
              </a:spcAft>
              <a:buClr>
                <a:srgbClr val="FF33CC"/>
              </a:buClr>
              <a:buSzPts val="2590"/>
              <a:buFont typeface="Arial"/>
              <a:buChar char="•"/>
            </a:pPr>
            <a:r>
              <a:rPr b="0" i="0" lang="en-IN" sz="2590" u="none" cap="none" strike="noStrike">
                <a:solidFill>
                  <a:srgbClr val="FF33CC"/>
                </a:solidFill>
                <a:latin typeface="Calibri"/>
                <a:ea typeface="Calibri"/>
                <a:cs typeface="Calibri"/>
                <a:sym typeface="Calibri"/>
              </a:rPr>
              <a:t>You have your choice of toppings in ice cream, but there are only a few bases for the toppings – a bowl, or flavour and so 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