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embeddedFontLst>
    <p:embeddedFont>
      <p:font typeface="Helvetica Neue"/>
      <p:regular r:id="rId45"/>
      <p:bold r:id="rId46"/>
      <p:italic r:id="rId47"/>
      <p:boldItalic r:id="rId48"/>
    </p:embeddedFont>
    <p:embeddedFont>
      <p:font typeface="Questrial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73025" y="227013"/>
            <a:ext cx="6937375" cy="6399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286250" y="2305050"/>
            <a:ext cx="6400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323850" y="438150"/>
            <a:ext cx="6400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1943100" y="-38100"/>
            <a:ext cx="5257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685800" y="1219200"/>
            <a:ext cx="381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648200" y="1219200"/>
            <a:ext cx="381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2003 Prentice Hall, Inc.  All rights reserved.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886200" y="6553200"/>
            <a:ext cx="304800" cy="22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>
            <a:off x="3505200" y="6553200"/>
            <a:ext cx="304800" cy="22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/>
        </p:nvSpPr>
        <p:spPr>
          <a:xfrm>
            <a:off x="7086600" y="6324600"/>
            <a:ext cx="19812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2003 Prentice Hall, Inc.</a:t>
            </a:r>
            <a:b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None/>
            </a:pPr>
            <a:r>
              <a:rPr b="0" i="0" lang="en-US" sz="20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62" name="Google Shape;62;p12"/>
          <p:cNvGrpSpPr/>
          <p:nvPr/>
        </p:nvGrpSpPr>
        <p:grpSpPr>
          <a:xfrm>
            <a:off x="7086600" y="76200"/>
            <a:ext cx="304800" cy="685800"/>
            <a:chOff x="6400800" y="6096000"/>
            <a:chExt cx="304800" cy="685800"/>
          </a:xfrm>
        </p:grpSpPr>
        <p:sp>
          <p:nvSpPr>
            <p:cNvPr id="63" name="Google Shape;63;p12"/>
            <p:cNvSpPr/>
            <p:nvPr/>
          </p:nvSpPr>
          <p:spPr>
            <a:xfrm rot="5400000">
              <a:off x="6400800" y="6096000"/>
              <a:ext cx="304800" cy="304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-5400000">
              <a:off x="6400800" y="6477000"/>
              <a:ext cx="304800" cy="304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5" name="Google Shape;65;p12"/>
          <p:cNvSpPr txBox="1"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Servlets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85800" y="1143000"/>
            <a:ext cx="77724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estrial"/>
              <a:buNone/>
            </a:pPr>
            <a:r>
              <a:rPr b="1" i="0" lang="en-US" sz="1800" u="sng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24.1  	Introduction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24.2  	Servlet Overview and Architecture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24.2.1 	Interface Servlet and the Servlet Life Cycle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24.2.2 	HttpServlet Class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24.2.3 	HttpServletRequest Interface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24.2.4 	HttpServletResponse Interface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24.3  	Handling HTTP get Requests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24.3.2 	Deploying a Web Application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24.4  	Handling HTTP get Requests Containing Data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24.5  	Handling HTTP post Requests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24.6  	Redirecting Requests to Other Resources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24.7  	Multi-Tier Applications: Using JDBC from a Servlet</a:t>
            </a:r>
            <a:br>
              <a:rPr b="1" i="0" lang="en-US" sz="18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24.2.2 HttpServlet Class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HttpServletRequest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HttpServletResponse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enable interaction between client and server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24.2.3 </a:t>
            </a:r>
            <a:r>
              <a:rPr b="1" i="0" lang="en-US" sz="2800" u="none" cap="none" strike="noStrik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HttpServletRequest</a:t>
            </a: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Interface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HttpServletRequest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it to the servlet’s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(that is,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doPost)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HttpServletRequest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contains the request from the client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24.2.3 </a:t>
            </a:r>
            <a:r>
              <a:rPr b="1" i="0" lang="en-US" sz="2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HttpServletRequest</a:t>
            </a: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Interface (Cont.)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87" y="1395412"/>
            <a:ext cx="7485062" cy="48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24.2.4 </a:t>
            </a:r>
            <a:r>
              <a:rPr b="1" i="0" lang="en-US" sz="2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HttpServletResponse</a:t>
            </a: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Interface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HttpServletResponse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it to the servlet’s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(that is,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doPost)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24.2.4 </a:t>
            </a:r>
            <a:r>
              <a:rPr b="1" i="0" lang="en-US" sz="28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HttpServletResponse</a:t>
            </a: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Interface (Cont.)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7518400" cy="43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24.3 Handling HTTP </a:t>
            </a:r>
            <a:r>
              <a:rPr b="1" i="0" lang="en-US" sz="2800" u="none" cap="none" strike="noStrik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Requests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send data on the URL;  this example does not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WelcomeServlet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servlet handles HTTP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response.setContentType(</a:t>
            </a:r>
            <a:r>
              <a:rPr b="1" i="0" lang="en-US" sz="2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"text/html"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the browser with Multipurpose Internet Mail Extension (MIME) type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9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WelcomeServlet 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73025" y="227012"/>
            <a:ext cx="6937375" cy="5716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Fig. 24.5: WelcomeServlet.java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A simple servlet to process get requests.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javax.servlet.*;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javax.servlet.http.*;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6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java.io.*;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7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8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WelcomeServlet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HttpServlet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9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10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// process "get" requests from clients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11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protected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doGet( HttpServletRequest request,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12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HttpServletResponse response )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throws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ServletException, IOException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response.setContentType(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"text/html"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16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PrintWriter out = response.getWriter();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18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send XHTML page to client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19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start XHTML document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21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"&lt;?xml version = \"1.0\"?&gt;"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22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"&lt;!DOCTYPE html PUBLIC \"-//W3C//DTD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24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"XHTML 1.0 Strict//EN\" \"http://www.w3.org"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"/TR/xhtml1/DTD/xhtml1-strict.dtd\"&gt;"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26    </a:t>
            </a:r>
            <a:endParaRPr/>
          </a:p>
        </p:txBody>
      </p:sp>
      <p:grpSp>
        <p:nvGrpSpPr>
          <p:cNvPr id="185" name="Google Shape;185;p29"/>
          <p:cNvGrpSpPr/>
          <p:nvPr/>
        </p:nvGrpSpPr>
        <p:grpSpPr>
          <a:xfrm>
            <a:off x="2895600" y="838200"/>
            <a:ext cx="4267200" cy="590550"/>
            <a:chOff x="3505200" y="228600"/>
            <a:chExt cx="4973637" cy="590550"/>
          </a:xfrm>
        </p:grpSpPr>
        <p:sp>
          <p:nvSpPr>
            <p:cNvPr id="186" name="Google Shape;186;p29"/>
            <p:cNvSpPr txBox="1"/>
            <p:nvPr/>
          </p:nvSpPr>
          <p:spPr>
            <a:xfrm>
              <a:off x="4572000" y="228600"/>
              <a:ext cx="3906837" cy="59055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Import the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javax.servlet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javax.servlet.http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packages.</a:t>
              </a:r>
              <a:endParaRPr/>
            </a:p>
          </p:txBody>
        </p:sp>
        <p:cxnSp>
          <p:nvCxnSpPr>
            <p:cNvPr id="187" name="Google Shape;187;p29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88" name="Google Shape;188;p29"/>
          <p:cNvGrpSpPr/>
          <p:nvPr/>
        </p:nvGrpSpPr>
        <p:grpSpPr>
          <a:xfrm>
            <a:off x="5029200" y="1600200"/>
            <a:ext cx="3200400" cy="835025"/>
            <a:chOff x="3505200" y="228600"/>
            <a:chExt cx="4973637" cy="835025"/>
          </a:xfrm>
        </p:grpSpPr>
        <p:sp>
          <p:nvSpPr>
            <p:cNvPr id="189" name="Google Shape;189;p29"/>
            <p:cNvSpPr txBox="1"/>
            <p:nvPr/>
          </p:nvSpPr>
          <p:spPr>
            <a:xfrm>
              <a:off x="4570412" y="228600"/>
              <a:ext cx="3908425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Extends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HttpServlet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handle HTTP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get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requests and HTTP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post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requests.</a:t>
              </a:r>
              <a:endParaRPr/>
            </a:p>
          </p:txBody>
        </p:sp>
        <p:cxnSp>
          <p:nvCxnSpPr>
            <p:cNvPr id="190" name="Google Shape;190;p29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91" name="Google Shape;191;p29"/>
          <p:cNvGrpSpPr/>
          <p:nvPr/>
        </p:nvGrpSpPr>
        <p:grpSpPr>
          <a:xfrm>
            <a:off x="5105400" y="2209800"/>
            <a:ext cx="3124200" cy="835025"/>
            <a:chOff x="3505200" y="228600"/>
            <a:chExt cx="4973637" cy="835025"/>
          </a:xfrm>
        </p:grpSpPr>
        <p:sp>
          <p:nvSpPr>
            <p:cNvPr id="192" name="Google Shape;192;p29"/>
            <p:cNvSpPr txBox="1"/>
            <p:nvPr/>
          </p:nvSpPr>
          <p:spPr>
            <a:xfrm>
              <a:off x="4570412" y="228600"/>
              <a:ext cx="3908425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Override method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doGet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provide custom get request processing.</a:t>
              </a:r>
              <a:endParaRPr/>
            </a:p>
          </p:txBody>
        </p:sp>
        <p:cxnSp>
          <p:nvCxnSpPr>
            <p:cNvPr id="193" name="Google Shape;193;p29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94" name="Google Shape;194;p29"/>
          <p:cNvGrpSpPr/>
          <p:nvPr/>
        </p:nvGrpSpPr>
        <p:grpSpPr>
          <a:xfrm>
            <a:off x="4648200" y="3124200"/>
            <a:ext cx="4267200" cy="1079500"/>
            <a:chOff x="3505200" y="228600"/>
            <a:chExt cx="4973637" cy="1079500"/>
          </a:xfrm>
        </p:grpSpPr>
        <p:sp>
          <p:nvSpPr>
            <p:cNvPr id="195" name="Google Shape;195;p29"/>
            <p:cNvSpPr txBox="1"/>
            <p:nvPr/>
          </p:nvSpPr>
          <p:spPr>
            <a:xfrm>
              <a:off x="4573587" y="228600"/>
              <a:ext cx="3905250" cy="107950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the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response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object’s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setContentType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method to specify the content type of the data to be sent as the response to the client.</a:t>
              </a:r>
              <a:endParaRPr/>
            </a:p>
          </p:txBody>
        </p:sp>
        <p:cxnSp>
          <p:nvCxnSpPr>
            <p:cNvPr id="196" name="Google Shape;196;p29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97" name="Google Shape;197;p29"/>
          <p:cNvGrpSpPr/>
          <p:nvPr/>
        </p:nvGrpSpPr>
        <p:grpSpPr>
          <a:xfrm>
            <a:off x="4648200" y="3352800"/>
            <a:ext cx="4267200" cy="1323975"/>
            <a:chOff x="3505200" y="228600"/>
            <a:chExt cx="4973637" cy="1323975"/>
          </a:xfrm>
        </p:grpSpPr>
        <p:sp>
          <p:nvSpPr>
            <p:cNvPr id="198" name="Google Shape;198;p29"/>
            <p:cNvSpPr txBox="1"/>
            <p:nvPr/>
          </p:nvSpPr>
          <p:spPr>
            <a:xfrm>
              <a:off x="4570412" y="228600"/>
              <a:ext cx="3908425" cy="132397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the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response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object’s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getWriter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method to obtain a reference to the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PrintWriter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object that enables the servlet to send content to the client.</a:t>
              </a:r>
              <a:endParaRPr/>
            </a:p>
          </p:txBody>
        </p:sp>
        <p:cxnSp>
          <p:nvCxnSpPr>
            <p:cNvPr id="199" name="Google Shape;199;p29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00" name="Google Shape;200;p29"/>
          <p:cNvGrpSpPr/>
          <p:nvPr/>
        </p:nvGrpSpPr>
        <p:grpSpPr>
          <a:xfrm>
            <a:off x="5105400" y="4495800"/>
            <a:ext cx="3657600" cy="835025"/>
            <a:chOff x="3505200" y="228600"/>
            <a:chExt cx="4973637" cy="835025"/>
          </a:xfrm>
        </p:grpSpPr>
        <p:sp>
          <p:nvSpPr>
            <p:cNvPr id="201" name="Google Shape;201;p29"/>
            <p:cNvSpPr txBox="1"/>
            <p:nvPr/>
          </p:nvSpPr>
          <p:spPr>
            <a:xfrm>
              <a:off x="4572000" y="228600"/>
              <a:ext cx="3906837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the XHTML document by writing strings with the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out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object’s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println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method.</a:t>
              </a:r>
              <a:endParaRPr/>
            </a:p>
          </p:txBody>
        </p:sp>
        <p:cxnSp>
          <p:nvCxnSpPr>
            <p:cNvPr id="202" name="Google Shape;202;p29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" name="Google Shape;208;p30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WelcomeServlet 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73025" y="227012"/>
            <a:ext cx="6937375" cy="3506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27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"&lt;html xmlns = \"http://www.w3.org/1999/xhtml\"&gt;"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28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29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head section of document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30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"&lt;head&gt;"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31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"&lt;title&gt;A Simple Servlet Example&lt;/title&gt;"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32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"&lt;/head&gt;"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33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34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body section of document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35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"&lt;body&gt;"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36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"&lt;h1&gt;Welcome to Servlets!&lt;/h1&gt;"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37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"&lt;/body&gt;"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38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39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end XHTML document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40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"&lt;/html&gt;"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41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out.close();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close stream to complete the page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42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}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43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pSp>
        <p:nvGrpSpPr>
          <p:cNvPr id="210" name="Google Shape;210;p30"/>
          <p:cNvGrpSpPr/>
          <p:nvPr/>
        </p:nvGrpSpPr>
        <p:grpSpPr>
          <a:xfrm>
            <a:off x="5486400" y="2895600"/>
            <a:ext cx="3124200" cy="1079500"/>
            <a:chOff x="3505200" y="228600"/>
            <a:chExt cx="4973637" cy="1079500"/>
          </a:xfrm>
        </p:grpSpPr>
        <p:sp>
          <p:nvSpPr>
            <p:cNvPr id="211" name="Google Shape;211;p30"/>
            <p:cNvSpPr txBox="1"/>
            <p:nvPr/>
          </p:nvSpPr>
          <p:spPr>
            <a:xfrm>
              <a:off x="4568825" y="228600"/>
              <a:ext cx="3910012" cy="107950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Closes the output stream, flushes the output buffer and sends the information to the client.</a:t>
              </a:r>
              <a:endParaRPr/>
            </a:p>
          </p:txBody>
        </p:sp>
        <p:cxnSp>
          <p:nvCxnSpPr>
            <p:cNvPr id="212" name="Google Shape;212;p30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31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WelcomeServlet.html</a:t>
            </a:r>
            <a:endParaRPr/>
          </a:p>
        </p:txBody>
      </p:sp>
      <p:sp>
        <p:nvSpPr>
          <p:cNvPr id="219" name="Google Shape;219;p31"/>
          <p:cNvSpPr txBox="1"/>
          <p:nvPr>
            <p:ph idx="1" type="subTitle"/>
          </p:nvPr>
        </p:nvSpPr>
        <p:spPr>
          <a:xfrm>
            <a:off x="73025" y="227012"/>
            <a:ext cx="6937375" cy="4725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&lt;?xml version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&lt;!DOCTYPE html PUBLIC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&lt;!-- Fig. 24.6: WelcomeServlet.html --&gt;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6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7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 xmlns =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8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&lt;head&gt;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9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Handling an HTTP Get Request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10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&lt;/head&gt;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11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&lt;body&gt;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&lt;form action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"/jhtp5/welcome1"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method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"get"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&lt;p&gt;&lt;label&gt;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Click the button to invoke the servlet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16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"submit"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"Get HTML Document"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17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&lt;/label&gt;&lt;/p&gt;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18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&lt;/form&gt;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32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output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64389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276600"/>
            <a:ext cx="64389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24.1 Introduction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networking capabilities (develop Internet-based and Web-based applications)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networking capabilities -- Package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java.net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Socket-based communications (used for text)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Packet-based communications (used for audio/video)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relationship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requests action to be performed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performs action and responds to client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extends functionality of (Web) server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24.3.2 Deploying a Web Application 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JSPs, servlets, and their supporting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Deploying a Web application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descriptor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web.xml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0" name="Google Shape;240;p34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web.xml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73025" y="227012"/>
            <a:ext cx="6937375" cy="5561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&lt;!DOCTYPE web-app PUBLIC \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"-//Sun Microsystems, Inc.//DTD Web Application 2.2//EN"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"http://java.sun.com/j2ee/dtds/web-app_2_2.dtd"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&lt;web-app&gt;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6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7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&lt;!-- General description of your Web application --&gt;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8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&lt;display-name&gt; 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9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Java How to Program JSP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10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and Servlet Chapter Examples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&lt;/display-name&gt;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12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13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&lt;description&gt; 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This is the Web application in which we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demonstrate our JSP and Servlet examples.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16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&lt;/description&gt;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17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18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&lt;!-- Servlet definitions --&gt;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&lt;servlet&gt;          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&lt;servlet-name&gt;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welcome1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&lt;/servlet-name&gt;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21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&lt;description&gt;   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A simple servlet that handles an HTTP get request.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24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&lt;/description&gt;  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                      </a:t>
            </a:r>
            <a:endParaRPr/>
          </a:p>
        </p:txBody>
      </p:sp>
      <p:grpSp>
        <p:nvGrpSpPr>
          <p:cNvPr id="242" name="Google Shape;242;p34"/>
          <p:cNvGrpSpPr/>
          <p:nvPr/>
        </p:nvGrpSpPr>
        <p:grpSpPr>
          <a:xfrm>
            <a:off x="1371600" y="914400"/>
            <a:ext cx="4953000" cy="835025"/>
            <a:chOff x="3505200" y="228600"/>
            <a:chExt cx="4973637" cy="835025"/>
          </a:xfrm>
        </p:grpSpPr>
        <p:sp>
          <p:nvSpPr>
            <p:cNvPr id="243" name="Google Shape;243;p34"/>
            <p:cNvSpPr txBox="1"/>
            <p:nvPr/>
          </p:nvSpPr>
          <p:spPr>
            <a:xfrm>
              <a:off x="4570412" y="228600"/>
              <a:ext cx="3908425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web-app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defines the configuration of each servlet in the Web application and the servlet mapping for each servlet.</a:t>
              </a:r>
              <a:endParaRPr/>
            </a:p>
          </p:txBody>
        </p:sp>
        <p:cxnSp>
          <p:nvCxnSpPr>
            <p:cNvPr id="244" name="Google Shape;244;p34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45" name="Google Shape;245;p34"/>
          <p:cNvGrpSpPr/>
          <p:nvPr/>
        </p:nvGrpSpPr>
        <p:grpSpPr>
          <a:xfrm>
            <a:off x="2667000" y="1600200"/>
            <a:ext cx="4114800" cy="1079500"/>
            <a:chOff x="3505200" y="228600"/>
            <a:chExt cx="4973637" cy="1079500"/>
          </a:xfrm>
        </p:grpSpPr>
        <p:sp>
          <p:nvSpPr>
            <p:cNvPr id="246" name="Google Shape;246;p34"/>
            <p:cNvSpPr txBox="1"/>
            <p:nvPr/>
          </p:nvSpPr>
          <p:spPr>
            <a:xfrm>
              <a:off x="4570412" y="228600"/>
              <a:ext cx="3908425" cy="107950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display-name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specifies a name that can be displayed to the administrator of the server on which the Web application is installed.</a:t>
              </a:r>
              <a:endParaRPr/>
            </a:p>
          </p:txBody>
        </p:sp>
        <p:cxnSp>
          <p:nvCxnSpPr>
            <p:cNvPr id="247" name="Google Shape;247;p34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48" name="Google Shape;248;p34"/>
          <p:cNvGrpSpPr/>
          <p:nvPr/>
        </p:nvGrpSpPr>
        <p:grpSpPr>
          <a:xfrm>
            <a:off x="2057400" y="2667000"/>
            <a:ext cx="4038600" cy="1079500"/>
            <a:chOff x="3505200" y="228600"/>
            <a:chExt cx="4973637" cy="1079500"/>
          </a:xfrm>
        </p:grpSpPr>
        <p:sp>
          <p:nvSpPr>
            <p:cNvPr id="249" name="Google Shape;249;p34"/>
            <p:cNvSpPr txBox="1"/>
            <p:nvPr/>
          </p:nvSpPr>
          <p:spPr>
            <a:xfrm>
              <a:off x="4570412" y="228600"/>
              <a:ext cx="3908425" cy="107950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description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specifies a description of the Web application that might be displayed to the administrator of the server.</a:t>
              </a:r>
              <a:endParaRPr/>
            </a:p>
          </p:txBody>
        </p:sp>
        <p:cxnSp>
          <p:nvCxnSpPr>
            <p:cNvPr id="250" name="Google Shape;250;p34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51" name="Google Shape;251;p34"/>
          <p:cNvGrpSpPr/>
          <p:nvPr/>
        </p:nvGrpSpPr>
        <p:grpSpPr>
          <a:xfrm>
            <a:off x="3733800" y="4191000"/>
            <a:ext cx="4191000" cy="346075"/>
            <a:chOff x="1828800" y="3505200"/>
            <a:chExt cx="3794125" cy="346075"/>
          </a:xfrm>
        </p:grpSpPr>
        <p:sp>
          <p:nvSpPr>
            <p:cNvPr id="252" name="Google Shape;252;p34"/>
            <p:cNvSpPr txBox="1"/>
            <p:nvPr/>
          </p:nvSpPr>
          <p:spPr>
            <a:xfrm>
              <a:off x="2514600" y="3505200"/>
              <a:ext cx="3108325" cy="34607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servlet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describes a servlet.</a:t>
              </a:r>
              <a:endParaRPr/>
            </a:p>
          </p:txBody>
        </p:sp>
        <p:cxnSp>
          <p:nvCxnSpPr>
            <p:cNvPr id="253" name="Google Shape;253;p34"/>
            <p:cNvCxnSpPr/>
            <p:nvPr/>
          </p:nvCxnSpPr>
          <p:spPr>
            <a:xfrm rot="10800000">
              <a:off x="1828800" y="3657600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54" name="Google Shape;254;p34"/>
          <p:cNvGrpSpPr/>
          <p:nvPr/>
        </p:nvGrpSpPr>
        <p:grpSpPr>
          <a:xfrm>
            <a:off x="4419600" y="4191000"/>
            <a:ext cx="3200400" cy="590550"/>
            <a:chOff x="3505200" y="228600"/>
            <a:chExt cx="4973637" cy="590550"/>
          </a:xfrm>
        </p:grpSpPr>
        <p:sp>
          <p:nvSpPr>
            <p:cNvPr id="255" name="Google Shape;255;p34"/>
            <p:cNvSpPr txBox="1"/>
            <p:nvPr/>
          </p:nvSpPr>
          <p:spPr>
            <a:xfrm>
              <a:off x="4570412" y="228600"/>
              <a:ext cx="3908425" cy="59055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servlet-name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name for the servlet.</a:t>
              </a:r>
              <a:endParaRPr/>
            </a:p>
          </p:txBody>
        </p:sp>
        <p:cxnSp>
          <p:nvCxnSpPr>
            <p:cNvPr id="256" name="Google Shape;256;p34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57" name="Google Shape;257;p34"/>
          <p:cNvGrpSpPr/>
          <p:nvPr/>
        </p:nvGrpSpPr>
        <p:grpSpPr>
          <a:xfrm>
            <a:off x="2362200" y="4724400"/>
            <a:ext cx="2971800" cy="835025"/>
            <a:chOff x="3505200" y="228600"/>
            <a:chExt cx="4973637" cy="835025"/>
          </a:xfrm>
        </p:grpSpPr>
        <p:sp>
          <p:nvSpPr>
            <p:cNvPr id="258" name="Google Shape;258;p34"/>
            <p:cNvSpPr txBox="1"/>
            <p:nvPr/>
          </p:nvSpPr>
          <p:spPr>
            <a:xfrm>
              <a:off x="4570412" y="228600"/>
              <a:ext cx="3908425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description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specifies a description for this particular servlet.</a:t>
              </a:r>
              <a:endParaRPr/>
            </a:p>
          </p:txBody>
        </p:sp>
        <p:cxnSp>
          <p:nvCxnSpPr>
            <p:cNvPr id="259" name="Google Shape;259;p34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5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web.xml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26-28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32-35</a:t>
            </a:r>
            <a:endParaRPr/>
          </a:p>
        </p:txBody>
      </p:sp>
      <p:sp>
        <p:nvSpPr>
          <p:cNvPr id="266" name="Google Shape;266;p35"/>
          <p:cNvSpPr txBox="1"/>
          <p:nvPr>
            <p:ph idx="1" type="subTitle"/>
          </p:nvPr>
        </p:nvSpPr>
        <p:spPr>
          <a:xfrm>
            <a:off x="73025" y="227012"/>
            <a:ext cx="6937375" cy="2744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26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&lt;servlet-class&gt; 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WelcomeServlet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&lt;/servlet-class&gt;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&lt;/servlet&gt;         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30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31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&lt;!-- Servlet mappings --&gt;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&lt;servlet-mapping&gt; 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&lt;servlet-name&gt;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welcome1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&lt;/servlet-name&gt;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34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&lt;url-pattern&gt;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/welcome1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&lt;/url-pattern&gt;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35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&lt;/servlet-mapping&gt;        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36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37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&lt;/web-app&gt;</a:t>
            </a:r>
            <a:endParaRPr/>
          </a:p>
        </p:txBody>
      </p:sp>
      <p:grpSp>
        <p:nvGrpSpPr>
          <p:cNvPr id="267" name="Google Shape;267;p35"/>
          <p:cNvGrpSpPr/>
          <p:nvPr/>
        </p:nvGrpSpPr>
        <p:grpSpPr>
          <a:xfrm>
            <a:off x="3810000" y="1371600"/>
            <a:ext cx="3810000" cy="835025"/>
            <a:chOff x="3505200" y="228600"/>
            <a:chExt cx="4973637" cy="835025"/>
          </a:xfrm>
        </p:grpSpPr>
        <p:sp>
          <p:nvSpPr>
            <p:cNvPr id="268" name="Google Shape;268;p35"/>
            <p:cNvSpPr txBox="1"/>
            <p:nvPr/>
          </p:nvSpPr>
          <p:spPr>
            <a:xfrm>
              <a:off x="4570412" y="228600"/>
              <a:ext cx="3908425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servlet-mapping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specifies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servlet-name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url-pattern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elements.</a:t>
              </a:r>
              <a:endParaRPr/>
            </a:p>
          </p:txBody>
        </p:sp>
        <p:cxnSp>
          <p:nvCxnSpPr>
            <p:cNvPr id="269" name="Google Shape;269;p35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70" name="Google Shape;270;p35"/>
          <p:cNvGrpSpPr/>
          <p:nvPr/>
        </p:nvGrpSpPr>
        <p:grpSpPr>
          <a:xfrm>
            <a:off x="2667000" y="152400"/>
            <a:ext cx="3429000" cy="835025"/>
            <a:chOff x="5486400" y="4724400"/>
            <a:chExt cx="3429000" cy="835025"/>
          </a:xfrm>
        </p:grpSpPr>
        <p:sp>
          <p:nvSpPr>
            <p:cNvPr id="271" name="Google Shape;271;p35"/>
            <p:cNvSpPr txBox="1"/>
            <p:nvPr/>
          </p:nvSpPr>
          <p:spPr>
            <a:xfrm>
              <a:off x="6400800" y="4724400"/>
              <a:ext cx="2514600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servlet-class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specifies compiled servlet’s fully qualified class name.</a:t>
              </a:r>
              <a:endParaRPr/>
            </a:p>
          </p:txBody>
        </p:sp>
        <p:cxnSp>
          <p:nvCxnSpPr>
            <p:cNvPr id="272" name="Google Shape;272;p35"/>
            <p:cNvCxnSpPr/>
            <p:nvPr/>
          </p:nvCxnSpPr>
          <p:spPr>
            <a:xfrm flipH="1">
              <a:off x="5486400" y="5105400"/>
              <a:ext cx="914400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24.4 Handling HTTP </a:t>
            </a:r>
            <a:r>
              <a:rPr b="1" i="0" lang="en-US" sz="2800" u="none" cap="none" strike="noStrik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Requests Containing Data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WelcomeServlet2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Responds to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 that contains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passed as name/value pairs on the URL (</a:t>
            </a:r>
            <a:r>
              <a:rPr b="1" i="0" lang="en-US" sz="22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http://.../welcome2?firstname=Paul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firstName = request.getParameter(</a:t>
            </a:r>
            <a:r>
              <a:rPr b="1" i="0" lang="en-US" sz="2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retrieves the string “Paul”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retrieves null if no parameter has the name </a:t>
            </a:r>
            <a:r>
              <a:rPr b="1" i="0" lang="en-US" sz="20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typically come from HTML FORMs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is called when SUBMIT button is clicked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parameters separated by &amp;’s (</a:t>
            </a:r>
            <a:r>
              <a:rPr b="1" i="0" lang="en-US" sz="22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http://.../welcome2?firstname=Paul&amp;lastname=Davis&amp;idnum=22471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37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WelcomeServlet2 responds to a get request that contains data.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15</a:t>
            </a:r>
            <a:endParaRPr/>
          </a:p>
        </p:txBody>
      </p:sp>
      <p:sp>
        <p:nvSpPr>
          <p:cNvPr id="286" name="Google Shape;286;p37"/>
          <p:cNvSpPr txBox="1"/>
          <p:nvPr>
            <p:ph idx="1" type="subTitle"/>
          </p:nvPr>
        </p:nvSpPr>
        <p:spPr>
          <a:xfrm>
            <a:off x="73025" y="227012"/>
            <a:ext cx="6937375" cy="5335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Fig. 24.11: WelcomeServlet2.java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Processing HTTP get requests containing data.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javax.servlet.*;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javax.servlet.http.*;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6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java.io.*;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7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8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WelcomeServlet2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HttpServlet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9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10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// process "get" request from client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11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protected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doGet( HttpServletRequest request,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12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HttpServletResponse response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throws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ServletException, IOException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String firstName = request.getParameter(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"firstname"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16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response.setContentType(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"text/html"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PrintWriter out = response.getWriter();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19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send XHTML document to client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21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22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start XHTML document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"&lt;?xml version = \"1.0\"?&gt;"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24    </a:t>
            </a:r>
            <a:endParaRPr/>
          </a:p>
        </p:txBody>
      </p:sp>
      <p:grpSp>
        <p:nvGrpSpPr>
          <p:cNvPr id="287" name="Google Shape;287;p37"/>
          <p:cNvGrpSpPr/>
          <p:nvPr/>
        </p:nvGrpSpPr>
        <p:grpSpPr>
          <a:xfrm>
            <a:off x="6172200" y="3124200"/>
            <a:ext cx="2743200" cy="1812925"/>
            <a:chOff x="3505200" y="228600"/>
            <a:chExt cx="4973637" cy="1812925"/>
          </a:xfrm>
        </p:grpSpPr>
        <p:sp>
          <p:nvSpPr>
            <p:cNvPr id="288" name="Google Shape;288;p37"/>
            <p:cNvSpPr txBox="1"/>
            <p:nvPr/>
          </p:nvSpPr>
          <p:spPr>
            <a:xfrm>
              <a:off x="4570412" y="228600"/>
              <a:ext cx="3908425" cy="18129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request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object’s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getParameter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method receives the parameter name and returns the corresponding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String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value.</a:t>
              </a:r>
              <a:endParaRPr/>
            </a:p>
          </p:txBody>
        </p:sp>
        <p:cxnSp>
          <p:nvCxnSpPr>
            <p:cNvPr id="289" name="Google Shape;289;p37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8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WelcomeServlet2 responds to a get request that contains data.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39</a:t>
            </a:r>
            <a:endParaRPr/>
          </a:p>
        </p:txBody>
      </p:sp>
      <p:sp>
        <p:nvSpPr>
          <p:cNvPr id="296" name="Google Shape;296;p38"/>
          <p:cNvSpPr txBox="1"/>
          <p:nvPr>
            <p:ph idx="1" type="subTitle"/>
          </p:nvPr>
        </p:nvSpPr>
        <p:spPr>
          <a:xfrm>
            <a:off x="73025" y="227012"/>
            <a:ext cx="6937375" cy="4725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25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"&lt;!DOCTYPE html PUBLIC \"-//W3C//DTD 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26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"XHTML 1.0 Strict//EN\" \"http://www.w3.org"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27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"/TR/xhtml1/DTD/xhtml1-strict.dtd\"&gt;"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28    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29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"&lt;html xmlns = \"http://www.w3.org/1999/xhtml\"&gt;"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30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31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head section of document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32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"&lt;head&gt;"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33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34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"&lt;title&gt;Processing get requests with data&lt;/title&gt;"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35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"&lt;/head&gt;"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36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37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body section of document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38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"&lt;body&gt;"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39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"&lt;h1&gt;Hello 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 firstName +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",&lt;br /&gt;"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40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"Welcome to Servlets!&lt;/h1&gt;"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41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"&lt;/body&gt;"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42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43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end XHTML document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44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"&lt;/html&gt;"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45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out.close();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// close stream to complete the page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46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}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47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grpSp>
        <p:nvGrpSpPr>
          <p:cNvPr id="297" name="Google Shape;297;p38"/>
          <p:cNvGrpSpPr/>
          <p:nvPr/>
        </p:nvGrpSpPr>
        <p:grpSpPr>
          <a:xfrm>
            <a:off x="5562600" y="2895600"/>
            <a:ext cx="2667000" cy="835025"/>
            <a:chOff x="3505200" y="228600"/>
            <a:chExt cx="4973637" cy="835025"/>
          </a:xfrm>
        </p:grpSpPr>
        <p:sp>
          <p:nvSpPr>
            <p:cNvPr id="298" name="Google Shape;298;p38"/>
            <p:cNvSpPr txBox="1"/>
            <p:nvPr/>
          </p:nvSpPr>
          <p:spPr>
            <a:xfrm>
              <a:off x="4570412" y="228600"/>
              <a:ext cx="3908425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the result of line 16 as part of the response to the client.</a:t>
              </a:r>
              <a:endParaRPr/>
            </a:p>
          </p:txBody>
        </p:sp>
        <p:cxnSp>
          <p:nvCxnSpPr>
            <p:cNvPr id="299" name="Google Shape;299;p38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5" name="Google Shape;305;p39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 document in which the form’s action invokes WelcomeServlet2 through the alias welcome2 specified in web.xml.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17</a:t>
            </a:r>
            <a:endParaRPr/>
          </a:p>
        </p:txBody>
      </p:sp>
      <p:sp>
        <p:nvSpPr>
          <p:cNvPr id="306" name="Google Shape;306;p39"/>
          <p:cNvSpPr txBox="1"/>
          <p:nvPr>
            <p:ph idx="1" type="subTitle"/>
          </p:nvPr>
        </p:nvSpPr>
        <p:spPr>
          <a:xfrm>
            <a:off x="73025" y="227012"/>
            <a:ext cx="6937375" cy="5183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&lt;?xml version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&lt;!DOCTYPE html PUBLIC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&lt;!-- Fig. 24.12: WelcomeServlet2.html --&gt;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6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7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 xmlns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8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&lt;head&gt;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9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Processing get requests with data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10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&lt;/head&gt;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11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&lt;body&gt;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&lt;form action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"/jhtp5/welcome2"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method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"get"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&lt;p&gt;&lt;label&gt;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16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Type your first name and press the Submit button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&lt;br /&gt;&lt;input 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name =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"firstname"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&lt;input type =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"submit"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"Submit"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&lt;/p&gt;&lt;/label&gt;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&lt;/form&gt;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23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/>
          </a:p>
        </p:txBody>
      </p:sp>
      <p:grpSp>
        <p:nvGrpSpPr>
          <p:cNvPr id="307" name="Google Shape;307;p39"/>
          <p:cNvGrpSpPr/>
          <p:nvPr/>
        </p:nvGrpSpPr>
        <p:grpSpPr>
          <a:xfrm>
            <a:off x="5791200" y="3581400"/>
            <a:ext cx="2133600" cy="590550"/>
            <a:chOff x="3505200" y="228600"/>
            <a:chExt cx="4973637" cy="590550"/>
          </a:xfrm>
        </p:grpSpPr>
        <p:sp>
          <p:nvSpPr>
            <p:cNvPr id="308" name="Google Shape;308;p39"/>
            <p:cNvSpPr txBox="1"/>
            <p:nvPr/>
          </p:nvSpPr>
          <p:spPr>
            <a:xfrm>
              <a:off x="4570412" y="228600"/>
              <a:ext cx="3908425" cy="59055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Get the first name from the user.</a:t>
              </a:r>
              <a:endParaRPr/>
            </a:p>
          </p:txBody>
        </p:sp>
        <p:cxnSp>
          <p:nvCxnSpPr>
            <p:cNvPr id="309" name="Google Shape;309;p39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5" name="Google Shape;315;p40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 document in which the form’s action invokes WelcomeServlet2 through the alias welcome2 specified in web.xml. 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output</a:t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64389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971800"/>
            <a:ext cx="6438900" cy="232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4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24.5 Handling HTTP post Requests</a:t>
            </a:r>
            <a:endParaRPr/>
          </a:p>
        </p:txBody>
      </p:sp>
      <p:sp>
        <p:nvSpPr>
          <p:cNvPr id="324" name="Google Shape;324;p41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post request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data from an HTML form to a server-side form handler using a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usually do NOT cache post requests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engines usually use “get” because just a little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usually cache get requests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WelcomeServlet3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Responds to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 that contains data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42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WelcomeServlet3 responds to a post request that contains data.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11-46</a:t>
            </a:r>
            <a:endParaRPr/>
          </a:p>
        </p:txBody>
      </p:sp>
      <p:sp>
        <p:nvSpPr>
          <p:cNvPr id="331" name="Google Shape;331;p42"/>
          <p:cNvSpPr txBox="1"/>
          <p:nvPr>
            <p:ph idx="1" type="subTitle"/>
          </p:nvPr>
        </p:nvSpPr>
        <p:spPr>
          <a:xfrm>
            <a:off x="73025" y="227012"/>
            <a:ext cx="6937375" cy="5335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Fig. 24.14: WelcomeServlet3.java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Processing post requests containing data.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javax.servlet.*;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javax.servlet.http.*;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6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java.io.*;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7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8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WelcomeServlet3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HttpServlet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9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10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// process "post" request from client        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11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protected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doPost( HttpServletRequest request,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12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HttpServletResponse response )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throws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ServletException, IOException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String firstName = request.getParameter(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"firstname"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16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response.setContentType(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"text/html"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PrintWriter out = response.getWriter();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19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send XHTML page to client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21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22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start XHTML document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"&lt;?xml version = \"1.0\"?&gt;"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24    </a:t>
            </a:r>
            <a:endParaRPr/>
          </a:p>
        </p:txBody>
      </p:sp>
      <p:grpSp>
        <p:nvGrpSpPr>
          <p:cNvPr id="332" name="Google Shape;332;p42"/>
          <p:cNvGrpSpPr/>
          <p:nvPr/>
        </p:nvGrpSpPr>
        <p:grpSpPr>
          <a:xfrm>
            <a:off x="5334000" y="2286000"/>
            <a:ext cx="3276600" cy="590550"/>
            <a:chOff x="3505200" y="228600"/>
            <a:chExt cx="4973637" cy="590550"/>
          </a:xfrm>
        </p:grpSpPr>
        <p:sp>
          <p:nvSpPr>
            <p:cNvPr id="333" name="Google Shape;333;p42"/>
            <p:cNvSpPr txBox="1"/>
            <p:nvPr/>
          </p:nvSpPr>
          <p:spPr>
            <a:xfrm>
              <a:off x="4567237" y="228600"/>
              <a:ext cx="3911600" cy="59055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Declare a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doPost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method to responds to post requests.</a:t>
              </a:r>
              <a:endParaRPr/>
            </a:p>
          </p:txBody>
        </p:sp>
        <p:cxnSp>
          <p:nvCxnSpPr>
            <p:cNvPr id="334" name="Google Shape;334;p42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24.1 Introduction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networking capabilities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Servlets and Java Server Pages (JSP)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Request-response model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javax.servlet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(servlets)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javax.servlet.http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(servlets)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javax.servlet.jsp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(JSPs)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javax.servlet.tagext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(JSPs)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Servlets – Web-based solutions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access to Website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 with databases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 generate custom HTML documents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JSPs provide some of same functionality without getting into details of servlets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0" name="Google Shape;340;p43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WelcomeServlet3.java</a:t>
            </a:r>
            <a:endParaRPr/>
          </a:p>
        </p:txBody>
      </p:sp>
      <p:sp>
        <p:nvSpPr>
          <p:cNvPr id="341" name="Google Shape;341;p43"/>
          <p:cNvSpPr txBox="1"/>
          <p:nvPr>
            <p:ph idx="1" type="subTitle"/>
          </p:nvPr>
        </p:nvSpPr>
        <p:spPr>
          <a:xfrm>
            <a:off x="73025" y="227012"/>
            <a:ext cx="6937375" cy="4725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25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"&lt;!DOCTYPE html PUBLIC \"-//W3C//DTD 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26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"XHTML 1.0 Strict//EN\" \"http://www.w3.org"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27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"/TR/xhtml1/DTD/xhtml1-strict.dtd\"&gt;"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28    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29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"&lt;html xmlns = \"http://www.w3.org/1999/xhtml\"&gt;"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30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31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head section of document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32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"&lt;head&gt;"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33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34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"&lt;title&gt;Processing post requests with data&lt;/title&gt;"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35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"&lt;/head&gt;"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36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37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body section of document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38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"&lt;body&gt;"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39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"&lt;h1&gt;Hello 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 firstName +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",&lt;br /&gt;"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40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"Welcome to Servlets!&lt;/h1&gt;"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41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"&lt;/body&gt;"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42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43  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end XHTML document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44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1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"&lt;/html&gt;"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45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out.close(); 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close stream to complete the page</a:t>
            </a:r>
            <a:endParaRPr b="1" i="0" sz="11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46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}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F5F5F"/>
              </a:buClr>
              <a:buSzPts val="1100"/>
              <a:buFont typeface="Droid Sans Mono"/>
              <a:buNone/>
            </a:pPr>
            <a:r>
              <a:rPr b="1" i="0" lang="en-US" sz="1100" u="none" cap="none" strike="noStrike">
                <a:solidFill>
                  <a:srgbClr val="5F5F5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47  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44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 document in which the form’s action invokes WelcomeServlet3 through the alias welcome3 specified in web.xml.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13-21</a:t>
            </a:r>
            <a:endParaRPr/>
          </a:p>
        </p:txBody>
      </p:sp>
      <p:sp>
        <p:nvSpPr>
          <p:cNvPr id="348" name="Google Shape;348;p44"/>
          <p:cNvSpPr txBox="1"/>
          <p:nvPr>
            <p:ph idx="1" type="subTitle"/>
          </p:nvPr>
        </p:nvSpPr>
        <p:spPr>
          <a:xfrm>
            <a:off x="73025" y="227012"/>
            <a:ext cx="6937375" cy="5106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&lt;?xml version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&lt;!DOCTYPE html PUBLIC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&lt;!-- Fig. 24.15: WelcomeServlet3.html --&gt;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6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7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 xmlns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8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&lt;head&gt;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9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Handling an HTTP Post Request with Data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10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&lt;/head&gt;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11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&lt;body&gt;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&lt;form action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"/jhtp5/welcome3"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method =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"post"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15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&lt;p&gt;&lt;label&gt;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16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Type your first name and press the Submit button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&lt;br /&gt;&lt;input 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name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"firstname"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"submit"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"Submit"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/&gt;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&lt;/label&gt;&lt;/p&gt;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&lt;/form&gt;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23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/>
          </a:p>
        </p:txBody>
      </p:sp>
      <p:grpSp>
        <p:nvGrpSpPr>
          <p:cNvPr id="349" name="Google Shape;349;p44"/>
          <p:cNvGrpSpPr/>
          <p:nvPr/>
        </p:nvGrpSpPr>
        <p:grpSpPr>
          <a:xfrm>
            <a:off x="5334000" y="2743200"/>
            <a:ext cx="3352800" cy="1568450"/>
            <a:chOff x="3505200" y="228600"/>
            <a:chExt cx="4973637" cy="1568450"/>
          </a:xfrm>
        </p:grpSpPr>
        <p:sp>
          <p:nvSpPr>
            <p:cNvPr id="350" name="Google Shape;350;p44"/>
            <p:cNvSpPr txBox="1"/>
            <p:nvPr/>
          </p:nvSpPr>
          <p:spPr>
            <a:xfrm>
              <a:off x="4570412" y="228600"/>
              <a:ext cx="3908425" cy="156845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 a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form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which the user can input a name in the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text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input element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firstname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 click the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Submit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button to invoke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WelcomeServlet3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351" name="Google Shape;351;p44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7" name="Google Shape;357;p45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 document in which the form’s action invokes WelcomeServlet3 through the alias welcome3 specified in web.xml.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output</a:t>
            </a:r>
            <a:endParaRPr/>
          </a:p>
        </p:txBody>
      </p:sp>
      <p:pic>
        <p:nvPicPr>
          <p:cNvPr id="358" name="Google Shape;35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6438900" cy="232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200400"/>
            <a:ext cx="6438900" cy="232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24.6 Redirecting Requests to Other Resources</a:t>
            </a:r>
            <a:endParaRPr/>
          </a:p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RedirectServlet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Redirects the request to a different resource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not just have links to those resources?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determine browser type and choose link accordingly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add parameters before redirecting (those sent originally are included automatically)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roid Sans Mono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response.sendRedirect(</a:t>
            </a:r>
            <a:r>
              <a:rPr b="0" i="0" lang="en-US" sz="2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URL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redirects to that URL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immediately terminates current program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relative paths whenever possible to make Website portable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2" name="Google Shape;372;p47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RedirectServletredirecting requests to other resources.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15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19-23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20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23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29-56</a:t>
            </a:r>
            <a:endParaRPr/>
          </a:p>
        </p:txBody>
      </p:sp>
      <p:sp>
        <p:nvSpPr>
          <p:cNvPr id="373" name="Google Shape;373;p47"/>
          <p:cNvSpPr txBox="1"/>
          <p:nvPr>
            <p:ph idx="1" type="subTitle"/>
          </p:nvPr>
        </p:nvSpPr>
        <p:spPr>
          <a:xfrm>
            <a:off x="73025" y="227012"/>
            <a:ext cx="6937375" cy="5335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Fig. 24.17: RedirectServlet.java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Redirecting a user to a different Web page.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javax.servlet.*;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javax.servlet.http.*;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6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java.io.*;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7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8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RedirectServlet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HttpServlet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9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10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// process "get" request from client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11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protected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doGet( HttpServletRequest request,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12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HttpServletResponse response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throws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ServletException, IOException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String location = request.getParameter(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"page"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16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 location !=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19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 location.equals(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"deitel"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response.sendRedirect(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"http://www.deitel.com"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21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else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22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 location.equals(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"welcome1"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response.sendRedirect(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"welcome1"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24    </a:t>
            </a:r>
            <a:endParaRPr/>
          </a:p>
        </p:txBody>
      </p:sp>
      <p:grpSp>
        <p:nvGrpSpPr>
          <p:cNvPr id="374" name="Google Shape;374;p47"/>
          <p:cNvGrpSpPr/>
          <p:nvPr/>
        </p:nvGrpSpPr>
        <p:grpSpPr>
          <a:xfrm>
            <a:off x="5562600" y="3124200"/>
            <a:ext cx="3124200" cy="590550"/>
            <a:chOff x="3505200" y="228600"/>
            <a:chExt cx="4973637" cy="590550"/>
          </a:xfrm>
        </p:grpSpPr>
        <p:sp>
          <p:nvSpPr>
            <p:cNvPr id="375" name="Google Shape;375;p47"/>
            <p:cNvSpPr txBox="1"/>
            <p:nvPr/>
          </p:nvSpPr>
          <p:spPr>
            <a:xfrm>
              <a:off x="4570412" y="228600"/>
              <a:ext cx="3908425" cy="59055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Obtains the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page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parameter from the request.</a:t>
              </a:r>
              <a:endParaRPr/>
            </a:p>
          </p:txBody>
        </p:sp>
        <p:cxnSp>
          <p:nvCxnSpPr>
            <p:cNvPr id="376" name="Google Shape;376;p47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77" name="Google Shape;377;p47"/>
          <p:cNvGrpSpPr/>
          <p:nvPr/>
        </p:nvGrpSpPr>
        <p:grpSpPr>
          <a:xfrm>
            <a:off x="4495800" y="3962400"/>
            <a:ext cx="3581400" cy="590550"/>
            <a:chOff x="3505200" y="228600"/>
            <a:chExt cx="4973637" cy="590550"/>
          </a:xfrm>
        </p:grpSpPr>
        <p:sp>
          <p:nvSpPr>
            <p:cNvPr id="378" name="Google Shape;378;p47"/>
            <p:cNvSpPr txBox="1"/>
            <p:nvPr/>
          </p:nvSpPr>
          <p:spPr>
            <a:xfrm>
              <a:off x="4570412" y="228600"/>
              <a:ext cx="3908425" cy="59055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Determine if the value is either “deitel” or “welcome1”</a:t>
              </a:r>
              <a:endParaRPr/>
            </a:p>
          </p:txBody>
        </p:sp>
        <p:cxnSp>
          <p:nvCxnSpPr>
            <p:cNvPr id="379" name="Google Shape;379;p47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80" name="Google Shape;380;p47"/>
          <p:cNvGrpSpPr/>
          <p:nvPr/>
        </p:nvGrpSpPr>
        <p:grpSpPr>
          <a:xfrm>
            <a:off x="6019800" y="4191000"/>
            <a:ext cx="2743200" cy="590550"/>
            <a:chOff x="3505200" y="228600"/>
            <a:chExt cx="4973637" cy="590550"/>
          </a:xfrm>
        </p:grpSpPr>
        <p:sp>
          <p:nvSpPr>
            <p:cNvPr id="381" name="Google Shape;381;p47"/>
            <p:cNvSpPr txBox="1"/>
            <p:nvPr/>
          </p:nvSpPr>
          <p:spPr>
            <a:xfrm>
              <a:off x="4570412" y="228600"/>
              <a:ext cx="3908425" cy="59055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Redirects the request to www.deitel.com.</a:t>
              </a:r>
              <a:endParaRPr/>
            </a:p>
          </p:txBody>
        </p:sp>
        <p:cxnSp>
          <p:nvCxnSpPr>
            <p:cNvPr id="382" name="Google Shape;382;p47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83" name="Google Shape;383;p47"/>
          <p:cNvGrpSpPr/>
          <p:nvPr/>
        </p:nvGrpSpPr>
        <p:grpSpPr>
          <a:xfrm>
            <a:off x="5181600" y="4876800"/>
            <a:ext cx="3581400" cy="590550"/>
            <a:chOff x="3505200" y="228600"/>
            <a:chExt cx="4973637" cy="590550"/>
          </a:xfrm>
        </p:grpSpPr>
        <p:sp>
          <p:nvSpPr>
            <p:cNvPr id="384" name="Google Shape;384;p47"/>
            <p:cNvSpPr txBox="1"/>
            <p:nvPr/>
          </p:nvSpPr>
          <p:spPr>
            <a:xfrm>
              <a:off x="4567237" y="228600"/>
              <a:ext cx="3911600" cy="590550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Redirects the request to the servlet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WelcomeServlet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385" name="Google Shape;385;p47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1" name="Google Shape;391;p48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RedirectServletredirecting requests to other resources.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28-55</a:t>
            </a:r>
            <a:endParaRPr/>
          </a:p>
        </p:txBody>
      </p:sp>
      <p:sp>
        <p:nvSpPr>
          <p:cNvPr id="392" name="Google Shape;392;p48"/>
          <p:cNvSpPr txBox="1"/>
          <p:nvPr>
            <p:ph idx="1" type="subTitle"/>
          </p:nvPr>
        </p:nvSpPr>
        <p:spPr>
          <a:xfrm>
            <a:off x="73025" y="227012"/>
            <a:ext cx="6937375" cy="5335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code that executes only if this servlet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does not redirect the user to another page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27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response.setContentType(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"text/html"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29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PrintWriter out = response.getWriter();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30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31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start XHTML document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32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"&lt;?xml version = \"1.0\"?&gt;"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33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34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"&lt;!DOCTYPE html PUBLIC \"-//W3C//DTD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"XHTML 1.0 Strict//EN\" \"http://www.w3.org"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36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"/TR/xhtml1/DTD/xhtml1-strict.dtd\"&gt;"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37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39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"&lt;html xmlns = \"http://www.w3.org/1999/xhtml\"&gt;"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40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41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head section of document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42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"&lt;head&gt;"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"&lt;title&gt;Invalid page&lt;/title&gt;"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44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"&lt;/head&gt;"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45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body section of document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"&lt;body&gt;"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"&lt;h1&gt;Invalid page requested&lt;/h1&gt;"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</p:txBody>
      </p:sp>
      <p:grpSp>
        <p:nvGrpSpPr>
          <p:cNvPr id="393" name="Google Shape;393;p48"/>
          <p:cNvGrpSpPr/>
          <p:nvPr/>
        </p:nvGrpSpPr>
        <p:grpSpPr>
          <a:xfrm>
            <a:off x="4648200" y="685800"/>
            <a:ext cx="4267200" cy="835025"/>
            <a:chOff x="3505200" y="228600"/>
            <a:chExt cx="4973637" cy="835025"/>
          </a:xfrm>
        </p:grpSpPr>
        <p:sp>
          <p:nvSpPr>
            <p:cNvPr id="394" name="Google Shape;394;p48"/>
            <p:cNvSpPr txBox="1"/>
            <p:nvPr/>
          </p:nvSpPr>
          <p:spPr>
            <a:xfrm>
              <a:off x="4573587" y="228600"/>
              <a:ext cx="3905250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a Web page indicating that an invalid request was made if method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sendRedirect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not called.</a:t>
              </a:r>
              <a:endParaRPr/>
            </a:p>
          </p:txBody>
        </p:sp>
        <p:cxnSp>
          <p:nvCxnSpPr>
            <p:cNvPr id="395" name="Google Shape;395;p48"/>
            <p:cNvCxnSpPr/>
            <p:nvPr/>
          </p:nvCxnSpPr>
          <p:spPr>
            <a:xfrm rot="10800000">
              <a:off x="3505200" y="533400"/>
              <a:ext cx="106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1" name="Google Shape;401;p49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RedirectServletredirecting requests to other resources.</a:t>
            </a:r>
            <a:endParaRPr/>
          </a:p>
        </p:txBody>
      </p:sp>
      <p:sp>
        <p:nvSpPr>
          <p:cNvPr id="402" name="Google Shape;402;p49"/>
          <p:cNvSpPr txBox="1"/>
          <p:nvPr>
            <p:ph idx="1" type="subTitle"/>
          </p:nvPr>
        </p:nvSpPr>
        <p:spPr>
          <a:xfrm>
            <a:off x="73025" y="227012"/>
            <a:ext cx="6937375" cy="2363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49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"&lt;p&gt;&lt;a href =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50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"\"servlets/RedirectServlet.html\"&gt;"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51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"Click here to choose again&lt;/a&gt;&lt;/p&gt;"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52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"&lt;/body&gt;"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53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54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// end XHTML document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out.println(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"&lt;/html&gt;"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56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out.close();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close stream to complete the page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}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50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RedirectServlet.html document to demonstrate redirecting requests to other resources.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15-16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17-18</a:t>
            </a:r>
            <a:endParaRPr/>
          </a:p>
        </p:txBody>
      </p:sp>
      <p:sp>
        <p:nvSpPr>
          <p:cNvPr id="409" name="Google Shape;409;p50"/>
          <p:cNvSpPr txBox="1"/>
          <p:nvPr>
            <p:ph idx="1" type="subTitle"/>
          </p:nvPr>
        </p:nvSpPr>
        <p:spPr>
          <a:xfrm>
            <a:off x="73025" y="227012"/>
            <a:ext cx="6937375" cy="4725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&lt;?xml version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&lt;!DOCTYPE html PUBLIC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5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&lt;!-- Fig. 24.18: RedirectServlet.html --&gt;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6  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7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8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&lt;head&gt;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9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Redirecting a Request to Another Site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10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&lt;/head&gt;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11    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&lt;body&gt;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Click a link to be redirected to the appropriate page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&lt;/p&gt;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&lt;p&gt;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15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&lt;a href =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"/jhtp5/redirect?page=deitel"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16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www.deitel.com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&lt;/a&gt;&lt;br /&gt;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17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&lt;a href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"/jhtp5/redirect?page=welcome1"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18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Welcome servlet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&lt;/a&gt;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&lt;/p&gt;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</a:t>
            </a:r>
            <a:endParaRPr b="1" i="0" sz="1200" u="none" cap="none" strike="noStrik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/>
          </a:p>
        </p:txBody>
      </p:sp>
      <p:grpSp>
        <p:nvGrpSpPr>
          <p:cNvPr id="410" name="Google Shape;410;p50"/>
          <p:cNvGrpSpPr/>
          <p:nvPr/>
        </p:nvGrpSpPr>
        <p:grpSpPr>
          <a:xfrm>
            <a:off x="4495800" y="3200400"/>
            <a:ext cx="4114800" cy="835025"/>
            <a:chOff x="4953000" y="2667000"/>
            <a:chExt cx="3794125" cy="835025"/>
          </a:xfrm>
        </p:grpSpPr>
        <p:sp>
          <p:nvSpPr>
            <p:cNvPr id="411" name="Google Shape;411;p50"/>
            <p:cNvSpPr txBox="1"/>
            <p:nvPr/>
          </p:nvSpPr>
          <p:spPr>
            <a:xfrm>
              <a:off x="6172200" y="2667000"/>
              <a:ext cx="2574925" cy="835025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 hyperlinks that allow the user to invoke the servlet </a:t>
              </a:r>
              <a:r>
                <a:rPr b="0" i="0" lang="en-US" sz="1600" u="none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RedirectServlet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412" name="Google Shape;412;p50"/>
            <p:cNvCxnSpPr/>
            <p:nvPr/>
          </p:nvCxnSpPr>
          <p:spPr>
            <a:xfrm rot="10800000">
              <a:off x="4953000" y="2895600"/>
              <a:ext cx="12192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3" name="Google Shape;413;p50"/>
            <p:cNvCxnSpPr/>
            <p:nvPr/>
          </p:nvCxnSpPr>
          <p:spPr>
            <a:xfrm flipH="1">
              <a:off x="5105400" y="3048000"/>
              <a:ext cx="106680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"/>
          <p:cNvSpPr txBox="1"/>
          <p:nvPr/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9" name="Google Shape;419;p51"/>
          <p:cNvSpPr txBox="1"/>
          <p:nvPr>
            <p:ph type="ctr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RedirectServlet.html document to demonstrate redirecting requests to other resources.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output</a:t>
            </a:r>
            <a:endParaRPr/>
          </a:p>
        </p:txBody>
      </p:sp>
      <p:pic>
        <p:nvPicPr>
          <p:cNvPr id="420" name="Google Shape;42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62000"/>
            <a:ext cx="6438900" cy="232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276600"/>
            <a:ext cx="6438900" cy="232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 Servlet Overview and Architecture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Servlets used when small portion of content sent to client is static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Server Pages (JSPs) used when only small portion of content set to client is dynamic, most is static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HyperText Transfer Protocol (HTTP)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Resource Locator (URL)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Servlets communicate between clients and servers using HTTP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 Servlet Overview and Architecture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sends HTTP request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container receives request, directs it to the appropriate servlet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does processing (including interacting with databases)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returns results to client in form of HTML document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24.2.1 Interface </a:t>
            </a:r>
            <a:r>
              <a:rPr b="1" i="0" lang="en-US" sz="2800" u="none" cap="none" strike="noStrik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Servlet</a:t>
            </a: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and the Servlet Life Cycle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Servlet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servlets must implement this interface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methods of interface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Servlet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invoked by servlet container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life cycle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container invokes the servlet’s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before servlet can respond to first request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Servlet’s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handles requests (receives, processes, sends response to client)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Servlet’s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called once per request, runs in a Thread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Servlet’s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destroy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releases servlet resources when the servlet container terminates the servlet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24.2.1 Interface </a:t>
            </a:r>
            <a:r>
              <a:rPr b="1" i="0" lang="en-US" sz="2800" u="none" cap="none" strike="noStrik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Servlet</a:t>
            </a: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and the Servlet Life Cycle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Servlet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 (two abstract classes implement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Servlet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GenericServlet (javax.servlet)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 (javax.servlet.http)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ServletRequest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is data from client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ServletResponse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is data to the client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24.2.1 Interface Servlet and the Servlet Life Cycle (Cont.)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2" y="1393825"/>
            <a:ext cx="7978775" cy="504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24.2.2 HttpServlet Class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Web-based servlets typically extend class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HttpServlet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overrides method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most common HTTP request 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requests (data rides on URL)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requests (data sent in a file)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responds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doPost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responds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requests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_template_july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pt_template_july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008000"/>
      </a:lt2>
      <a:accent1>
        <a:srgbClr val="FFE6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0CA"/>
      </a:accent5>
      <a:accent6>
        <a:srgbClr val="E70000"/>
      </a:accent6>
      <a:hlink>
        <a:srgbClr val="CCCCFF"/>
      </a:hlink>
      <a:folHlink>
        <a:srgbClr val="99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