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6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002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5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257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60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89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09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228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02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020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2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7/13/2017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58875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JSP for </a:t>
            </a:r>
            <a:r>
              <a:rPr lang="en-IN" dirty="0"/>
              <a:t>Beginners</a:t>
            </a:r>
            <a:r>
              <a:rPr lang="en-IN" dirty="0" smtClean="0"/>
              <a:t>	</a:t>
            </a:r>
            <a:endParaRPr lang="en-IN" dirty="0"/>
          </a:p>
        </p:txBody>
      </p:sp>
      <p:sp>
        <p:nvSpPr>
          <p:cNvPr id="3" name="Subtitle 2"/>
          <p:cNvSpPr>
            <a:spLocks noGrp="1"/>
          </p:cNvSpPr>
          <p:nvPr>
            <p:ph type="subTitle" idx="1"/>
          </p:nvPr>
        </p:nvSpPr>
        <p:spPr/>
        <p:txBody>
          <a:bodyPr/>
          <a:lstStyle/>
          <a:p>
            <a:endParaRPr lang="en-IN" dirty="0" smtClean="0"/>
          </a:p>
          <a:p>
            <a:r>
              <a:rPr lang="en-IN" dirty="0" smtClean="0"/>
              <a:t>Amrita University</a:t>
            </a:r>
            <a:endParaRPr lang="en-IN" dirty="0"/>
          </a:p>
        </p:txBody>
      </p:sp>
    </p:spTree>
    <p:extLst>
      <p:ext uri="{BB962C8B-B14F-4D97-AF65-F5344CB8AC3E}">
        <p14:creationId xmlns:p14="http://schemas.microsoft.com/office/powerpoint/2010/main" val="3506850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Click Submit Button </a:t>
            </a:r>
            <a:r>
              <a:rPr lang="en-IN" dirty="0" smtClean="0">
                <a:sym typeface="Wingdings" panose="05000000000000000000" pitchFamily="2" charset="2"/>
              </a:rPr>
              <a:t> Go to the Thanks page</a:t>
            </a:r>
            <a:endParaRPr lang="en-IN" dirty="0"/>
          </a:p>
        </p:txBody>
      </p:sp>
      <p:sp>
        <p:nvSpPr>
          <p:cNvPr id="3" name="Content Placeholder 2"/>
          <p:cNvSpPr>
            <a:spLocks noGrp="1"/>
          </p:cNvSpPr>
          <p:nvPr>
            <p:ph idx="1"/>
          </p:nvPr>
        </p:nvSpPr>
        <p:spPr>
          <a:xfrm>
            <a:off x="1024128" y="1880558"/>
            <a:ext cx="9720073" cy="4428802"/>
          </a:xfrm>
        </p:spPr>
        <p:txBody>
          <a:bodyPr/>
          <a:lstStyle/>
          <a:p>
            <a:r>
              <a:rPr lang="en-IN" dirty="0" smtClean="0"/>
              <a:t>Step 1: Add new </a:t>
            </a:r>
            <a:r>
              <a:rPr lang="en-IN" dirty="0" err="1" smtClean="0"/>
              <a:t>jsp</a:t>
            </a:r>
            <a:r>
              <a:rPr lang="en-IN" dirty="0" smtClean="0"/>
              <a:t> by select the project &gt;&gt; right click &gt;&gt;new JSP—All the JSP should be inside the web pages folder.</a:t>
            </a:r>
          </a:p>
          <a:p>
            <a:r>
              <a:rPr lang="en-IN" dirty="0" smtClean="0"/>
              <a:t>Step 2: If user clicks submit button</a:t>
            </a:r>
            <a:r>
              <a:rPr lang="en-IN" dirty="0" smtClean="0">
                <a:sym typeface="Wingdings" panose="05000000000000000000" pitchFamily="2" charset="2"/>
              </a:rPr>
              <a:t> It should invoke the action . Go to first JSP , inside the form tag add action as new JSP ( </a:t>
            </a:r>
            <a:r>
              <a:rPr lang="en-IN" dirty="0" err="1" smtClean="0">
                <a:sym typeface="Wingdings" panose="05000000000000000000" pitchFamily="2" charset="2"/>
              </a:rPr>
              <a:t>eg</a:t>
            </a:r>
            <a:r>
              <a:rPr lang="en-IN" dirty="0" smtClean="0">
                <a:sym typeface="Wingdings" panose="05000000000000000000" pitchFamily="2" charset="2"/>
              </a:rPr>
              <a:t> . </a:t>
            </a:r>
            <a:r>
              <a:rPr lang="en-IN" dirty="0" err="1" smtClean="0">
                <a:sym typeface="Wingdings" panose="05000000000000000000" pitchFamily="2" charset="2"/>
              </a:rPr>
              <a:t>thanksJsp.jsp</a:t>
            </a:r>
            <a:r>
              <a:rPr lang="en-IN" dirty="0">
                <a:sym typeface="Wingdings" panose="05000000000000000000" pitchFamily="2" charset="2"/>
              </a:rPr>
              <a:t>)</a:t>
            </a:r>
            <a:endParaRPr lang="en-IN" dirty="0"/>
          </a:p>
        </p:txBody>
      </p:sp>
      <p:pic>
        <p:nvPicPr>
          <p:cNvPr id="4" name="Picture 3"/>
          <p:cNvPicPr>
            <a:picLocks noChangeAspect="1"/>
          </p:cNvPicPr>
          <p:nvPr/>
        </p:nvPicPr>
        <p:blipFill>
          <a:blip r:embed="rId2"/>
          <a:stretch>
            <a:fillRect/>
          </a:stretch>
        </p:blipFill>
        <p:spPr>
          <a:xfrm>
            <a:off x="1190447" y="3380174"/>
            <a:ext cx="3979650" cy="1429134"/>
          </a:xfrm>
          <a:prstGeom prst="rect">
            <a:avLst/>
          </a:prstGeom>
        </p:spPr>
      </p:pic>
      <p:pic>
        <p:nvPicPr>
          <p:cNvPr id="5" name="Picture 4"/>
          <p:cNvPicPr>
            <a:picLocks noChangeAspect="1"/>
          </p:cNvPicPr>
          <p:nvPr/>
        </p:nvPicPr>
        <p:blipFill>
          <a:blip r:embed="rId3"/>
          <a:stretch>
            <a:fillRect/>
          </a:stretch>
        </p:blipFill>
        <p:spPr>
          <a:xfrm>
            <a:off x="5547341" y="3504289"/>
            <a:ext cx="4340850" cy="982933"/>
          </a:xfrm>
          <a:prstGeom prst="rect">
            <a:avLst/>
          </a:prstGeom>
        </p:spPr>
      </p:pic>
      <p:pic>
        <p:nvPicPr>
          <p:cNvPr id="6" name="Picture 5"/>
          <p:cNvPicPr>
            <a:picLocks noChangeAspect="1"/>
          </p:cNvPicPr>
          <p:nvPr/>
        </p:nvPicPr>
        <p:blipFill rotWithShape="1">
          <a:blip r:embed="rId4"/>
          <a:srcRect r="37901"/>
          <a:stretch/>
        </p:blipFill>
        <p:spPr>
          <a:xfrm>
            <a:off x="1190447" y="5121838"/>
            <a:ext cx="4882549" cy="1442067"/>
          </a:xfrm>
          <a:prstGeom prst="rect">
            <a:avLst/>
          </a:prstGeom>
        </p:spPr>
      </p:pic>
      <p:sp>
        <p:nvSpPr>
          <p:cNvPr id="7" name="TextBox 6"/>
          <p:cNvSpPr txBox="1"/>
          <p:nvPr/>
        </p:nvSpPr>
        <p:spPr>
          <a:xfrm>
            <a:off x="6366294" y="5227608"/>
            <a:ext cx="4157932" cy="1200329"/>
          </a:xfrm>
          <a:prstGeom prst="rect">
            <a:avLst/>
          </a:prstGeom>
          <a:noFill/>
        </p:spPr>
        <p:txBody>
          <a:bodyPr wrap="square" rtlCol="0">
            <a:spAutoFit/>
          </a:bodyPr>
          <a:lstStyle/>
          <a:p>
            <a:r>
              <a:rPr lang="en-IN" dirty="0" smtClean="0"/>
              <a:t>If you run the first JSP page , it opens up with the Submit button </a:t>
            </a:r>
            <a:r>
              <a:rPr lang="en-IN" dirty="0" smtClean="0">
                <a:sym typeface="Wingdings" panose="05000000000000000000" pitchFamily="2" charset="2"/>
              </a:rPr>
              <a:t> if user clicks Submit button it goes to second JSP page </a:t>
            </a:r>
            <a:endParaRPr lang="en-IN" dirty="0"/>
          </a:p>
        </p:txBody>
      </p:sp>
    </p:spTree>
    <p:extLst>
      <p:ext uri="{BB962C8B-B14F-4D97-AF65-F5344CB8AC3E}">
        <p14:creationId xmlns:p14="http://schemas.microsoft.com/office/powerpoint/2010/main" val="206620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Thanks </a:t>
            </a:r>
            <a:endParaRPr lang="en-IN" dirty="0"/>
          </a:p>
        </p:txBody>
      </p:sp>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153764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371" y="624110"/>
            <a:ext cx="10012242" cy="1280890"/>
          </a:xfrm>
        </p:spPr>
        <p:txBody>
          <a:bodyPr>
            <a:normAutofit fontScale="90000"/>
          </a:bodyPr>
          <a:lstStyle/>
          <a:p>
            <a:r>
              <a:rPr lang="en-IN" b="1" dirty="0" smtClean="0"/>
              <a:t/>
            </a:r>
            <a:br>
              <a:rPr lang="en-IN" b="1" dirty="0" smtClean="0"/>
            </a:br>
            <a:r>
              <a:rPr lang="en-IN" b="1" dirty="0"/>
              <a:t/>
            </a:r>
            <a:br>
              <a:rPr lang="en-IN" b="1" dirty="0"/>
            </a:br>
            <a:r>
              <a:rPr lang="en-IN" b="1" dirty="0" smtClean="0"/>
              <a:t>What </a:t>
            </a:r>
            <a:r>
              <a:rPr lang="en-IN" b="1" dirty="0"/>
              <a:t>is JSP?</a:t>
            </a:r>
            <a:br>
              <a:rPr lang="en-IN" b="1" dirty="0"/>
            </a:br>
            <a:r>
              <a:rPr lang="en-IN" dirty="0"/>
              <a:t/>
            </a:r>
            <a:br>
              <a:rPr lang="en-IN" dirty="0"/>
            </a:br>
            <a:endParaRPr lang="en-IN" dirty="0"/>
          </a:p>
        </p:txBody>
      </p:sp>
      <p:sp>
        <p:nvSpPr>
          <p:cNvPr id="3" name="Content Placeholder 2"/>
          <p:cNvSpPr>
            <a:spLocks noGrp="1"/>
          </p:cNvSpPr>
          <p:nvPr>
            <p:ph idx="1"/>
          </p:nvPr>
        </p:nvSpPr>
        <p:spPr>
          <a:xfrm>
            <a:off x="992038" y="1647645"/>
            <a:ext cx="10291313" cy="4263577"/>
          </a:xfrm>
        </p:spPr>
        <p:txBody>
          <a:bodyPr>
            <a:normAutofit lnSpcReduction="10000"/>
          </a:bodyPr>
          <a:lstStyle/>
          <a:p>
            <a:pPr algn="just">
              <a:buFont typeface="Wingdings" panose="05000000000000000000" pitchFamily="2" charset="2"/>
              <a:buChar char="Ø"/>
            </a:pPr>
            <a:r>
              <a:rPr lang="en-IN" dirty="0" smtClean="0"/>
              <a:t>Java </a:t>
            </a:r>
            <a:r>
              <a:rPr lang="en-IN" dirty="0"/>
              <a:t>Server Pages (JSP) is a technology which is used to develop web pages by inserting java code into the HTML pages by making special JSP tags. </a:t>
            </a:r>
            <a:endParaRPr lang="en-IN" dirty="0" smtClean="0"/>
          </a:p>
          <a:p>
            <a:pPr algn="just">
              <a:buFont typeface="Wingdings" panose="05000000000000000000" pitchFamily="2" charset="2"/>
              <a:buChar char="Ø"/>
            </a:pPr>
            <a:r>
              <a:rPr lang="en-IN" dirty="0" smtClean="0"/>
              <a:t>The </a:t>
            </a:r>
            <a:r>
              <a:rPr lang="en-IN" dirty="0"/>
              <a:t>JSP tags which allow java code to be included into it are &lt;% ----java code-</a:t>
            </a:r>
            <a:r>
              <a:rPr lang="en-IN" dirty="0" smtClean="0"/>
              <a:t>---%&gt;.</a:t>
            </a:r>
          </a:p>
          <a:p>
            <a:pPr algn="just">
              <a:buFont typeface="Wingdings" panose="05000000000000000000" pitchFamily="2" charset="2"/>
              <a:buChar char="Ø"/>
            </a:pPr>
            <a:r>
              <a:rPr lang="en-IN" dirty="0"/>
              <a:t>It can be used as HTML page, which can be used in forms and registration pages with the dynamic content into it</a:t>
            </a:r>
            <a:r>
              <a:rPr lang="en-IN" dirty="0" smtClean="0"/>
              <a:t>.</a:t>
            </a:r>
          </a:p>
          <a:p>
            <a:pPr algn="just">
              <a:buFont typeface="Wingdings" panose="05000000000000000000" pitchFamily="2" charset="2"/>
              <a:buChar char="Ø"/>
            </a:pPr>
            <a:r>
              <a:rPr lang="en-IN" dirty="0"/>
              <a:t>Dynamic content includes some fields like dropdown, checkboxes, etc. whose value will be fetched from the database.</a:t>
            </a:r>
          </a:p>
          <a:p>
            <a:pPr algn="just">
              <a:buFont typeface="Wingdings" panose="05000000000000000000" pitchFamily="2" charset="2"/>
              <a:buChar char="Ø"/>
            </a:pPr>
            <a:r>
              <a:rPr lang="en-IN" dirty="0"/>
              <a:t>This can also be used to access JavaBeans objects.</a:t>
            </a:r>
          </a:p>
          <a:p>
            <a:pPr algn="just">
              <a:buFont typeface="Wingdings" panose="05000000000000000000" pitchFamily="2" charset="2"/>
              <a:buChar char="Ø"/>
            </a:pPr>
            <a:r>
              <a:rPr lang="en-IN" dirty="0"/>
              <a:t>We can share information across pages using request and response objects.</a:t>
            </a:r>
          </a:p>
          <a:p>
            <a:pPr algn="just">
              <a:buFont typeface="Wingdings" panose="05000000000000000000" pitchFamily="2" charset="2"/>
              <a:buChar char="Ø"/>
            </a:pPr>
            <a:r>
              <a:rPr lang="en-IN" dirty="0"/>
              <a:t>JSP can be used for separation of the view layer with the business logic in the web application.</a:t>
            </a:r>
          </a:p>
          <a:p>
            <a:endParaRPr lang="en-IN" dirty="0"/>
          </a:p>
        </p:txBody>
      </p:sp>
    </p:spTree>
    <p:extLst>
      <p:ext uri="{BB962C8B-B14F-4D97-AF65-F5344CB8AC3E}">
        <p14:creationId xmlns:p14="http://schemas.microsoft.com/office/powerpoint/2010/main" val="341311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JSP </a:t>
            </a:r>
            <a:r>
              <a:rPr lang="en-IN" dirty="0"/>
              <a:t>- Architecture</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IN" dirty="0"/>
              <a:t>The web server needs a JSP engine, </a:t>
            </a:r>
            <a:r>
              <a:rPr lang="en-IN" dirty="0" err="1"/>
              <a:t>i.e</a:t>
            </a:r>
            <a:r>
              <a:rPr lang="en-IN" dirty="0"/>
              <a:t>, a container to process JSP pages</a:t>
            </a:r>
            <a:r>
              <a:rPr lang="en-IN" dirty="0" smtClean="0"/>
              <a:t>.</a:t>
            </a:r>
          </a:p>
          <a:p>
            <a:r>
              <a:rPr lang="en-IN" dirty="0" smtClean="0"/>
              <a:t>The </a:t>
            </a:r>
            <a:r>
              <a:rPr lang="en-IN" dirty="0"/>
              <a:t>JSP container is responsible for intercepting requests for JSP pages. </a:t>
            </a:r>
            <a:endParaRPr lang="en-IN" dirty="0" smtClean="0"/>
          </a:p>
          <a:p>
            <a:r>
              <a:rPr lang="en-IN" dirty="0"/>
              <a:t>A JSP container works with the Web server to provide the runtime environment and other services a JSP needs. </a:t>
            </a:r>
            <a:endParaRPr lang="en-IN" dirty="0" smtClean="0"/>
          </a:p>
          <a:p>
            <a:r>
              <a:rPr lang="en-IN" dirty="0" smtClean="0"/>
              <a:t>It </a:t>
            </a:r>
            <a:r>
              <a:rPr lang="en-IN" dirty="0"/>
              <a:t>knows how to understand the special elements that are part of JSPs.</a:t>
            </a:r>
          </a:p>
          <a:p>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946389" y="4404863"/>
            <a:ext cx="4381500" cy="2171700"/>
          </a:xfrm>
          <a:prstGeom prst="rect">
            <a:avLst/>
          </a:prstGeom>
        </p:spPr>
      </p:pic>
      <p:pic>
        <p:nvPicPr>
          <p:cNvPr id="5" name="Picture 4"/>
          <p:cNvPicPr>
            <a:picLocks noChangeAspect="1"/>
          </p:cNvPicPr>
          <p:nvPr/>
        </p:nvPicPr>
        <p:blipFill>
          <a:blip r:embed="rId3"/>
          <a:stretch>
            <a:fillRect/>
          </a:stretch>
        </p:blipFill>
        <p:spPr>
          <a:xfrm>
            <a:off x="5713203" y="4404863"/>
            <a:ext cx="4457700" cy="2295525"/>
          </a:xfrm>
          <a:prstGeom prst="rect">
            <a:avLst/>
          </a:prstGeom>
        </p:spPr>
      </p:pic>
    </p:spTree>
    <p:extLst>
      <p:ext uri="{BB962C8B-B14F-4D97-AF65-F5344CB8AC3E}">
        <p14:creationId xmlns:p14="http://schemas.microsoft.com/office/powerpoint/2010/main" val="3422685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JSP </a:t>
            </a:r>
            <a:r>
              <a:rPr lang="en-IN" dirty="0"/>
              <a:t>- Lifecycle</a:t>
            </a:r>
            <a:br>
              <a:rPr lang="en-IN" dirty="0"/>
            </a:br>
            <a:r>
              <a:rPr lang="en-IN" dirty="0"/>
              <a:t/>
            </a:r>
            <a:br>
              <a:rPr lang="en-IN" dirty="0"/>
            </a:br>
            <a:endParaRPr lang="en-IN" dirty="0"/>
          </a:p>
        </p:txBody>
      </p:sp>
      <p:sp>
        <p:nvSpPr>
          <p:cNvPr id="5" name="Text Placeholder 4"/>
          <p:cNvSpPr>
            <a:spLocks noGrp="1"/>
          </p:cNvSpPr>
          <p:nvPr>
            <p:ph type="body" idx="1"/>
          </p:nvPr>
        </p:nvSpPr>
        <p:spPr/>
        <p:txBody>
          <a:bodyPr/>
          <a:lstStyle/>
          <a:p>
            <a:endParaRPr lang="en-IN"/>
          </a:p>
        </p:txBody>
      </p:sp>
      <p:sp>
        <p:nvSpPr>
          <p:cNvPr id="6" name="Content Placeholder 5"/>
          <p:cNvSpPr>
            <a:spLocks noGrp="1"/>
          </p:cNvSpPr>
          <p:nvPr>
            <p:ph sz="half" idx="2"/>
          </p:nvPr>
        </p:nvSpPr>
        <p:spPr/>
        <p:txBody>
          <a:bodyPr/>
          <a:lstStyle/>
          <a:p>
            <a:endParaRPr lang="en-IN" dirty="0"/>
          </a:p>
        </p:txBody>
      </p:sp>
      <p:sp>
        <p:nvSpPr>
          <p:cNvPr id="7" name="Text Placeholder 6"/>
          <p:cNvSpPr>
            <a:spLocks noGrp="1"/>
          </p:cNvSpPr>
          <p:nvPr>
            <p:ph type="body" sz="quarter" idx="3"/>
          </p:nvPr>
        </p:nvSpPr>
        <p:spPr/>
        <p:txBody>
          <a:bodyPr/>
          <a:lstStyle/>
          <a:p>
            <a:endParaRPr lang="en-IN" dirty="0"/>
          </a:p>
        </p:txBody>
      </p:sp>
      <p:sp>
        <p:nvSpPr>
          <p:cNvPr id="8" name="Content Placeholder 7"/>
          <p:cNvSpPr>
            <a:spLocks noGrp="1"/>
          </p:cNvSpPr>
          <p:nvPr>
            <p:ph sz="quarter" idx="4"/>
          </p:nvPr>
        </p:nvSpPr>
        <p:spPr>
          <a:xfrm>
            <a:off x="5990887" y="585216"/>
            <a:ext cx="5577135" cy="5724144"/>
          </a:xfrm>
        </p:spPr>
        <p:txBody>
          <a:bodyPr>
            <a:normAutofit fontScale="62500" lnSpcReduction="20000"/>
          </a:bodyPr>
          <a:lstStyle/>
          <a:p>
            <a:r>
              <a:rPr lang="en-IN" sz="2600" dirty="0">
                <a:solidFill>
                  <a:srgbClr val="00B0F0"/>
                </a:solidFill>
              </a:rPr>
              <a:t>JSP Compilation</a:t>
            </a:r>
          </a:p>
          <a:p>
            <a:pPr algn="just"/>
            <a:r>
              <a:rPr lang="en-IN" sz="2600" dirty="0"/>
              <a:t>When a browser asks for a JSP, the JSP engine first checks to see whether it needs to compile the page. If the page has never been compiled, or if the JSP has been modified since it was last compiled, the JSP engine compiles the page.</a:t>
            </a:r>
          </a:p>
          <a:p>
            <a:r>
              <a:rPr lang="en-IN" sz="2600" dirty="0">
                <a:solidFill>
                  <a:srgbClr val="00B0F0"/>
                </a:solidFill>
              </a:rPr>
              <a:t>JSP Initialization</a:t>
            </a:r>
          </a:p>
          <a:p>
            <a:pPr algn="just"/>
            <a:r>
              <a:rPr lang="en-IN" sz="2600" dirty="0"/>
              <a:t>When a container loads a JSP it invokes the </a:t>
            </a:r>
            <a:r>
              <a:rPr lang="en-IN" sz="2600" dirty="0" err="1"/>
              <a:t>jspInit</a:t>
            </a:r>
            <a:r>
              <a:rPr lang="en-IN" sz="2600" dirty="0"/>
              <a:t>() method before servicing any requests. If you need to perform JSP-specific initialization, override the </a:t>
            </a:r>
            <a:r>
              <a:rPr lang="en-IN" sz="2600" dirty="0" err="1"/>
              <a:t>jspInit</a:t>
            </a:r>
            <a:r>
              <a:rPr lang="en-IN" sz="2600" dirty="0"/>
              <a:t>() </a:t>
            </a:r>
            <a:r>
              <a:rPr lang="en-IN" sz="2600" dirty="0"/>
              <a:t>method</a:t>
            </a:r>
            <a:endParaRPr lang="en-IN" sz="2600" dirty="0"/>
          </a:p>
          <a:p>
            <a:r>
              <a:rPr lang="en-IN" sz="2600" dirty="0">
                <a:solidFill>
                  <a:srgbClr val="00B0F0"/>
                </a:solidFill>
              </a:rPr>
              <a:t/>
            </a:r>
            <a:br>
              <a:rPr lang="en-IN" sz="2600" dirty="0">
                <a:solidFill>
                  <a:srgbClr val="00B0F0"/>
                </a:solidFill>
              </a:rPr>
            </a:br>
            <a:r>
              <a:rPr lang="en-IN" sz="2600" dirty="0">
                <a:solidFill>
                  <a:srgbClr val="00B0F0"/>
                </a:solidFill>
              </a:rPr>
              <a:t>JSP Execution</a:t>
            </a:r>
          </a:p>
          <a:p>
            <a:pPr algn="just"/>
            <a:r>
              <a:rPr lang="en-IN" sz="2600" dirty="0"/>
              <a:t>Whenever a browser requests a JSP and the page has been loaded and initialized, the JSP engine invokes the _</a:t>
            </a:r>
            <a:r>
              <a:rPr lang="en-IN" sz="2600" dirty="0" err="1"/>
              <a:t>jspService</a:t>
            </a:r>
            <a:r>
              <a:rPr lang="en-IN" sz="2600" dirty="0"/>
              <a:t>() method in the JSP.</a:t>
            </a:r>
          </a:p>
          <a:p>
            <a:r>
              <a:rPr lang="en-IN" sz="2600" dirty="0">
                <a:solidFill>
                  <a:srgbClr val="00B0F0"/>
                </a:solidFill>
              </a:rPr>
              <a:t/>
            </a:r>
            <a:br>
              <a:rPr lang="en-IN" sz="2600" dirty="0">
                <a:solidFill>
                  <a:srgbClr val="00B0F0"/>
                </a:solidFill>
              </a:rPr>
            </a:br>
            <a:r>
              <a:rPr lang="en-IN" sz="2600" dirty="0">
                <a:solidFill>
                  <a:srgbClr val="00B0F0"/>
                </a:solidFill>
              </a:rPr>
              <a:t/>
            </a:r>
            <a:br>
              <a:rPr lang="en-IN" sz="2600" dirty="0">
                <a:solidFill>
                  <a:srgbClr val="00B0F0"/>
                </a:solidFill>
              </a:rPr>
            </a:br>
            <a:r>
              <a:rPr lang="en-IN" sz="2600" dirty="0">
                <a:solidFill>
                  <a:srgbClr val="00B0F0"/>
                </a:solidFill>
              </a:rPr>
              <a:t>JSP </a:t>
            </a:r>
            <a:r>
              <a:rPr lang="en-IN" sz="2600" dirty="0" err="1">
                <a:solidFill>
                  <a:srgbClr val="00B0F0"/>
                </a:solidFill>
              </a:rPr>
              <a:t>Cleanup</a:t>
            </a:r>
            <a:endParaRPr lang="en-IN" sz="2600" dirty="0">
              <a:solidFill>
                <a:srgbClr val="00B0F0"/>
              </a:solidFill>
            </a:endParaRPr>
          </a:p>
          <a:p>
            <a:pPr algn="just"/>
            <a:r>
              <a:rPr lang="en-IN" sz="2600" dirty="0"/>
              <a:t/>
            </a:r>
            <a:br>
              <a:rPr lang="en-IN" sz="2600" dirty="0"/>
            </a:br>
            <a:r>
              <a:rPr lang="en-IN" sz="2600" dirty="0"/>
              <a:t>The destruction phase of the JSP life cycle represents when a JSP is being removed from use by a container.</a:t>
            </a:r>
          </a:p>
          <a:p>
            <a:r>
              <a:rPr lang="en-IN" sz="2100" dirty="0"/>
              <a:t/>
            </a:r>
            <a:br>
              <a:rPr lang="en-IN" sz="2100" dirty="0"/>
            </a:br>
            <a:r>
              <a:rPr lang="en-IN" dirty="0"/>
              <a:t/>
            </a:r>
            <a:br>
              <a:rPr lang="en-IN" dirty="0"/>
            </a:br>
            <a:r>
              <a:rPr lang="en-IN" dirty="0"/>
              <a:t/>
            </a:r>
            <a:br>
              <a:rPr lang="en-IN" dirty="0"/>
            </a:b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1024128" y="2225615"/>
            <a:ext cx="4381500" cy="3200400"/>
          </a:xfrm>
          <a:prstGeom prst="rect">
            <a:avLst/>
          </a:prstGeom>
        </p:spPr>
      </p:pic>
    </p:spTree>
    <p:extLst>
      <p:ext uri="{BB962C8B-B14F-4D97-AF65-F5344CB8AC3E}">
        <p14:creationId xmlns:p14="http://schemas.microsoft.com/office/powerpoint/2010/main" val="2732540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smtClean="0"/>
              <a:t>Elements </a:t>
            </a:r>
            <a:r>
              <a:rPr lang="en-IN" dirty="0"/>
              <a:t>of JSP</a:t>
            </a:r>
            <a:br>
              <a:rPr lang="en-IN" dirty="0"/>
            </a:br>
            <a:r>
              <a:rPr lang="en-IN" dirty="0"/>
              <a:t/>
            </a:r>
            <a:br>
              <a:rPr lang="en-IN" dirty="0"/>
            </a:br>
            <a:endParaRPr lang="en-IN" dirty="0"/>
          </a:p>
        </p:txBody>
      </p:sp>
      <p:sp>
        <p:nvSpPr>
          <p:cNvPr id="7" name="Content Placeholder 6"/>
          <p:cNvSpPr>
            <a:spLocks noGrp="1"/>
          </p:cNvSpPr>
          <p:nvPr>
            <p:ph idx="1"/>
          </p:nvPr>
        </p:nvSpPr>
        <p:spPr/>
        <p:txBody>
          <a:bodyPr/>
          <a:lstStyle/>
          <a:p>
            <a:pPr algn="just"/>
            <a:r>
              <a:rPr lang="en-IN" dirty="0"/>
              <a:t>The </a:t>
            </a:r>
            <a:r>
              <a:rPr lang="en-IN" dirty="0" err="1" smtClean="0">
                <a:solidFill>
                  <a:srgbClr val="00B0F0"/>
                </a:solidFill>
              </a:rPr>
              <a:t>Scriptlet</a:t>
            </a:r>
            <a:r>
              <a:rPr lang="en-IN" dirty="0" smtClean="0">
                <a:solidFill>
                  <a:srgbClr val="00B0F0"/>
                </a:solidFill>
              </a:rPr>
              <a:t> </a:t>
            </a:r>
            <a:r>
              <a:rPr lang="en-IN" dirty="0" smtClean="0"/>
              <a:t>- </a:t>
            </a:r>
            <a:r>
              <a:rPr lang="en-IN" dirty="0"/>
              <a:t>A </a:t>
            </a:r>
            <a:r>
              <a:rPr lang="en-IN" dirty="0" err="1"/>
              <a:t>scriptlet</a:t>
            </a:r>
            <a:r>
              <a:rPr lang="en-IN" dirty="0"/>
              <a:t> can contain any number of JAVA language statements, variable or method declarations, or expressions that are valid in the page scripting language.</a:t>
            </a:r>
          </a:p>
          <a:p>
            <a:r>
              <a:rPr lang="en-IN" dirty="0"/>
              <a:t/>
            </a:r>
            <a:br>
              <a:rPr lang="en-IN" dirty="0"/>
            </a:br>
            <a:endParaRPr lang="en-IN" dirty="0"/>
          </a:p>
        </p:txBody>
      </p:sp>
      <p:sp>
        <p:nvSpPr>
          <p:cNvPr id="8" name="Rectangle 7"/>
          <p:cNvSpPr/>
          <p:nvPr/>
        </p:nvSpPr>
        <p:spPr>
          <a:xfrm>
            <a:off x="805132" y="3187292"/>
            <a:ext cx="6872378" cy="2862322"/>
          </a:xfrm>
          <a:prstGeom prst="rect">
            <a:avLst/>
          </a:prstGeom>
        </p:spPr>
        <p:txBody>
          <a:bodyPr wrap="square">
            <a:spAutoFit/>
          </a:bodyPr>
          <a:lstStyle/>
          <a:p>
            <a:r>
              <a:rPr lang="en-IN" dirty="0"/>
              <a:t>&lt;html&gt;</a:t>
            </a:r>
          </a:p>
          <a:p>
            <a:r>
              <a:rPr lang="en-IN" dirty="0"/>
              <a:t>   &lt;head&gt;&lt;title&gt;Hello </a:t>
            </a:r>
            <a:r>
              <a:rPr lang="en-IN" dirty="0" err="1" smtClean="0"/>
              <a:t>Scriptlet</a:t>
            </a:r>
            <a:r>
              <a:rPr lang="en-IN" dirty="0" smtClean="0"/>
              <a:t> &lt;/</a:t>
            </a:r>
            <a:r>
              <a:rPr lang="en-IN" dirty="0"/>
              <a:t>title&gt;&lt;/head&gt;</a:t>
            </a:r>
          </a:p>
          <a:p>
            <a:r>
              <a:rPr lang="en-IN" dirty="0"/>
              <a:t>   </a:t>
            </a:r>
          </a:p>
          <a:p>
            <a:r>
              <a:rPr lang="en-IN" dirty="0"/>
              <a:t>   &lt;body&gt;</a:t>
            </a:r>
          </a:p>
          <a:p>
            <a:r>
              <a:rPr lang="en-IN" dirty="0"/>
              <a:t>      Hello </a:t>
            </a:r>
            <a:r>
              <a:rPr lang="en-IN" dirty="0" err="1" smtClean="0"/>
              <a:t>Scriptlet</a:t>
            </a:r>
            <a:r>
              <a:rPr lang="en-IN" dirty="0" smtClean="0"/>
              <a:t> !&lt;</a:t>
            </a:r>
            <a:r>
              <a:rPr lang="en-IN" dirty="0" err="1"/>
              <a:t>br</a:t>
            </a:r>
            <a:r>
              <a:rPr lang="en-IN" dirty="0"/>
              <a:t>/&gt;</a:t>
            </a:r>
          </a:p>
          <a:p>
            <a:r>
              <a:rPr lang="en-IN" dirty="0"/>
              <a:t>      &lt;%</a:t>
            </a:r>
          </a:p>
          <a:p>
            <a:r>
              <a:rPr lang="en-IN" dirty="0"/>
              <a:t>         </a:t>
            </a:r>
            <a:r>
              <a:rPr lang="en-IN" dirty="0" err="1"/>
              <a:t>out.println</a:t>
            </a:r>
            <a:r>
              <a:rPr lang="en-IN" dirty="0"/>
              <a:t>("Your IP address is " + </a:t>
            </a:r>
            <a:r>
              <a:rPr lang="en-IN" dirty="0" err="1"/>
              <a:t>request.getRemoteAddr</a:t>
            </a:r>
            <a:r>
              <a:rPr lang="en-IN" dirty="0"/>
              <a:t>());</a:t>
            </a:r>
          </a:p>
          <a:p>
            <a:r>
              <a:rPr lang="en-IN" dirty="0"/>
              <a:t>      %&gt;</a:t>
            </a:r>
          </a:p>
          <a:p>
            <a:r>
              <a:rPr lang="en-IN" dirty="0"/>
              <a:t>   &lt;/body&gt;</a:t>
            </a:r>
          </a:p>
          <a:p>
            <a:r>
              <a:rPr lang="en-IN" dirty="0"/>
              <a:t>&lt;/html&gt;</a:t>
            </a:r>
          </a:p>
        </p:txBody>
      </p:sp>
    </p:spTree>
    <p:extLst>
      <p:ext uri="{BB962C8B-B14F-4D97-AF65-F5344CB8AC3E}">
        <p14:creationId xmlns:p14="http://schemas.microsoft.com/office/powerpoint/2010/main" val="189065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smtClean="0"/>
              <a:t>Elements </a:t>
            </a:r>
            <a:r>
              <a:rPr lang="en-IN" dirty="0"/>
              <a:t>of JSP</a:t>
            </a:r>
            <a:br>
              <a:rPr lang="en-IN" dirty="0"/>
            </a:br>
            <a:r>
              <a:rPr lang="en-IN" dirty="0"/>
              <a:t/>
            </a:r>
            <a:br>
              <a:rPr lang="en-IN" dirty="0"/>
            </a:br>
            <a:endParaRPr lang="en-IN" dirty="0"/>
          </a:p>
        </p:txBody>
      </p:sp>
      <p:sp>
        <p:nvSpPr>
          <p:cNvPr id="3" name="Content Placeholder 2"/>
          <p:cNvSpPr>
            <a:spLocks noGrp="1"/>
          </p:cNvSpPr>
          <p:nvPr>
            <p:ph sz="half" idx="1"/>
          </p:nvPr>
        </p:nvSpPr>
        <p:spPr>
          <a:xfrm>
            <a:off x="1024127" y="1820174"/>
            <a:ext cx="4754880" cy="4489186"/>
          </a:xfrm>
        </p:spPr>
        <p:txBody>
          <a:bodyPr>
            <a:normAutofit fontScale="92500" lnSpcReduction="20000"/>
          </a:bodyPr>
          <a:lstStyle/>
          <a:p>
            <a:r>
              <a:rPr lang="en-IN" dirty="0">
                <a:solidFill>
                  <a:srgbClr val="00B0F0"/>
                </a:solidFill>
              </a:rPr>
              <a:t>JSP Declarations</a:t>
            </a:r>
          </a:p>
          <a:p>
            <a:r>
              <a:rPr lang="en-IN" dirty="0"/>
              <a:t>&lt;%! </a:t>
            </a:r>
            <a:r>
              <a:rPr lang="en-IN" dirty="0" err="1"/>
              <a:t>int</a:t>
            </a:r>
            <a:r>
              <a:rPr lang="en-IN" dirty="0"/>
              <a:t> </a:t>
            </a:r>
            <a:r>
              <a:rPr lang="en-IN" dirty="0" err="1"/>
              <a:t>i</a:t>
            </a:r>
            <a:r>
              <a:rPr lang="en-IN" dirty="0"/>
              <a:t> = 0; %&gt; </a:t>
            </a:r>
          </a:p>
          <a:p>
            <a:r>
              <a:rPr lang="en-IN" dirty="0"/>
              <a:t>&lt;%! </a:t>
            </a:r>
            <a:r>
              <a:rPr lang="en-IN" dirty="0" err="1"/>
              <a:t>int</a:t>
            </a:r>
            <a:r>
              <a:rPr lang="en-IN" dirty="0"/>
              <a:t> a, b, c; %&gt; </a:t>
            </a:r>
          </a:p>
          <a:p>
            <a:r>
              <a:rPr lang="en-IN" dirty="0"/>
              <a:t>&lt;%! </a:t>
            </a:r>
            <a:r>
              <a:rPr lang="en-IN" dirty="0" smtClean="0"/>
              <a:t>Sample s </a:t>
            </a:r>
            <a:r>
              <a:rPr lang="en-IN" dirty="0"/>
              <a:t>= new </a:t>
            </a:r>
            <a:r>
              <a:rPr lang="en-IN" dirty="0" smtClean="0"/>
              <a:t>Sample(2.0</a:t>
            </a:r>
            <a:r>
              <a:rPr lang="en-IN" dirty="0"/>
              <a:t>); %&gt; </a:t>
            </a:r>
            <a:endParaRPr lang="en-IN" dirty="0" smtClean="0"/>
          </a:p>
          <a:p>
            <a:r>
              <a:rPr lang="en-IN" dirty="0" smtClean="0">
                <a:solidFill>
                  <a:srgbClr val="00B0F0"/>
                </a:solidFill>
              </a:rPr>
              <a:t>JSP </a:t>
            </a:r>
            <a:r>
              <a:rPr lang="en-IN" dirty="0">
                <a:solidFill>
                  <a:srgbClr val="00B0F0"/>
                </a:solidFill>
              </a:rPr>
              <a:t>Expression</a:t>
            </a:r>
          </a:p>
          <a:p>
            <a:r>
              <a:rPr lang="en-IN" dirty="0"/>
              <a:t>&lt;%= expression </a:t>
            </a:r>
            <a:r>
              <a:rPr lang="en-IN" dirty="0" smtClean="0"/>
              <a:t>%&gt;&lt;</a:t>
            </a:r>
            <a:r>
              <a:rPr lang="en-IN" dirty="0"/>
              <a:t>p&gt;Today's date: &lt;%= (new </a:t>
            </a:r>
            <a:r>
              <a:rPr lang="en-IN" dirty="0" err="1"/>
              <a:t>java.util.Date</a:t>
            </a:r>
            <a:r>
              <a:rPr lang="en-IN" dirty="0"/>
              <a:t>()).</a:t>
            </a:r>
            <a:r>
              <a:rPr lang="en-IN" dirty="0" err="1"/>
              <a:t>toString</a:t>
            </a:r>
            <a:r>
              <a:rPr lang="en-IN" dirty="0"/>
              <a:t>()%&gt;&lt;/p</a:t>
            </a:r>
            <a:r>
              <a:rPr lang="en-IN" dirty="0" smtClean="0"/>
              <a:t>&gt;</a:t>
            </a:r>
          </a:p>
          <a:p>
            <a:r>
              <a:rPr lang="en-IN" dirty="0">
                <a:solidFill>
                  <a:srgbClr val="00B0F0"/>
                </a:solidFill>
              </a:rPr>
              <a:t>JSP Actions</a:t>
            </a:r>
          </a:p>
          <a:p>
            <a:r>
              <a:rPr lang="en-IN" dirty="0" err="1"/>
              <a:t>jsp:include</a:t>
            </a:r>
            <a:endParaRPr lang="en-IN" dirty="0"/>
          </a:p>
          <a:p>
            <a:r>
              <a:rPr lang="en-IN" dirty="0" smtClean="0"/>
              <a:t>Includes </a:t>
            </a:r>
            <a:r>
              <a:rPr lang="en-IN" dirty="0"/>
              <a:t>a file at the time the page is requested.</a:t>
            </a:r>
            <a:br>
              <a:rPr lang="en-IN" dirty="0"/>
            </a:br>
            <a:endParaRPr lang="en-IN" dirty="0"/>
          </a:p>
        </p:txBody>
      </p:sp>
      <p:sp>
        <p:nvSpPr>
          <p:cNvPr id="5" name="Content Placeholder 4"/>
          <p:cNvSpPr>
            <a:spLocks noGrp="1"/>
          </p:cNvSpPr>
          <p:nvPr>
            <p:ph sz="half" idx="2"/>
          </p:nvPr>
        </p:nvSpPr>
        <p:spPr>
          <a:xfrm>
            <a:off x="5779007" y="1276709"/>
            <a:ext cx="4965193" cy="5032651"/>
          </a:xfrm>
        </p:spPr>
        <p:txBody>
          <a:bodyPr>
            <a:normAutofit fontScale="92500" lnSpcReduction="20000"/>
          </a:bodyPr>
          <a:lstStyle/>
          <a:p>
            <a:r>
              <a:rPr lang="en-IN" dirty="0">
                <a:solidFill>
                  <a:srgbClr val="00B0F0"/>
                </a:solidFill>
              </a:rPr>
              <a:t>JSP Comments</a:t>
            </a:r>
          </a:p>
          <a:p>
            <a:r>
              <a:rPr lang="en-IN" dirty="0"/>
              <a:t>&lt;%-- This is JSP comment </a:t>
            </a:r>
            <a:r>
              <a:rPr lang="en-IN" dirty="0" smtClean="0"/>
              <a:t>--%&gt;</a:t>
            </a:r>
          </a:p>
          <a:p>
            <a:r>
              <a:rPr lang="en-IN" b="1" dirty="0"/>
              <a:t>&lt;!-- comment --&gt;</a:t>
            </a:r>
            <a:endParaRPr lang="en-IN" dirty="0"/>
          </a:p>
          <a:p>
            <a:r>
              <a:rPr lang="en-IN" dirty="0"/>
              <a:t>An HTML comment. Ignored by the browser.</a:t>
            </a:r>
          </a:p>
          <a:p>
            <a:r>
              <a:rPr lang="en-IN" dirty="0">
                <a:solidFill>
                  <a:srgbClr val="00B0F0"/>
                </a:solidFill>
              </a:rPr>
              <a:t>JSP Directives</a:t>
            </a:r>
          </a:p>
          <a:p>
            <a:r>
              <a:rPr lang="en-IN" dirty="0"/>
              <a:t>&lt;%@ page ... %&gt;</a:t>
            </a:r>
          </a:p>
          <a:p>
            <a:r>
              <a:rPr lang="en-IN" dirty="0" smtClean="0"/>
              <a:t>Defines </a:t>
            </a:r>
            <a:r>
              <a:rPr lang="en-IN" dirty="0"/>
              <a:t>page-dependent attributes, such as scripting language, error page, and buffering requirements</a:t>
            </a:r>
            <a:br>
              <a:rPr lang="en-IN" dirty="0"/>
            </a:br>
            <a:r>
              <a:rPr lang="en-IN" dirty="0"/>
              <a:t/>
            </a:r>
            <a:br>
              <a:rPr lang="en-IN" dirty="0"/>
            </a:br>
            <a:r>
              <a:rPr lang="en-IN" dirty="0"/>
              <a:t>&lt;%@ include ... %&gt;</a:t>
            </a:r>
          </a:p>
          <a:p>
            <a:r>
              <a:rPr lang="en-IN" dirty="0" smtClean="0"/>
              <a:t>Includes </a:t>
            </a:r>
            <a:r>
              <a:rPr lang="en-IN" dirty="0"/>
              <a:t>a file during the translation phase.</a:t>
            </a:r>
          </a:p>
        </p:txBody>
      </p:sp>
    </p:spTree>
    <p:extLst>
      <p:ext uri="{BB962C8B-B14F-4D97-AF65-F5344CB8AC3E}">
        <p14:creationId xmlns:p14="http://schemas.microsoft.com/office/powerpoint/2010/main" val="3868530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How to add different fields inside the form tag </a:t>
            </a:r>
            <a:endParaRPr lang="en-IN" dirty="0"/>
          </a:p>
        </p:txBody>
      </p:sp>
      <p:sp>
        <p:nvSpPr>
          <p:cNvPr id="6" name="Content Placeholder 5"/>
          <p:cNvSpPr>
            <a:spLocks noGrp="1"/>
          </p:cNvSpPr>
          <p:nvPr>
            <p:ph idx="1"/>
          </p:nvPr>
        </p:nvSpPr>
        <p:spPr>
          <a:xfrm>
            <a:off x="1024128" y="1794294"/>
            <a:ext cx="9720073" cy="4515066"/>
          </a:xfrm>
        </p:spPr>
        <p:txBody>
          <a:bodyPr/>
          <a:lstStyle/>
          <a:p>
            <a:r>
              <a:rPr lang="en-IN" dirty="0" err="1" smtClean="0"/>
              <a:t>Netbeans</a:t>
            </a:r>
            <a:r>
              <a:rPr lang="en-IN" dirty="0" smtClean="0"/>
              <a:t> IDE : Click the mouse inside form tag &gt;&gt; go to Tools&gt;&gt;Palette&gt;&gt;HTML/JSP Clips</a:t>
            </a:r>
            <a:r>
              <a:rPr lang="en-IN" dirty="0" smtClean="0">
                <a:sym typeface="Wingdings" panose="05000000000000000000" pitchFamily="2" charset="2"/>
              </a:rPr>
              <a:t> it opens palette manager.</a:t>
            </a:r>
            <a:endParaRPr lang="en-IN" dirty="0"/>
          </a:p>
        </p:txBody>
      </p:sp>
      <p:pic>
        <p:nvPicPr>
          <p:cNvPr id="7" name="Picture 6"/>
          <p:cNvPicPr>
            <a:picLocks noChangeAspect="1"/>
          </p:cNvPicPr>
          <p:nvPr/>
        </p:nvPicPr>
        <p:blipFill>
          <a:blip r:embed="rId2"/>
          <a:stretch>
            <a:fillRect/>
          </a:stretch>
        </p:blipFill>
        <p:spPr>
          <a:xfrm>
            <a:off x="1132280" y="2554417"/>
            <a:ext cx="5424451" cy="4112801"/>
          </a:xfrm>
          <a:prstGeom prst="rect">
            <a:avLst/>
          </a:prstGeom>
        </p:spPr>
      </p:pic>
      <p:pic>
        <p:nvPicPr>
          <p:cNvPr id="8" name="Picture 7"/>
          <p:cNvPicPr>
            <a:picLocks noChangeAspect="1"/>
          </p:cNvPicPr>
          <p:nvPr/>
        </p:nvPicPr>
        <p:blipFill>
          <a:blip r:embed="rId3"/>
          <a:stretch>
            <a:fillRect/>
          </a:stretch>
        </p:blipFill>
        <p:spPr>
          <a:xfrm>
            <a:off x="6781313" y="2554417"/>
            <a:ext cx="4598851" cy="4014628"/>
          </a:xfrm>
          <a:prstGeom prst="rect">
            <a:avLst/>
          </a:prstGeom>
        </p:spPr>
      </p:pic>
    </p:spTree>
    <p:extLst>
      <p:ext uri="{BB962C8B-B14F-4D97-AF65-F5344CB8AC3E}">
        <p14:creationId xmlns:p14="http://schemas.microsoft.com/office/powerpoint/2010/main" val="3497086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How to add different fields inside the form tag </a:t>
            </a:r>
            <a:endParaRPr lang="en-IN" dirty="0"/>
          </a:p>
        </p:txBody>
      </p:sp>
      <p:sp>
        <p:nvSpPr>
          <p:cNvPr id="6" name="Content Placeholder 5"/>
          <p:cNvSpPr>
            <a:spLocks noGrp="1"/>
          </p:cNvSpPr>
          <p:nvPr>
            <p:ph idx="1"/>
          </p:nvPr>
        </p:nvSpPr>
        <p:spPr>
          <a:xfrm>
            <a:off x="1024128" y="1794294"/>
            <a:ext cx="9720073" cy="4515066"/>
          </a:xfrm>
        </p:spPr>
        <p:txBody>
          <a:bodyPr/>
          <a:lstStyle/>
          <a:p>
            <a:r>
              <a:rPr lang="en-IN" dirty="0" smtClean="0"/>
              <a:t>From the Palette manager first select form tag –it should be inside the body tag. </a:t>
            </a:r>
            <a:endParaRPr lang="en-IN" dirty="0"/>
          </a:p>
        </p:txBody>
      </p:sp>
      <p:pic>
        <p:nvPicPr>
          <p:cNvPr id="2" name="Picture 1"/>
          <p:cNvPicPr>
            <a:picLocks noChangeAspect="1"/>
          </p:cNvPicPr>
          <p:nvPr/>
        </p:nvPicPr>
        <p:blipFill>
          <a:blip r:embed="rId2"/>
          <a:stretch>
            <a:fillRect/>
          </a:stretch>
        </p:blipFill>
        <p:spPr>
          <a:xfrm>
            <a:off x="1204120" y="2263562"/>
            <a:ext cx="5160001" cy="1933534"/>
          </a:xfrm>
          <a:prstGeom prst="rect">
            <a:avLst/>
          </a:prstGeom>
        </p:spPr>
      </p:pic>
      <p:pic>
        <p:nvPicPr>
          <p:cNvPr id="3" name="Picture 2"/>
          <p:cNvPicPr>
            <a:picLocks noChangeAspect="1"/>
          </p:cNvPicPr>
          <p:nvPr/>
        </p:nvPicPr>
        <p:blipFill>
          <a:blip r:embed="rId3"/>
          <a:stretch>
            <a:fillRect/>
          </a:stretch>
        </p:blipFill>
        <p:spPr>
          <a:xfrm>
            <a:off x="6672316" y="2263562"/>
            <a:ext cx="4540801" cy="2580200"/>
          </a:xfrm>
          <a:prstGeom prst="rect">
            <a:avLst/>
          </a:prstGeom>
        </p:spPr>
      </p:pic>
      <p:sp>
        <p:nvSpPr>
          <p:cNvPr id="4" name="TextBox 3"/>
          <p:cNvSpPr txBox="1"/>
          <p:nvPr/>
        </p:nvSpPr>
        <p:spPr>
          <a:xfrm>
            <a:off x="1440611" y="4942936"/>
            <a:ext cx="9144000" cy="646331"/>
          </a:xfrm>
          <a:prstGeom prst="rect">
            <a:avLst/>
          </a:prstGeom>
          <a:noFill/>
        </p:spPr>
        <p:txBody>
          <a:bodyPr wrap="square" rtlCol="0">
            <a:spAutoFit/>
          </a:bodyPr>
          <a:lstStyle/>
          <a:p>
            <a:r>
              <a:rPr lang="en-IN" dirty="0" smtClean="0"/>
              <a:t>Don’t enter anything in that Action , just give the Name ( </a:t>
            </a:r>
            <a:r>
              <a:rPr lang="en-IN" dirty="0" err="1" smtClean="0"/>
              <a:t>firstForm</a:t>
            </a:r>
            <a:r>
              <a:rPr lang="en-IN" dirty="0" smtClean="0"/>
              <a:t> ) and click ok. The JSP page look as follows. </a:t>
            </a:r>
            <a:endParaRPr lang="en-IN" dirty="0"/>
          </a:p>
        </p:txBody>
      </p:sp>
      <p:pic>
        <p:nvPicPr>
          <p:cNvPr id="9" name="Picture 8"/>
          <p:cNvPicPr>
            <a:picLocks noChangeAspect="1"/>
          </p:cNvPicPr>
          <p:nvPr/>
        </p:nvPicPr>
        <p:blipFill>
          <a:blip r:embed="rId4"/>
          <a:stretch>
            <a:fillRect/>
          </a:stretch>
        </p:blipFill>
        <p:spPr>
          <a:xfrm>
            <a:off x="3273166" y="5388946"/>
            <a:ext cx="3399150" cy="1293334"/>
          </a:xfrm>
          <a:prstGeom prst="rect">
            <a:avLst/>
          </a:prstGeom>
        </p:spPr>
      </p:pic>
    </p:spTree>
    <p:extLst>
      <p:ext uri="{BB962C8B-B14F-4D97-AF65-F5344CB8AC3E}">
        <p14:creationId xmlns:p14="http://schemas.microsoft.com/office/powerpoint/2010/main" val="922860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How to add different fields inside the form tag </a:t>
            </a:r>
            <a:endParaRPr lang="en-IN" dirty="0"/>
          </a:p>
        </p:txBody>
      </p:sp>
      <p:sp>
        <p:nvSpPr>
          <p:cNvPr id="6" name="Content Placeholder 5"/>
          <p:cNvSpPr>
            <a:spLocks noGrp="1"/>
          </p:cNvSpPr>
          <p:nvPr>
            <p:ph idx="1"/>
          </p:nvPr>
        </p:nvSpPr>
        <p:spPr>
          <a:xfrm>
            <a:off x="1024128" y="1794294"/>
            <a:ext cx="9720073" cy="4515066"/>
          </a:xfrm>
        </p:spPr>
        <p:txBody>
          <a:bodyPr/>
          <a:lstStyle/>
          <a:p>
            <a:r>
              <a:rPr lang="en-IN" dirty="0" smtClean="0"/>
              <a:t>Inside the form tag </a:t>
            </a:r>
            <a:r>
              <a:rPr lang="en-IN" dirty="0" smtClean="0">
                <a:sym typeface="Wingdings" panose="05000000000000000000" pitchFamily="2" charset="2"/>
              </a:rPr>
              <a:t> </a:t>
            </a:r>
            <a:endParaRPr lang="en-IN" dirty="0"/>
          </a:p>
        </p:txBody>
      </p:sp>
      <p:pic>
        <p:nvPicPr>
          <p:cNvPr id="7" name="Picture 6"/>
          <p:cNvPicPr>
            <a:picLocks noChangeAspect="1"/>
          </p:cNvPicPr>
          <p:nvPr/>
        </p:nvPicPr>
        <p:blipFill>
          <a:blip r:embed="rId2"/>
          <a:stretch>
            <a:fillRect/>
          </a:stretch>
        </p:blipFill>
        <p:spPr>
          <a:xfrm>
            <a:off x="209309" y="2084832"/>
            <a:ext cx="11677891" cy="4695530"/>
          </a:xfrm>
          <a:prstGeom prst="rect">
            <a:avLst/>
          </a:prstGeom>
        </p:spPr>
      </p:pic>
    </p:spTree>
    <p:extLst>
      <p:ext uri="{BB962C8B-B14F-4D97-AF65-F5344CB8AC3E}">
        <p14:creationId xmlns:p14="http://schemas.microsoft.com/office/powerpoint/2010/main" val="4092669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71</TotalTime>
  <Words>637</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Tw Cen MT</vt:lpstr>
      <vt:lpstr>Tw Cen MT Condensed</vt:lpstr>
      <vt:lpstr>Wingdings</vt:lpstr>
      <vt:lpstr>Wingdings 3</vt:lpstr>
      <vt:lpstr>Integral</vt:lpstr>
      <vt:lpstr>JSP for Beginners </vt:lpstr>
      <vt:lpstr>  What is JSP?  </vt:lpstr>
      <vt:lpstr>  JSP - Architecture  </vt:lpstr>
      <vt:lpstr>  JSP - Lifecycle  </vt:lpstr>
      <vt:lpstr>   Elements of JSP  </vt:lpstr>
      <vt:lpstr>   Elements of JSP  </vt:lpstr>
      <vt:lpstr>How to add different fields inside the form tag </vt:lpstr>
      <vt:lpstr>How to add different fields inside the form tag </vt:lpstr>
      <vt:lpstr>How to add different fields inside the form tag </vt:lpstr>
      <vt:lpstr>Click Submit Button  Go to the Thanks page</vt:lpstr>
      <vt:lpstr>Thanks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 for Beginners </dc:title>
  <dc:creator>Prakash Periyasamy</dc:creator>
  <cp:lastModifiedBy>Prakash Periyasamy</cp:lastModifiedBy>
  <cp:revision>29</cp:revision>
  <dcterms:created xsi:type="dcterms:W3CDTF">2017-07-13T13:34:51Z</dcterms:created>
  <dcterms:modified xsi:type="dcterms:W3CDTF">2017-07-13T14:46:04Z</dcterms:modified>
</cp:coreProperties>
</file>