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  <p:sldMasterId id="2147483702" r:id="rId7"/>
    <p:sldMasterId id="2147483703" r:id="rId8"/>
    <p:sldMasterId id="2147483704" r:id="rId9"/>
    <p:sldMasterId id="2147483705" r:id="rId10"/>
    <p:sldMasterId id="2147483706" r:id="rId11"/>
    <p:sldMasterId id="2147483707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</p:sldIdLst>
  <p:sldSz cy="6858000" cx="12192000"/>
  <p:notesSz cx="6858000" cy="9144000"/>
  <p:embeddedFontLst>
    <p:embeddedFont>
      <p:font typeface="Helvetica Neue"/>
      <p:regular r:id="rId54"/>
      <p:bold r:id="rId55"/>
      <p:italic r:id="rId56"/>
      <p:boldItalic r:id="rId57"/>
    </p:embeddedFont>
    <p:embeddedFont>
      <p:font typeface="Questrial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9" Type="http://schemas.openxmlformats.org/officeDocument/2006/relationships/slide" Target="slides/slide36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11" Type="http://schemas.openxmlformats.org/officeDocument/2006/relationships/slideMaster" Target="slideMasters/slideMaster9.xml"/><Relationship Id="rId55" Type="http://schemas.openxmlformats.org/officeDocument/2006/relationships/font" Target="fonts/HelveticaNeue-bold.fntdata"/><Relationship Id="rId10" Type="http://schemas.openxmlformats.org/officeDocument/2006/relationships/slideMaster" Target="slideMasters/slideMaster8.xml"/><Relationship Id="rId54" Type="http://schemas.openxmlformats.org/officeDocument/2006/relationships/font" Target="fonts/HelveticaNeue-regular.fntdata"/><Relationship Id="rId13" Type="http://schemas.openxmlformats.org/officeDocument/2006/relationships/notesMaster" Target="notesMasters/notesMaster1.xml"/><Relationship Id="rId57" Type="http://schemas.openxmlformats.org/officeDocument/2006/relationships/font" Target="fonts/HelveticaNeue-boldItalic.fntdata"/><Relationship Id="rId12" Type="http://schemas.openxmlformats.org/officeDocument/2006/relationships/slideMaster" Target="slideMasters/slideMaster10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58" Type="http://schemas.openxmlformats.org/officeDocument/2006/relationships/font" Target="fonts/Questrial-regular.fntdata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95" name="Google Shape;95;p14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4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7" name="Google Shape;97;p14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01600" y="228600"/>
            <a:ext cx="92456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112" name="Google Shape;112;p16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6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4" name="Google Shape;114;p16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101600" y="228600"/>
            <a:ext cx="92456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129" name="Google Shape;129;p18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8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101600" y="228600"/>
            <a:ext cx="92456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146" name="Google Shape;146;p20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20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8" name="Google Shape;148;p20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01600" y="228600"/>
            <a:ext cx="92456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163" name="Google Shape;163;p22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22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5" name="Google Shape;165;p22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101600" y="228600"/>
            <a:ext cx="92456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179" name="Google Shape;179;p24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180" name="Google Shape;180;p24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24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2" name="Google Shape;182;p24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4"/>
          <p:cNvSpPr txBox="1"/>
          <p:nvPr>
            <p:ph idx="1" type="subTitle"/>
          </p:nvPr>
        </p:nvSpPr>
        <p:spPr>
          <a:xfrm>
            <a:off x="101600" y="228600"/>
            <a:ext cx="92456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200" name="Google Shape;200;p27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201" name="Google Shape;201;p27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27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3" name="Google Shape;203;p27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101600" y="228600"/>
            <a:ext cx="92456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914400" y="1219200"/>
            <a:ext cx="508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body"/>
          </p:nvPr>
        </p:nvSpPr>
        <p:spPr>
          <a:xfrm>
            <a:off x="6197600" y="1219200"/>
            <a:ext cx="508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2" type="body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2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5" name="Google Shape;235;p34"/>
          <p:cNvSpPr/>
          <p:nvPr>
            <p:ph idx="2" type="pic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 rot="5400000">
            <a:off x="3467100" y="-1333500"/>
            <a:ext cx="52578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 rot="5400000">
            <a:off x="6781800" y="1981200"/>
            <a:ext cx="6400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 rot="5400000">
            <a:off x="1498600" y="-508000"/>
            <a:ext cx="6400800" cy="7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256" name="Google Shape;256;p38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257" name="Google Shape;257;p38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38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9" name="Google Shape;259;p38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101600" y="228600"/>
            <a:ext cx="92456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2" name="Google Shape;262;p38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914400" y="1219200"/>
            <a:ext cx="508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4" name="Google Shape;274;p41"/>
          <p:cNvSpPr txBox="1"/>
          <p:nvPr>
            <p:ph idx="2" type="body"/>
          </p:nvPr>
        </p:nvSpPr>
        <p:spPr>
          <a:xfrm>
            <a:off x="6197600" y="1219200"/>
            <a:ext cx="508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9" name="Google Shape;279;p42"/>
          <p:cNvSpPr txBox="1"/>
          <p:nvPr>
            <p:ph idx="2" type="body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0" name="Google Shape;280;p42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1" name="Google Shape;281;p42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1" name="Google Shape;291;p45"/>
          <p:cNvSpPr txBox="1"/>
          <p:nvPr>
            <p:ph idx="2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5" name="Google Shape;295;p46"/>
          <p:cNvSpPr/>
          <p:nvPr>
            <p:ph idx="2" type="pic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 rot="5400000">
            <a:off x="3467100" y="-1333500"/>
            <a:ext cx="52578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 rot="5400000">
            <a:off x="6781800" y="1981200"/>
            <a:ext cx="6400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 rot="5400000">
            <a:off x="1498600" y="-508000"/>
            <a:ext cx="6400800" cy="7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5" name="Google Shape;305;p48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/>
        </p:nvSpPr>
        <p:spPr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reserved.</a:t>
            </a:r>
            <a:endParaRPr/>
          </a:p>
        </p:txBody>
      </p:sp>
      <p:sp>
        <p:nvSpPr>
          <p:cNvPr id="315" name="Google Shape;315;p50"/>
          <p:cNvSpPr txBox="1"/>
          <p:nvPr/>
        </p:nvSpPr>
        <p:spPr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316" name="Google Shape;316;p50"/>
          <p:cNvGrpSpPr/>
          <p:nvPr/>
        </p:nvGrpSpPr>
        <p:grpSpPr>
          <a:xfrm>
            <a:off x="9482669" y="76200"/>
            <a:ext cx="338667" cy="685800"/>
            <a:chOff x="4048" y="3840"/>
            <a:chExt cx="160" cy="432"/>
          </a:xfrm>
        </p:grpSpPr>
        <p:sp>
          <p:nvSpPr>
            <p:cNvPr id="317" name="Google Shape;317;p50">
              <a:hlinkClick action="ppaction://hlinkshowjump?jump=previousslide"/>
            </p:cNvPr>
            <p:cNvSpPr/>
            <p:nvPr/>
          </p:nvSpPr>
          <p:spPr>
            <a:xfrm rot="5400000">
              <a:off x="4032" y="385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50">
              <a:hlinkClick action="ppaction://hlinkshowjump?jump=nextslide"/>
            </p:cNvPr>
            <p:cNvSpPr/>
            <p:nvPr/>
          </p:nvSpPr>
          <p:spPr>
            <a:xfrm rot="-5400000">
              <a:off x="4032" y="4096"/>
              <a:ext cx="192" cy="16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9500"/>
                  </a:lnTo>
                  <a:lnTo>
                    <a:pt x="105000" y="1005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9" name="Google Shape;319;p50"/>
          <p:cNvSpPr/>
          <p:nvPr/>
        </p:nvSpPr>
        <p:spPr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50"/>
          <p:cNvSpPr txBox="1"/>
          <p:nvPr>
            <p:ph idx="1" type="subTitle"/>
          </p:nvPr>
        </p:nvSpPr>
        <p:spPr>
          <a:xfrm>
            <a:off x="101600" y="228600"/>
            <a:ext cx="92456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914400" y="1219200"/>
            <a:ext cx="508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4" name="Google Shape;334;p53"/>
          <p:cNvSpPr txBox="1"/>
          <p:nvPr>
            <p:ph idx="2" type="body"/>
          </p:nvPr>
        </p:nvSpPr>
        <p:spPr>
          <a:xfrm>
            <a:off x="6197600" y="1219200"/>
            <a:ext cx="508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5" name="Google Shape;335;p53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9" name="Google Shape;339;p54"/>
          <p:cNvSpPr txBox="1"/>
          <p:nvPr>
            <p:ph idx="2" type="body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0" name="Google Shape;340;p54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1" name="Google Shape;341;p54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5" name="Google Shape;345;p55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1" name="Google Shape;351;p57"/>
          <p:cNvSpPr txBox="1"/>
          <p:nvPr>
            <p:ph idx="2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2" name="Google Shape;352;p57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5" name="Google Shape;355;p58"/>
          <p:cNvSpPr/>
          <p:nvPr>
            <p:ph idx="2" type="pic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0" name="Google Shape;360;p59"/>
          <p:cNvSpPr txBox="1"/>
          <p:nvPr>
            <p:ph idx="1" type="body"/>
          </p:nvPr>
        </p:nvSpPr>
        <p:spPr>
          <a:xfrm rot="5400000">
            <a:off x="3467100" y="-1333500"/>
            <a:ext cx="52578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1" name="Google Shape;361;p59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 rot="5400000">
            <a:off x="6781800" y="1981200"/>
            <a:ext cx="6400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 rot="5400000">
            <a:off x="1498600" y="-508000"/>
            <a:ext cx="6400800" cy="7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10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310" name="Google Shape;310;p49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9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9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88" name="Google Shape;88;p13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Google Shape;104;p15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105" name="Google Shape;105;p15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17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122" name="Google Shape;122;p17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Google Shape;138;p19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139" name="Google Shape;139;p19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Google Shape;155;p21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156" name="Google Shape;156;p21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Google Shape;172;p23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173" name="Google Shape;173;p23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9" name="Google Shape;189;p25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190" name="Google Shape;190;p25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5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9" name="Google Shape;249;p37"/>
          <p:cNvSpPr txBox="1"/>
          <p:nvPr/>
        </p:nvSpPr>
        <p:spPr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2001 Prentice Hall, Inc.  All rights reserved.</a:t>
            </a:r>
            <a:endParaRPr/>
          </a:p>
        </p:txBody>
      </p:sp>
      <p:sp>
        <p:nvSpPr>
          <p:cNvPr id="250" name="Google Shape;250;p37">
            <a:hlinkClick action="ppaction://hlinkshowjump?jump=nextslide"/>
          </p:cNvPr>
          <p:cNvSpPr/>
          <p:nvPr/>
        </p:nvSpPr>
        <p:spPr>
          <a:xfrm>
            <a:off x="5181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7">
            <a:hlinkClick action="ppaction://hlinkshowjump?jump=previousslide"/>
          </p:cNvPr>
          <p:cNvSpPr/>
          <p:nvPr/>
        </p:nvSpPr>
        <p:spPr>
          <a:xfrm rot="10800000">
            <a:off x="4673600" y="6498223"/>
            <a:ext cx="406400" cy="3385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darken" h="120000" w="120000">
                <a:moveTo>
                  <a:pt x="97488" y="60000"/>
                </a:moveTo>
                <a:lnTo>
                  <a:pt x="22512" y="15000"/>
                </a:lnTo>
                <a:lnTo>
                  <a:pt x="22512" y="105000"/>
                </a:lnTo>
                <a:close/>
              </a:path>
              <a:path extrusionOk="0" fill="none" h="120000" w="120000">
                <a:moveTo>
                  <a:pt x="97488" y="60000"/>
                </a:moveTo>
                <a:lnTo>
                  <a:pt x="22512" y="105000"/>
                </a:lnTo>
                <a:lnTo>
                  <a:pt x="22512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 Tutorial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Amrita University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0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70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descr="C:\Documents and Settings\josh\Desktop\pete\ch7imagesP\04a.png" id="469" name="Google Shape;46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039" y="1354138"/>
            <a:ext cx="2460625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7imagesP\04b.png" id="470" name="Google Shape;470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439" y="3079751"/>
            <a:ext cx="6207125" cy="18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70"/>
          <p:cNvSpPr/>
          <p:nvPr/>
        </p:nvSpPr>
        <p:spPr>
          <a:xfrm>
            <a:off x="2322513" y="1682751"/>
            <a:ext cx="33502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70"/>
          <p:cNvSpPr/>
          <p:nvPr/>
        </p:nvSpPr>
        <p:spPr>
          <a:xfrm>
            <a:off x="2657475" y="1674814"/>
            <a:ext cx="247650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70"/>
          <p:cNvSpPr/>
          <p:nvPr/>
        </p:nvSpPr>
        <p:spPr>
          <a:xfrm>
            <a:off x="2909889" y="1682751"/>
            <a:ext cx="55784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button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70"/>
          <p:cNvSpPr/>
          <p:nvPr/>
        </p:nvSpPr>
        <p:spPr>
          <a:xfrm>
            <a:off x="2322513" y="1893889"/>
            <a:ext cx="13465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allows the user to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70"/>
          <p:cNvSpPr/>
          <p:nvPr/>
        </p:nvSpPr>
        <p:spPr>
          <a:xfrm>
            <a:off x="2322513" y="2103439"/>
            <a:ext cx="127278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dismiss (or hide)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70"/>
          <p:cNvSpPr/>
          <p:nvPr/>
        </p:nvSpPr>
        <p:spPr>
          <a:xfrm>
            <a:off x="2322514" y="2314576"/>
            <a:ext cx="77104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dialog.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70"/>
          <p:cNvSpPr/>
          <p:nvPr/>
        </p:nvSpPr>
        <p:spPr>
          <a:xfrm>
            <a:off x="2951164" y="1346201"/>
            <a:ext cx="59817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Title bar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70"/>
          <p:cNvSpPr/>
          <p:nvPr/>
        </p:nvSpPr>
        <p:spPr>
          <a:xfrm>
            <a:off x="6599239" y="1520825"/>
            <a:ext cx="1023937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dialog is 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70"/>
          <p:cNvSpPr/>
          <p:nvPr/>
        </p:nvSpPr>
        <p:spPr>
          <a:xfrm>
            <a:off x="6599238" y="1741489"/>
            <a:ext cx="145713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automatically sized 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70"/>
          <p:cNvSpPr/>
          <p:nvPr/>
        </p:nvSpPr>
        <p:spPr>
          <a:xfrm>
            <a:off x="6599238" y="1960564"/>
            <a:ext cx="128240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 accommodate 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70"/>
          <p:cNvSpPr/>
          <p:nvPr/>
        </p:nvSpPr>
        <p:spPr>
          <a:xfrm>
            <a:off x="6599239" y="2181226"/>
            <a:ext cx="7341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string.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70"/>
          <p:cNvSpPr/>
          <p:nvPr/>
        </p:nvSpPr>
        <p:spPr>
          <a:xfrm>
            <a:off x="6884988" y="2554289"/>
            <a:ext cx="10130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Mouse cursor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3" name="Google Shape;483;p70"/>
          <p:cNvCxnSpPr/>
          <p:nvPr/>
        </p:nvCxnSpPr>
        <p:spPr>
          <a:xfrm>
            <a:off x="3616325" y="1452563"/>
            <a:ext cx="2873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70"/>
          <p:cNvCxnSpPr/>
          <p:nvPr/>
        </p:nvCxnSpPr>
        <p:spPr>
          <a:xfrm>
            <a:off x="3603626" y="2128838"/>
            <a:ext cx="1114425" cy="476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70"/>
          <p:cNvCxnSpPr/>
          <p:nvPr/>
        </p:nvCxnSpPr>
        <p:spPr>
          <a:xfrm rot="10800000">
            <a:off x="5381625" y="2655888"/>
            <a:ext cx="1454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70"/>
          <p:cNvCxnSpPr/>
          <p:nvPr/>
        </p:nvCxnSpPr>
        <p:spPr>
          <a:xfrm rot="10800000">
            <a:off x="5832476" y="1930400"/>
            <a:ext cx="765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1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71"/>
          <p:cNvSpPr txBox="1"/>
          <p:nvPr>
            <p:ph idx="1" type="subTitle"/>
          </p:nvPr>
        </p:nvSpPr>
        <p:spPr>
          <a:xfrm>
            <a:off x="1600200" y="228600"/>
            <a:ext cx="6934200" cy="6292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7.6: Addition.html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Addition Program   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 Addition Program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firstNumber,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first string entered by user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secondNumber,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second string entered by user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number1,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first number to add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number2,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second number to add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sum;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sum of number1 and number2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 first number from user as a string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firstNumber =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window.prompt(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"Enter first integer"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 second number from user as a string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secondNumber =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window.prompt(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"Enter second integer"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convert numbers from strings to integers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number1 = parseInt( firstNumber );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number2 = parseInt( secondNumber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add the numbers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sum = number1 + number2;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3" name="Google Shape;493;p71"/>
          <p:cNvGrpSpPr/>
          <p:nvPr/>
        </p:nvGrpSpPr>
        <p:grpSpPr>
          <a:xfrm>
            <a:off x="4213226" y="2346326"/>
            <a:ext cx="5768975" cy="1795463"/>
            <a:chOff x="1694" y="1478"/>
            <a:chExt cx="3634" cy="1131"/>
          </a:xfrm>
        </p:grpSpPr>
        <p:sp>
          <p:nvSpPr>
            <p:cNvPr id="494" name="Google Shape;494;p71"/>
            <p:cNvSpPr txBox="1"/>
            <p:nvPr/>
          </p:nvSpPr>
          <p:spPr>
            <a:xfrm>
              <a:off x="2592" y="1478"/>
              <a:ext cx="2736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window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prompt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displays a prompt dialog in the browser with a message and a text field for input.</a:t>
              </a:r>
              <a:endParaRPr/>
            </a:p>
          </p:txBody>
        </p:sp>
        <p:cxnSp>
          <p:nvCxnSpPr>
            <p:cNvPr id="495" name="Google Shape;495;p71"/>
            <p:cNvCxnSpPr/>
            <p:nvPr/>
          </p:nvCxnSpPr>
          <p:spPr>
            <a:xfrm flipH="1">
              <a:off x="1694" y="1749"/>
              <a:ext cx="898" cy="8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96" name="Google Shape;496;p71"/>
          <p:cNvGrpSpPr/>
          <p:nvPr/>
        </p:nvGrpSpPr>
        <p:grpSpPr>
          <a:xfrm>
            <a:off x="5175251" y="3059114"/>
            <a:ext cx="4283075" cy="1055687"/>
            <a:chOff x="2300" y="1927"/>
            <a:chExt cx="2698" cy="665"/>
          </a:xfrm>
        </p:grpSpPr>
        <p:sp>
          <p:nvSpPr>
            <p:cNvPr id="497" name="Google Shape;497;p71"/>
            <p:cNvSpPr txBox="1"/>
            <p:nvPr/>
          </p:nvSpPr>
          <p:spPr>
            <a:xfrm>
              <a:off x="2541" y="1927"/>
              <a:ext cx="2457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first argument passed to 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prompt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message to be displayed.</a:t>
              </a:r>
              <a:endParaRPr/>
            </a:p>
          </p:txBody>
        </p:sp>
        <p:cxnSp>
          <p:nvCxnSpPr>
            <p:cNvPr id="498" name="Google Shape;498;p71"/>
            <p:cNvCxnSpPr/>
            <p:nvPr/>
          </p:nvCxnSpPr>
          <p:spPr>
            <a:xfrm flipH="1">
              <a:off x="2300" y="2126"/>
              <a:ext cx="237" cy="4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99" name="Google Shape;499;p71"/>
          <p:cNvGrpSpPr/>
          <p:nvPr/>
        </p:nvGrpSpPr>
        <p:grpSpPr>
          <a:xfrm>
            <a:off x="6935788" y="3281364"/>
            <a:ext cx="3295650" cy="839787"/>
            <a:chOff x="3409" y="2067"/>
            <a:chExt cx="2076" cy="529"/>
          </a:xfrm>
        </p:grpSpPr>
        <p:sp>
          <p:nvSpPr>
            <p:cNvPr id="500" name="Google Shape;500;p71"/>
            <p:cNvSpPr txBox="1"/>
            <p:nvPr/>
          </p:nvSpPr>
          <p:spPr>
            <a:xfrm>
              <a:off x="3630" y="2067"/>
              <a:ext cx="1855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second argument is the default value for the text field.</a:t>
              </a:r>
              <a:endParaRPr/>
            </a:p>
          </p:txBody>
        </p:sp>
        <p:cxnSp>
          <p:nvCxnSpPr>
            <p:cNvPr id="501" name="Google Shape;501;p71"/>
            <p:cNvCxnSpPr/>
            <p:nvPr/>
          </p:nvCxnSpPr>
          <p:spPr>
            <a:xfrm flipH="1">
              <a:off x="3409" y="2257"/>
              <a:ext cx="21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02" name="Google Shape;502;p71"/>
          <p:cNvGrpSpPr/>
          <p:nvPr/>
        </p:nvGrpSpPr>
        <p:grpSpPr>
          <a:xfrm>
            <a:off x="4306889" y="4391026"/>
            <a:ext cx="4949825" cy="1020763"/>
            <a:chOff x="1753" y="2766"/>
            <a:chExt cx="3118" cy="643"/>
          </a:xfrm>
        </p:grpSpPr>
        <p:sp>
          <p:nvSpPr>
            <p:cNvPr id="503" name="Google Shape;503;p71"/>
            <p:cNvSpPr txBox="1"/>
            <p:nvPr/>
          </p:nvSpPr>
          <p:spPr>
            <a:xfrm>
              <a:off x="2080" y="2766"/>
              <a:ext cx="2791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parseInt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converts its string argument to an integer.</a:t>
              </a:r>
              <a:endParaRPr/>
            </a:p>
          </p:txBody>
        </p:sp>
        <p:cxnSp>
          <p:nvCxnSpPr>
            <p:cNvPr id="504" name="Google Shape;504;p71"/>
            <p:cNvCxnSpPr/>
            <p:nvPr/>
          </p:nvCxnSpPr>
          <p:spPr>
            <a:xfrm flipH="1">
              <a:off x="1753" y="2956"/>
              <a:ext cx="327" cy="4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05" name="Google Shape;505;p71"/>
          <p:cNvGrpSpPr/>
          <p:nvPr/>
        </p:nvGrpSpPr>
        <p:grpSpPr>
          <a:xfrm>
            <a:off x="4341813" y="5365750"/>
            <a:ext cx="5014912" cy="793750"/>
            <a:chOff x="1775" y="3380"/>
            <a:chExt cx="3159" cy="500"/>
          </a:xfrm>
        </p:grpSpPr>
        <p:sp>
          <p:nvSpPr>
            <p:cNvPr id="506" name="Google Shape;506;p71"/>
            <p:cNvSpPr txBox="1"/>
            <p:nvPr/>
          </p:nvSpPr>
          <p:spPr>
            <a:xfrm>
              <a:off x="1931" y="3380"/>
              <a:ext cx="3003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operator adds the two numbers input by the user.</a:t>
              </a:r>
              <a:endParaRPr/>
            </a:p>
          </p:txBody>
        </p:sp>
        <p:cxnSp>
          <p:nvCxnSpPr>
            <p:cNvPr id="507" name="Google Shape;507;p71"/>
            <p:cNvCxnSpPr/>
            <p:nvPr/>
          </p:nvCxnSpPr>
          <p:spPr>
            <a:xfrm flipH="1">
              <a:off x="1775" y="3494"/>
              <a:ext cx="148" cy="3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08" name="Google Shape;508;p71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 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2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72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Addition.html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sp>
        <p:nvSpPr>
          <p:cNvPr id="515" name="Google Shape;515;p72"/>
          <p:cNvSpPr txBox="1"/>
          <p:nvPr>
            <p:ph idx="1" type="subTitle"/>
          </p:nvPr>
        </p:nvSpPr>
        <p:spPr>
          <a:xfrm>
            <a:off x="1600200" y="228601"/>
            <a:ext cx="6934200" cy="1909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display the results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"&lt;h1&gt;The sum is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sum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Refresh (or Reload) to run the script again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Documents and Settings\josh\Desktop\pete\ch7imagesP\06a.png" id="516" name="Google Shape;51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488" y="2176463"/>
            <a:ext cx="4648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7imagesP\06b.png" id="517" name="Google Shape;51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7488" y="3416300"/>
            <a:ext cx="4648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7imagesP\06c.png" id="518" name="Google Shape;518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0138" y="4673601"/>
            <a:ext cx="54229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3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73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Average.html</a:t>
            </a:r>
            <a:endParaRPr/>
          </a:p>
        </p:txBody>
      </p:sp>
      <p:sp>
        <p:nvSpPr>
          <p:cNvPr id="525" name="Google Shape;525;p73"/>
          <p:cNvSpPr txBox="1"/>
          <p:nvPr>
            <p:ph idx="1" type="subTitle"/>
          </p:nvPr>
        </p:nvSpPr>
        <p:spPr>
          <a:xfrm>
            <a:off x="101600" y="228600"/>
            <a:ext cx="92456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8.7: average.html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Class Average Program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Average Program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total,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sum of grades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gradeCounter,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number of grades entered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gradeValue,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grade value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average,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average of all grades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grade;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grade typed by user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Initialization Phase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total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clear total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gradeCounter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prepare to loop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Processing Phase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gradeCounter &lt;=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{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loop 10 times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prompt for input and read grade from user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grade = window.prompt(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"Enter integer grade:"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convert grade from a string to an integer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gradeValue = parseInt( grade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add gradeValue to total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total = total + gradeValue;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6" name="Google Shape;526;p73"/>
          <p:cNvGrpSpPr/>
          <p:nvPr/>
        </p:nvGrpSpPr>
        <p:grpSpPr>
          <a:xfrm>
            <a:off x="3406776" y="1997076"/>
            <a:ext cx="6010275" cy="2695575"/>
            <a:chOff x="1186" y="1258"/>
            <a:chExt cx="3786" cy="1698"/>
          </a:xfrm>
        </p:grpSpPr>
        <p:sp>
          <p:nvSpPr>
            <p:cNvPr id="527" name="Google Shape;527;p73"/>
            <p:cNvSpPr txBox="1"/>
            <p:nvPr/>
          </p:nvSpPr>
          <p:spPr>
            <a:xfrm>
              <a:off x="2283" y="1258"/>
              <a:ext cx="2689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loop will execute the statements in the body of the loop until the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gradeCounter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equals 10.</a:t>
              </a:r>
              <a:endParaRPr/>
            </a:p>
          </p:txBody>
        </p:sp>
        <p:cxnSp>
          <p:nvCxnSpPr>
            <p:cNvPr id="528" name="Google Shape;528;p73"/>
            <p:cNvCxnSpPr/>
            <p:nvPr/>
          </p:nvCxnSpPr>
          <p:spPr>
            <a:xfrm flipH="1">
              <a:off x="1186" y="1525"/>
              <a:ext cx="1084" cy="143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9" name="Google Shape;529;p73"/>
          <p:cNvGrpSpPr/>
          <p:nvPr/>
        </p:nvGrpSpPr>
        <p:grpSpPr>
          <a:xfrm>
            <a:off x="4886325" y="3657601"/>
            <a:ext cx="3709988" cy="1552575"/>
            <a:chOff x="2118" y="2304"/>
            <a:chExt cx="2337" cy="978"/>
          </a:xfrm>
        </p:grpSpPr>
        <p:sp>
          <p:nvSpPr>
            <p:cNvPr id="530" name="Google Shape;530;p73"/>
            <p:cNvSpPr txBox="1"/>
            <p:nvPr/>
          </p:nvSpPr>
          <p:spPr>
            <a:xfrm>
              <a:off x="2423" y="2304"/>
              <a:ext cx="2032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Prompt for the user input a grade.</a:t>
              </a:r>
              <a:endParaRPr/>
            </a:p>
          </p:txBody>
        </p:sp>
        <p:cxnSp>
          <p:nvCxnSpPr>
            <p:cNvPr id="531" name="Google Shape;531;p73"/>
            <p:cNvCxnSpPr/>
            <p:nvPr/>
          </p:nvCxnSpPr>
          <p:spPr>
            <a:xfrm flipH="1">
              <a:off x="2118" y="2414"/>
              <a:ext cx="300" cy="8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32" name="Google Shape;532;p73"/>
          <p:cNvGrpSpPr/>
          <p:nvPr/>
        </p:nvGrpSpPr>
        <p:grpSpPr>
          <a:xfrm>
            <a:off x="5067301" y="4887913"/>
            <a:ext cx="3059113" cy="887412"/>
            <a:chOff x="2232" y="3079"/>
            <a:chExt cx="1927" cy="559"/>
          </a:xfrm>
        </p:grpSpPr>
        <p:sp>
          <p:nvSpPr>
            <p:cNvPr id="533" name="Google Shape;533;p73"/>
            <p:cNvSpPr txBox="1"/>
            <p:nvPr/>
          </p:nvSpPr>
          <p:spPr>
            <a:xfrm>
              <a:off x="2554" y="3079"/>
              <a:ext cx="1605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 input to an integer.</a:t>
              </a:r>
              <a:endParaRPr/>
            </a:p>
          </p:txBody>
        </p:sp>
        <p:cxnSp>
          <p:nvCxnSpPr>
            <p:cNvPr id="534" name="Google Shape;534;p73"/>
            <p:cNvCxnSpPr/>
            <p:nvPr/>
          </p:nvCxnSpPr>
          <p:spPr>
            <a:xfrm flipH="1">
              <a:off x="2232" y="3185"/>
              <a:ext cx="322" cy="4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35" name="Google Shape;535;p73"/>
          <p:cNvGrpSpPr/>
          <p:nvPr/>
        </p:nvGrpSpPr>
        <p:grpSpPr>
          <a:xfrm>
            <a:off x="5013325" y="5835650"/>
            <a:ext cx="3678238" cy="477838"/>
            <a:chOff x="2198" y="3676"/>
            <a:chExt cx="2317" cy="301"/>
          </a:xfrm>
        </p:grpSpPr>
        <p:sp>
          <p:nvSpPr>
            <p:cNvPr id="536" name="Google Shape;536;p73"/>
            <p:cNvSpPr txBox="1"/>
            <p:nvPr/>
          </p:nvSpPr>
          <p:spPr>
            <a:xfrm>
              <a:off x="2808" y="3676"/>
              <a:ext cx="1707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new grade to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537" name="Google Shape;537;p73"/>
            <p:cNvCxnSpPr/>
            <p:nvPr/>
          </p:nvCxnSpPr>
          <p:spPr>
            <a:xfrm flipH="1">
              <a:off x="2198" y="3786"/>
              <a:ext cx="606" cy="1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74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Average.html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sp>
        <p:nvSpPr>
          <p:cNvPr id="544" name="Google Shape;544;p74"/>
          <p:cNvSpPr txBox="1"/>
          <p:nvPr>
            <p:ph idx="1" type="subTitle"/>
          </p:nvPr>
        </p:nvSpPr>
        <p:spPr>
          <a:xfrm>
            <a:off x="1600200" y="228600"/>
            <a:ext cx="6934200" cy="33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add 1 to gradeCounter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gradeCounter = gradeCounter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Termination Phase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average = total /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calculate the average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43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display average of exam grades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document.writeln(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"&lt;h1&gt;Class average is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average +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47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48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49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Refresh (or Reload) to run the script again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5" name="Google Shape;54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0" y="3898900"/>
            <a:ext cx="2768600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8images\14_07A.png" id="546" name="Google Shape;546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100" y="3657601"/>
            <a:ext cx="4038600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8images\8_07K.png" id="547" name="Google Shape;547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800" y="4800601"/>
            <a:ext cx="4724400" cy="1870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74"/>
          <p:cNvGrpSpPr/>
          <p:nvPr/>
        </p:nvGrpSpPr>
        <p:grpSpPr>
          <a:xfrm>
            <a:off x="5349875" y="638176"/>
            <a:ext cx="2863850" cy="447675"/>
            <a:chOff x="2410" y="402"/>
            <a:chExt cx="1804" cy="282"/>
          </a:xfrm>
        </p:grpSpPr>
        <p:sp>
          <p:nvSpPr>
            <p:cNvPr id="549" name="Google Shape;549;p74"/>
            <p:cNvSpPr txBox="1"/>
            <p:nvPr/>
          </p:nvSpPr>
          <p:spPr>
            <a:xfrm>
              <a:off x="2651" y="466"/>
              <a:ext cx="1563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Increment the counter.</a:t>
              </a:r>
              <a:endParaRPr/>
            </a:p>
          </p:txBody>
        </p:sp>
        <p:cxnSp>
          <p:nvCxnSpPr>
            <p:cNvPr id="550" name="Google Shape;550;p74"/>
            <p:cNvCxnSpPr/>
            <p:nvPr/>
          </p:nvCxnSpPr>
          <p:spPr>
            <a:xfrm rot="10800000">
              <a:off x="2410" y="402"/>
              <a:ext cx="237" cy="1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51" name="Google Shape;551;p74"/>
          <p:cNvGrpSpPr/>
          <p:nvPr/>
        </p:nvGrpSpPr>
        <p:grpSpPr>
          <a:xfrm>
            <a:off x="4483101" y="1384301"/>
            <a:ext cx="3859213" cy="671513"/>
            <a:chOff x="1864" y="872"/>
            <a:chExt cx="2431" cy="423"/>
          </a:xfrm>
        </p:grpSpPr>
        <p:sp>
          <p:nvSpPr>
            <p:cNvPr id="552" name="Google Shape;552;p74"/>
            <p:cNvSpPr txBox="1"/>
            <p:nvPr/>
          </p:nvSpPr>
          <p:spPr>
            <a:xfrm>
              <a:off x="2329" y="923"/>
              <a:ext cx="1966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Calculate the average of the grades input by the user.</a:t>
              </a:r>
              <a:endParaRPr/>
            </a:p>
          </p:txBody>
        </p:sp>
        <p:cxnSp>
          <p:nvCxnSpPr>
            <p:cNvPr id="553" name="Google Shape;553;p74"/>
            <p:cNvCxnSpPr/>
            <p:nvPr/>
          </p:nvCxnSpPr>
          <p:spPr>
            <a:xfrm rot="10800000">
              <a:off x="1864" y="872"/>
              <a:ext cx="461" cy="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54" name="Google Shape;554;p74"/>
          <p:cNvGrpSpPr/>
          <p:nvPr/>
        </p:nvGrpSpPr>
        <p:grpSpPr>
          <a:xfrm>
            <a:off x="4791075" y="2078038"/>
            <a:ext cx="3557588" cy="798512"/>
            <a:chOff x="2058" y="1309"/>
            <a:chExt cx="2241" cy="503"/>
          </a:xfrm>
        </p:grpSpPr>
        <p:sp>
          <p:nvSpPr>
            <p:cNvPr id="555" name="Google Shape;555;p74"/>
            <p:cNvSpPr txBox="1"/>
            <p:nvPr/>
          </p:nvSpPr>
          <p:spPr>
            <a:xfrm>
              <a:off x="2567" y="1440"/>
              <a:ext cx="1732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Write the result to the XHTML document.</a:t>
              </a:r>
              <a:endParaRPr/>
            </a:p>
          </p:txBody>
        </p:sp>
        <p:cxnSp>
          <p:nvCxnSpPr>
            <p:cNvPr id="556" name="Google Shape;556;p74"/>
            <p:cNvCxnSpPr/>
            <p:nvPr/>
          </p:nvCxnSpPr>
          <p:spPr>
            <a:xfrm rot="10800000">
              <a:off x="2058" y="1309"/>
              <a:ext cx="500" cy="32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75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Average2.html</a:t>
            </a:r>
            <a:endParaRPr/>
          </a:p>
        </p:txBody>
      </p:sp>
      <p:sp>
        <p:nvSpPr>
          <p:cNvPr id="563" name="Google Shape;563;p75"/>
          <p:cNvSpPr txBox="1"/>
          <p:nvPr>
            <p:ph idx="1" type="subTitle"/>
          </p:nvPr>
        </p:nvSpPr>
        <p:spPr>
          <a:xfrm>
            <a:off x="1600200" y="228600"/>
            <a:ext cx="6934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8.9: Average2.html   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Sentinel-controlled Repetition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Average Program: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Sentinel-controlled Repetition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gradeCounter,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number of grades entered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gradeValue,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grade value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total,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sum of grades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average,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average of all grades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grade;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grade typed by user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Initialization phase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total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clear total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gradeCounter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prepare to loop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Processing phase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prompt for input and read grade from user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grade = window.prompt(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"Enter Integer Grade, -1 to Quit:"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"0"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convert grade from a string to an integer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gradeValue = parseInt( grade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gradeValue !=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add gradeValue to total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total = total + gradeValue;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64" name="Google Shape;564;p75"/>
          <p:cNvGrpSpPr/>
          <p:nvPr/>
        </p:nvGrpSpPr>
        <p:grpSpPr>
          <a:xfrm>
            <a:off x="4772025" y="3738564"/>
            <a:ext cx="5627688" cy="1303337"/>
            <a:chOff x="2046" y="2355"/>
            <a:chExt cx="3545" cy="821"/>
          </a:xfrm>
        </p:grpSpPr>
        <p:sp>
          <p:nvSpPr>
            <p:cNvPr id="565" name="Google Shape;565;p75"/>
            <p:cNvSpPr txBox="1"/>
            <p:nvPr/>
          </p:nvSpPr>
          <p:spPr>
            <a:xfrm>
              <a:off x="2744" y="2355"/>
              <a:ext cx="2847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Prompt for the user to enter a grade,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-1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end.</a:t>
              </a:r>
              <a:endParaRPr/>
            </a:p>
          </p:txBody>
        </p:sp>
        <p:cxnSp>
          <p:nvCxnSpPr>
            <p:cNvPr id="566" name="Google Shape;566;p75"/>
            <p:cNvCxnSpPr/>
            <p:nvPr/>
          </p:nvCxnSpPr>
          <p:spPr>
            <a:xfrm flipH="1">
              <a:off x="2046" y="2469"/>
              <a:ext cx="698" cy="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67" name="Google Shape;567;p75"/>
          <p:cNvGrpSpPr/>
          <p:nvPr/>
        </p:nvGrpSpPr>
        <p:grpSpPr>
          <a:xfrm>
            <a:off x="3340100" y="4559301"/>
            <a:ext cx="5754688" cy="1579563"/>
            <a:chOff x="1144" y="2872"/>
            <a:chExt cx="3625" cy="995"/>
          </a:xfrm>
        </p:grpSpPr>
        <p:sp>
          <p:nvSpPr>
            <p:cNvPr id="568" name="Google Shape;568;p75"/>
            <p:cNvSpPr txBox="1"/>
            <p:nvPr/>
          </p:nvSpPr>
          <p:spPr>
            <a:xfrm>
              <a:off x="1948" y="2872"/>
              <a:ext cx="2821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loop will continue until the user input equals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–1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569" name="Google Shape;569;p75"/>
            <p:cNvCxnSpPr/>
            <p:nvPr/>
          </p:nvCxnSpPr>
          <p:spPr>
            <a:xfrm flipH="1">
              <a:off x="1144" y="3062"/>
              <a:ext cx="800" cy="80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76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Average2.html</a:t>
            </a:r>
            <a:endParaRPr/>
          </a:p>
        </p:txBody>
      </p:sp>
      <p:sp>
        <p:nvSpPr>
          <p:cNvPr id="576" name="Google Shape;576;p76"/>
          <p:cNvSpPr txBox="1"/>
          <p:nvPr>
            <p:ph idx="1" type="subTitle"/>
          </p:nvPr>
        </p:nvSpPr>
        <p:spPr>
          <a:xfrm>
            <a:off x="1600200" y="228600"/>
            <a:ext cx="6934200" cy="55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add 1 to gradeCounter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gradeCounter = gradeCounter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prompt for input and read grade from user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grade = window.prompt(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"Enter Integer Grade, -1 to Quit:"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43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convert grade from a string to an integer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gradeValue = parseInt( grade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47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Termination phase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gradeCounter !=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average = total / gradeCounter;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display average of exam grades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document.writeln(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"&lt;h1&gt;Class average is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average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"&lt;p&gt;No grades were entered&lt;/p&gt;"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59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Refresh (or Reload) to run the script again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65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77" name="Google Shape;577;p76"/>
          <p:cNvGrpSpPr/>
          <p:nvPr/>
        </p:nvGrpSpPr>
        <p:grpSpPr>
          <a:xfrm>
            <a:off x="4845050" y="1331913"/>
            <a:ext cx="4667250" cy="952500"/>
            <a:chOff x="2092" y="839"/>
            <a:chExt cx="2940" cy="600"/>
          </a:xfrm>
        </p:grpSpPr>
        <p:sp>
          <p:nvSpPr>
            <p:cNvPr id="578" name="Google Shape;578;p76"/>
            <p:cNvSpPr txBox="1"/>
            <p:nvPr/>
          </p:nvSpPr>
          <p:spPr>
            <a:xfrm>
              <a:off x="2207" y="1067"/>
              <a:ext cx="2825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iteration of the loop will open a prompt dialog allowing the user to input another grade.</a:t>
              </a:r>
              <a:endParaRPr/>
            </a:p>
          </p:txBody>
        </p:sp>
        <p:cxnSp>
          <p:nvCxnSpPr>
            <p:cNvPr id="579" name="Google Shape;579;p76"/>
            <p:cNvCxnSpPr/>
            <p:nvPr/>
          </p:nvCxnSpPr>
          <p:spPr>
            <a:xfrm rot="10800000">
              <a:off x="2092" y="839"/>
              <a:ext cx="106" cy="4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7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77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id="586" name="Google Shape;5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1384301"/>
            <a:ext cx="21590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8images\8_09C.png" id="587" name="Google Shape;587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952500"/>
            <a:ext cx="4648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8images\8_09E.png" id="588" name="Google Shape;588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7100" y="2362201"/>
            <a:ext cx="5773738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8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78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Analysis.html</a:t>
            </a:r>
            <a:endParaRPr/>
          </a:p>
        </p:txBody>
      </p:sp>
      <p:sp>
        <p:nvSpPr>
          <p:cNvPr id="595" name="Google Shape;595;p78"/>
          <p:cNvSpPr txBox="1"/>
          <p:nvPr>
            <p:ph idx="1" type="subTitle"/>
          </p:nvPr>
        </p:nvSpPr>
        <p:spPr>
          <a:xfrm>
            <a:off x="1600200" y="228600"/>
            <a:ext cx="6934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8.11: analysis.html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Analyzing Exam Results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Analysis of Examination Results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// initializing variables in declarations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passes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number of passes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failures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number of failures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student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student counter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result;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one exam result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process 10 students; counter-controlled loop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student &lt;=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result = window.prompt(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"Enter result (1=pass,2=fail)", "0"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result == "1" 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passes = passes + 1;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failures = failures + 1;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student = student + 1;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96" name="Google Shape;596;p78"/>
          <p:cNvGrpSpPr/>
          <p:nvPr/>
        </p:nvGrpSpPr>
        <p:grpSpPr>
          <a:xfrm>
            <a:off x="3406775" y="1223963"/>
            <a:ext cx="6548438" cy="2736850"/>
            <a:chOff x="1186" y="771"/>
            <a:chExt cx="4125" cy="1724"/>
          </a:xfrm>
        </p:grpSpPr>
        <p:sp>
          <p:nvSpPr>
            <p:cNvPr id="597" name="Google Shape;597;p78"/>
            <p:cNvSpPr txBox="1"/>
            <p:nvPr/>
          </p:nvSpPr>
          <p:spPr>
            <a:xfrm>
              <a:off x="2596" y="771"/>
              <a:ext cx="2715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loop will continue until the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student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10 meaning 10 results were entered.</a:t>
              </a:r>
              <a:endParaRPr/>
            </a:p>
          </p:txBody>
        </p:sp>
        <p:cxnSp>
          <p:nvCxnSpPr>
            <p:cNvPr id="598" name="Google Shape;598;p78"/>
            <p:cNvCxnSpPr/>
            <p:nvPr/>
          </p:nvCxnSpPr>
          <p:spPr>
            <a:xfrm flipH="1">
              <a:off x="1186" y="957"/>
              <a:ext cx="1406" cy="15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99" name="Google Shape;599;p78"/>
          <p:cNvGrpSpPr/>
          <p:nvPr/>
        </p:nvGrpSpPr>
        <p:grpSpPr>
          <a:xfrm>
            <a:off x="5154613" y="2178051"/>
            <a:ext cx="5218112" cy="1990725"/>
            <a:chOff x="2287" y="1372"/>
            <a:chExt cx="3287" cy="1254"/>
          </a:xfrm>
        </p:grpSpPr>
        <p:sp>
          <p:nvSpPr>
            <p:cNvPr id="600" name="Google Shape;600;p78"/>
            <p:cNvSpPr txBox="1"/>
            <p:nvPr/>
          </p:nvSpPr>
          <p:spPr>
            <a:xfrm>
              <a:off x="2888" y="1372"/>
              <a:ext cx="2686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Entering a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into the prompt dialog means the student passed the exam. A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means the student failed.</a:t>
              </a:r>
              <a:endParaRPr/>
            </a:p>
          </p:txBody>
        </p:sp>
        <p:cxnSp>
          <p:nvCxnSpPr>
            <p:cNvPr id="601" name="Google Shape;601;p78"/>
            <p:cNvCxnSpPr/>
            <p:nvPr/>
          </p:nvCxnSpPr>
          <p:spPr>
            <a:xfrm flipH="1">
              <a:off x="2287" y="1635"/>
              <a:ext cx="601" cy="9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02" name="Google Shape;602;p78"/>
          <p:cNvGrpSpPr/>
          <p:nvPr/>
        </p:nvGrpSpPr>
        <p:grpSpPr>
          <a:xfrm>
            <a:off x="5262563" y="4075114"/>
            <a:ext cx="4995862" cy="835025"/>
            <a:chOff x="2355" y="2567"/>
            <a:chExt cx="3147" cy="526"/>
          </a:xfrm>
        </p:grpSpPr>
        <p:sp>
          <p:nvSpPr>
            <p:cNvPr id="603" name="Google Shape;603;p78"/>
            <p:cNvSpPr txBox="1"/>
            <p:nvPr/>
          </p:nvSpPr>
          <p:spPr>
            <a:xfrm>
              <a:off x="2791" y="2567"/>
              <a:ext cx="2711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 value of 1 was entered, the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passes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incremented by one, otherwise,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failures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incremented.</a:t>
              </a:r>
              <a:endParaRPr/>
            </a:p>
          </p:txBody>
        </p:sp>
        <p:cxnSp>
          <p:nvCxnSpPr>
            <p:cNvPr id="604" name="Google Shape;604;p78"/>
            <p:cNvCxnSpPr/>
            <p:nvPr/>
          </p:nvCxnSpPr>
          <p:spPr>
            <a:xfrm flipH="1">
              <a:off x="2355" y="2838"/>
              <a:ext cx="44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9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79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Analysis.html</a:t>
            </a:r>
            <a:endParaRPr/>
          </a:p>
        </p:txBody>
      </p:sp>
      <p:sp>
        <p:nvSpPr>
          <p:cNvPr id="611" name="Google Shape;611;p79"/>
          <p:cNvSpPr txBox="1"/>
          <p:nvPr>
            <p:ph idx="1" type="subTitle"/>
          </p:nvPr>
        </p:nvSpPr>
        <p:spPr>
          <a:xfrm>
            <a:off x="1600200" y="228600"/>
            <a:ext cx="69342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termination phase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"&lt;h1&gt;Examination Results&lt;/h1&gt;"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document.writeln(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"Passed: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passes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/&gt;Failed: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failures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passes &gt;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/&gt;Raise Tuition"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45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Refresh (or Reload) to run the script again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46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47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12" name="Google Shape;612;p79"/>
          <p:cNvGrpSpPr/>
          <p:nvPr/>
        </p:nvGrpSpPr>
        <p:grpSpPr>
          <a:xfrm>
            <a:off x="4333876" y="1365250"/>
            <a:ext cx="5768975" cy="1189038"/>
            <a:chOff x="1770" y="860"/>
            <a:chExt cx="3634" cy="749"/>
          </a:xfrm>
        </p:grpSpPr>
        <p:sp>
          <p:nvSpPr>
            <p:cNvPr id="613" name="Google Shape;613;p79"/>
            <p:cNvSpPr txBox="1"/>
            <p:nvPr/>
          </p:nvSpPr>
          <p:spPr>
            <a:xfrm>
              <a:off x="2283" y="1237"/>
              <a:ext cx="3121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more than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students passed the exam, the program says to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“Raise Tuition”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614" name="Google Shape;614;p79"/>
            <p:cNvCxnSpPr/>
            <p:nvPr/>
          </p:nvCxnSpPr>
          <p:spPr>
            <a:xfrm rot="10800000">
              <a:off x="1770" y="860"/>
              <a:ext cx="509" cy="5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Study JavaScript?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one of the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languages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all web developers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learn: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1.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define the content of web pages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2.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specify the layout of web pages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3.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program the behavior of web pages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0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80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descr="C:\Documents and Settings\josh\Desktop\pete\ch8images\8_11A.png" id="621" name="Google Shape;62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04800"/>
            <a:ext cx="342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8images\8_11A.png" id="622" name="Google Shape;62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8" y="3568700"/>
            <a:ext cx="3352800" cy="86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8images\8_11C.png" id="623" name="Google Shape;623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1" y="1257300"/>
            <a:ext cx="4416425" cy="212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8images\8_11D.png" id="624" name="Google Shape;624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1" y="4508501"/>
            <a:ext cx="4416425" cy="19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1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81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SwitchTest.html</a:t>
            </a:r>
            <a:endParaRPr/>
          </a:p>
        </p:txBody>
      </p:sp>
      <p:sp>
        <p:nvSpPr>
          <p:cNvPr id="631" name="Google Shape;631;p81"/>
          <p:cNvSpPr txBox="1"/>
          <p:nvPr>
            <p:ph idx="1" type="subTitle"/>
          </p:nvPr>
        </p:nvSpPr>
        <p:spPr>
          <a:xfrm>
            <a:off x="1600200" y="228600"/>
            <a:ext cx="69342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9.7: SwitchTest.html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Using the switch structure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Switching between XHTML List Formats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choice,  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user’s choice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startTag,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starting list item tag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endTag,  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ending list item tag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validInput 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indicates if input is valid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listType; 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list type as a string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choice = window.prompt(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"Select a list style:\n"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 (bullet), 2 (numbered), 3 (lettered)"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choice )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startTag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"&lt;ul&gt;"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endTag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"&lt;/ul&gt;"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listType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"&lt;h1&gt;Bullet List&lt;/h1&gt;"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startTag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"&lt;ol&gt;"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endTag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"&lt;/ol&gt;"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listType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"&lt;h1&gt;Ordered List: Numbered&lt;/h1&gt;"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2" name="Google Shape;632;p81"/>
          <p:cNvGrpSpPr/>
          <p:nvPr/>
        </p:nvGrpSpPr>
        <p:grpSpPr>
          <a:xfrm>
            <a:off x="4044951" y="2703513"/>
            <a:ext cx="4708525" cy="1606550"/>
            <a:chOff x="1588" y="1703"/>
            <a:chExt cx="2966" cy="1012"/>
          </a:xfrm>
        </p:grpSpPr>
        <p:sp>
          <p:nvSpPr>
            <p:cNvPr id="633" name="Google Shape;633;p81"/>
            <p:cNvSpPr txBox="1"/>
            <p:nvPr/>
          </p:nvSpPr>
          <p:spPr>
            <a:xfrm>
              <a:off x="2177" y="1703"/>
              <a:ext cx="2377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choice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evaluated against each of the values of 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labels.</a:t>
              </a:r>
              <a:endParaRPr/>
            </a:p>
          </p:txBody>
        </p:sp>
        <p:cxnSp>
          <p:nvCxnSpPr>
            <p:cNvPr id="634" name="Google Shape;634;p81"/>
            <p:cNvCxnSpPr/>
            <p:nvPr/>
          </p:nvCxnSpPr>
          <p:spPr>
            <a:xfrm flipH="1">
              <a:off x="1588" y="1885"/>
              <a:ext cx="585" cy="8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35" name="Google Shape;635;p81"/>
          <p:cNvGrpSpPr/>
          <p:nvPr/>
        </p:nvGrpSpPr>
        <p:grpSpPr>
          <a:xfrm>
            <a:off x="3379788" y="2205038"/>
            <a:ext cx="5110162" cy="1554162"/>
            <a:chOff x="1169" y="1389"/>
            <a:chExt cx="3219" cy="979"/>
          </a:xfrm>
        </p:grpSpPr>
        <p:sp>
          <p:nvSpPr>
            <p:cNvPr id="636" name="Google Shape;636;p81"/>
            <p:cNvSpPr txBox="1"/>
            <p:nvPr/>
          </p:nvSpPr>
          <p:spPr>
            <a:xfrm>
              <a:off x="1720" y="1389"/>
              <a:ext cx="2668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Variable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choice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given the value input by the user in the prompt dialog.</a:t>
              </a:r>
              <a:endParaRPr/>
            </a:p>
          </p:txBody>
        </p:sp>
        <p:cxnSp>
          <p:nvCxnSpPr>
            <p:cNvPr id="637" name="Google Shape;637;p81"/>
            <p:cNvCxnSpPr/>
            <p:nvPr/>
          </p:nvCxnSpPr>
          <p:spPr>
            <a:xfrm flipH="1">
              <a:off x="1169" y="1576"/>
              <a:ext cx="546" cy="7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38" name="Google Shape;638;p81"/>
          <p:cNvGrpSpPr/>
          <p:nvPr/>
        </p:nvGrpSpPr>
        <p:grpSpPr>
          <a:xfrm>
            <a:off x="4025901" y="4013200"/>
            <a:ext cx="4792663" cy="1231900"/>
            <a:chOff x="1576" y="2528"/>
            <a:chExt cx="3019" cy="776"/>
          </a:xfrm>
        </p:grpSpPr>
        <p:sp>
          <p:nvSpPr>
            <p:cNvPr id="639" name="Google Shape;639;p81"/>
            <p:cNvSpPr txBox="1"/>
            <p:nvPr/>
          </p:nvSpPr>
          <p:spPr>
            <a:xfrm>
              <a:off x="2054" y="2528"/>
              <a:ext cx="2541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statement causes program control to proceed with the first statement after 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switch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structure.</a:t>
              </a:r>
              <a:endParaRPr/>
            </a:p>
          </p:txBody>
        </p:sp>
        <p:cxnSp>
          <p:nvCxnSpPr>
            <p:cNvPr id="640" name="Google Shape;640;p81"/>
            <p:cNvCxnSpPr/>
            <p:nvPr/>
          </p:nvCxnSpPr>
          <p:spPr>
            <a:xfrm flipH="1">
              <a:off x="1576" y="2791"/>
              <a:ext cx="474" cy="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2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82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SwitchTest.html</a:t>
            </a:r>
            <a:endParaRPr/>
          </a:p>
        </p:txBody>
      </p:sp>
      <p:sp>
        <p:nvSpPr>
          <p:cNvPr id="647" name="Google Shape;647;p82"/>
          <p:cNvSpPr txBox="1"/>
          <p:nvPr>
            <p:ph idx="1" type="subTitle"/>
          </p:nvPr>
        </p:nvSpPr>
        <p:spPr>
          <a:xfrm>
            <a:off x="1600200" y="228600"/>
            <a:ext cx="6934200" cy="50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startTag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"&lt;ol type = \"A\"&gt;"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endTag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"&lt;/ol&gt;"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listType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"&lt;h1&gt;Ordered List: Lettered&lt;/h1&gt;"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validInput 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validInput ==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{      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document.writeln( listType + startTag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++i 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"&lt;li&gt;List item 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i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"&lt;/li&gt;"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document.writeln( endTag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"Invalid choice: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choice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55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56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57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58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Refresh (or Reload) to run the script again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59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48" name="Google Shape;648;p82"/>
          <p:cNvGrpSpPr/>
          <p:nvPr/>
        </p:nvGrpSpPr>
        <p:grpSpPr>
          <a:xfrm>
            <a:off x="4508500" y="1519239"/>
            <a:ext cx="5124450" cy="617537"/>
            <a:chOff x="1880" y="957"/>
            <a:chExt cx="3228" cy="389"/>
          </a:xfrm>
        </p:grpSpPr>
        <p:sp>
          <p:nvSpPr>
            <p:cNvPr id="649" name="Google Shape;649;p82"/>
            <p:cNvSpPr txBox="1"/>
            <p:nvPr/>
          </p:nvSpPr>
          <p:spPr>
            <a:xfrm>
              <a:off x="2643" y="974"/>
              <a:ext cx="2465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none of 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 match, variable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validInput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set to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650" name="Google Shape;650;p82"/>
            <p:cNvCxnSpPr/>
            <p:nvPr/>
          </p:nvCxnSpPr>
          <p:spPr>
            <a:xfrm rot="10800000">
              <a:off x="1880" y="957"/>
              <a:ext cx="754" cy="1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51" name="Google Shape;651;p82"/>
          <p:cNvGrpSpPr/>
          <p:nvPr/>
        </p:nvGrpSpPr>
        <p:grpSpPr>
          <a:xfrm>
            <a:off x="4152900" y="2097089"/>
            <a:ext cx="4356100" cy="947737"/>
            <a:chOff x="1656" y="1321"/>
            <a:chExt cx="2744" cy="597"/>
          </a:xfrm>
        </p:grpSpPr>
        <p:sp>
          <p:nvSpPr>
            <p:cNvPr id="652" name="Google Shape;652;p82"/>
            <p:cNvSpPr txBox="1"/>
            <p:nvPr/>
          </p:nvSpPr>
          <p:spPr>
            <a:xfrm>
              <a:off x="2050" y="1546"/>
              <a:ext cx="2350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the user input a valid value, the list is created.</a:t>
              </a:r>
              <a:endParaRPr/>
            </a:p>
          </p:txBody>
        </p:sp>
        <p:cxnSp>
          <p:nvCxnSpPr>
            <p:cNvPr id="653" name="Google Shape;653;p82"/>
            <p:cNvCxnSpPr/>
            <p:nvPr/>
          </p:nvCxnSpPr>
          <p:spPr>
            <a:xfrm rot="10800000">
              <a:off x="1656" y="1321"/>
              <a:ext cx="390" cy="4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54" name="Google Shape;654;p82"/>
          <p:cNvGrpSpPr/>
          <p:nvPr/>
        </p:nvGrpSpPr>
        <p:grpSpPr>
          <a:xfrm>
            <a:off x="5759451" y="3751263"/>
            <a:ext cx="4283075" cy="893762"/>
            <a:chOff x="2668" y="2363"/>
            <a:chExt cx="2698" cy="563"/>
          </a:xfrm>
        </p:grpSpPr>
        <p:sp>
          <p:nvSpPr>
            <p:cNvPr id="655" name="Google Shape;655;p82"/>
            <p:cNvSpPr txBox="1"/>
            <p:nvPr/>
          </p:nvSpPr>
          <p:spPr>
            <a:xfrm>
              <a:off x="2973" y="2554"/>
              <a:ext cx="2393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Otherwise, the message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“Invalid choice”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displayed in the browser.</a:t>
              </a:r>
              <a:endParaRPr/>
            </a:p>
          </p:txBody>
        </p:sp>
        <p:cxnSp>
          <p:nvCxnSpPr>
            <p:cNvPr id="656" name="Google Shape;656;p82"/>
            <p:cNvCxnSpPr/>
            <p:nvPr/>
          </p:nvCxnSpPr>
          <p:spPr>
            <a:xfrm rot="10800000">
              <a:off x="2668" y="2363"/>
              <a:ext cx="301" cy="3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3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83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descr="C:\Documents and Settings\josh\Desktop\pete\ch9images\9_07A.png" id="663" name="Google Shape;66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900" y="1079500"/>
            <a:ext cx="4648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9images\9_07B.png" id="664" name="Google Shape;664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1" y="2590800"/>
            <a:ext cx="54387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4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84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descr="C:\Documents and Settings\josh\Desktop\pete\ch9images\9_07C.png" id="671" name="Google Shape;671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800" y="381000"/>
            <a:ext cx="32004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9images\9_07D.png" id="672" name="Google Shape;672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0" y="1295400"/>
            <a:ext cx="3810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9images\9_07E.png" id="673" name="Google Shape;673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9800" y="3581400"/>
            <a:ext cx="32004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9images\9_07F.png" id="674" name="Google Shape;674;p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0401" y="4495800"/>
            <a:ext cx="3762375" cy="19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5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85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InitArray.html</a:t>
            </a:r>
            <a:endParaRPr/>
          </a:p>
        </p:txBody>
      </p:sp>
      <p:sp>
        <p:nvSpPr>
          <p:cNvPr id="681" name="Google Shape;681;p85"/>
          <p:cNvSpPr txBox="1"/>
          <p:nvPr>
            <p:ph idx="1" type="subTitle"/>
          </p:nvPr>
        </p:nvSpPr>
        <p:spPr>
          <a:xfrm>
            <a:off x="1600200" y="228600"/>
            <a:ext cx="6934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11.3: InitArray.html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Initializing an Array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Initializing an Array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this function is called when the &lt;body&gt; element's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onload event occurs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initializeArrays()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n1 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5-element Array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n2 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Array();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allocate empty Array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assign values to each element of Array n1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n1.length; ++i )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n1[ i ] = i;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create and initialize five-elements in Array n2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++i 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n2[ i ] = i;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outputArray(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"Array n1 contains"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n1 );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outputArray(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"Array n2 contains"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n2 );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82" name="Google Shape;682;p85"/>
          <p:cNvGrpSpPr/>
          <p:nvPr/>
        </p:nvGrpSpPr>
        <p:grpSpPr>
          <a:xfrm>
            <a:off x="3816350" y="1849438"/>
            <a:ext cx="5257800" cy="1579562"/>
            <a:chOff x="1444" y="1165"/>
            <a:chExt cx="3312" cy="995"/>
          </a:xfrm>
        </p:grpSpPr>
        <p:sp>
          <p:nvSpPr>
            <p:cNvPr id="683" name="Google Shape;683;p85"/>
            <p:cNvSpPr txBox="1"/>
            <p:nvPr/>
          </p:nvSpPr>
          <p:spPr>
            <a:xfrm>
              <a:off x="2757" y="1165"/>
              <a:ext cx="1999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Array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n1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five elements.</a:t>
              </a:r>
              <a:endParaRPr/>
            </a:p>
          </p:txBody>
        </p:sp>
        <p:cxnSp>
          <p:nvCxnSpPr>
            <p:cNvPr id="684" name="Google Shape;684;p85"/>
            <p:cNvCxnSpPr/>
            <p:nvPr/>
          </p:nvCxnSpPr>
          <p:spPr>
            <a:xfrm flipH="1">
              <a:off x="1444" y="1279"/>
              <a:ext cx="1309" cy="8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85" name="Google Shape;685;p85"/>
          <p:cNvGrpSpPr/>
          <p:nvPr/>
        </p:nvGrpSpPr>
        <p:grpSpPr>
          <a:xfrm>
            <a:off x="3560764" y="3038476"/>
            <a:ext cx="6415087" cy="1103313"/>
            <a:chOff x="1283" y="1914"/>
            <a:chExt cx="4041" cy="695"/>
          </a:xfrm>
        </p:grpSpPr>
        <p:sp>
          <p:nvSpPr>
            <p:cNvPr id="686" name="Google Shape;686;p85"/>
            <p:cNvSpPr txBox="1"/>
            <p:nvPr/>
          </p:nvSpPr>
          <p:spPr>
            <a:xfrm>
              <a:off x="2634" y="1914"/>
              <a:ext cx="2690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loop initializes the elements in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n1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their subscript numbers (0 to 4).</a:t>
              </a:r>
              <a:endParaRPr/>
            </a:p>
          </p:txBody>
        </p:sp>
        <p:cxnSp>
          <p:nvCxnSpPr>
            <p:cNvPr id="687" name="Google Shape;687;p85"/>
            <p:cNvCxnSpPr/>
            <p:nvPr/>
          </p:nvCxnSpPr>
          <p:spPr>
            <a:xfrm flipH="1">
              <a:off x="1283" y="2101"/>
              <a:ext cx="1339" cy="5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88" name="Google Shape;688;p85"/>
          <p:cNvGrpSpPr/>
          <p:nvPr/>
        </p:nvGrpSpPr>
        <p:grpSpPr>
          <a:xfrm>
            <a:off x="3816351" y="2439989"/>
            <a:ext cx="5332413" cy="1177925"/>
            <a:chOff x="1444" y="1537"/>
            <a:chExt cx="3359" cy="742"/>
          </a:xfrm>
        </p:grpSpPr>
        <p:sp>
          <p:nvSpPr>
            <p:cNvPr id="689" name="Google Shape;689;p85"/>
            <p:cNvSpPr txBox="1"/>
            <p:nvPr/>
          </p:nvSpPr>
          <p:spPr>
            <a:xfrm>
              <a:off x="2694" y="1537"/>
              <a:ext cx="2109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Array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n2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 empty array.</a:t>
              </a:r>
              <a:endParaRPr/>
            </a:p>
          </p:txBody>
        </p:sp>
        <p:cxnSp>
          <p:nvCxnSpPr>
            <p:cNvPr id="690" name="Google Shape;690;p85"/>
            <p:cNvCxnSpPr/>
            <p:nvPr/>
          </p:nvCxnSpPr>
          <p:spPr>
            <a:xfrm flipH="1">
              <a:off x="1444" y="1652"/>
              <a:ext cx="1245" cy="6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91" name="Google Shape;691;p85"/>
          <p:cNvGrpSpPr/>
          <p:nvPr/>
        </p:nvGrpSpPr>
        <p:grpSpPr>
          <a:xfrm>
            <a:off x="3587750" y="3994151"/>
            <a:ext cx="6326188" cy="887413"/>
            <a:chOff x="1300" y="2516"/>
            <a:chExt cx="3985" cy="559"/>
          </a:xfrm>
        </p:grpSpPr>
        <p:sp>
          <p:nvSpPr>
            <p:cNvPr id="692" name="Google Shape;692;p85"/>
            <p:cNvSpPr txBox="1"/>
            <p:nvPr/>
          </p:nvSpPr>
          <p:spPr>
            <a:xfrm>
              <a:off x="2304" y="2516"/>
              <a:ext cx="2981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loop adds five elements to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Array n2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initialize each element to its subscript number (0 to 4).</a:t>
              </a:r>
              <a:endParaRPr/>
            </a:p>
          </p:txBody>
        </p:sp>
        <p:cxnSp>
          <p:nvCxnSpPr>
            <p:cNvPr id="693" name="Google Shape;693;p85"/>
            <p:cNvCxnSpPr/>
            <p:nvPr/>
          </p:nvCxnSpPr>
          <p:spPr>
            <a:xfrm flipH="1">
              <a:off x="1300" y="2698"/>
              <a:ext cx="1000" cy="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94" name="Google Shape;694;p85"/>
          <p:cNvGrpSpPr/>
          <p:nvPr/>
        </p:nvGrpSpPr>
        <p:grpSpPr>
          <a:xfrm>
            <a:off x="4306888" y="4686300"/>
            <a:ext cx="5473700" cy="954088"/>
            <a:chOff x="1753" y="2952"/>
            <a:chExt cx="3448" cy="601"/>
          </a:xfrm>
        </p:grpSpPr>
        <p:sp>
          <p:nvSpPr>
            <p:cNvPr id="695" name="Google Shape;695;p85"/>
            <p:cNvSpPr txBox="1"/>
            <p:nvPr/>
          </p:nvSpPr>
          <p:spPr>
            <a:xfrm>
              <a:off x="2596" y="2952"/>
              <a:ext cx="2605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function displays the contents of its respective Array in an XHTML table.</a:t>
              </a:r>
              <a:endParaRPr/>
            </a:p>
          </p:txBody>
        </p:sp>
        <p:cxnSp>
          <p:nvCxnSpPr>
            <p:cNvPr id="696" name="Google Shape;696;p85"/>
            <p:cNvCxnSpPr/>
            <p:nvPr/>
          </p:nvCxnSpPr>
          <p:spPr>
            <a:xfrm flipH="1">
              <a:off x="1753" y="3143"/>
              <a:ext cx="831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7" name="Google Shape;697;p85"/>
            <p:cNvCxnSpPr/>
            <p:nvPr/>
          </p:nvCxnSpPr>
          <p:spPr>
            <a:xfrm flipH="1">
              <a:off x="1758" y="3151"/>
              <a:ext cx="838" cy="4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6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86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InitArray.html</a:t>
            </a:r>
            <a:endParaRPr/>
          </a:p>
        </p:txBody>
      </p:sp>
      <p:sp>
        <p:nvSpPr>
          <p:cNvPr id="704" name="Google Shape;704;p86"/>
          <p:cNvSpPr txBox="1"/>
          <p:nvPr>
            <p:ph idx="1" type="subTitle"/>
          </p:nvPr>
        </p:nvSpPr>
        <p:spPr>
          <a:xfrm>
            <a:off x="1600200" y="228600"/>
            <a:ext cx="6934200" cy="42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output "header" followed by a two-column table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containing subscripts and elements of "theArray"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outputArray( header, theArray 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"&lt;h2&gt;"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header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"&lt;/h2&gt;"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"&lt;table border = \"1\" width ="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"\"100%\"&gt;"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"&lt;thead&gt;&lt;th width = \"100\""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"align = \"left\"&gt;Subscript&lt;/th&gt;"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"&lt;th align = \"left\"&gt;Value&lt;/th&gt;&lt;/thead&gt;&lt;tbody&gt;"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theArray.length; i++ )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"&lt;tr&gt;&lt;td&gt;"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i +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"&lt;/td&gt;&lt;td&gt;"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theArray[ i ]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"&lt;/td&gt;&lt;/tr&gt;"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48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"&lt;/tbody&gt;&lt;/table&gt;"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53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&lt;/head&gt;&lt;body onload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"initializeArrays()"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55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5" name="Google Shape;705;p86"/>
          <p:cNvGrpSpPr/>
          <p:nvPr/>
        </p:nvGrpSpPr>
        <p:grpSpPr>
          <a:xfrm>
            <a:off x="3762376" y="806451"/>
            <a:ext cx="4100513" cy="1617663"/>
            <a:chOff x="1410" y="508"/>
            <a:chExt cx="2583" cy="1019"/>
          </a:xfrm>
        </p:grpSpPr>
        <p:sp>
          <p:nvSpPr>
            <p:cNvPr id="706" name="Google Shape;706;p86"/>
            <p:cNvSpPr txBox="1"/>
            <p:nvPr/>
          </p:nvSpPr>
          <p:spPr>
            <a:xfrm>
              <a:off x="1410" y="847"/>
              <a:ext cx="2583" cy="68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first time function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ouputArray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called, variable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header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gets the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“Array n1 contains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”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variable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theArray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gets the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n1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07" name="Google Shape;707;p86"/>
            <p:cNvCxnSpPr/>
            <p:nvPr/>
          </p:nvCxnSpPr>
          <p:spPr>
            <a:xfrm rot="10800000">
              <a:off x="2406" y="508"/>
              <a:ext cx="283" cy="3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8" name="Google Shape;708;p86"/>
            <p:cNvCxnSpPr/>
            <p:nvPr/>
          </p:nvCxnSpPr>
          <p:spPr>
            <a:xfrm flipH="1" rot="10800000">
              <a:off x="2685" y="512"/>
              <a:ext cx="165" cy="3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09" name="Google Shape;709;p86"/>
          <p:cNvGrpSpPr/>
          <p:nvPr/>
        </p:nvGrpSpPr>
        <p:grpSpPr>
          <a:xfrm>
            <a:off x="3797300" y="833439"/>
            <a:ext cx="4052888" cy="1577975"/>
            <a:chOff x="1432" y="525"/>
            <a:chExt cx="2553" cy="994"/>
          </a:xfrm>
        </p:grpSpPr>
        <p:sp>
          <p:nvSpPr>
            <p:cNvPr id="710" name="Google Shape;710;p86"/>
            <p:cNvSpPr txBox="1"/>
            <p:nvPr/>
          </p:nvSpPr>
          <p:spPr>
            <a:xfrm>
              <a:off x="1432" y="839"/>
              <a:ext cx="2553" cy="68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second time function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ouputArray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called, variable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header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gets the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“Array n2 contains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”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variable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theArray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gets the value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n2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11" name="Google Shape;711;p86"/>
            <p:cNvCxnSpPr/>
            <p:nvPr/>
          </p:nvCxnSpPr>
          <p:spPr>
            <a:xfrm rot="10800000">
              <a:off x="2452" y="525"/>
              <a:ext cx="259" cy="3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2" name="Google Shape;712;p86"/>
            <p:cNvCxnSpPr/>
            <p:nvPr/>
          </p:nvCxnSpPr>
          <p:spPr>
            <a:xfrm flipH="1" rot="10800000">
              <a:off x="2706" y="534"/>
              <a:ext cx="174" cy="3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7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87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descr="C:\Documents and Settings\josh\Desktop\pete\ch11imagesP\11_03.png" id="719" name="Google Shape;71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00" y="457201"/>
            <a:ext cx="6211888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8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88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InitArray2.html</a:t>
            </a:r>
            <a:endParaRPr/>
          </a:p>
        </p:txBody>
      </p:sp>
      <p:sp>
        <p:nvSpPr>
          <p:cNvPr id="726" name="Google Shape;726;p88"/>
          <p:cNvSpPr txBox="1"/>
          <p:nvPr>
            <p:ph idx="1" type="subTitle"/>
          </p:nvPr>
        </p:nvSpPr>
        <p:spPr>
          <a:xfrm>
            <a:off x="1600200" y="228600"/>
            <a:ext cx="6934200" cy="495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11.4: InitArray2.html          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Initializing an Array with a Declaration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Initializing an Array with a Declaration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start()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Initializer list specifies number of elements and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// value for each element.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colors 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"cyan"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"magenta"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"black"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integers1 = [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integers2 = [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, 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outputArray(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"Array colors contains"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colors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outputArray(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"Array integers1 contains"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integers1 );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outputArray(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"Array integers2 contains"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integers2 );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27" name="Google Shape;727;p88"/>
          <p:cNvGrpSpPr/>
          <p:nvPr/>
        </p:nvGrpSpPr>
        <p:grpSpPr>
          <a:xfrm>
            <a:off x="4213226" y="1741488"/>
            <a:ext cx="5654675" cy="2057400"/>
            <a:chOff x="1694" y="1097"/>
            <a:chExt cx="3562" cy="1296"/>
          </a:xfrm>
        </p:grpSpPr>
        <p:sp>
          <p:nvSpPr>
            <p:cNvPr id="728" name="Google Shape;728;p88"/>
            <p:cNvSpPr txBox="1"/>
            <p:nvPr/>
          </p:nvSpPr>
          <p:spPr>
            <a:xfrm>
              <a:off x="2067" y="1097"/>
              <a:ext cx="3189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Array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integers1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initialized using an initializer list.</a:t>
              </a:r>
              <a:endParaRPr/>
            </a:p>
          </p:txBody>
        </p:sp>
        <p:cxnSp>
          <p:nvCxnSpPr>
            <p:cNvPr id="729" name="Google Shape;729;p88"/>
            <p:cNvCxnSpPr/>
            <p:nvPr/>
          </p:nvCxnSpPr>
          <p:spPr>
            <a:xfrm flipH="1">
              <a:off x="1694" y="1211"/>
              <a:ext cx="373" cy="11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0" name="Google Shape;730;p88"/>
          <p:cNvGrpSpPr/>
          <p:nvPr/>
        </p:nvGrpSpPr>
        <p:grpSpPr>
          <a:xfrm>
            <a:off x="5329239" y="2346326"/>
            <a:ext cx="4854575" cy="1674813"/>
            <a:chOff x="2397" y="1478"/>
            <a:chExt cx="3058" cy="1055"/>
          </a:xfrm>
        </p:grpSpPr>
        <p:sp>
          <p:nvSpPr>
            <p:cNvPr id="731" name="Google Shape;731;p88"/>
            <p:cNvSpPr txBox="1"/>
            <p:nvPr/>
          </p:nvSpPr>
          <p:spPr>
            <a:xfrm>
              <a:off x="2872" y="1478"/>
              <a:ext cx="2583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values are not supplied for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integer2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which will be displayed as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undefined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32" name="Google Shape;732;p88"/>
            <p:cNvCxnSpPr/>
            <p:nvPr/>
          </p:nvCxnSpPr>
          <p:spPr>
            <a:xfrm flipH="1">
              <a:off x="2397" y="1660"/>
              <a:ext cx="470" cy="8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9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89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InitArray2.html</a:t>
            </a:r>
            <a:endParaRPr/>
          </a:p>
        </p:txBody>
      </p:sp>
      <p:sp>
        <p:nvSpPr>
          <p:cNvPr id="739" name="Google Shape;739;p89"/>
          <p:cNvSpPr txBox="1"/>
          <p:nvPr>
            <p:ph idx="1" type="subTitle"/>
          </p:nvPr>
        </p:nvSpPr>
        <p:spPr>
          <a:xfrm>
            <a:off x="1600200" y="228600"/>
            <a:ext cx="69342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output "header" followed by a two-column table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// containing subscripts and elements of "theArray"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outputArray( header, theArray 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"&lt;h2&gt;"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header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"&lt;/h2&gt;"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"&lt;table border = \"1\""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"width = \"100%\"&gt;"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"&lt;thead&gt;&lt;th width = \"100\" 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"align = \"left\"&gt;Subscript&lt;/th&gt;"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"&lt;th align = \"left\"&gt;Value&lt;/th&gt;&lt;/thead&gt;&lt;tbody&gt;"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theArray.length; i++ )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"&lt;tr&gt;&lt;td&gt;"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i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"&lt;/td&gt;&lt;td&gt;"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theArray[ i ]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"&lt;/td&gt;&lt;/tr&gt;"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"&lt;/tbody&gt;&lt;/table&gt;"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45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46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47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48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&lt;/head&gt;&lt;body onload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"start()"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49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 Where To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HTML, JavaScript code must be inserted between &lt;script&gt; and &lt;/script&gt; tags.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63"/>
          <p:cNvSpPr txBox="1"/>
          <p:nvPr>
            <p:ph idx="2" type="body"/>
          </p:nvPr>
        </p:nvSpPr>
        <p:spPr>
          <a:xfrm>
            <a:off x="595224" y="1958196"/>
            <a:ext cx="5402352" cy="423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 myFunction()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document.getElementById("demo").innerHTML = "Paragraph changed.";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&lt;h2&gt;JavaScript in Head&lt;/h2&gt;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&lt;p id="demo"&gt;A Paragraph.&lt;/p&gt;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&lt;button type="button" onclick="myFunction()"&gt;Try it&lt;/button&gt;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/>
          </a:p>
          <a:p>
            <a:pPr indent="-17081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Font typeface="Arial"/>
              <a:buNone/>
            </a:pPr>
            <a:r>
              <a:t/>
            </a:r>
            <a:endParaRPr b="0" i="0" sz="91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3"/>
          <p:cNvSpPr txBox="1"/>
          <p:nvPr>
            <p:ph idx="4" type="body"/>
          </p:nvPr>
        </p:nvSpPr>
        <p:spPr>
          <a:xfrm>
            <a:off x="6172200" y="1681163"/>
            <a:ext cx="5183188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&lt;h2&gt;JavaScript in Body&lt;/h2&gt;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&lt;p id="demo"&gt;A Paragraph.&lt;/p&gt;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&lt;button type="button" onclick="myFunction()"&gt;Try it&lt;/button&gt;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 myFunction()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document.getElementById("demo").innerHTML = "Paragraph changed.";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/>
          </a:p>
          <a:p>
            <a:pPr indent="-13081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b="0" i="0" sz="15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0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90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descr="C:\Documents and Settings\josh\Desktop\pete\ch11imagesP\11_04.png" id="746" name="Google Shape;74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901" y="457200"/>
            <a:ext cx="5400675" cy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1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91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CharacterProcessing.html</a:t>
            </a:r>
            <a:endParaRPr/>
          </a:p>
        </p:txBody>
      </p:sp>
      <p:sp>
        <p:nvSpPr>
          <p:cNvPr id="753" name="Google Shape;753;p91"/>
          <p:cNvSpPr txBox="1"/>
          <p:nvPr>
            <p:ph idx="1" type="subTitle"/>
          </p:nvPr>
        </p:nvSpPr>
        <p:spPr>
          <a:xfrm>
            <a:off x="1600200" y="228600"/>
            <a:ext cx="69342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12.4: CharacterProcessing.html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Character Processing Methods   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 Processing Methods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"ZEBRA"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s2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"AbCdEfG"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"&lt;p&gt;Character at index 0 in '"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"' is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s.charAt(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/&gt;Character code at index 0 in '"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+ s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"' is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s.charCodeAt(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"&lt;/p&gt;"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"&lt;p&gt;'"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String.fromCharCode(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87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79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68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+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"' contains character codes 87, 79, 82 and 68&lt;/p&gt;"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"&lt;p&gt;'"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s2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"' in lowercase is '"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s2.toLowerCase()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"'"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/&gt;'"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s2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"' in uppercase is '"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+ s2.toUpperCase() +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"'&lt;/p&gt;"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&lt;/head&gt;&lt;body&gt;&lt;/body&gt;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54" name="Google Shape;754;p91"/>
          <p:cNvGrpSpPr/>
          <p:nvPr/>
        </p:nvGrpSpPr>
        <p:grpSpPr>
          <a:xfrm>
            <a:off x="5000625" y="1793876"/>
            <a:ext cx="5519738" cy="1622425"/>
            <a:chOff x="2190" y="1130"/>
            <a:chExt cx="3477" cy="1022"/>
          </a:xfrm>
        </p:grpSpPr>
        <p:sp>
          <p:nvSpPr>
            <p:cNvPr id="755" name="Google Shape;755;p91"/>
            <p:cNvSpPr txBox="1"/>
            <p:nvPr/>
          </p:nvSpPr>
          <p:spPr>
            <a:xfrm>
              <a:off x="2575" y="1130"/>
              <a:ext cx="3092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charAt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returns a string containing the character at the specified index (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this example).</a:t>
              </a:r>
              <a:endParaRPr/>
            </a:p>
          </p:txBody>
        </p:sp>
        <p:cxnSp>
          <p:nvCxnSpPr>
            <p:cNvPr id="756" name="Google Shape;756;p91"/>
            <p:cNvCxnSpPr/>
            <p:nvPr/>
          </p:nvCxnSpPr>
          <p:spPr>
            <a:xfrm flipH="1">
              <a:off x="2190" y="1317"/>
              <a:ext cx="381" cy="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57" name="Google Shape;757;p91"/>
          <p:cNvGrpSpPr/>
          <p:nvPr/>
        </p:nvGrpSpPr>
        <p:grpSpPr>
          <a:xfrm>
            <a:off x="5645151" y="2709863"/>
            <a:ext cx="4760913" cy="1041400"/>
            <a:chOff x="2596" y="1707"/>
            <a:chExt cx="2999" cy="656"/>
          </a:xfrm>
        </p:grpSpPr>
        <p:sp>
          <p:nvSpPr>
            <p:cNvPr id="758" name="Google Shape;758;p91"/>
            <p:cNvSpPr txBox="1"/>
            <p:nvPr/>
          </p:nvSpPr>
          <p:spPr>
            <a:xfrm>
              <a:off x="3189" y="1707"/>
              <a:ext cx="2406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charCodeAt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returns the Unicode value of the character at the specified index (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this example).</a:t>
              </a:r>
              <a:endParaRPr/>
            </a:p>
          </p:txBody>
        </p:sp>
        <p:cxnSp>
          <p:nvCxnSpPr>
            <p:cNvPr id="759" name="Google Shape;759;p91"/>
            <p:cNvCxnSpPr/>
            <p:nvPr/>
          </p:nvCxnSpPr>
          <p:spPr>
            <a:xfrm flipH="1">
              <a:off x="2596" y="1969"/>
              <a:ext cx="593" cy="3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0" name="Google Shape;760;p91"/>
          <p:cNvGrpSpPr/>
          <p:nvPr/>
        </p:nvGrpSpPr>
        <p:grpSpPr>
          <a:xfrm>
            <a:off x="4421188" y="4478338"/>
            <a:ext cx="5668962" cy="1009650"/>
            <a:chOff x="1825" y="2821"/>
            <a:chExt cx="3571" cy="636"/>
          </a:xfrm>
        </p:grpSpPr>
        <p:sp>
          <p:nvSpPr>
            <p:cNvPr id="761" name="Google Shape;761;p91"/>
            <p:cNvSpPr txBox="1"/>
            <p:nvPr/>
          </p:nvSpPr>
          <p:spPr>
            <a:xfrm>
              <a:off x="2113" y="2931"/>
              <a:ext cx="3283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fromCharCode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takes a comma-separated list of Unicode values and builds a string containing the character representation of those Unicode values.</a:t>
              </a:r>
              <a:endParaRPr/>
            </a:p>
          </p:txBody>
        </p:sp>
        <p:cxnSp>
          <p:nvCxnSpPr>
            <p:cNvPr id="762" name="Google Shape;762;p91"/>
            <p:cNvCxnSpPr/>
            <p:nvPr/>
          </p:nvCxnSpPr>
          <p:spPr>
            <a:xfrm rot="10800000">
              <a:off x="1825" y="2821"/>
              <a:ext cx="284" cy="3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3" name="Google Shape;763;p91"/>
          <p:cNvGrpSpPr/>
          <p:nvPr/>
        </p:nvGrpSpPr>
        <p:grpSpPr>
          <a:xfrm>
            <a:off x="4279900" y="5191125"/>
            <a:ext cx="5621338" cy="1398588"/>
            <a:chOff x="1736" y="3270"/>
            <a:chExt cx="3541" cy="881"/>
          </a:xfrm>
        </p:grpSpPr>
        <p:sp>
          <p:nvSpPr>
            <p:cNvPr id="764" name="Google Shape;764;p91"/>
            <p:cNvSpPr txBox="1"/>
            <p:nvPr/>
          </p:nvSpPr>
          <p:spPr>
            <a:xfrm>
              <a:off x="2156" y="3625"/>
              <a:ext cx="3121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Methods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toLowerCase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toUpperCase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display versions of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String s2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all lowercase and all upper case letters, respectively.</a:t>
              </a:r>
              <a:endParaRPr/>
            </a:p>
          </p:txBody>
        </p:sp>
        <p:cxnSp>
          <p:nvCxnSpPr>
            <p:cNvPr id="765" name="Google Shape;765;p91"/>
            <p:cNvCxnSpPr/>
            <p:nvPr/>
          </p:nvCxnSpPr>
          <p:spPr>
            <a:xfrm rot="10800000">
              <a:off x="1830" y="3270"/>
              <a:ext cx="317" cy="6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6" name="Google Shape;766;p91"/>
            <p:cNvCxnSpPr/>
            <p:nvPr/>
          </p:nvCxnSpPr>
          <p:spPr>
            <a:xfrm rot="10800000">
              <a:off x="1736" y="3503"/>
              <a:ext cx="420" cy="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2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92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descr="C:\Documents and Settings\josh\Desktop\pete\ch12imagesP\12_04.png" id="773" name="Google Shape;77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82700"/>
            <a:ext cx="6650038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3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93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SearchingStrings.html</a:t>
            </a:r>
            <a:endParaRPr/>
          </a:p>
        </p:txBody>
      </p:sp>
      <p:sp>
        <p:nvSpPr>
          <p:cNvPr id="780" name="Google Shape;780;p93"/>
          <p:cNvSpPr txBox="1"/>
          <p:nvPr>
            <p:ph idx="1" type="subTitle"/>
          </p:nvPr>
        </p:nvSpPr>
        <p:spPr>
          <a:xfrm>
            <a:off x="1600200" y="228600"/>
            <a:ext cx="69342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12.5: SearchingStrings.html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Searching Strings           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Searching Strings with indexOf and lastIndexOf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letters = "abcdefghijklmnopqrstuvwxyzabcdefghijklm";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buttonPressed()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searchForm.first.value =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letters.indexOf( searchForm.inputVal.value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searchForm.last.value =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letters.lastIndexOf( searchForm.inputVal.value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searchForm.first12.value =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letters.indexOf( searchForm.inputVal.value,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searchForm.last12.value =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letters.lastIndexOf(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searchForm.inputVal.value,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1" name="Google Shape;781;p93"/>
          <p:cNvGrpSpPr/>
          <p:nvPr/>
        </p:nvGrpSpPr>
        <p:grpSpPr>
          <a:xfrm>
            <a:off x="4657726" y="1976439"/>
            <a:ext cx="4968875" cy="1990725"/>
            <a:chOff x="1974" y="1245"/>
            <a:chExt cx="3130" cy="1254"/>
          </a:xfrm>
        </p:grpSpPr>
        <p:sp>
          <p:nvSpPr>
            <p:cNvPr id="782" name="Google Shape;782;p93"/>
            <p:cNvSpPr txBox="1"/>
            <p:nvPr/>
          </p:nvSpPr>
          <p:spPr>
            <a:xfrm>
              <a:off x="2444" y="1245"/>
              <a:ext cx="2660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indexOf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determines the first occurrence in the string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letters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 string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searchForm.inputVal.value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83" name="Google Shape;783;p93"/>
            <p:cNvCxnSpPr/>
            <p:nvPr/>
          </p:nvCxnSpPr>
          <p:spPr>
            <a:xfrm flipH="1">
              <a:off x="1974" y="1499"/>
              <a:ext cx="470" cy="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84" name="Google Shape;784;p93"/>
          <p:cNvGrpSpPr/>
          <p:nvPr/>
        </p:nvGrpSpPr>
        <p:grpSpPr>
          <a:xfrm>
            <a:off x="5114925" y="3468689"/>
            <a:ext cx="5029200" cy="841375"/>
            <a:chOff x="2262" y="2185"/>
            <a:chExt cx="3168" cy="530"/>
          </a:xfrm>
        </p:grpSpPr>
        <p:sp>
          <p:nvSpPr>
            <p:cNvPr id="785" name="Google Shape;785;p93"/>
            <p:cNvSpPr txBox="1"/>
            <p:nvPr/>
          </p:nvSpPr>
          <p:spPr>
            <a:xfrm>
              <a:off x="2575" y="2185"/>
              <a:ext cx="2855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lastIndexOf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determines the location of the last occurrence in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letters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 string in text field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inputVal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786" name="Google Shape;786;p93"/>
            <p:cNvCxnSpPr/>
            <p:nvPr/>
          </p:nvCxnSpPr>
          <p:spPr>
            <a:xfrm flipH="1">
              <a:off x="2262" y="2448"/>
              <a:ext cx="313" cy="2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4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94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SearchingStrings.html</a:t>
            </a:r>
            <a:endParaRPr/>
          </a:p>
        </p:txBody>
      </p:sp>
      <p:sp>
        <p:nvSpPr>
          <p:cNvPr id="793" name="Google Shape;793;p94"/>
          <p:cNvSpPr txBox="1"/>
          <p:nvPr>
            <p:ph idx="1" type="subTitle"/>
          </p:nvPr>
        </p:nvSpPr>
        <p:spPr>
          <a:xfrm>
            <a:off x="1600200" y="228600"/>
            <a:ext cx="6934200" cy="37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&lt;form name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"searchForm"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action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&lt;h1&gt;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string to search is: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abcdefghijklmnopqrstuvwxyzabcdefghijklm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substring to search for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name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"inputVal"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name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"search"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"Search"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onclick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"buttonPressed()"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/&gt;&lt;br /&gt;&lt;/p&gt;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occurrence located at index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name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"first"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 =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"5"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 occurrence located at index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&lt;input name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"last"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occurrence from index 12 located at index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&lt;input name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"first12"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&lt;br /&gt;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 occurrence from index 12 located at index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&lt;input name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"last12"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/&gt;&lt;/p&gt;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&lt;/form&gt;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5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95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pic>
        <p:nvPicPr>
          <p:cNvPr descr="C:\Documents and Settings\josh\Desktop\pete\ch12imagesP\12_05A.png" id="800" name="Google Shape;80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1" y="381000"/>
            <a:ext cx="5343525" cy="290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josh\Desktop\pete\ch12imagesP\12_05B.png" id="801" name="Google Shape;801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3001" y="3492500"/>
            <a:ext cx="5343525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6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7" name="Google Shape;807;p96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SplitAndSubString.html</a:t>
            </a:r>
            <a:endParaRPr/>
          </a:p>
        </p:txBody>
      </p:sp>
      <p:sp>
        <p:nvSpPr>
          <p:cNvPr id="808" name="Google Shape;808;p96"/>
          <p:cNvSpPr txBox="1"/>
          <p:nvPr>
            <p:ph idx="1" type="subTitle"/>
          </p:nvPr>
        </p:nvSpPr>
        <p:spPr>
          <a:xfrm>
            <a:off x="1600200" y="228600"/>
            <a:ext cx="6934200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12.6: SplitAndSubString.html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String Method split and substring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Method split and substring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splitButtonPressed()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 = myForm.inputVal.value.split(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myForm.output.value = strings.join(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"\n"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myForm.outputSubstring.value =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myForm.inputVal.value.substring(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&lt;form name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"myForm"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action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sentence to split into words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&lt;input name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"inputVal"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"40"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&lt;input name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"splitButton"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"Split"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onclick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"splitButtonPressed()"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/&gt;&lt;/p&gt;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sentence split into words is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&lt;textarea name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"output"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rows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"8"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cols =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"34"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&lt;/textarea&gt;&lt;/p&gt;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09" name="Google Shape;809;p96"/>
          <p:cNvGrpSpPr/>
          <p:nvPr/>
        </p:nvGrpSpPr>
        <p:grpSpPr>
          <a:xfrm>
            <a:off x="5557839" y="1446213"/>
            <a:ext cx="4060825" cy="1592262"/>
            <a:chOff x="2541" y="911"/>
            <a:chExt cx="2558" cy="1003"/>
          </a:xfrm>
        </p:grpSpPr>
        <p:sp>
          <p:nvSpPr>
            <p:cNvPr id="810" name="Google Shape;810;p96"/>
            <p:cNvSpPr txBox="1"/>
            <p:nvPr/>
          </p:nvSpPr>
          <p:spPr>
            <a:xfrm>
              <a:off x="2541" y="911"/>
              <a:ext cx="2558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split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tokenizes the contents of text field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inputVal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811" name="Google Shape;811;p96"/>
            <p:cNvCxnSpPr/>
            <p:nvPr/>
          </p:nvCxnSpPr>
          <p:spPr>
            <a:xfrm flipH="1">
              <a:off x="3346" y="1283"/>
              <a:ext cx="478" cy="63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2" name="Google Shape;812;p96"/>
          <p:cNvGrpSpPr/>
          <p:nvPr/>
        </p:nvGrpSpPr>
        <p:grpSpPr>
          <a:xfrm>
            <a:off x="5438775" y="3152776"/>
            <a:ext cx="4832350" cy="790575"/>
            <a:chOff x="2466" y="1986"/>
            <a:chExt cx="3044" cy="498"/>
          </a:xfrm>
        </p:grpSpPr>
        <p:sp>
          <p:nvSpPr>
            <p:cNvPr id="813" name="Google Shape;813;p96"/>
            <p:cNvSpPr txBox="1"/>
            <p:nvPr/>
          </p:nvSpPr>
          <p:spPr>
            <a:xfrm>
              <a:off x="2466" y="2266"/>
              <a:ext cx="3044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argument to 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split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delimiter  string.</a:t>
              </a:r>
              <a:endParaRPr/>
            </a:p>
          </p:txBody>
        </p:sp>
        <p:cxnSp>
          <p:nvCxnSpPr>
            <p:cNvPr id="814" name="Google Shape;814;p96"/>
            <p:cNvCxnSpPr/>
            <p:nvPr/>
          </p:nvCxnSpPr>
          <p:spPr>
            <a:xfrm rot="10800000">
              <a:off x="3706" y="1986"/>
              <a:ext cx="292" cy="2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5" name="Google Shape;815;p96"/>
          <p:cNvGrpSpPr/>
          <p:nvPr/>
        </p:nvGrpSpPr>
        <p:grpSpPr>
          <a:xfrm>
            <a:off x="3708400" y="3898900"/>
            <a:ext cx="6065838" cy="1250950"/>
            <a:chOff x="1376" y="2456"/>
            <a:chExt cx="3821" cy="788"/>
          </a:xfrm>
        </p:grpSpPr>
        <p:sp>
          <p:nvSpPr>
            <p:cNvPr id="816" name="Google Shape;816;p96"/>
            <p:cNvSpPr txBox="1"/>
            <p:nvPr/>
          </p:nvSpPr>
          <p:spPr>
            <a:xfrm>
              <a:off x="1376" y="2872"/>
              <a:ext cx="3821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subString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obtains a string containing the first 10 characters of the string the user input in text field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inputVal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cxnSp>
          <p:nvCxnSpPr>
            <p:cNvPr id="817" name="Google Shape;817;p96"/>
            <p:cNvCxnSpPr/>
            <p:nvPr/>
          </p:nvCxnSpPr>
          <p:spPr>
            <a:xfrm rot="10800000">
              <a:off x="2829" y="2456"/>
              <a:ext cx="462" cy="3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7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97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SplitAndSubString.html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sp>
        <p:nvSpPr>
          <p:cNvPr id="824" name="Google Shape;824;p97"/>
          <p:cNvSpPr txBox="1"/>
          <p:nvPr>
            <p:ph idx="1" type="subTitle"/>
          </p:nvPr>
        </p:nvSpPr>
        <p:spPr>
          <a:xfrm>
            <a:off x="1600200" y="228600"/>
            <a:ext cx="69342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first 10 characters of the input string are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name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"outputSubstring"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 =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"15"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/&gt;&lt;/p&gt;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&lt;/form&gt;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Documents and Settings\josh\Desktop\pete\ch12imagesP\12_06.png" id="825" name="Google Shape;825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1" y="1828801"/>
            <a:ext cx="6735763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8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98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MarkupMethods.html</a:t>
            </a:r>
            <a:endParaRPr/>
          </a:p>
        </p:txBody>
      </p:sp>
      <p:sp>
        <p:nvSpPr>
          <p:cNvPr id="832" name="Google Shape;832;p98"/>
          <p:cNvSpPr txBox="1"/>
          <p:nvPr>
            <p:ph idx="1" type="subTitle"/>
          </p:nvPr>
        </p:nvSpPr>
        <p:spPr>
          <a:xfrm>
            <a:off x="1600200" y="228600"/>
            <a:ext cx="6934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12.7: MarkupMethods.html        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XHTML markup methods of the String object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XHTML Markup Methods of the String Object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anchorText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anchor"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blinkText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"This is blinking 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fixedText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"This is monospaced 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linkText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"Click here to go to anchorText"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strikeText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"This is strike out text"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subText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"subscript"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supText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"superscript"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anchorText.anchor(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"top"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);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blinkText.blink() );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fixedText.fixed() );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strikeText.strike() );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document.writeln(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/&gt;This is text with a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subText.sub() );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28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document.writeln(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29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/&gt;This is text with a 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supText.sup() );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30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document.writeln( 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31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linkText.link(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"#top"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33" name="Google Shape;833;p98"/>
          <p:cNvGrpSpPr/>
          <p:nvPr/>
        </p:nvGrpSpPr>
        <p:grpSpPr>
          <a:xfrm>
            <a:off x="5295901" y="1754188"/>
            <a:ext cx="5224463" cy="2381250"/>
            <a:chOff x="2376" y="1105"/>
            <a:chExt cx="3291" cy="1500"/>
          </a:xfrm>
        </p:grpSpPr>
        <p:cxnSp>
          <p:nvCxnSpPr>
            <p:cNvPr id="834" name="Google Shape;834;p98"/>
            <p:cNvCxnSpPr/>
            <p:nvPr/>
          </p:nvCxnSpPr>
          <p:spPr>
            <a:xfrm flipH="1">
              <a:off x="2376" y="1207"/>
              <a:ext cx="614" cy="4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5" name="Google Shape;835;p98"/>
            <p:cNvSpPr txBox="1"/>
            <p:nvPr/>
          </p:nvSpPr>
          <p:spPr>
            <a:xfrm>
              <a:off x="2998" y="1105"/>
              <a:ext cx="2669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anchor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marks up the text as an anchor.</a:t>
              </a:r>
              <a:endParaRPr/>
            </a:p>
          </p:txBody>
        </p:sp>
        <p:cxnSp>
          <p:nvCxnSpPr>
            <p:cNvPr id="836" name="Google Shape;836;p98"/>
            <p:cNvCxnSpPr/>
            <p:nvPr/>
          </p:nvCxnSpPr>
          <p:spPr>
            <a:xfrm flipH="1">
              <a:off x="2774" y="1207"/>
              <a:ext cx="224" cy="13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37" name="Google Shape;837;p98"/>
          <p:cNvSpPr txBox="1"/>
          <p:nvPr/>
        </p:nvSpPr>
        <p:spPr>
          <a:xfrm>
            <a:off x="6291264" y="2366963"/>
            <a:ext cx="4256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38" name="Google Shape;838;p98"/>
          <p:cNvGrpSpPr/>
          <p:nvPr/>
        </p:nvGrpSpPr>
        <p:grpSpPr>
          <a:xfrm>
            <a:off x="5605463" y="2165350"/>
            <a:ext cx="4887912" cy="2178050"/>
            <a:chOff x="2571" y="1364"/>
            <a:chExt cx="3079" cy="1372"/>
          </a:xfrm>
        </p:grpSpPr>
        <p:sp>
          <p:nvSpPr>
            <p:cNvPr id="839" name="Google Shape;839;p98"/>
            <p:cNvSpPr txBox="1"/>
            <p:nvPr/>
          </p:nvSpPr>
          <p:spPr>
            <a:xfrm>
              <a:off x="3016" y="1364"/>
              <a:ext cx="2634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blink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makes the string blink in the Web page.</a:t>
              </a:r>
              <a:endParaRPr/>
            </a:p>
          </p:txBody>
        </p:sp>
        <p:cxnSp>
          <p:nvCxnSpPr>
            <p:cNvPr id="840" name="Google Shape;840;p98"/>
            <p:cNvCxnSpPr/>
            <p:nvPr/>
          </p:nvCxnSpPr>
          <p:spPr>
            <a:xfrm flipH="1">
              <a:off x="2571" y="1550"/>
              <a:ext cx="445" cy="2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1" name="Google Shape;841;p98"/>
            <p:cNvCxnSpPr/>
            <p:nvPr/>
          </p:nvCxnSpPr>
          <p:spPr>
            <a:xfrm flipH="1">
              <a:off x="3337" y="1732"/>
              <a:ext cx="971" cy="10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42" name="Google Shape;842;p98"/>
          <p:cNvGrpSpPr/>
          <p:nvPr/>
        </p:nvGrpSpPr>
        <p:grpSpPr>
          <a:xfrm>
            <a:off x="5753100" y="2554289"/>
            <a:ext cx="4457700" cy="1963737"/>
            <a:chOff x="2664" y="1609"/>
            <a:chExt cx="2808" cy="1237"/>
          </a:xfrm>
        </p:grpSpPr>
        <p:sp>
          <p:nvSpPr>
            <p:cNvPr id="843" name="Google Shape;843;p98"/>
            <p:cNvSpPr txBox="1"/>
            <p:nvPr/>
          </p:nvSpPr>
          <p:spPr>
            <a:xfrm>
              <a:off x="3079" y="1609"/>
              <a:ext cx="2393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fixed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displays txt in a fixed-width font.</a:t>
              </a:r>
              <a:endParaRPr/>
            </a:p>
          </p:txBody>
        </p:sp>
        <p:cxnSp>
          <p:nvCxnSpPr>
            <p:cNvPr id="844" name="Google Shape;844;p98"/>
            <p:cNvCxnSpPr/>
            <p:nvPr/>
          </p:nvCxnSpPr>
          <p:spPr>
            <a:xfrm flipH="1">
              <a:off x="2664" y="1796"/>
              <a:ext cx="415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5" name="Google Shape;845;p98"/>
            <p:cNvCxnSpPr/>
            <p:nvPr/>
          </p:nvCxnSpPr>
          <p:spPr>
            <a:xfrm flipH="1">
              <a:off x="3414" y="1978"/>
              <a:ext cx="749" cy="8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46" name="Google Shape;846;p98"/>
          <p:cNvGrpSpPr/>
          <p:nvPr/>
        </p:nvGrpSpPr>
        <p:grpSpPr>
          <a:xfrm>
            <a:off x="1739901" y="1801814"/>
            <a:ext cx="5216525" cy="2897187"/>
            <a:chOff x="136" y="1135"/>
            <a:chExt cx="3286" cy="1825"/>
          </a:xfrm>
        </p:grpSpPr>
        <p:sp>
          <p:nvSpPr>
            <p:cNvPr id="847" name="Google Shape;847;p98"/>
            <p:cNvSpPr txBox="1"/>
            <p:nvPr/>
          </p:nvSpPr>
          <p:spPr>
            <a:xfrm>
              <a:off x="136" y="1135"/>
              <a:ext cx="1999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strike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displays text with a line through it.</a:t>
              </a:r>
              <a:endParaRPr/>
            </a:p>
          </p:txBody>
        </p:sp>
        <p:cxnSp>
          <p:nvCxnSpPr>
            <p:cNvPr id="848" name="Google Shape;848;p98"/>
            <p:cNvCxnSpPr/>
            <p:nvPr/>
          </p:nvCxnSpPr>
          <p:spPr>
            <a:xfrm>
              <a:off x="2139" y="1330"/>
              <a:ext cx="504" cy="8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9" name="Google Shape;849;p98"/>
            <p:cNvCxnSpPr/>
            <p:nvPr/>
          </p:nvCxnSpPr>
          <p:spPr>
            <a:xfrm>
              <a:off x="2135" y="1334"/>
              <a:ext cx="1287" cy="16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50" name="Google Shape;850;p98"/>
          <p:cNvGrpSpPr/>
          <p:nvPr/>
        </p:nvGrpSpPr>
        <p:grpSpPr>
          <a:xfrm>
            <a:off x="1933576" y="2003426"/>
            <a:ext cx="4995863" cy="3059113"/>
            <a:chOff x="258" y="1262"/>
            <a:chExt cx="3147" cy="1927"/>
          </a:xfrm>
        </p:grpSpPr>
        <p:sp>
          <p:nvSpPr>
            <p:cNvPr id="851" name="Google Shape;851;p98"/>
            <p:cNvSpPr txBox="1"/>
            <p:nvPr/>
          </p:nvSpPr>
          <p:spPr>
            <a:xfrm>
              <a:off x="258" y="1262"/>
              <a:ext cx="1906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creates subscript text.</a:t>
              </a:r>
              <a:endParaRPr/>
            </a:p>
          </p:txBody>
        </p:sp>
        <p:cxnSp>
          <p:nvCxnSpPr>
            <p:cNvPr id="852" name="Google Shape;852;p98"/>
            <p:cNvCxnSpPr/>
            <p:nvPr/>
          </p:nvCxnSpPr>
          <p:spPr>
            <a:xfrm>
              <a:off x="1207" y="1643"/>
              <a:ext cx="703" cy="6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3" name="Google Shape;853;p98"/>
            <p:cNvCxnSpPr/>
            <p:nvPr/>
          </p:nvCxnSpPr>
          <p:spPr>
            <a:xfrm>
              <a:off x="1190" y="1643"/>
              <a:ext cx="2215" cy="15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54" name="Google Shape;854;p98"/>
          <p:cNvGrpSpPr/>
          <p:nvPr/>
        </p:nvGrpSpPr>
        <p:grpSpPr>
          <a:xfrm>
            <a:off x="1785938" y="2225675"/>
            <a:ext cx="5116512" cy="3206750"/>
            <a:chOff x="165" y="1402"/>
            <a:chExt cx="3223" cy="2020"/>
          </a:xfrm>
        </p:grpSpPr>
        <p:sp>
          <p:nvSpPr>
            <p:cNvPr id="855" name="Google Shape;855;p98"/>
            <p:cNvSpPr txBox="1"/>
            <p:nvPr/>
          </p:nvSpPr>
          <p:spPr>
            <a:xfrm>
              <a:off x="165" y="1402"/>
              <a:ext cx="1906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sup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creates superscript text.</a:t>
              </a:r>
              <a:endParaRPr/>
            </a:p>
          </p:txBody>
        </p:sp>
        <p:cxnSp>
          <p:nvCxnSpPr>
            <p:cNvPr id="856" name="Google Shape;856;p98"/>
            <p:cNvCxnSpPr/>
            <p:nvPr/>
          </p:nvCxnSpPr>
          <p:spPr>
            <a:xfrm>
              <a:off x="1322" y="1783"/>
              <a:ext cx="809" cy="6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7" name="Google Shape;857;p98"/>
            <p:cNvCxnSpPr/>
            <p:nvPr/>
          </p:nvCxnSpPr>
          <p:spPr>
            <a:xfrm>
              <a:off x="1004" y="1779"/>
              <a:ext cx="2384" cy="16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58" name="Google Shape;858;p98"/>
          <p:cNvGrpSpPr/>
          <p:nvPr/>
        </p:nvGrpSpPr>
        <p:grpSpPr>
          <a:xfrm>
            <a:off x="1833563" y="2520951"/>
            <a:ext cx="3624262" cy="3268663"/>
            <a:chOff x="195" y="1588"/>
            <a:chExt cx="2283" cy="2059"/>
          </a:xfrm>
        </p:grpSpPr>
        <p:sp>
          <p:nvSpPr>
            <p:cNvPr id="859" name="Google Shape;859;p98"/>
            <p:cNvSpPr txBox="1"/>
            <p:nvPr/>
          </p:nvSpPr>
          <p:spPr>
            <a:xfrm>
              <a:off x="195" y="1588"/>
              <a:ext cx="2050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link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 creates a hyperlink.</a:t>
              </a:r>
              <a:endParaRPr/>
            </a:p>
          </p:txBody>
        </p:sp>
        <p:cxnSp>
          <p:nvCxnSpPr>
            <p:cNvPr id="860" name="Google Shape;860;p98"/>
            <p:cNvCxnSpPr/>
            <p:nvPr/>
          </p:nvCxnSpPr>
          <p:spPr>
            <a:xfrm>
              <a:off x="2245" y="1779"/>
              <a:ext cx="233" cy="2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1" name="Google Shape;861;p98"/>
            <p:cNvCxnSpPr/>
            <p:nvPr/>
          </p:nvCxnSpPr>
          <p:spPr>
            <a:xfrm>
              <a:off x="1059" y="1965"/>
              <a:ext cx="1287" cy="16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9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99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MarkupMethods.html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sp>
        <p:nvSpPr>
          <p:cNvPr id="868" name="Google Shape;868;p99"/>
          <p:cNvSpPr txBox="1"/>
          <p:nvPr>
            <p:ph idx="1" type="subTitle"/>
          </p:nvPr>
        </p:nvSpPr>
        <p:spPr>
          <a:xfrm>
            <a:off x="1600200" y="228600"/>
            <a:ext cx="6934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33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34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35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&lt;/head&gt;&lt;body&gt;&lt;/body&gt;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36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Documents and Settings\josh\Desktop\pete\ch12imagesP\12_07.png" id="869" name="Google Shape;869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219200"/>
            <a:ext cx="52959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JavaScript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839788" y="119808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can also be placed in external files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64"/>
          <p:cNvSpPr txBox="1"/>
          <p:nvPr>
            <p:ph idx="2" type="body"/>
          </p:nvPr>
        </p:nvSpPr>
        <p:spPr>
          <a:xfrm>
            <a:off x="839788" y="1449238"/>
            <a:ext cx="5157787" cy="47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Char char="•"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External file: myScript.js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 myFunction()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document.getElementById("demo").innerHTML = "Paragraph changed.";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&lt;h2&gt;External JavaScript&lt;/h2&gt;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&lt;p id="demo"&gt;A Paragraph.&lt;/p&gt;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&lt;button type="button" onclick="myFunction()"&gt;Try it&lt;/button&gt;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&lt;p&gt;(myFunction is stored in an external file called "myScript.js")&lt;/p&gt;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&lt;script src="myScript.js"&gt;&lt;/script&gt;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595"/>
              <a:buFont typeface="Arial"/>
              <a:buNone/>
            </a:pPr>
            <a:r>
              <a:rPr b="0" i="0" lang="en-US" sz="159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b="0" i="0" sz="15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64"/>
          <p:cNvSpPr txBox="1"/>
          <p:nvPr>
            <p:ph idx="3" type="body"/>
          </p:nvPr>
        </p:nvSpPr>
        <p:spPr>
          <a:xfrm>
            <a:off x="6172200" y="1198085"/>
            <a:ext cx="5183188" cy="924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References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b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4"/>
          <p:cNvSpPr txBox="1"/>
          <p:nvPr>
            <p:ph idx="4" type="body"/>
          </p:nvPr>
        </p:nvSpPr>
        <p:spPr>
          <a:xfrm>
            <a:off x="6172200" y="1595887"/>
            <a:ext cx="5183188" cy="45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&lt;h2&gt;External JavaScript&lt;/h2&gt;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&lt;p id="demo"&gt;A Paragraph.&lt;/p&gt;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&lt;button type="button" onclick="myFunction()"&gt;Try it&lt;/button&gt;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&lt;p&gt;(myFunction is stored in an external file called "myScript.js")&lt;/p&gt;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&lt;script src="https://www.w3schools.com/js/myScript.js"&gt;&lt;/script&gt;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0"/>
          <p:cNvSpPr txBox="1"/>
          <p:nvPr>
            <p:ph type="title"/>
          </p:nvPr>
        </p:nvSpPr>
        <p:spPr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33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5" name="Google Shape;875;p100"/>
          <p:cNvSpPr txBox="1"/>
          <p:nvPr>
            <p:ph idx="1" type="body"/>
          </p:nvPr>
        </p:nvSpPr>
        <p:spPr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topics to follow &gt;&gt; Events , Objects and so on..,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Google Shape;876;p100"/>
          <p:cNvSpPr txBox="1"/>
          <p:nvPr>
            <p:ph idx="12" type="sldNum"/>
          </p:nvPr>
        </p:nvSpPr>
        <p:spPr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 Output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can "display" data in different ways: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into an HTML element, using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innerHTML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into the HTML output using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document.write()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into an alert box, using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window.alert()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into the browser console, using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66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welcome.html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sp>
        <p:nvSpPr>
          <p:cNvPr id="407" name="Google Shape;407;p66"/>
          <p:cNvSpPr txBox="1"/>
          <p:nvPr>
            <p:ph idx="1" type="subTitle"/>
          </p:nvPr>
        </p:nvSpPr>
        <p:spPr>
          <a:xfrm>
            <a:off x="1600200" y="228600"/>
            <a:ext cx="6934200" cy="37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7.1: welcome.html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Displaying a line of text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First Program in JavaScript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document.writeln(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"&lt;h1&gt;Welcome to JavaScript Programming!&lt;/h1&gt;"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&lt;/head&gt;&lt;body&gt;&lt;/body&gt;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Documents and Settings\josh\Desktop\pete\ch7imagesP\01.png" id="408" name="Google Shape;40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1" y="4659313"/>
            <a:ext cx="5821363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4013" y="4437063"/>
            <a:ext cx="1263650" cy="167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66"/>
          <p:cNvCxnSpPr/>
          <p:nvPr/>
        </p:nvCxnSpPr>
        <p:spPr>
          <a:xfrm>
            <a:off x="2438400" y="4506913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66"/>
          <p:cNvCxnSpPr/>
          <p:nvPr/>
        </p:nvCxnSpPr>
        <p:spPr>
          <a:xfrm>
            <a:off x="2286000" y="5878513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2" name="Google Shape;412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3000" y="4114800"/>
            <a:ext cx="233680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66"/>
          <p:cNvCxnSpPr/>
          <p:nvPr/>
        </p:nvCxnSpPr>
        <p:spPr>
          <a:xfrm flipH="1">
            <a:off x="5334000" y="4506913"/>
            <a:ext cx="6858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4" name="Google Shape;414;p66"/>
          <p:cNvGrpSpPr/>
          <p:nvPr/>
        </p:nvGrpSpPr>
        <p:grpSpPr>
          <a:xfrm>
            <a:off x="4140201" y="1338264"/>
            <a:ext cx="4867275" cy="1330325"/>
            <a:chOff x="1648" y="843"/>
            <a:chExt cx="3066" cy="838"/>
          </a:xfrm>
        </p:grpSpPr>
        <p:sp>
          <p:nvSpPr>
            <p:cNvPr id="415" name="Google Shape;415;p66"/>
            <p:cNvSpPr txBox="1"/>
            <p:nvPr/>
          </p:nvSpPr>
          <p:spPr>
            <a:xfrm>
              <a:off x="2283" y="843"/>
              <a:ext cx="2431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document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object’s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writeln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 writes a line of XHTML markup in the XHTML document.</a:t>
              </a:r>
              <a:endParaRPr/>
            </a:p>
          </p:txBody>
        </p:sp>
        <p:cxnSp>
          <p:nvCxnSpPr>
            <p:cNvPr id="416" name="Google Shape;416;p66"/>
            <p:cNvCxnSpPr/>
            <p:nvPr/>
          </p:nvCxnSpPr>
          <p:spPr>
            <a:xfrm flipH="1">
              <a:off x="1648" y="1110"/>
              <a:ext cx="635" cy="5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7" name="Google Shape;417;p66"/>
          <p:cNvGrpSpPr/>
          <p:nvPr/>
        </p:nvGrpSpPr>
        <p:grpSpPr>
          <a:xfrm>
            <a:off x="3103563" y="887413"/>
            <a:ext cx="5022850" cy="1446212"/>
            <a:chOff x="995" y="559"/>
            <a:chExt cx="3164" cy="911"/>
          </a:xfrm>
        </p:grpSpPr>
        <p:sp>
          <p:nvSpPr>
            <p:cNvPr id="418" name="Google Shape;418;p66"/>
            <p:cNvSpPr txBox="1"/>
            <p:nvPr/>
          </p:nvSpPr>
          <p:spPr>
            <a:xfrm>
              <a:off x="1639" y="559"/>
              <a:ext cx="2520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script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indicates to the browser that the text which follows is part of a script.</a:t>
              </a:r>
              <a:endParaRPr/>
            </a:p>
          </p:txBody>
        </p:sp>
        <p:cxnSp>
          <p:nvCxnSpPr>
            <p:cNvPr id="419" name="Google Shape;419;p66"/>
            <p:cNvCxnSpPr/>
            <p:nvPr/>
          </p:nvCxnSpPr>
          <p:spPr>
            <a:xfrm flipH="1">
              <a:off x="995" y="745"/>
              <a:ext cx="636" cy="7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67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Welcome2.html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sp>
        <p:nvSpPr>
          <p:cNvPr id="426" name="Google Shape;426;p67"/>
          <p:cNvSpPr txBox="1"/>
          <p:nvPr>
            <p:ph idx="1" type="subTitle"/>
          </p:nvPr>
        </p:nvSpPr>
        <p:spPr>
          <a:xfrm>
            <a:off x="1600200" y="228600"/>
            <a:ext cx="69342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7.2: welcome2.html             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Printing a Line with Multiple Statements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Printing a Line with Multiple Statements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document.write(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 style = \"color: magenta\"&gt;"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document.write(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JavaScript 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"Programming!&lt;/h1&gt;"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&lt;/head&gt;&lt;body&gt;&lt;/body&gt;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Documents and Settings\josh\Desktop\pete\ch7imagesP\02.png" id="427" name="Google Shape;42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0" y="4343400"/>
            <a:ext cx="5830888" cy="177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67"/>
          <p:cNvGrpSpPr/>
          <p:nvPr/>
        </p:nvGrpSpPr>
        <p:grpSpPr>
          <a:xfrm>
            <a:off x="5248276" y="1330326"/>
            <a:ext cx="4524375" cy="1325563"/>
            <a:chOff x="2346" y="838"/>
            <a:chExt cx="2850" cy="835"/>
          </a:xfrm>
        </p:grpSpPr>
        <p:sp>
          <p:nvSpPr>
            <p:cNvPr id="429" name="Google Shape;429;p67"/>
            <p:cNvSpPr txBox="1"/>
            <p:nvPr/>
          </p:nvSpPr>
          <p:spPr>
            <a:xfrm>
              <a:off x="2829" y="838"/>
              <a:ext cx="2367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Using 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style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attribute, the color of the text is changed from black to magenta.</a:t>
              </a:r>
              <a:endParaRPr/>
            </a:p>
          </p:txBody>
        </p:sp>
        <p:cxnSp>
          <p:nvCxnSpPr>
            <p:cNvPr id="430" name="Google Shape;430;p67"/>
            <p:cNvCxnSpPr/>
            <p:nvPr/>
          </p:nvCxnSpPr>
          <p:spPr>
            <a:xfrm flipH="1">
              <a:off x="2346" y="1025"/>
              <a:ext cx="487" cy="6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31" name="Google Shape;431;p67"/>
          <p:cNvGrpSpPr/>
          <p:nvPr/>
        </p:nvGrpSpPr>
        <p:grpSpPr>
          <a:xfrm>
            <a:off x="5840413" y="2063751"/>
            <a:ext cx="4665662" cy="612775"/>
            <a:chOff x="2719" y="1300"/>
            <a:chExt cx="2939" cy="386"/>
          </a:xfrm>
        </p:grpSpPr>
        <p:sp>
          <p:nvSpPr>
            <p:cNvPr id="432" name="Google Shape;432;p67"/>
            <p:cNvSpPr txBox="1"/>
            <p:nvPr/>
          </p:nvSpPr>
          <p:spPr>
            <a:xfrm>
              <a:off x="3100" y="1300"/>
              <a:ext cx="2558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escape sequence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\”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places a quote in the string and is not displayed in the browser.</a:t>
              </a:r>
              <a:endParaRPr/>
            </a:p>
          </p:txBody>
        </p:sp>
        <p:cxnSp>
          <p:nvCxnSpPr>
            <p:cNvPr id="433" name="Google Shape;433;p67"/>
            <p:cNvCxnSpPr/>
            <p:nvPr/>
          </p:nvCxnSpPr>
          <p:spPr>
            <a:xfrm flipH="1">
              <a:off x="2719" y="1478"/>
              <a:ext cx="373" cy="2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68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Welcome3.html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Output</a:t>
            </a:r>
            <a:endParaRPr/>
          </a:p>
        </p:txBody>
      </p:sp>
      <p:sp>
        <p:nvSpPr>
          <p:cNvPr id="440" name="Google Shape;440;p68"/>
          <p:cNvSpPr txBox="1"/>
          <p:nvPr>
            <p:ph idx="1" type="subTitle"/>
          </p:nvPr>
        </p:nvSpPr>
        <p:spPr>
          <a:xfrm>
            <a:off x="1600200" y="228600"/>
            <a:ext cx="6934200" cy="353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7.3: welcome3.html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Printing Multiple Lines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Printing Multiple Lines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document.writeln(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"&lt;h1&gt;Welcome to&lt;br /&gt;JavaScript"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 "&lt;br /&gt;Programming!&lt;/h1&gt;"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&lt;/head&gt;&lt;body&gt;&lt;/body&gt;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Documents and Settings\josh\Desktop\pete\ch7imagesP\03.png" id="441" name="Google Shape;44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64" y="3924301"/>
            <a:ext cx="5735637" cy="246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68"/>
          <p:cNvGrpSpPr/>
          <p:nvPr/>
        </p:nvGrpSpPr>
        <p:grpSpPr>
          <a:xfrm>
            <a:off x="3857626" y="1263650"/>
            <a:ext cx="3622675" cy="1404938"/>
            <a:chOff x="1470" y="796"/>
            <a:chExt cx="2282" cy="885"/>
          </a:xfrm>
        </p:grpSpPr>
        <p:sp>
          <p:nvSpPr>
            <p:cNvPr id="443" name="Google Shape;443;p68"/>
            <p:cNvSpPr txBox="1"/>
            <p:nvPr/>
          </p:nvSpPr>
          <p:spPr>
            <a:xfrm>
              <a:off x="1470" y="796"/>
              <a:ext cx="2282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Using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tags, the text is displayed as three lines.</a:t>
              </a:r>
              <a:endParaRPr/>
            </a:p>
          </p:txBody>
        </p:sp>
        <p:cxnSp>
          <p:nvCxnSpPr>
            <p:cNvPr id="444" name="Google Shape;444;p68"/>
            <p:cNvCxnSpPr/>
            <p:nvPr/>
          </p:nvCxnSpPr>
          <p:spPr>
            <a:xfrm flipH="1">
              <a:off x="1478" y="1177"/>
              <a:ext cx="1135" cy="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5" name="Google Shape;445;p68"/>
            <p:cNvCxnSpPr/>
            <p:nvPr/>
          </p:nvCxnSpPr>
          <p:spPr>
            <a:xfrm>
              <a:off x="2622" y="1169"/>
              <a:ext cx="368" cy="4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/>
          <p:nvPr>
            <p:ph idx="12" type="sldNum"/>
          </p:nvPr>
        </p:nvSpPr>
        <p:spPr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69"/>
          <p:cNvSpPr txBox="1"/>
          <p:nvPr>
            <p:ph type="ctrTitle"/>
          </p:nvPr>
        </p:nvSpPr>
        <p:spPr>
          <a:xfrm>
            <a:off x="9448800" y="838200"/>
            <a:ext cx="2743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Welcome4.html</a:t>
            </a:r>
            <a:endParaRPr/>
          </a:p>
        </p:txBody>
      </p:sp>
      <p:sp>
        <p:nvSpPr>
          <p:cNvPr id="452" name="Google Shape;452;p69"/>
          <p:cNvSpPr txBox="1"/>
          <p:nvPr>
            <p:ph idx="1" type="subTitle"/>
          </p:nvPr>
        </p:nvSpPr>
        <p:spPr>
          <a:xfrm>
            <a:off x="1600200" y="228600"/>
            <a:ext cx="6934200" cy="408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"-//W3C//DTD XHTML 1.0 Strict//EN"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"http://www.w3.org/TR/xhtml1/DTD/xhtml1-strict.dtd"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4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Fig. 7.4: welcome4.html                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Printing multiple lines in a dialog box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xmlns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"http://www.w3.org/1999/xhtml"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&lt;head&gt;&lt;title&gt;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Printing Multiple Lines in a Dialog Box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&lt;script type =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12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window.alert( </a:t>
            </a:r>
            <a:r>
              <a:rPr b="1" i="0" lang="en-US" sz="1200" u="none" cap="none" strike="noStrik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to\nJavaScript\nProgramming!"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14  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17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18  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19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20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Refresh (or Reload) to run this script again.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 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21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5F5F5F"/>
                </a:solidFill>
                <a:latin typeface="Courier New"/>
                <a:ea typeface="Courier New"/>
                <a:cs typeface="Courier New"/>
                <a:sym typeface="Courier New"/>
              </a:rPr>
              <a:t>22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3" name="Google Shape;453;p69"/>
          <p:cNvGrpSpPr/>
          <p:nvPr/>
        </p:nvGrpSpPr>
        <p:grpSpPr>
          <a:xfrm>
            <a:off x="4092576" y="974725"/>
            <a:ext cx="3865563" cy="1500188"/>
            <a:chOff x="1618" y="614"/>
            <a:chExt cx="2435" cy="945"/>
          </a:xfrm>
        </p:grpSpPr>
        <p:sp>
          <p:nvSpPr>
            <p:cNvPr id="454" name="Google Shape;454;p69"/>
            <p:cNvSpPr txBox="1"/>
            <p:nvPr/>
          </p:nvSpPr>
          <p:spPr>
            <a:xfrm>
              <a:off x="1825" y="614"/>
              <a:ext cx="2228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window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method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alert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displays an alert dialog to the user.</a:t>
              </a:r>
              <a:endParaRPr/>
            </a:p>
          </p:txBody>
        </p:sp>
        <p:cxnSp>
          <p:nvCxnSpPr>
            <p:cNvPr id="455" name="Google Shape;455;p69"/>
            <p:cNvCxnSpPr/>
            <p:nvPr/>
          </p:nvCxnSpPr>
          <p:spPr>
            <a:xfrm flipH="1">
              <a:off x="1618" y="805"/>
              <a:ext cx="207" cy="7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56" name="Google Shape;456;p69"/>
          <p:cNvGrpSpPr/>
          <p:nvPr/>
        </p:nvGrpSpPr>
        <p:grpSpPr>
          <a:xfrm>
            <a:off x="6122989" y="1639889"/>
            <a:ext cx="4054475" cy="808037"/>
            <a:chOff x="2897" y="1033"/>
            <a:chExt cx="2554" cy="509"/>
          </a:xfrm>
        </p:grpSpPr>
        <p:sp>
          <p:nvSpPr>
            <p:cNvPr id="457" name="Google Shape;457;p69"/>
            <p:cNvSpPr txBox="1"/>
            <p:nvPr/>
          </p:nvSpPr>
          <p:spPr>
            <a:xfrm>
              <a:off x="3092" y="1033"/>
              <a:ext cx="2359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When the alert dialog displays, the string passed as its one argument is displayed.</a:t>
              </a:r>
              <a:endParaRPr/>
            </a:p>
          </p:txBody>
        </p:sp>
        <p:cxnSp>
          <p:nvCxnSpPr>
            <p:cNvPr id="458" name="Google Shape;458;p69"/>
            <p:cNvCxnSpPr/>
            <p:nvPr/>
          </p:nvCxnSpPr>
          <p:spPr>
            <a:xfrm flipH="1">
              <a:off x="2897" y="1220"/>
              <a:ext cx="182" cy="32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59" name="Google Shape;459;p69"/>
          <p:cNvGrpSpPr/>
          <p:nvPr/>
        </p:nvGrpSpPr>
        <p:grpSpPr>
          <a:xfrm>
            <a:off x="4260850" y="2622551"/>
            <a:ext cx="3905250" cy="1285875"/>
            <a:chOff x="1724" y="1652"/>
            <a:chExt cx="2460" cy="810"/>
          </a:xfrm>
        </p:grpSpPr>
        <p:sp>
          <p:nvSpPr>
            <p:cNvPr id="460" name="Google Shape;460;p69"/>
            <p:cNvSpPr txBox="1"/>
            <p:nvPr/>
          </p:nvSpPr>
          <p:spPr>
            <a:xfrm>
              <a:off x="1724" y="1936"/>
              <a:ext cx="2460" cy="52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escape sequence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newline character that places all remaining text on the next line.</a:t>
              </a:r>
              <a:endParaRPr/>
            </a:p>
          </p:txBody>
        </p:sp>
        <p:cxnSp>
          <p:nvCxnSpPr>
            <p:cNvPr id="461" name="Google Shape;461;p69"/>
            <p:cNvCxnSpPr/>
            <p:nvPr/>
          </p:nvCxnSpPr>
          <p:spPr>
            <a:xfrm rot="10800000">
              <a:off x="2639" y="1656"/>
              <a:ext cx="317" cy="2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2" name="Google Shape;462;p69"/>
            <p:cNvCxnSpPr/>
            <p:nvPr/>
          </p:nvCxnSpPr>
          <p:spPr>
            <a:xfrm flipH="1" rot="10800000">
              <a:off x="2952" y="1652"/>
              <a:ext cx="318" cy="2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5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00"/>
      </a:lt2>
      <a:accent1>
        <a:srgbClr val="FFE6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0CA"/>
      </a:accent5>
      <a:accent6>
        <a:srgbClr val="E70000"/>
      </a:accent6>
      <a:hlink>
        <a:srgbClr val="CCCC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00"/>
      </a:lt2>
      <a:accent1>
        <a:srgbClr val="FFE6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0CA"/>
      </a:accent5>
      <a:accent6>
        <a:srgbClr val="E70000"/>
      </a:accent6>
      <a:hlink>
        <a:srgbClr val="CCCC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00"/>
      </a:lt2>
      <a:accent1>
        <a:srgbClr val="FFE6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0CA"/>
      </a:accent5>
      <a:accent6>
        <a:srgbClr val="E70000"/>
      </a:accent6>
      <a:hlink>
        <a:srgbClr val="CCCC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00"/>
      </a:lt2>
      <a:accent1>
        <a:srgbClr val="FFE6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0CA"/>
      </a:accent5>
      <a:accent6>
        <a:srgbClr val="E70000"/>
      </a:accent6>
      <a:hlink>
        <a:srgbClr val="CCCC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00"/>
      </a:lt2>
      <a:accent1>
        <a:srgbClr val="FFE6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0CA"/>
      </a:accent5>
      <a:accent6>
        <a:srgbClr val="E70000"/>
      </a:accent6>
      <a:hlink>
        <a:srgbClr val="CCCC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00"/>
      </a:lt2>
      <a:accent1>
        <a:srgbClr val="FFE6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0CA"/>
      </a:accent5>
      <a:accent6>
        <a:srgbClr val="E70000"/>
      </a:accent6>
      <a:hlink>
        <a:srgbClr val="CCCCFF"/>
      </a:hlink>
      <a:folHlink>
        <a:srgbClr val="99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3.xml><?xml version="1.0" encoding="utf-8"?>
<a:themeOverride xmlns:a="http://schemas.openxmlformats.org/drawingml/2006/main" xmlns:r="http://schemas.openxmlformats.org/officeDocument/2006/relationships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