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1" i="0" lang="en-IN" sz="5400" u="none" cap="none" strike="noStrike">
                <a:solidFill>
                  <a:schemeClr val="dk1"/>
                </a:solidFill>
                <a:latin typeface="Calibri"/>
                <a:ea typeface="Calibri"/>
                <a:cs typeface="Calibri"/>
                <a:sym typeface="Calibri"/>
              </a:rPr>
              <a:t>JavaScript Callback Functions</a:t>
            </a:r>
            <a:br>
              <a:rPr b="1" i="0" lang="en-IN" sz="5400" u="none" cap="none" strike="noStrike">
                <a:solidFill>
                  <a:schemeClr val="dk1"/>
                </a:solidFill>
                <a:latin typeface="Calibri"/>
                <a:ea typeface="Calibri"/>
                <a:cs typeface="Calibri"/>
                <a:sym typeface="Calibri"/>
              </a:rPr>
            </a:br>
            <a:r>
              <a:rPr b="1" i="0" lang="en-IN" sz="5400" u="none" cap="none" strike="noStrike">
                <a:solidFill>
                  <a:schemeClr val="dk1"/>
                </a:solidFill>
                <a:latin typeface="Calibri"/>
                <a:ea typeface="Calibri"/>
                <a:cs typeface="Calibri"/>
                <a:sym typeface="Calibri"/>
              </a:rPr>
              <a:t>&amp; Form Validation Revisited</a:t>
            </a:r>
            <a:br>
              <a:rPr b="0" i="0" lang="en-IN" sz="5400" u="none" cap="none" strike="noStrike">
                <a:solidFill>
                  <a:schemeClr val="dk1"/>
                </a:solidFill>
                <a:latin typeface="Calibri"/>
                <a:ea typeface="Calibri"/>
                <a:cs typeface="Calibri"/>
                <a:sym typeface="Calibri"/>
              </a:rPr>
            </a:br>
            <a:endParaRPr b="0" i="0" sz="5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Amrita University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Asynchronous javascript: callbacks</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51" name="Google Shape;15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52" name="Google Shape;152;p22"/>
          <p:cNvPicPr preferRelativeResize="0"/>
          <p:nvPr/>
        </p:nvPicPr>
        <p:blipFill rotWithShape="1">
          <a:blip r:embed="rId3">
            <a:alphaModFix/>
          </a:blip>
          <a:srcRect b="0" l="0" r="0" t="0"/>
          <a:stretch/>
        </p:blipFill>
        <p:spPr>
          <a:xfrm>
            <a:off x="1682151" y="2102129"/>
            <a:ext cx="6570838" cy="2723809"/>
          </a:xfrm>
          <a:prstGeom prst="rect">
            <a:avLst/>
          </a:prstGeom>
          <a:noFill/>
          <a:ln>
            <a:noFill/>
          </a:ln>
        </p:spPr>
      </p:pic>
      <p:sp>
        <p:nvSpPr>
          <p:cNvPr id="153" name="Google Shape;153;p22"/>
          <p:cNvSpPr/>
          <p:nvPr/>
        </p:nvSpPr>
        <p:spPr>
          <a:xfrm>
            <a:off x="5204989" y="1967192"/>
            <a:ext cx="60960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Why? Javascript is of a single threaded nature.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This means it executes one piece of code at a time (each piece of code, or operation, is queued along this single thread).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Notice how functionFirst() triggers setTimeout, which queues an operation to run after a certain delay (in this case, after 3 seconds).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concept of running after a certain time is exactly what asynchronous means.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Asynchronous javascript: callbacks</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59" name="Google Shape;15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60" name="Google Shape;160;p23"/>
          <p:cNvPicPr preferRelativeResize="0"/>
          <p:nvPr/>
        </p:nvPicPr>
        <p:blipFill rotWithShape="1">
          <a:blip r:embed="rId3">
            <a:alphaModFix/>
          </a:blip>
          <a:srcRect b="0" l="0" r="71267" t="0"/>
          <a:stretch/>
        </p:blipFill>
        <p:spPr>
          <a:xfrm>
            <a:off x="1362974" y="1638712"/>
            <a:ext cx="4275678" cy="4976640"/>
          </a:xfrm>
          <a:prstGeom prst="rect">
            <a:avLst/>
          </a:prstGeom>
          <a:noFill/>
          <a:ln>
            <a:noFill/>
          </a:ln>
        </p:spPr>
      </p:pic>
      <p:sp>
        <p:nvSpPr>
          <p:cNvPr id="161" name="Google Shape;161;p23"/>
          <p:cNvSpPr/>
          <p:nvPr/>
        </p:nvSpPr>
        <p:spPr>
          <a:xfrm>
            <a:off x="5782574" y="2345756"/>
            <a:ext cx="6096000" cy="175432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FF33CC"/>
              </a:buClr>
              <a:buSzPts val="1800"/>
              <a:buFont typeface="Arial"/>
              <a:buChar char="•"/>
            </a:pPr>
            <a:r>
              <a:rPr lang="en-IN" sz="1800">
                <a:solidFill>
                  <a:srgbClr val="FF33CC"/>
                </a:solidFill>
                <a:latin typeface="Calibri"/>
                <a:ea typeface="Calibri"/>
                <a:cs typeface="Calibri"/>
                <a:sym typeface="Calibri"/>
              </a:rPr>
              <a:t>functionFirst accepts functionSecond as an argument, or callback, and this means that functionFirst is a higher-order function. </a:t>
            </a:r>
            <a:endParaRPr/>
          </a:p>
          <a:p>
            <a:pPr indent="-171450" lvl="0" marL="285750" marR="0" rtl="0" algn="just">
              <a:spcBef>
                <a:spcPts val="0"/>
              </a:spcBef>
              <a:spcAft>
                <a:spcPts val="0"/>
              </a:spcAft>
              <a:buClr>
                <a:schemeClr val="dk1"/>
              </a:buClr>
              <a:buSzPts val="1800"/>
              <a:buFont typeface="Arial"/>
              <a:buNone/>
            </a:pPr>
            <a:r>
              <a:t/>
            </a:r>
            <a:endParaRPr sz="1800">
              <a:solidFill>
                <a:srgbClr val="FF33CC"/>
              </a:solidFill>
              <a:latin typeface="Calibri"/>
              <a:ea typeface="Calibri"/>
              <a:cs typeface="Calibri"/>
              <a:sym typeface="Calibri"/>
            </a:endParaRPr>
          </a:p>
          <a:p>
            <a:pPr indent="-285750" lvl="0" marL="285750" marR="0" rtl="0" algn="just">
              <a:spcBef>
                <a:spcPts val="0"/>
              </a:spcBef>
              <a:spcAft>
                <a:spcPts val="0"/>
              </a:spcAft>
              <a:buClr>
                <a:srgbClr val="FF33CC"/>
              </a:buClr>
              <a:buSzPts val="1800"/>
              <a:buFont typeface="Arial"/>
              <a:buChar char="•"/>
            </a:pPr>
            <a:r>
              <a:rPr lang="en-IN" sz="1800">
                <a:solidFill>
                  <a:srgbClr val="FF33CC"/>
                </a:solidFill>
                <a:latin typeface="Calibri"/>
                <a:ea typeface="Calibri"/>
                <a:cs typeface="Calibri"/>
                <a:sym typeface="Calibri"/>
              </a:rPr>
              <a:t>In other words, functionFirst will call the second function back later once its operation is complete.</a:t>
            </a:r>
            <a:endParaRPr sz="1800">
              <a:solidFill>
                <a:srgbClr val="FF33CC"/>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So why is this useful?</a:t>
            </a:r>
            <a:endParaRPr b="0" i="0" sz="4400" u="none" cap="none" strike="noStrike">
              <a:solidFill>
                <a:schemeClr val="dk1"/>
              </a:solidFill>
              <a:latin typeface="Calibri"/>
              <a:ea typeface="Calibri"/>
              <a:cs typeface="Calibri"/>
              <a:sym typeface="Calibri"/>
            </a:endParaRPr>
          </a:p>
        </p:txBody>
      </p:sp>
      <p:sp>
        <p:nvSpPr>
          <p:cNvPr id="167" name="Google Shape;167;p24"/>
          <p:cNvSpPr txBox="1"/>
          <p:nvPr>
            <p:ph idx="1" type="body"/>
          </p:nvPr>
        </p:nvSpPr>
        <p:spPr>
          <a:xfrm>
            <a:off x="838200" y="1325293"/>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Say you send off an HTTP request and you need to do something with the response.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Instead of holding up your browser, you can use a callback to handle the response </a:t>
            </a:r>
            <a:r>
              <a:rPr b="0" i="1" lang="en-IN" sz="2400" u="none" cap="none" strike="noStrike">
                <a:solidFill>
                  <a:schemeClr val="dk1"/>
                </a:solidFill>
                <a:latin typeface="Calibri"/>
                <a:ea typeface="Calibri"/>
                <a:cs typeface="Calibri"/>
                <a:sym typeface="Calibri"/>
              </a:rPr>
              <a:t>whenever it arrives</a:t>
            </a: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Another useful example in this context could be when your application is dependent on user input.</a:t>
            </a:r>
            <a:endParaRPr/>
          </a:p>
        </p:txBody>
      </p:sp>
      <p:sp>
        <p:nvSpPr>
          <p:cNvPr id="168" name="Google Shape;168;p24"/>
          <p:cNvSpPr/>
          <p:nvPr/>
        </p:nvSpPr>
        <p:spPr>
          <a:xfrm>
            <a:off x="4833668" y="3958896"/>
            <a:ext cx="6096000" cy="1477328"/>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FF33CC"/>
              </a:buClr>
              <a:buSzPts val="1800"/>
              <a:buFont typeface="Arial"/>
              <a:buChar char="•"/>
            </a:pPr>
            <a:r>
              <a:rPr lang="en-IN" sz="1800">
                <a:solidFill>
                  <a:srgbClr val="FF33CC"/>
                </a:solidFill>
                <a:latin typeface="Calibri"/>
                <a:ea typeface="Calibri"/>
                <a:cs typeface="Calibri"/>
                <a:sym typeface="Calibri"/>
              </a:rPr>
              <a:t>The only reason I used setTimeout was to simulate an operation that takes a certain time. </a:t>
            </a:r>
            <a:endParaRPr/>
          </a:p>
          <a:p>
            <a:pPr indent="-171450" lvl="0" marL="285750" marR="0" rtl="0" algn="just">
              <a:spcBef>
                <a:spcPts val="0"/>
              </a:spcBef>
              <a:spcAft>
                <a:spcPts val="0"/>
              </a:spcAft>
              <a:buClr>
                <a:schemeClr val="dk1"/>
              </a:buClr>
              <a:buSzPts val="1800"/>
              <a:buFont typeface="Arial"/>
              <a:buNone/>
            </a:pPr>
            <a:r>
              <a:t/>
            </a:r>
            <a:endParaRPr sz="1800">
              <a:solidFill>
                <a:srgbClr val="FF33CC"/>
              </a:solidFill>
              <a:latin typeface="Calibri"/>
              <a:ea typeface="Calibri"/>
              <a:cs typeface="Calibri"/>
              <a:sym typeface="Calibri"/>
            </a:endParaRPr>
          </a:p>
          <a:p>
            <a:pPr indent="-285750" lvl="0" marL="285750" marR="0" rtl="0" algn="just">
              <a:spcBef>
                <a:spcPts val="0"/>
              </a:spcBef>
              <a:spcAft>
                <a:spcPts val="0"/>
              </a:spcAft>
              <a:buClr>
                <a:srgbClr val="FF33CC"/>
              </a:buClr>
              <a:buSzPts val="1800"/>
              <a:buFont typeface="Arial"/>
              <a:buChar char="•"/>
            </a:pPr>
            <a:r>
              <a:rPr lang="en-IN" sz="1800">
                <a:solidFill>
                  <a:srgbClr val="FF33CC"/>
                </a:solidFill>
                <a:latin typeface="Calibri"/>
                <a:ea typeface="Calibri"/>
                <a:cs typeface="Calibri"/>
                <a:sym typeface="Calibri"/>
              </a:rPr>
              <a:t>Such operations could be reading from a text file, downloading things or performing an HTTP request.</a:t>
            </a:r>
            <a:endParaRPr sz="1800">
              <a:solidFill>
                <a:srgbClr val="FF33CC"/>
              </a:solidFill>
              <a:latin typeface="Calibri"/>
              <a:ea typeface="Calibri"/>
              <a:cs typeface="Calibri"/>
              <a:sym typeface="Calibri"/>
            </a:endParaRPr>
          </a:p>
        </p:txBody>
      </p:sp>
      <p:pic>
        <p:nvPicPr>
          <p:cNvPr id="169" name="Google Shape;169;p24"/>
          <p:cNvPicPr preferRelativeResize="0"/>
          <p:nvPr/>
        </p:nvPicPr>
        <p:blipFill rotWithShape="1">
          <a:blip r:embed="rId3">
            <a:alphaModFix/>
          </a:blip>
          <a:srcRect b="67336" l="0" r="0" t="0"/>
          <a:stretch/>
        </p:blipFill>
        <p:spPr>
          <a:xfrm>
            <a:off x="560002" y="3887339"/>
            <a:ext cx="4273666" cy="1624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So why is this useful?</a:t>
            </a:r>
            <a:endParaRPr b="0" i="0" sz="4400" u="none" cap="none" strike="noStrike">
              <a:solidFill>
                <a:schemeClr val="dk1"/>
              </a:solidFill>
              <a:latin typeface="Calibri"/>
              <a:ea typeface="Calibri"/>
              <a:cs typeface="Calibri"/>
              <a:sym typeface="Calibri"/>
            </a:endParaRPr>
          </a:p>
        </p:txBody>
      </p:sp>
      <p:sp>
        <p:nvSpPr>
          <p:cNvPr id="175" name="Google Shape;17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Calibri"/>
                <a:ea typeface="Calibri"/>
                <a:cs typeface="Calibri"/>
                <a:sym typeface="Calibri"/>
              </a:rPr>
              <a:t>Node, for example, is built entirely on an asynchronous concept and uses callbacks extensively.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6" name="Google Shape;176;p25"/>
          <p:cNvSpPr/>
          <p:nvPr/>
        </p:nvSpPr>
        <p:spPr>
          <a:xfrm>
            <a:off x="1089803" y="2914147"/>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B050"/>
                </a:solidFill>
                <a:latin typeface="Calibri"/>
                <a:ea typeface="Calibri"/>
                <a:cs typeface="Calibri"/>
                <a:sym typeface="Calibri"/>
              </a:rPr>
              <a:t>var fs = require("fs");</a:t>
            </a:r>
            <a:endParaRPr/>
          </a:p>
          <a:p>
            <a:pPr indent="0" lvl="0" marL="0" marR="0" rtl="0" algn="l">
              <a:spcBef>
                <a:spcPts val="0"/>
              </a:spcBef>
              <a:spcAft>
                <a:spcPts val="0"/>
              </a:spcAft>
              <a:buNone/>
            </a:pPr>
            <a:r>
              <a:t/>
            </a:r>
            <a:endParaRPr sz="1800">
              <a:solidFill>
                <a:srgbClr val="00B050"/>
              </a:solidFill>
              <a:latin typeface="Calibri"/>
              <a:ea typeface="Calibri"/>
              <a:cs typeface="Calibri"/>
              <a:sym typeface="Calibri"/>
            </a:endParaRPr>
          </a:p>
          <a:p>
            <a:pPr indent="0" lvl="0" marL="0" marR="0" rtl="0" algn="l">
              <a:spcBef>
                <a:spcPts val="0"/>
              </a:spcBef>
              <a:spcAft>
                <a:spcPts val="0"/>
              </a:spcAft>
              <a:buNone/>
            </a:pPr>
            <a:r>
              <a:rPr lang="en-IN" sz="1800">
                <a:solidFill>
                  <a:srgbClr val="00B050"/>
                </a:solidFill>
                <a:latin typeface="Calibri"/>
                <a:ea typeface="Calibri"/>
                <a:cs typeface="Calibri"/>
                <a:sym typeface="Calibri"/>
              </a:rPr>
              <a:t>fs.readFile('input.txt', function(err, data) {</a:t>
            </a:r>
            <a:endParaRPr/>
          </a:p>
          <a:p>
            <a:pPr indent="0" lvl="0" marL="0" marR="0" rtl="0" algn="l">
              <a:spcBef>
                <a:spcPts val="0"/>
              </a:spcBef>
              <a:spcAft>
                <a:spcPts val="0"/>
              </a:spcAft>
              <a:buNone/>
            </a:pPr>
            <a:r>
              <a:rPr lang="en-IN" sz="1800">
                <a:solidFill>
                  <a:srgbClr val="00B050"/>
                </a:solidFill>
                <a:latin typeface="Calibri"/>
                <a:ea typeface="Calibri"/>
                <a:cs typeface="Calibri"/>
                <a:sym typeface="Calibri"/>
              </a:rPr>
              <a:t>  if (err) return console.error(err);</a:t>
            </a:r>
            <a:endParaRPr/>
          </a:p>
          <a:p>
            <a:pPr indent="0" lvl="0" marL="0" marR="0" rtl="0" algn="l">
              <a:spcBef>
                <a:spcPts val="0"/>
              </a:spcBef>
              <a:spcAft>
                <a:spcPts val="0"/>
              </a:spcAft>
              <a:buNone/>
            </a:pPr>
            <a:r>
              <a:rPr lang="en-IN" sz="1800">
                <a:solidFill>
                  <a:srgbClr val="00B050"/>
                </a:solidFill>
                <a:latin typeface="Calibri"/>
                <a:ea typeface="Calibri"/>
                <a:cs typeface="Calibri"/>
                <a:sym typeface="Calibri"/>
              </a:rPr>
              <a:t>  console.log(data);</a:t>
            </a:r>
            <a:endParaRPr/>
          </a:p>
          <a:p>
            <a:pPr indent="0" lvl="0" marL="0" marR="0" rtl="0" algn="l">
              <a:spcBef>
                <a:spcPts val="0"/>
              </a:spcBef>
              <a:spcAft>
                <a:spcPts val="0"/>
              </a:spcAft>
              <a:buNone/>
            </a:pPr>
            <a:r>
              <a:rPr lang="en-IN" sz="1800">
                <a:solidFill>
                  <a:srgbClr val="00B050"/>
                </a:solidFill>
                <a:latin typeface="Calibri"/>
                <a:ea typeface="Calibri"/>
                <a:cs typeface="Calibri"/>
                <a:sym typeface="Calibri"/>
              </a:rPr>
              <a:t>});</a:t>
            </a:r>
            <a:endParaRPr sz="1800">
              <a:solidFill>
                <a:srgbClr val="00B050"/>
              </a:solidFill>
              <a:latin typeface="Calibri"/>
              <a:ea typeface="Calibri"/>
              <a:cs typeface="Calibri"/>
              <a:sym typeface="Calibri"/>
            </a:endParaRPr>
          </a:p>
        </p:txBody>
      </p:sp>
      <p:sp>
        <p:nvSpPr>
          <p:cNvPr id="177" name="Google Shape;177;p25"/>
          <p:cNvSpPr/>
          <p:nvPr/>
        </p:nvSpPr>
        <p:spPr>
          <a:xfrm>
            <a:off x="3433313" y="4416097"/>
            <a:ext cx="7763774"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B050"/>
                </a:solidFill>
                <a:latin typeface="Calibri"/>
                <a:ea typeface="Calibri"/>
                <a:cs typeface="Calibri"/>
                <a:sym typeface="Calibri"/>
              </a:rPr>
              <a:t>Notice the first argument of the call back is reserved for an error object.</a:t>
            </a:r>
            <a:endParaRPr/>
          </a:p>
          <a:p>
            <a:pPr indent="0" lvl="0" marL="0" marR="0" rtl="0" algn="l">
              <a:spcBef>
                <a:spcPts val="0"/>
              </a:spcBef>
              <a:spcAft>
                <a:spcPts val="0"/>
              </a:spcAft>
              <a:buNone/>
            </a:pPr>
            <a:r>
              <a:t/>
            </a:r>
            <a:endParaRPr sz="1800">
              <a:solidFill>
                <a:srgbClr val="00B050"/>
              </a:solidFill>
              <a:latin typeface="Calibri"/>
              <a:ea typeface="Calibri"/>
              <a:cs typeface="Calibri"/>
              <a:sym typeface="Calibri"/>
            </a:endParaRPr>
          </a:p>
          <a:p>
            <a:pPr indent="0" lvl="0" marL="0" marR="0" rtl="0" algn="l">
              <a:spcBef>
                <a:spcPts val="0"/>
              </a:spcBef>
              <a:spcAft>
                <a:spcPts val="0"/>
              </a:spcAft>
              <a:buNone/>
            </a:pPr>
            <a:r>
              <a:rPr lang="en-IN" sz="1800">
                <a:solidFill>
                  <a:srgbClr val="00B050"/>
                </a:solidFill>
                <a:latin typeface="Calibri"/>
                <a:ea typeface="Calibri"/>
                <a:cs typeface="Calibri"/>
                <a:sym typeface="Calibri"/>
              </a:rPr>
              <a:t>This is the error callback convention that has been standardized to allow for Node’s asynchronous nature.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83" name="Google Shape;18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From Validation - Revisited</a:t>
            </a:r>
            <a:endParaRPr b="0" i="0" sz="4400" u="none" cap="none" strike="noStrike">
              <a:solidFill>
                <a:schemeClr val="dk1"/>
              </a:solidFill>
              <a:latin typeface="Calibri"/>
              <a:ea typeface="Calibri"/>
              <a:cs typeface="Calibri"/>
              <a:sym typeface="Calibri"/>
            </a:endParaRPr>
          </a:p>
        </p:txBody>
      </p:sp>
      <p:pic>
        <p:nvPicPr>
          <p:cNvPr id="91" name="Google Shape;91;p14"/>
          <p:cNvPicPr preferRelativeResize="0"/>
          <p:nvPr/>
        </p:nvPicPr>
        <p:blipFill rotWithShape="1">
          <a:blip r:embed="rId3">
            <a:alphaModFix/>
          </a:blip>
          <a:srcRect b="0" l="0" r="0" t="0"/>
          <a:stretch/>
        </p:blipFill>
        <p:spPr>
          <a:xfrm>
            <a:off x="2999117" y="2535537"/>
            <a:ext cx="914400" cy="792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r>
              <a:rPr b="1" i="0" lang="en-IN" sz="3959" u="none" cap="none" strike="noStrike">
                <a:solidFill>
                  <a:schemeClr val="dk1"/>
                </a:solidFill>
                <a:latin typeface="Calibri"/>
                <a:ea typeface="Calibri"/>
                <a:cs typeface="Calibri"/>
                <a:sym typeface="Calibri"/>
              </a:rPr>
              <a:t>Passing JavaScript Functions as Variables Revisited</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IN" sz="2800" u="none" cap="none" strike="noStrike">
                <a:solidFill>
                  <a:schemeClr val="dk1"/>
                </a:solidFill>
                <a:latin typeface="Calibri"/>
                <a:ea typeface="Calibri"/>
                <a:cs typeface="Calibri"/>
                <a:sym typeface="Calibri"/>
              </a:rPr>
              <a:t>function</a:t>
            </a:r>
            <a:r>
              <a:rPr b="0" i="0" lang="en-IN" sz="2800" u="none" cap="none" strike="noStrike">
                <a:solidFill>
                  <a:schemeClr val="dk1"/>
                </a:solidFill>
                <a:latin typeface="Calibri"/>
                <a:ea typeface="Calibri"/>
                <a:cs typeface="Calibri"/>
                <a:sym typeface="Calibri"/>
              </a:rPr>
              <a:t> </a:t>
            </a:r>
            <a:r>
              <a:rPr b="1" i="0" lang="en-IN" sz="2800" u="none" cap="none" strike="noStrike">
                <a:solidFill>
                  <a:schemeClr val="dk1"/>
                </a:solidFill>
                <a:latin typeface="Calibri"/>
                <a:ea typeface="Calibri"/>
                <a:cs typeface="Calibri"/>
                <a:sym typeface="Calibri"/>
              </a:rPr>
              <a:t>functionName</a:t>
            </a:r>
            <a:r>
              <a:rPr b="0" i="0" lang="en-IN" sz="2800" u="none" cap="none" strike="noStrike">
                <a:solidFill>
                  <a:schemeClr val="dk1"/>
                </a:solidFill>
                <a:latin typeface="Calibri"/>
                <a:ea typeface="Calibri"/>
                <a:cs typeface="Calibri"/>
                <a:sym typeface="Calibri"/>
              </a:rPr>
              <a:t>() { // some code }</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This is a JavaScript Function</a:t>
            </a:r>
            <a:endParaRPr/>
          </a:p>
          <a:p>
            <a:pPr indent="0" lvl="1" marL="4572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A function is a block of code that will be executed when you call it</a:t>
            </a:r>
            <a:endParaRPr/>
          </a:p>
          <a:p>
            <a:pPr indent="0" lvl="1" marL="4572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A function is written as a code block inside curly { } braces, preceded by the function keyword</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code inside the function will be executed when you call the function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r>
              <a:rPr b="1" i="0" lang="en-IN" sz="3959" u="none" cap="none" strike="noStrike">
                <a:solidFill>
                  <a:schemeClr val="dk1"/>
                </a:solidFill>
                <a:latin typeface="Calibri"/>
                <a:ea typeface="Calibri"/>
                <a:cs typeface="Calibri"/>
                <a:sym typeface="Calibri"/>
              </a:rPr>
              <a:t>Passing JavaScript Functions as Variables Revisited</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IN" sz="2800" u="none" cap="none" strike="noStrike">
                <a:solidFill>
                  <a:srgbClr val="000000"/>
                </a:solidFill>
                <a:latin typeface="Arial"/>
                <a:ea typeface="Arial"/>
                <a:cs typeface="Arial"/>
                <a:sym typeface="Arial"/>
              </a:rPr>
              <a:t>function</a:t>
            </a:r>
            <a:r>
              <a:rPr b="0" i="0" lang="en-IN" sz="2800" u="none" cap="none" strike="noStrike">
                <a:solidFill>
                  <a:srgbClr val="000000"/>
                </a:solidFill>
                <a:latin typeface="Arial"/>
                <a:ea typeface="Arial"/>
                <a:cs typeface="Arial"/>
                <a:sym typeface="Arial"/>
              </a:rPr>
              <a:t> </a:t>
            </a:r>
            <a:r>
              <a:rPr b="1" i="0" lang="en-IN" sz="2800" u="none" cap="none" strike="noStrike">
                <a:solidFill>
                  <a:srgbClr val="880000"/>
                </a:solidFill>
                <a:latin typeface="Arial"/>
                <a:ea typeface="Arial"/>
                <a:cs typeface="Arial"/>
                <a:sym typeface="Arial"/>
              </a:rPr>
              <a:t>functionName</a:t>
            </a:r>
            <a:r>
              <a:rPr b="0" i="0" lang="en-IN" sz="2800" u="none" cap="none" strike="noStrike">
                <a:solidFill>
                  <a:srgbClr val="000000"/>
                </a:solidFill>
                <a:latin typeface="Arial"/>
                <a:ea typeface="Arial"/>
                <a:cs typeface="Arial"/>
                <a:sym typeface="Arial"/>
              </a:rPr>
              <a:t>(var1, var 2) { </a:t>
            </a:r>
            <a:r>
              <a:rPr b="0" i="0" lang="en-IN" sz="2800" u="none" cap="none" strike="noStrike">
                <a:solidFill>
                  <a:srgbClr val="888888"/>
                </a:solidFill>
                <a:latin typeface="Arial"/>
                <a:ea typeface="Arial"/>
                <a:cs typeface="Arial"/>
                <a:sym typeface="Arial"/>
              </a:rPr>
              <a:t>// some code</a:t>
            </a:r>
            <a:r>
              <a:rPr b="0" i="0" lang="en-IN" sz="2800" u="none" cap="none" strike="noStrike">
                <a:solidFill>
                  <a:srgbClr val="000000"/>
                </a:solidFill>
                <a:latin typeface="Arial"/>
                <a:ea typeface="Arial"/>
                <a:cs typeface="Arial"/>
                <a:sym typeface="Arial"/>
              </a:rPr>
              <a:t> }</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functionName(argument1, argument2);</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When you call a function, you can pass along some values to it, these values are called arguments or parameters.</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These arguments can then be used inside of the function.</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You can send as many arguments as you like, separated by commas (,)</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To use the arguments inside of the function, you must declare the arguments as variables when defining the function</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variables and arguments must be in expected order.</a:t>
            </a:r>
            <a:endParaRPr/>
          </a:p>
          <a:p>
            <a:pPr indent="-228600" lvl="1" marL="685800" marR="0" rtl="0" algn="l">
              <a:lnSpc>
                <a:spcPct val="90000"/>
              </a:lnSpc>
              <a:spcBef>
                <a:spcPts val="5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That is, the first argument gets assigned to the first variable.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r>
              <a:rPr b="1" i="0" lang="en-IN" sz="3959" u="none" cap="none" strike="noStrike">
                <a:solidFill>
                  <a:schemeClr val="dk1"/>
                </a:solidFill>
                <a:latin typeface="Calibri"/>
                <a:ea typeface="Calibri"/>
                <a:cs typeface="Calibri"/>
                <a:sym typeface="Calibri"/>
              </a:rPr>
              <a:t>Passing JavaScript Functions as Variables Revisited</a:t>
            </a: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rgbClr val="000000"/>
              </a:buClr>
              <a:buSzPts val="2400"/>
              <a:buFont typeface="Arial"/>
              <a:buChar char="•"/>
            </a:pPr>
            <a:r>
              <a:rPr b="1" i="0" lang="en-IN" sz="2400" u="none" cap="none" strike="noStrike">
                <a:solidFill>
                  <a:srgbClr val="000000"/>
                </a:solidFill>
                <a:latin typeface="Arial"/>
                <a:ea typeface="Arial"/>
                <a:cs typeface="Arial"/>
                <a:sym typeface="Arial"/>
              </a:rPr>
              <a:t>function</a:t>
            </a:r>
            <a:r>
              <a:rPr b="0" i="0" lang="en-IN" sz="2400" u="none" cap="none" strike="noStrike">
                <a:solidFill>
                  <a:srgbClr val="000000"/>
                </a:solidFill>
                <a:latin typeface="Arial"/>
                <a:ea typeface="Arial"/>
                <a:cs typeface="Arial"/>
                <a:sym typeface="Arial"/>
              </a:rPr>
              <a:t> </a:t>
            </a:r>
            <a:r>
              <a:rPr b="1" i="0" lang="en-IN" sz="2400" u="none" cap="none" strike="noStrike">
                <a:solidFill>
                  <a:srgbClr val="880000"/>
                </a:solidFill>
                <a:latin typeface="Arial"/>
                <a:ea typeface="Arial"/>
                <a:cs typeface="Arial"/>
                <a:sym typeface="Arial"/>
              </a:rPr>
              <a:t>functionOne</a:t>
            </a:r>
            <a:r>
              <a:rPr b="0" i="0" lang="en-IN" sz="2400" u="none" cap="none" strike="noStrike">
                <a:solidFill>
                  <a:srgbClr val="000000"/>
                </a:solidFill>
                <a:latin typeface="Arial"/>
                <a:ea typeface="Arial"/>
                <a:cs typeface="Arial"/>
                <a:sym typeface="Arial"/>
              </a:rPr>
              <a:t>(x) { </a:t>
            </a:r>
            <a:r>
              <a:rPr b="1" i="0" lang="en-IN" sz="2400" u="none" cap="none" strike="noStrike">
                <a:solidFill>
                  <a:srgbClr val="000000"/>
                </a:solidFill>
                <a:latin typeface="Arial"/>
                <a:ea typeface="Arial"/>
                <a:cs typeface="Arial"/>
                <a:sym typeface="Arial"/>
              </a:rPr>
              <a:t>return</a:t>
            </a:r>
            <a:r>
              <a:rPr b="0" i="0" lang="en-IN" sz="2400" u="none" cap="none" strike="noStrike">
                <a:solidFill>
                  <a:srgbClr val="000000"/>
                </a:solidFill>
                <a:latin typeface="Arial"/>
                <a:ea typeface="Arial"/>
                <a:cs typeface="Arial"/>
                <a:sym typeface="Arial"/>
              </a:rPr>
              <a:t> x; }; </a:t>
            </a:r>
            <a:endParaRPr/>
          </a:p>
          <a:p>
            <a:pPr indent="0" lvl="0" marL="0" marR="0" rtl="0" algn="l">
              <a:lnSpc>
                <a:spcPct val="70000"/>
              </a:lnSpc>
              <a:spcBef>
                <a:spcPts val="100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228600" lvl="0" marL="228600" marR="0" rtl="0" algn="l">
              <a:lnSpc>
                <a:spcPct val="70000"/>
              </a:lnSpc>
              <a:spcBef>
                <a:spcPts val="1000"/>
              </a:spcBef>
              <a:spcAft>
                <a:spcPts val="0"/>
              </a:spcAft>
              <a:buClr>
                <a:srgbClr val="000000"/>
              </a:buClr>
              <a:buSzPts val="2400"/>
              <a:buFont typeface="Arial"/>
              <a:buChar char="•"/>
            </a:pPr>
            <a:r>
              <a:rPr b="1" i="0" lang="en-IN" sz="2400" u="none" cap="none" strike="noStrike">
                <a:solidFill>
                  <a:srgbClr val="000000"/>
                </a:solidFill>
                <a:latin typeface="Arial"/>
                <a:ea typeface="Arial"/>
                <a:cs typeface="Arial"/>
                <a:sym typeface="Arial"/>
              </a:rPr>
              <a:t>function</a:t>
            </a:r>
            <a:r>
              <a:rPr b="0" i="0" lang="en-IN" sz="2400" u="none" cap="none" strike="noStrike">
                <a:solidFill>
                  <a:srgbClr val="000000"/>
                </a:solidFill>
                <a:latin typeface="Arial"/>
                <a:ea typeface="Arial"/>
                <a:cs typeface="Arial"/>
                <a:sym typeface="Arial"/>
              </a:rPr>
              <a:t> </a:t>
            </a:r>
            <a:r>
              <a:rPr b="1" i="0" lang="en-IN" sz="2400" u="none" cap="none" strike="noStrike">
                <a:solidFill>
                  <a:srgbClr val="880000"/>
                </a:solidFill>
                <a:latin typeface="Arial"/>
                <a:ea typeface="Arial"/>
                <a:cs typeface="Arial"/>
                <a:sym typeface="Arial"/>
              </a:rPr>
              <a:t>functionTwo</a:t>
            </a:r>
            <a:r>
              <a:rPr b="0" i="0" lang="en-IN" sz="2400" u="none" cap="none" strike="noStrike">
                <a:solidFill>
                  <a:srgbClr val="000000"/>
                </a:solidFill>
                <a:latin typeface="Arial"/>
                <a:ea typeface="Arial"/>
                <a:cs typeface="Arial"/>
                <a:sym typeface="Arial"/>
              </a:rPr>
              <a:t>(var1) { </a:t>
            </a:r>
            <a:r>
              <a:rPr b="0" i="0" lang="en-IN" sz="2400" u="none" cap="none" strike="noStrike">
                <a:solidFill>
                  <a:srgbClr val="888888"/>
                </a:solidFill>
                <a:latin typeface="Arial"/>
                <a:ea typeface="Arial"/>
                <a:cs typeface="Arial"/>
                <a:sym typeface="Arial"/>
              </a:rPr>
              <a:t>// some code</a:t>
            </a:r>
            <a:r>
              <a:rPr b="0" i="0" lang="en-IN" sz="2400" u="none" cap="none" strike="noStrike">
                <a:solidFill>
                  <a:srgbClr val="000000"/>
                </a:solidFill>
                <a:latin typeface="Arial"/>
                <a:ea typeface="Arial"/>
                <a:cs typeface="Arial"/>
                <a:sym typeface="Arial"/>
              </a:rPr>
              <a:t> } </a:t>
            </a:r>
            <a:endParaRPr/>
          </a:p>
          <a:p>
            <a:pPr indent="-76200" lvl="0" marL="228600" marR="0" rtl="0" algn="l">
              <a:lnSpc>
                <a:spcPct val="70000"/>
              </a:lnSpc>
              <a:spcBef>
                <a:spcPts val="1000"/>
              </a:spcBef>
              <a:spcAft>
                <a:spcPts val="0"/>
              </a:spcAft>
              <a:buClr>
                <a:schemeClr val="dk1"/>
              </a:buClr>
              <a:buSzPts val="2400"/>
              <a:buFont typeface="Arial"/>
              <a:buNone/>
            </a:pPr>
            <a:r>
              <a:t/>
            </a:r>
            <a:endParaRPr b="1" i="0" sz="2400" u="none" cap="none" strike="noStrike">
              <a:solidFill>
                <a:srgbClr val="000000"/>
              </a:solidFill>
              <a:latin typeface="Arial"/>
              <a:ea typeface="Arial"/>
              <a:cs typeface="Arial"/>
              <a:sym typeface="Arial"/>
            </a:endParaRPr>
          </a:p>
          <a:p>
            <a:pPr indent="-228600" lvl="0" marL="228600" marR="0" rtl="0" algn="l">
              <a:lnSpc>
                <a:spcPct val="70000"/>
              </a:lnSpc>
              <a:spcBef>
                <a:spcPts val="1000"/>
              </a:spcBef>
              <a:spcAft>
                <a:spcPts val="0"/>
              </a:spcAft>
              <a:buClr>
                <a:srgbClr val="833C0B"/>
              </a:buClr>
              <a:buSzPts val="2400"/>
              <a:buFont typeface="Arial"/>
              <a:buChar char="•"/>
            </a:pPr>
            <a:r>
              <a:rPr b="1" i="0" lang="en-IN" sz="2400" u="none" cap="none" strike="noStrike">
                <a:solidFill>
                  <a:srgbClr val="833C0B"/>
                </a:solidFill>
                <a:latin typeface="Arial"/>
                <a:ea typeface="Arial"/>
                <a:cs typeface="Arial"/>
                <a:sym typeface="Arial"/>
              </a:rPr>
              <a:t>functionTwo</a:t>
            </a:r>
            <a:r>
              <a:rPr b="1" i="0" lang="en-IN" sz="2400" u="none" cap="none" strike="noStrike">
                <a:solidFill>
                  <a:srgbClr val="000000"/>
                </a:solidFill>
                <a:latin typeface="Arial"/>
                <a:ea typeface="Arial"/>
                <a:cs typeface="Arial"/>
                <a:sym typeface="Arial"/>
              </a:rPr>
              <a:t>(functionOne);</a:t>
            </a:r>
            <a:endParaRPr/>
          </a:p>
          <a:p>
            <a:pPr indent="-101600" lvl="0" marL="228600" marR="0" rtl="0" algn="l">
              <a:lnSpc>
                <a:spcPct val="70000"/>
              </a:lnSpc>
              <a:spcBef>
                <a:spcPts val="100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228600" lvl="1" marL="685800" marR="0" rtl="0" algn="just">
              <a:lnSpc>
                <a:spcPct val="70000"/>
              </a:lnSpc>
              <a:spcBef>
                <a:spcPts val="50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 You can assign functions to variables, and because functions are objects in JavaScript, you can pass functions to other functions as variables. Which means that in this case, we are passing functionOne as a variable to be used inside of functionTwo</a:t>
            </a:r>
            <a:endParaRPr b="0" i="0" sz="2000" u="none" cap="none" strike="noStrike">
              <a:solidFill>
                <a:schemeClr val="dk1"/>
              </a:solidFill>
              <a:latin typeface="Calibri"/>
              <a:ea typeface="Calibri"/>
              <a:cs typeface="Calibri"/>
              <a:sym typeface="Calibri"/>
            </a:endParaRPr>
          </a:p>
          <a:p>
            <a:pPr indent="-228600" lvl="1" marL="685800" marR="0" rtl="0" algn="just">
              <a:lnSpc>
                <a:spcPct val="70000"/>
              </a:lnSpc>
              <a:spcBef>
                <a:spcPts val="50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Inside of functionTwo, var1's value will be functionOne</a:t>
            </a:r>
            <a:endParaRPr b="0" i="0" sz="2000" u="none" cap="none" strike="noStrike">
              <a:solidFill>
                <a:schemeClr val="dk1"/>
              </a:solidFill>
              <a:latin typeface="Calibri"/>
              <a:ea typeface="Calibri"/>
              <a:cs typeface="Calibri"/>
              <a:sym typeface="Calibri"/>
            </a:endParaRPr>
          </a:p>
          <a:p>
            <a:pPr indent="-228600" lvl="1" marL="685800" marR="0" rtl="0" algn="just">
              <a:lnSpc>
                <a:spcPct val="70000"/>
              </a:lnSpc>
              <a:spcBef>
                <a:spcPts val="50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This is how you can pass functions to other functions in JavaScript.</a:t>
            </a:r>
            <a:endParaRPr/>
          </a:p>
          <a:p>
            <a:pPr indent="-228600" lvl="1" marL="685800" marR="0" rtl="0" algn="just">
              <a:lnSpc>
                <a:spcPct val="70000"/>
              </a:lnSpc>
              <a:spcBef>
                <a:spcPts val="50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In this case, functionTwo can use functionOne inside of it.</a:t>
            </a:r>
            <a:endParaRPr/>
          </a:p>
          <a:p>
            <a:pPr indent="0" lvl="0" marL="0" marR="0" rtl="0" algn="l">
              <a:lnSpc>
                <a:spcPct val="70000"/>
              </a:lnSpc>
              <a:spcBef>
                <a:spcPts val="1000"/>
              </a:spcBef>
              <a:spcAft>
                <a:spcPts val="0"/>
              </a:spcAft>
              <a:buClr>
                <a:schemeClr val="dk1"/>
              </a:buClr>
              <a:buSzPts val="1000"/>
              <a:buFont typeface="Arial"/>
              <a:buNone/>
            </a:pPr>
            <a:br>
              <a:rPr b="0" i="0" lang="en-IN" sz="1000" u="none" cap="none" strike="noStrike">
                <a:solidFill>
                  <a:schemeClr val="dk1"/>
                </a:solidFill>
                <a:latin typeface="Calibri"/>
                <a:ea typeface="Calibri"/>
                <a:cs typeface="Calibri"/>
                <a:sym typeface="Calibri"/>
              </a:rPr>
            </a:br>
            <a:br>
              <a:rPr b="0" i="0" lang="en-IN" sz="1000" u="none" cap="none" strike="noStrike">
                <a:solidFill>
                  <a:schemeClr val="dk1"/>
                </a:solidFill>
                <a:latin typeface="Calibri"/>
                <a:ea typeface="Calibri"/>
                <a:cs typeface="Calibri"/>
                <a:sym typeface="Calibri"/>
              </a:rPr>
            </a:br>
            <a:br>
              <a:rPr b="0" i="0" lang="en-IN" sz="1000" u="none" cap="none" strike="noStrike">
                <a:solidFill>
                  <a:schemeClr val="dk1"/>
                </a:solidFill>
                <a:latin typeface="Calibri"/>
                <a:ea typeface="Calibri"/>
                <a:cs typeface="Calibri"/>
                <a:sym typeface="Calibri"/>
              </a:rPr>
            </a:br>
            <a:br>
              <a:rPr b="0" i="0" lang="en-IN" sz="1000" u="none" cap="none" strike="noStrike">
                <a:solidFill>
                  <a:schemeClr val="dk1"/>
                </a:solidFill>
                <a:latin typeface="Calibri"/>
                <a:ea typeface="Calibri"/>
                <a:cs typeface="Calibri"/>
                <a:sym typeface="Calibri"/>
              </a:rPr>
            </a:br>
            <a:endParaRPr b="0" i="0" sz="1000" u="none" cap="none" strike="noStrike">
              <a:solidFill>
                <a:schemeClr val="dk1"/>
              </a:solidFill>
              <a:latin typeface="Calibri"/>
              <a:ea typeface="Calibri"/>
              <a:cs typeface="Calibri"/>
              <a:sym typeface="Calibri"/>
            </a:endParaRPr>
          </a:p>
          <a:p>
            <a:pPr indent="-184150" lvl="0" marL="228600" marR="0" rtl="0" algn="l">
              <a:lnSpc>
                <a:spcPct val="70000"/>
              </a:lnSpc>
              <a:spcBef>
                <a:spcPts val="100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1" i="0" lang="en-IN" sz="3959" u="none" cap="none" strike="noStrike">
                <a:solidFill>
                  <a:schemeClr val="dk1"/>
                </a:solidFill>
                <a:latin typeface="Calibri"/>
                <a:ea typeface="Calibri"/>
                <a:cs typeface="Calibri"/>
                <a:sym typeface="Calibri"/>
              </a:rPr>
            </a:br>
            <a:br>
              <a:rPr b="1" i="0" lang="en-IN" sz="3959" u="none" cap="none" strike="noStrike">
                <a:solidFill>
                  <a:schemeClr val="dk1"/>
                </a:solidFill>
                <a:latin typeface="Calibri"/>
                <a:ea typeface="Calibri"/>
                <a:cs typeface="Calibri"/>
                <a:sym typeface="Calibri"/>
              </a:rPr>
            </a:br>
            <a:r>
              <a:rPr b="1" i="0" lang="en-IN" sz="3959" u="none" cap="none" strike="noStrike">
                <a:solidFill>
                  <a:schemeClr val="dk1"/>
                </a:solidFill>
                <a:latin typeface="Calibri"/>
                <a:ea typeface="Calibri"/>
                <a:cs typeface="Calibri"/>
                <a:sym typeface="Calibri"/>
              </a:rPr>
              <a:t>JavaScript Callback Functions</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15" name="Google Shape;115;p18"/>
          <p:cNvSpPr txBox="1"/>
          <p:nvPr>
            <p:ph idx="1" type="body"/>
          </p:nvPr>
        </p:nvSpPr>
        <p:spPr>
          <a:xfrm>
            <a:off x="646981" y="1345721"/>
            <a:ext cx="10706819" cy="483124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Method of passing in functions to other functions to use them inside is used in JavaScript libraries almost everywhere.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common name for the function passed in is a callback function.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A callback is a piece of executable code that is passed as an argument to other code, which is expected to call back (execute) the argument at some convenient time.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invocation may be immediate as in a synchronous callback or it might happen at later time, as in an asynchronous callback.</a:t>
            </a:r>
            <a:endParaRPr/>
          </a:p>
          <a:p>
            <a:pPr indent="0" lvl="0" marL="0" marR="0" rtl="0" algn="l">
              <a:lnSpc>
                <a:spcPct val="90000"/>
              </a:lnSpc>
              <a:spcBef>
                <a:spcPts val="1000"/>
              </a:spcBef>
              <a:spcAft>
                <a:spcPts val="0"/>
              </a:spcAft>
              <a:buClr>
                <a:schemeClr val="dk1"/>
              </a:buClr>
              <a:buSzPts val="2800"/>
              <a:buFont typeface="Arial"/>
              <a:buNone/>
            </a:pPr>
            <a:br>
              <a:rPr b="0" i="0" lang="en-IN" sz="2800" u="none" cap="none" strike="noStrike">
                <a:solidFill>
                  <a:schemeClr val="dk1"/>
                </a:solidFill>
                <a:latin typeface="Calibri"/>
                <a:ea typeface="Calibri"/>
                <a:cs typeface="Calibri"/>
                <a:sym typeface="Calibri"/>
              </a:rPr>
            </a:br>
            <a:br>
              <a:rPr b="0" i="0" lang="en-IN"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
        <p:nvSpPr>
          <p:cNvPr id="116" name="Google Shape;116;p18"/>
          <p:cNvSpPr/>
          <p:nvPr/>
        </p:nvSpPr>
        <p:spPr>
          <a:xfrm>
            <a:off x="1167442" y="4641964"/>
            <a:ext cx="6096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rgbClr val="833C0B"/>
                </a:solidFill>
                <a:latin typeface="Calibri"/>
                <a:ea typeface="Calibri"/>
                <a:cs typeface="Calibri"/>
                <a:sym typeface="Calibri"/>
              </a:rPr>
              <a:t>function functionOne(x) { alert(x); }</a:t>
            </a:r>
            <a:endParaRPr/>
          </a:p>
          <a:p>
            <a:pPr indent="0" lvl="0" marL="0" marR="0" rtl="0" algn="l">
              <a:spcBef>
                <a:spcPts val="0"/>
              </a:spcBef>
              <a:spcAft>
                <a:spcPts val="0"/>
              </a:spcAft>
              <a:buNone/>
            </a:pPr>
            <a:r>
              <a:t/>
            </a:r>
            <a:endParaRPr sz="1800">
              <a:solidFill>
                <a:srgbClr val="833C0B"/>
              </a:solidFill>
              <a:latin typeface="Calibri"/>
              <a:ea typeface="Calibri"/>
              <a:cs typeface="Calibri"/>
              <a:sym typeface="Calibri"/>
            </a:endParaRPr>
          </a:p>
          <a:p>
            <a:pPr indent="0" lvl="0" marL="0" marR="0" rtl="0" algn="l">
              <a:spcBef>
                <a:spcPts val="0"/>
              </a:spcBef>
              <a:spcAft>
                <a:spcPts val="0"/>
              </a:spcAft>
              <a:buNone/>
            </a:pPr>
            <a:r>
              <a:rPr lang="en-IN" sz="1800">
                <a:solidFill>
                  <a:srgbClr val="833C0B"/>
                </a:solidFill>
                <a:latin typeface="Calibri"/>
                <a:ea typeface="Calibri"/>
                <a:cs typeface="Calibri"/>
                <a:sym typeface="Calibri"/>
              </a:rPr>
              <a:t>function functionTwo(var1, callback) {</a:t>
            </a:r>
            <a:endParaRPr/>
          </a:p>
          <a:p>
            <a:pPr indent="0" lvl="0" marL="0" marR="0" rtl="0" algn="l">
              <a:spcBef>
                <a:spcPts val="0"/>
              </a:spcBef>
              <a:spcAft>
                <a:spcPts val="0"/>
              </a:spcAft>
              <a:buNone/>
            </a:pPr>
            <a:r>
              <a:rPr lang="en-IN" sz="1800">
                <a:solidFill>
                  <a:srgbClr val="833C0B"/>
                </a:solidFill>
                <a:latin typeface="Calibri"/>
                <a:ea typeface="Calibri"/>
                <a:cs typeface="Calibri"/>
                <a:sym typeface="Calibri"/>
              </a:rPr>
              <a:t>    callback(var1);		</a:t>
            </a:r>
            <a:endParaRPr/>
          </a:p>
          <a:p>
            <a:pPr indent="0" lvl="0" marL="0" marR="0" rtl="0" algn="l">
              <a:spcBef>
                <a:spcPts val="0"/>
              </a:spcBef>
              <a:spcAft>
                <a:spcPts val="0"/>
              </a:spcAft>
              <a:buNone/>
            </a:pPr>
            <a:r>
              <a:rPr lang="en-IN" sz="1800">
                <a:solidFill>
                  <a:srgbClr val="833C0B"/>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rgbClr val="833C0B"/>
              </a:solidFill>
              <a:latin typeface="Calibri"/>
              <a:ea typeface="Calibri"/>
              <a:cs typeface="Calibri"/>
              <a:sym typeface="Calibri"/>
            </a:endParaRPr>
          </a:p>
          <a:p>
            <a:pPr indent="0" lvl="0" marL="0" marR="0" rtl="0" algn="l">
              <a:spcBef>
                <a:spcPts val="0"/>
              </a:spcBef>
              <a:spcAft>
                <a:spcPts val="0"/>
              </a:spcAft>
              <a:buNone/>
            </a:pPr>
            <a:r>
              <a:rPr lang="en-IN" sz="1800">
                <a:solidFill>
                  <a:srgbClr val="833C0B"/>
                </a:solidFill>
                <a:latin typeface="Calibri"/>
                <a:ea typeface="Calibri"/>
                <a:cs typeface="Calibri"/>
                <a:sym typeface="Calibri"/>
              </a:rPr>
              <a:t>functionTwo(2, functionOne);</a:t>
            </a:r>
            <a:endParaRPr sz="1800">
              <a:solidFill>
                <a:srgbClr val="833C0B"/>
              </a:solidFill>
              <a:latin typeface="Calibri"/>
              <a:ea typeface="Calibri"/>
              <a:cs typeface="Calibri"/>
              <a:sym typeface="Calibri"/>
            </a:endParaRPr>
          </a:p>
        </p:txBody>
      </p:sp>
      <p:sp>
        <p:nvSpPr>
          <p:cNvPr id="117" name="Google Shape;117;p18"/>
          <p:cNvSpPr/>
          <p:nvPr/>
        </p:nvSpPr>
        <p:spPr>
          <a:xfrm>
            <a:off x="5193102" y="4364966"/>
            <a:ext cx="6366294"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1800"/>
              <a:buFont typeface="Arial"/>
              <a:buChar char="•"/>
            </a:pPr>
            <a:r>
              <a:rPr lang="en-IN" sz="1800">
                <a:solidFill>
                  <a:srgbClr val="FF0000"/>
                </a:solidFill>
                <a:latin typeface="Calibri"/>
                <a:ea typeface="Calibri"/>
                <a:cs typeface="Calibri"/>
                <a:sym typeface="Calibri"/>
              </a:rPr>
              <a:t>Function One takes in an argument and issues an alert with the x as it's argument.</a:t>
            </a:r>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lang="en-IN" sz="1800">
                <a:solidFill>
                  <a:srgbClr val="FF0000"/>
                </a:solidFill>
                <a:latin typeface="Calibri"/>
                <a:ea typeface="Calibri"/>
                <a:cs typeface="Calibri"/>
                <a:sym typeface="Calibri"/>
              </a:rPr>
              <a:t>Function Two takes in an argument and a function.</a:t>
            </a:r>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lang="en-IN" sz="1800">
                <a:solidFill>
                  <a:srgbClr val="FF0000"/>
                </a:solidFill>
                <a:latin typeface="Calibri"/>
                <a:ea typeface="Calibri"/>
                <a:cs typeface="Calibri"/>
                <a:sym typeface="Calibri"/>
              </a:rPr>
              <a:t>Function Two then passes the argument it took in to the function it took in.</a:t>
            </a:r>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lang="en-IN" sz="1800">
                <a:solidFill>
                  <a:srgbClr val="FF0000"/>
                </a:solidFill>
                <a:latin typeface="Calibri"/>
                <a:ea typeface="Calibri"/>
                <a:cs typeface="Calibri"/>
                <a:sym typeface="Calibri"/>
              </a:rPr>
              <a:t>Function One is the callback function in this case.</a:t>
            </a:r>
            <a:endParaRPr sz="1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1" i="0" lang="en-IN" sz="3959" u="none" cap="none" strike="noStrike">
                <a:solidFill>
                  <a:schemeClr val="dk1"/>
                </a:solidFill>
                <a:latin typeface="Calibri"/>
                <a:ea typeface="Calibri"/>
                <a:cs typeface="Calibri"/>
                <a:sym typeface="Calibri"/>
              </a:rPr>
            </a:br>
            <a:br>
              <a:rPr b="1" i="0" lang="en-IN" sz="3959" u="none" cap="none" strike="noStrike">
                <a:solidFill>
                  <a:schemeClr val="dk1"/>
                </a:solidFill>
                <a:latin typeface="Calibri"/>
                <a:ea typeface="Calibri"/>
                <a:cs typeface="Calibri"/>
                <a:sym typeface="Calibri"/>
              </a:rPr>
            </a:br>
            <a:r>
              <a:rPr b="1" i="0" lang="en-IN" sz="3959" u="none" cap="none" strike="noStrike">
                <a:solidFill>
                  <a:schemeClr val="dk1"/>
                </a:solidFill>
                <a:latin typeface="Calibri"/>
                <a:ea typeface="Calibri"/>
                <a:cs typeface="Calibri"/>
                <a:sym typeface="Calibri"/>
              </a:rPr>
              <a:t>JavaScript Callback Functions - </a:t>
            </a:r>
            <a:r>
              <a:rPr b="0" i="0" lang="en-IN" sz="3959" u="none" cap="none" strike="noStrike">
                <a:solidFill>
                  <a:schemeClr val="dk1"/>
                </a:solidFill>
                <a:latin typeface="Calibri"/>
                <a:ea typeface="Calibri"/>
                <a:cs typeface="Calibri"/>
                <a:sym typeface="Calibri"/>
              </a:rPr>
              <a:t>Anonymous </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4" name="Google Shape;124;p19"/>
          <p:cNvSpPr/>
          <p:nvPr/>
        </p:nvSpPr>
        <p:spPr>
          <a:xfrm>
            <a:off x="838200" y="1825625"/>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0000"/>
                </a:solidFill>
                <a:latin typeface="Calibri"/>
                <a:ea typeface="Calibri"/>
                <a:cs typeface="Calibri"/>
                <a:sym typeface="Calibri"/>
              </a:rPr>
              <a:t>function functionTwo(var1, callback1) {</a:t>
            </a:r>
            <a:endParaRPr/>
          </a:p>
          <a:p>
            <a:pPr indent="0" lvl="0" marL="0" marR="0" rtl="0" algn="l">
              <a:spcBef>
                <a:spcPts val="0"/>
              </a:spcBef>
              <a:spcAft>
                <a:spcPts val="0"/>
              </a:spcAft>
              <a:buNone/>
            </a:pPr>
            <a:r>
              <a:rPr lang="en-IN" sz="1800">
                <a:solidFill>
                  <a:srgbClr val="FF0000"/>
                </a:solidFill>
                <a:latin typeface="Calibri"/>
                <a:ea typeface="Calibri"/>
                <a:cs typeface="Calibri"/>
                <a:sym typeface="Calibri"/>
              </a:rPr>
              <a:t>    callback1(var1);		</a:t>
            </a:r>
            <a:endParaRPr/>
          </a:p>
          <a:p>
            <a:pPr indent="0" lvl="0" marL="0" marR="0" rtl="0" algn="l">
              <a:spcBef>
                <a:spcPts val="0"/>
              </a:spcBef>
              <a:spcAft>
                <a:spcPts val="0"/>
              </a:spcAft>
              <a:buNone/>
            </a:pPr>
            <a:r>
              <a:rPr lang="en-IN" sz="1800">
                <a:solidFill>
                  <a:srgbClr val="FF000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n-IN" sz="1800">
                <a:solidFill>
                  <a:srgbClr val="FF0000"/>
                </a:solidFill>
                <a:latin typeface="Calibri"/>
                <a:ea typeface="Calibri"/>
                <a:cs typeface="Calibri"/>
                <a:sym typeface="Calibri"/>
              </a:rPr>
              <a:t>functionTwo(1, function (x) { alert(x); })</a:t>
            </a:r>
            <a:endParaRPr sz="1800">
              <a:solidFill>
                <a:srgbClr val="FF0000"/>
              </a:solidFill>
              <a:latin typeface="Calibri"/>
              <a:ea typeface="Calibri"/>
              <a:cs typeface="Calibri"/>
              <a:sym typeface="Calibri"/>
            </a:endParaRPr>
          </a:p>
        </p:txBody>
      </p:sp>
      <p:sp>
        <p:nvSpPr>
          <p:cNvPr id="125" name="Google Shape;125;p19"/>
          <p:cNvSpPr/>
          <p:nvPr/>
        </p:nvSpPr>
        <p:spPr>
          <a:xfrm>
            <a:off x="5047890" y="1986874"/>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0000"/>
                </a:solidFill>
                <a:latin typeface="Calibri"/>
                <a:ea typeface="Calibri"/>
                <a:cs typeface="Calibri"/>
                <a:sym typeface="Calibri"/>
              </a:rPr>
              <a:t>In this case, the callback function is defined when we are calling functionTwo.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9"/>
          <p:cNvSpPr/>
          <p:nvPr/>
        </p:nvSpPr>
        <p:spPr>
          <a:xfrm>
            <a:off x="838200" y="3500951"/>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7030A0"/>
                </a:solidFill>
                <a:latin typeface="Calibri"/>
                <a:ea typeface="Calibri"/>
                <a:cs typeface="Calibri"/>
                <a:sym typeface="Calibri"/>
              </a:rPr>
              <a:t>function functionTwo(var1, callback)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    callback(var1);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    callback(var1);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rgbClr val="7030A0"/>
              </a:solidFill>
              <a:latin typeface="Calibri"/>
              <a:ea typeface="Calibri"/>
              <a:cs typeface="Calibri"/>
              <a:sym typeface="Calibri"/>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functionTwo(1, function (x) { alert(x); })</a:t>
            </a:r>
            <a:endParaRPr sz="1800">
              <a:solidFill>
                <a:srgbClr val="7030A0"/>
              </a:solidFill>
              <a:latin typeface="Calibri"/>
              <a:ea typeface="Calibri"/>
              <a:cs typeface="Calibri"/>
              <a:sym typeface="Calibri"/>
            </a:endParaRPr>
          </a:p>
        </p:txBody>
      </p:sp>
      <p:sp>
        <p:nvSpPr>
          <p:cNvPr id="127" name="Google Shape;127;p19"/>
          <p:cNvSpPr/>
          <p:nvPr/>
        </p:nvSpPr>
        <p:spPr>
          <a:xfrm>
            <a:off x="4807788" y="3302953"/>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7030A0"/>
                </a:solidFill>
                <a:latin typeface="Calibri"/>
                <a:ea typeface="Calibri"/>
                <a:cs typeface="Calibri"/>
                <a:sym typeface="Calibri"/>
              </a:rPr>
              <a:t>Call the callback function inside of functionTwo as many times as we like.</a:t>
            </a:r>
            <a:endParaRPr/>
          </a:p>
          <a:p>
            <a:pPr indent="0" lvl="0" marL="0" marR="0" rtl="0" algn="l">
              <a:spcBef>
                <a:spcPts val="0"/>
              </a:spcBef>
              <a:spcAft>
                <a:spcPts val="0"/>
              </a:spcAft>
              <a:buNone/>
            </a:pPr>
            <a:r>
              <a:t/>
            </a:r>
            <a:endParaRPr sz="1800">
              <a:solidFill>
                <a:srgbClr val="7030A0"/>
              </a:solidFill>
              <a:latin typeface="Calibri"/>
              <a:ea typeface="Calibri"/>
              <a:cs typeface="Calibri"/>
              <a:sym typeface="Calibri"/>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There is no limit to how many times we can call it.</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rgbClr val="7030A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One More Example</a:t>
            </a:r>
            <a:endParaRPr b="0" i="0" sz="4400" u="none" cap="none" strike="noStrike">
              <a:solidFill>
                <a:schemeClr val="dk1"/>
              </a:solidFill>
              <a:latin typeface="Calibri"/>
              <a:ea typeface="Calibri"/>
              <a:cs typeface="Calibri"/>
              <a:sym typeface="Calibri"/>
            </a:endParaRPr>
          </a:p>
        </p:txBody>
      </p:sp>
      <p:sp>
        <p:nvSpPr>
          <p:cNvPr id="133" name="Google Shape;13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4" name="Google Shape;134;p20"/>
          <p:cNvSpPr/>
          <p:nvPr/>
        </p:nvSpPr>
        <p:spPr>
          <a:xfrm>
            <a:off x="80513" y="1604424"/>
            <a:ext cx="6096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7030A0"/>
                </a:solidFill>
                <a:latin typeface="Calibri"/>
                <a:ea typeface="Calibri"/>
                <a:cs typeface="Calibri"/>
                <a:sym typeface="Calibri"/>
              </a:rPr>
              <a:t>function functionTwo(var1, var2, callback1, callback2)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    callback1(var1);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    callback2(var2);	</a:t>
            </a:r>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rgbClr val="7030A0"/>
              </a:solidFill>
              <a:latin typeface="Calibri"/>
              <a:ea typeface="Calibri"/>
              <a:cs typeface="Calibri"/>
              <a:sym typeface="Calibri"/>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functionTwo(1, 2, function (x) { alert(x); }, function (x) { alert(x); })</a:t>
            </a:r>
            <a:endParaRPr sz="1800">
              <a:solidFill>
                <a:srgbClr val="7030A0"/>
              </a:solidFill>
              <a:latin typeface="Calibri"/>
              <a:ea typeface="Calibri"/>
              <a:cs typeface="Calibri"/>
              <a:sym typeface="Calibri"/>
            </a:endParaRPr>
          </a:p>
        </p:txBody>
      </p:sp>
      <p:sp>
        <p:nvSpPr>
          <p:cNvPr id="135" name="Google Shape;135;p20"/>
          <p:cNvSpPr/>
          <p:nvPr/>
        </p:nvSpPr>
        <p:spPr>
          <a:xfrm>
            <a:off x="6015487" y="1690688"/>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7030A0"/>
                </a:solidFill>
                <a:latin typeface="Calibri"/>
                <a:ea typeface="Calibri"/>
                <a:cs typeface="Calibri"/>
                <a:sym typeface="Calibri"/>
              </a:rPr>
              <a:t>Here in function two we pass in two variables and two functions as arguments.</a:t>
            </a:r>
            <a:endParaRPr/>
          </a:p>
          <a:p>
            <a:pPr indent="0" lvl="0" marL="0" marR="0" rtl="0" algn="l">
              <a:spcBef>
                <a:spcPts val="0"/>
              </a:spcBef>
              <a:spcAft>
                <a:spcPts val="0"/>
              </a:spcAft>
              <a:buNone/>
            </a:pPr>
            <a:r>
              <a:t/>
            </a:r>
            <a:endParaRPr sz="1800">
              <a:solidFill>
                <a:srgbClr val="7030A0"/>
              </a:solidFill>
              <a:latin typeface="Calibri"/>
              <a:ea typeface="Calibri"/>
              <a:cs typeface="Calibri"/>
              <a:sym typeface="Calibri"/>
            </a:endParaRPr>
          </a:p>
          <a:p>
            <a:pPr indent="0" lvl="0" marL="0" marR="0" rtl="0" algn="l">
              <a:spcBef>
                <a:spcPts val="0"/>
              </a:spcBef>
              <a:spcAft>
                <a:spcPts val="0"/>
              </a:spcAft>
              <a:buNone/>
            </a:pPr>
            <a:r>
              <a:rPr lang="en-IN" sz="1800">
                <a:solidFill>
                  <a:srgbClr val="7030A0"/>
                </a:solidFill>
                <a:latin typeface="Calibri"/>
                <a:ea typeface="Calibri"/>
                <a:cs typeface="Calibri"/>
                <a:sym typeface="Calibri"/>
              </a:rPr>
              <a:t>Inside of function two, we run callback1 with variable 1 and we run callback2 with variable 2.</a:t>
            </a:r>
            <a:endParaRPr sz="1800">
              <a:solidFill>
                <a:srgbClr val="7030A0"/>
              </a:solidFill>
              <a:latin typeface="Calibri"/>
              <a:ea typeface="Calibri"/>
              <a:cs typeface="Calibri"/>
              <a:sym typeface="Calibri"/>
            </a:endParaRPr>
          </a:p>
        </p:txBody>
      </p:sp>
      <p:sp>
        <p:nvSpPr>
          <p:cNvPr id="136" name="Google Shape;136;p20"/>
          <p:cNvSpPr/>
          <p:nvPr/>
        </p:nvSpPr>
        <p:spPr>
          <a:xfrm>
            <a:off x="165160" y="4721690"/>
            <a:ext cx="53746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33CC"/>
                </a:solidFill>
                <a:latin typeface="Calibri"/>
                <a:ea typeface="Calibri"/>
                <a:cs typeface="Calibri"/>
                <a:sym typeface="Calibri"/>
              </a:rPr>
              <a:t>functionTwo(2, functionOne, function(x) { alert(x+2); });</a:t>
            </a:r>
            <a:endParaRPr sz="1800">
              <a:solidFill>
                <a:srgbClr val="FF33CC"/>
              </a:solidFill>
              <a:latin typeface="Calibri"/>
              <a:ea typeface="Calibri"/>
              <a:cs typeface="Calibri"/>
              <a:sym typeface="Calibri"/>
            </a:endParaRPr>
          </a:p>
        </p:txBody>
      </p:sp>
      <p:sp>
        <p:nvSpPr>
          <p:cNvPr id="137" name="Google Shape;137;p20"/>
          <p:cNvSpPr/>
          <p:nvPr/>
        </p:nvSpPr>
        <p:spPr>
          <a:xfrm>
            <a:off x="5636644" y="4475413"/>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33CC"/>
                </a:solidFill>
                <a:latin typeface="Calibri"/>
                <a:ea typeface="Calibri"/>
                <a:cs typeface="Calibri"/>
                <a:sym typeface="Calibri"/>
              </a:rPr>
              <a:t>Passing the number 2, the functionOne function and an anonymous function</a:t>
            </a:r>
            <a:endParaRPr sz="1800">
              <a:solidFill>
                <a:srgbClr val="FF33CC"/>
              </a:solidFill>
              <a:latin typeface="Calibri"/>
              <a:ea typeface="Calibri"/>
              <a:cs typeface="Calibri"/>
              <a:sym typeface="Calibri"/>
            </a:endParaRPr>
          </a:p>
        </p:txBody>
      </p:sp>
      <p:sp>
        <p:nvSpPr>
          <p:cNvPr id="138" name="Google Shape;138;p20"/>
          <p:cNvSpPr/>
          <p:nvPr/>
        </p:nvSpPr>
        <p:spPr>
          <a:xfrm>
            <a:off x="5636644" y="5169046"/>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33CC"/>
                </a:solidFill>
                <a:latin typeface="Calibri"/>
                <a:ea typeface="Calibri"/>
                <a:cs typeface="Calibri"/>
                <a:sym typeface="Calibri"/>
              </a:rPr>
              <a:t>The anonymous function will alert the result of adding two to the number that was passed into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r>
              <a:rPr b="0" i="0" lang="en-IN" sz="3959" u="none" cap="none" strike="noStrike">
                <a:solidFill>
                  <a:schemeClr val="dk1"/>
                </a:solidFill>
                <a:latin typeface="Calibri"/>
                <a:ea typeface="Calibri"/>
                <a:cs typeface="Calibri"/>
                <a:sym typeface="Calibri"/>
              </a:rPr>
              <a:t>Asynchronous javascript: callbacks</a:t>
            </a:r>
            <a:br>
              <a:rPr b="0" i="0" lang="en-IN" sz="3959" u="none" cap="none" strike="noStrike">
                <a:solidFill>
                  <a:schemeClr val="dk1"/>
                </a:solidFill>
                <a:latin typeface="Calibri"/>
                <a:ea typeface="Calibri"/>
                <a:cs typeface="Calibri"/>
                <a:sym typeface="Calibri"/>
              </a:rPr>
            </a:br>
            <a:br>
              <a:rPr b="0" i="0" lang="en-IN"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144" name="Google Shape;14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45" name="Google Shape;145;p21"/>
          <p:cNvPicPr preferRelativeResize="0"/>
          <p:nvPr/>
        </p:nvPicPr>
        <p:blipFill rotWithShape="1">
          <a:blip r:embed="rId3">
            <a:alphaModFix/>
          </a:blip>
          <a:srcRect b="0" l="0" r="0" t="0"/>
          <a:stretch/>
        </p:blipFill>
        <p:spPr>
          <a:xfrm>
            <a:off x="1242204" y="2062638"/>
            <a:ext cx="5795454" cy="32669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