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1" r:id="rId9"/>
    <p:sldId id="262" r:id="rId10"/>
    <p:sldId id="263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DAF51-DBB8-43E8-A91D-DC9CF9C6137E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C8F57-645D-4CA4-A3BD-40DA03F00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3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4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9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1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8F57-645D-4CA4-A3BD-40DA03F006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3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0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2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8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6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7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DAEC-258F-45E3-BED9-EAFC887E9233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E4E4-F90A-407A-9067-8696A7FC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0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Node </a:t>
            </a:r>
            <a:r>
              <a:rPr lang="en-IN" dirty="0" err="1" smtClean="0"/>
              <a:t>Js</a:t>
            </a:r>
            <a:r>
              <a:rPr lang="en-IN" dirty="0" smtClean="0"/>
              <a:t> - </a:t>
            </a:r>
            <a:r>
              <a:rPr lang="en-IN" dirty="0"/>
              <a:t>Getting Started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Amrita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8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 File System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sz="1800" dirty="0" smtClean="0"/>
              <a:t>The </a:t>
            </a:r>
            <a:r>
              <a:rPr lang="en-IN" sz="1800" dirty="0" err="1" smtClean="0"/>
              <a:t>fs.open</a:t>
            </a:r>
            <a:r>
              <a:rPr lang="en-IN" sz="1800" dirty="0" smtClean="0"/>
              <a:t>() method takes a "flag" as the second argument, if the flag is "w" for "writing", the specified file is opened for writing. If the file does not exist, an empty file is created.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</a:t>
            </a:r>
            <a:r>
              <a:rPr lang="en-IN" sz="1800" dirty="0" err="1"/>
              <a:t>fs.writeFile</a:t>
            </a:r>
            <a:r>
              <a:rPr lang="en-IN" sz="1800" dirty="0"/>
              <a:t>() method replaces the specified file and content if it exists. If the file does not exist, a new file, containing the specified content, will be </a:t>
            </a:r>
            <a:r>
              <a:rPr lang="en-IN" sz="1800" dirty="0" smtClean="0"/>
              <a:t>created</a:t>
            </a:r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err="1" smtClean="0">
                <a:solidFill>
                  <a:srgbClr val="FF33CC"/>
                </a:solidFill>
              </a:rPr>
              <a:t>fs.unlink</a:t>
            </a:r>
            <a:r>
              <a:rPr lang="en-IN" sz="1800" dirty="0" smtClean="0">
                <a:solidFill>
                  <a:srgbClr val="FF33CC"/>
                </a:solidFill>
              </a:rPr>
              <a:t>() method deletes the specified file</a:t>
            </a:r>
            <a:endParaRPr lang="en-IN" sz="1800" dirty="0">
              <a:solidFill>
                <a:srgbClr val="FF33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165915"/>
            <a:ext cx="5351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//create an empty file named test.txt: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fs.open</a:t>
            </a:r>
            <a:r>
              <a:rPr lang="en-IN" dirty="0" smtClean="0">
                <a:solidFill>
                  <a:srgbClr val="00B050"/>
                </a:solidFill>
              </a:rPr>
              <a:t>(‘test.txt', 'w', function (err, file) {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 if (err) throw err;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 console.log('Saved!');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});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2184" y="3030978"/>
            <a:ext cx="5849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fs.writeFile</a:t>
            </a:r>
            <a:r>
              <a:rPr lang="en-IN" dirty="0" smtClean="0">
                <a:solidFill>
                  <a:srgbClr val="FF0000"/>
                </a:solidFill>
              </a:rPr>
              <a:t>(‘writeNew.txt', 'Hello Amrita!', function (err) {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if (err) throw err;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console.log('Saved!');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42184" y="45559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 smtClean="0">
                <a:solidFill>
                  <a:srgbClr val="FF9900"/>
                </a:solidFill>
              </a:rPr>
              <a:t>fs.unlink</a:t>
            </a:r>
            <a:r>
              <a:rPr lang="en-IN" dirty="0" smtClean="0">
                <a:solidFill>
                  <a:srgbClr val="FF9900"/>
                </a:solidFill>
              </a:rPr>
              <a:t>('sample.txt', function (err) {</a:t>
            </a:r>
          </a:p>
          <a:p>
            <a:r>
              <a:rPr lang="en-IN" dirty="0" smtClean="0">
                <a:solidFill>
                  <a:srgbClr val="FF9900"/>
                </a:solidFill>
              </a:rPr>
              <a:t>        if (err) throw err;</a:t>
            </a:r>
          </a:p>
          <a:p>
            <a:r>
              <a:rPr lang="en-IN" dirty="0" smtClean="0">
                <a:solidFill>
                  <a:srgbClr val="FF9900"/>
                </a:solidFill>
              </a:rPr>
              <a:t>       </a:t>
            </a:r>
            <a:r>
              <a:rPr lang="en-IN" dirty="0" err="1" smtClean="0">
                <a:solidFill>
                  <a:srgbClr val="FF9900"/>
                </a:solidFill>
              </a:rPr>
              <a:t>res.write</a:t>
            </a:r>
            <a:r>
              <a:rPr lang="en-IN" dirty="0" smtClean="0">
                <a:solidFill>
                  <a:srgbClr val="FF9900"/>
                </a:solidFill>
              </a:rPr>
              <a:t>("Deleted");</a:t>
            </a:r>
          </a:p>
          <a:p>
            <a:r>
              <a:rPr lang="en-IN" dirty="0" smtClean="0">
                <a:solidFill>
                  <a:srgbClr val="FF9900"/>
                </a:solidFill>
              </a:rPr>
              <a:t>        </a:t>
            </a:r>
            <a:r>
              <a:rPr lang="en-IN" dirty="0" err="1" smtClean="0">
                <a:solidFill>
                  <a:srgbClr val="FF9900"/>
                </a:solidFill>
              </a:rPr>
              <a:t>res.end</a:t>
            </a:r>
            <a:r>
              <a:rPr lang="en-IN" dirty="0" smtClean="0">
                <a:solidFill>
                  <a:srgbClr val="FF9900"/>
                </a:solidFill>
              </a:rPr>
              <a:t>();</a:t>
            </a:r>
          </a:p>
          <a:p>
            <a:r>
              <a:rPr lang="en-IN" dirty="0" smtClean="0">
                <a:solidFill>
                  <a:srgbClr val="FF9900"/>
                </a:solidFill>
              </a:rPr>
              <a:t>    });</a:t>
            </a:r>
            <a:endParaRPr lang="en-IN" dirty="0">
              <a:solidFill>
                <a:srgbClr val="FF99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5992" y="4918141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rgbClr val="FF33CC"/>
                </a:solidFill>
              </a:rPr>
              <a:t>fs.rename</a:t>
            </a:r>
            <a:r>
              <a:rPr lang="en-IN" dirty="0" smtClean="0">
                <a:solidFill>
                  <a:srgbClr val="FF33CC"/>
                </a:solidFill>
              </a:rPr>
              <a:t>(‘test1.txt', ‘renametest1.txt', function (err) {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if (err) throw err;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console.log('File Renamed!');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});</a:t>
            </a:r>
            <a:endParaRPr lang="en-IN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7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Node.js</a:t>
            </a:r>
            <a:r>
              <a:rPr lang="en-IN" dirty="0"/>
              <a:t> NPM - </a:t>
            </a:r>
            <a:r>
              <a:rPr lang="en-IN" dirty="0" err="1"/>
              <a:t>NodeJS</a:t>
            </a:r>
            <a:r>
              <a:rPr lang="en-IN" dirty="0"/>
              <a:t> String Operations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4926133"/>
          </a:xfrm>
        </p:spPr>
        <p:txBody>
          <a:bodyPr/>
          <a:lstStyle/>
          <a:p>
            <a:r>
              <a:rPr lang="en-IN" sz="2000" dirty="0"/>
              <a:t>NPM is a package manager for Node.js packages, or modules if you like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The NPM program is installed on your computer when you install Node.js</a:t>
            </a:r>
          </a:p>
          <a:p>
            <a:r>
              <a:rPr lang="en-IN" sz="2000" dirty="0"/>
              <a:t>A package in Node.js contains all the files you need for a module</a:t>
            </a:r>
            <a:r>
              <a:rPr lang="en-IN" sz="2000" dirty="0" smtClean="0"/>
              <a:t>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2846"/>
            <a:ext cx="9245026" cy="22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NPM :: Using </a:t>
            </a:r>
            <a:r>
              <a:rPr lang="en-IN" dirty="0"/>
              <a:t>a Package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38200" y="190342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r>
              <a:rPr lang="en-US" dirty="0" err="1"/>
              <a:t>var</a:t>
            </a:r>
            <a:r>
              <a:rPr lang="en-US" dirty="0"/>
              <a:t> upper = require('upper-case');</a:t>
            </a:r>
          </a:p>
          <a:p>
            <a:r>
              <a:rPr lang="en-US" dirty="0" err="1"/>
              <a:t>var</a:t>
            </a:r>
            <a:r>
              <a:rPr lang="en-US" dirty="0"/>
              <a:t> port = </a:t>
            </a:r>
            <a:r>
              <a:rPr lang="en-US" dirty="0" err="1"/>
              <a:t>process.env.port</a:t>
            </a:r>
            <a:r>
              <a:rPr lang="en-US" dirty="0"/>
              <a:t> || 1337;</a:t>
            </a:r>
          </a:p>
          <a:p>
            <a:r>
              <a:rPr lang="en-US" dirty="0" err="1"/>
              <a:t>http.createServer</a:t>
            </a:r>
            <a:r>
              <a:rPr lang="en-US" dirty="0"/>
              <a:t>(function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r>
              <a:rPr lang="en-US" dirty="0"/>
              <a:t>    </a:t>
            </a:r>
            <a:r>
              <a:rPr lang="en-US" dirty="0" err="1"/>
              <a:t>res.writeHead</a:t>
            </a:r>
            <a:r>
              <a:rPr lang="en-US" dirty="0"/>
              <a:t>(200, { 'Content-Type': 'text/plain' });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= upper('string');</a:t>
            </a:r>
          </a:p>
          <a:p>
            <a:r>
              <a:rPr lang="en-US" dirty="0"/>
              <a:t>    </a:t>
            </a:r>
            <a:r>
              <a:rPr lang="en-US" dirty="0" err="1"/>
              <a:t>res.write</a:t>
            </a:r>
            <a:r>
              <a:rPr lang="en-US" dirty="0"/>
              <a:t>(</a:t>
            </a:r>
            <a:r>
              <a:rPr lang="en-US" dirty="0" err="1"/>
              <a:t>upp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res.end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}).listen(port);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2728912"/>
            <a:ext cx="41529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NPM :: Using </a:t>
            </a:r>
            <a:r>
              <a:rPr lang="en-IN" dirty="0"/>
              <a:t>a Package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54100" y="1690688"/>
            <a:ext cx="9436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I</a:t>
            </a:r>
            <a:r>
              <a:rPr lang="en-IN" sz="2400" dirty="0" smtClean="0"/>
              <a:t>nstall </a:t>
            </a:r>
            <a:r>
              <a:rPr lang="en-IN" sz="2400" dirty="0" smtClean="0">
                <a:solidFill>
                  <a:srgbClr val="FF0000"/>
                </a:solidFill>
              </a:rPr>
              <a:t>to-case</a:t>
            </a:r>
            <a:r>
              <a:rPr lang="en-IN" sz="2400" dirty="0" smtClean="0"/>
              <a:t> Package and explore following string operations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Camel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Capital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Constant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Inverse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Dot	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Inverse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Pascal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Slug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IN" sz="2400" dirty="0" smtClean="0"/>
              <a:t>Use same API to detect the case of specific text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57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84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Events </a:t>
            </a:r>
            <a:r>
              <a:rPr lang="en-IN" dirty="0"/>
              <a:t>Module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34" y="1302590"/>
            <a:ext cx="5812766" cy="487437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7200" dirty="0" smtClean="0"/>
              <a:t>To start </a:t>
            </a:r>
            <a:r>
              <a:rPr lang="en-IN" sz="7200" dirty="0"/>
              <a:t>Node JS Events programming is that import “events” module as shown below</a:t>
            </a:r>
            <a:r>
              <a:rPr lang="en-IN" sz="7200" dirty="0" smtClean="0"/>
              <a:t>:</a:t>
            </a:r>
          </a:p>
          <a:p>
            <a:pPr lvl="1" algn="just"/>
            <a:r>
              <a:rPr lang="en-IN" sz="4400" dirty="0" err="1" smtClean="0">
                <a:solidFill>
                  <a:srgbClr val="FF33CC"/>
                </a:solidFill>
              </a:rPr>
              <a:t>var</a:t>
            </a:r>
            <a:r>
              <a:rPr lang="en-IN" sz="4400" dirty="0" smtClean="0">
                <a:solidFill>
                  <a:srgbClr val="FF33CC"/>
                </a:solidFill>
              </a:rPr>
              <a:t> </a:t>
            </a:r>
            <a:r>
              <a:rPr lang="en-IN" sz="4400" dirty="0">
                <a:solidFill>
                  <a:srgbClr val="FF33CC"/>
                </a:solidFill>
              </a:rPr>
              <a:t>events = require("events</a:t>
            </a:r>
            <a:r>
              <a:rPr lang="en-IN" sz="4400" dirty="0" smtClean="0">
                <a:solidFill>
                  <a:srgbClr val="FF33CC"/>
                </a:solidFill>
              </a:rPr>
              <a:t>");</a:t>
            </a:r>
          </a:p>
          <a:p>
            <a:pPr algn="just"/>
            <a:r>
              <a:rPr lang="en-IN" sz="7200" dirty="0"/>
              <a:t>Then use this events variable and create an object of </a:t>
            </a:r>
            <a:r>
              <a:rPr lang="en-IN" sz="7200" dirty="0" err="1"/>
              <a:t>EventEmitter</a:t>
            </a:r>
            <a:r>
              <a:rPr lang="en-IN" sz="7200" dirty="0"/>
              <a:t> class as shown below:</a:t>
            </a:r>
          </a:p>
          <a:p>
            <a:pPr lvl="1" algn="just"/>
            <a:r>
              <a:rPr lang="en-IN" sz="4400" dirty="0" err="1">
                <a:solidFill>
                  <a:srgbClr val="FF0000"/>
                </a:solidFill>
              </a:rPr>
              <a:t>var</a:t>
            </a:r>
            <a:r>
              <a:rPr lang="en-IN" sz="4400" dirty="0">
                <a:solidFill>
                  <a:srgbClr val="FF0000"/>
                </a:solidFill>
              </a:rPr>
              <a:t> </a:t>
            </a:r>
            <a:r>
              <a:rPr lang="en-IN" sz="4400" dirty="0" err="1">
                <a:solidFill>
                  <a:srgbClr val="FF0000"/>
                </a:solidFill>
              </a:rPr>
              <a:t>eventsEmitter</a:t>
            </a:r>
            <a:r>
              <a:rPr lang="en-IN" sz="4400" dirty="0">
                <a:solidFill>
                  <a:srgbClr val="FF0000"/>
                </a:solidFill>
              </a:rPr>
              <a:t> = new </a:t>
            </a:r>
            <a:r>
              <a:rPr lang="en-IN" sz="4400" dirty="0" err="1">
                <a:solidFill>
                  <a:srgbClr val="FF0000"/>
                </a:solidFill>
              </a:rPr>
              <a:t>events.EventEmitter</a:t>
            </a:r>
            <a:r>
              <a:rPr lang="en-IN" sz="4400" dirty="0" smtClean="0">
                <a:solidFill>
                  <a:srgbClr val="FF0000"/>
                </a:solidFill>
              </a:rPr>
              <a:t>();</a:t>
            </a:r>
          </a:p>
          <a:p>
            <a:pPr algn="just"/>
            <a:r>
              <a:rPr lang="en-IN" sz="7200" dirty="0" err="1"/>
              <a:t>EventEmitter</a:t>
            </a:r>
            <a:r>
              <a:rPr lang="en-IN" sz="7200" dirty="0"/>
              <a:t> class has a “emit()” function, which is used to create an Event. It takes one parameter.</a:t>
            </a:r>
          </a:p>
          <a:p>
            <a:pPr lvl="1"/>
            <a:r>
              <a:rPr lang="en-IN" sz="4400" dirty="0" err="1">
                <a:solidFill>
                  <a:srgbClr val="FF33CC"/>
                </a:solidFill>
              </a:rPr>
              <a:t>eventsEmitter.emit</a:t>
            </a:r>
            <a:r>
              <a:rPr lang="en-IN" sz="4400" dirty="0">
                <a:solidFill>
                  <a:srgbClr val="FF33CC"/>
                </a:solidFill>
              </a:rPr>
              <a:t>(</a:t>
            </a:r>
            <a:r>
              <a:rPr lang="en-IN" sz="4400" dirty="0" err="1">
                <a:solidFill>
                  <a:srgbClr val="FF33CC"/>
                </a:solidFill>
              </a:rPr>
              <a:t>NameOfEventToCreate</a:t>
            </a:r>
            <a:r>
              <a:rPr lang="en-IN" sz="4400" dirty="0" smtClean="0">
                <a:solidFill>
                  <a:srgbClr val="FF33CC"/>
                </a:solidFill>
              </a:rPr>
              <a:t>);</a:t>
            </a:r>
          </a:p>
          <a:p>
            <a:r>
              <a:rPr lang="en-IN" sz="7200" dirty="0" err="1"/>
              <a:t>EventEmitter</a:t>
            </a:r>
            <a:r>
              <a:rPr lang="en-IN" sz="7200" dirty="0"/>
              <a:t> class has a “on()” function, which is used to bind an Event with an Event Handler JavaScript Function. It takes two parameters.</a:t>
            </a:r>
          </a:p>
          <a:p>
            <a:pPr lvl="1"/>
            <a:r>
              <a:rPr lang="en-IN" sz="6800" dirty="0" err="1">
                <a:solidFill>
                  <a:srgbClr val="FF33CC"/>
                </a:solidFill>
              </a:rPr>
              <a:t>eventsEmitter.on</a:t>
            </a:r>
            <a:r>
              <a:rPr lang="en-IN" sz="6800" dirty="0">
                <a:solidFill>
                  <a:srgbClr val="FF33CC"/>
                </a:solidFill>
              </a:rPr>
              <a:t>(</a:t>
            </a:r>
            <a:r>
              <a:rPr lang="en-IN" sz="6800" dirty="0" err="1">
                <a:solidFill>
                  <a:srgbClr val="FF33CC"/>
                </a:solidFill>
              </a:rPr>
              <a:t>NameOfEventToBind</a:t>
            </a:r>
            <a:r>
              <a:rPr lang="en-IN" sz="6800" dirty="0">
                <a:solidFill>
                  <a:srgbClr val="FF33CC"/>
                </a:solidFill>
              </a:rPr>
              <a:t>, </a:t>
            </a:r>
            <a:r>
              <a:rPr lang="en-IN" sz="6800" dirty="0" err="1">
                <a:solidFill>
                  <a:srgbClr val="FF33CC"/>
                </a:solidFill>
              </a:rPr>
              <a:t>EventHandlerFuction</a:t>
            </a:r>
            <a:r>
              <a:rPr lang="en-IN" sz="6800" dirty="0" smtClean="0">
                <a:solidFill>
                  <a:srgbClr val="FF33CC"/>
                </a:solidFill>
              </a:rPr>
              <a:t>);</a:t>
            </a:r>
          </a:p>
          <a:p>
            <a:pPr algn="just"/>
            <a:r>
              <a:rPr lang="en-IN" sz="5600" dirty="0"/>
              <a:t>Here, </a:t>
            </a:r>
            <a:r>
              <a:rPr lang="en-IN" sz="5600" dirty="0" err="1"/>
              <a:t>NameOfEventToBind</a:t>
            </a:r>
            <a:r>
              <a:rPr lang="en-IN" sz="5600" dirty="0"/>
              <a:t>: We need to pass Event Name a to on() function call as String to bind that event to given Event Handler JavaScript Function</a:t>
            </a:r>
            <a:r>
              <a:rPr lang="en-IN" sz="5600" dirty="0" smtClean="0"/>
              <a:t>.</a:t>
            </a:r>
          </a:p>
          <a:p>
            <a:pPr algn="just"/>
            <a:r>
              <a:rPr lang="en-IN" sz="5600" dirty="0" err="1" smtClean="0"/>
              <a:t>EventHandlerFuction</a:t>
            </a:r>
            <a:r>
              <a:rPr lang="en-IN" sz="5600" dirty="0"/>
              <a:t>: Given Event Handler JavaScript Function to handle that event. It may be </a:t>
            </a:r>
            <a:r>
              <a:rPr lang="en-IN" sz="5600" dirty="0" smtClean="0"/>
              <a:t>JavaScript </a:t>
            </a:r>
            <a:r>
              <a:rPr lang="en-IN" sz="5600" dirty="0"/>
              <a:t>function.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500" dirty="0"/>
              <a:t/>
            </a:r>
            <a:br>
              <a:rPr lang="en-IN" sz="25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1" y="1302590"/>
            <a:ext cx="5334000" cy="4874373"/>
          </a:xfrm>
        </p:spPr>
        <p:txBody>
          <a:bodyPr>
            <a:normAutofit fontScale="25000" lnSpcReduction="20000"/>
          </a:bodyPr>
          <a:lstStyle/>
          <a:p>
            <a:r>
              <a:rPr lang="en-IN" sz="10000" dirty="0" smtClean="0">
                <a:solidFill>
                  <a:srgbClr val="FF33CC"/>
                </a:solidFill>
              </a:rPr>
              <a:t>Example </a:t>
            </a:r>
            <a:endParaRPr lang="en-IN" sz="10000" dirty="0">
              <a:solidFill>
                <a:srgbClr val="FF33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2905" y="1754618"/>
            <a:ext cx="67516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'use strict';</a:t>
            </a:r>
          </a:p>
          <a:p>
            <a:r>
              <a:rPr lang="en-IN" dirty="0" err="1"/>
              <a:t>var</a:t>
            </a:r>
            <a:r>
              <a:rPr lang="en-IN" dirty="0"/>
              <a:t> events = require('events');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eventEmitter</a:t>
            </a:r>
            <a:r>
              <a:rPr lang="en-IN" dirty="0"/>
              <a:t> = new </a:t>
            </a:r>
            <a:r>
              <a:rPr lang="en-IN" dirty="0" err="1"/>
              <a:t>events.EventEmitter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//Create an event handler: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myEventHandler</a:t>
            </a:r>
            <a:r>
              <a:rPr lang="en-IN" dirty="0"/>
              <a:t> = function () {</a:t>
            </a:r>
          </a:p>
          <a:p>
            <a:r>
              <a:rPr lang="en-IN" dirty="0"/>
              <a:t>    console.log('I hear a scream!');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//Assign the event handler to an event:</a:t>
            </a:r>
          </a:p>
          <a:p>
            <a:r>
              <a:rPr lang="en-IN" dirty="0" err="1"/>
              <a:t>eventEmitter.on</a:t>
            </a:r>
            <a:r>
              <a:rPr lang="en-IN" dirty="0"/>
              <a:t>('scream', </a:t>
            </a:r>
            <a:r>
              <a:rPr lang="en-IN" dirty="0" err="1"/>
              <a:t>myEventHandler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//Fire the 'scream' event:</a:t>
            </a:r>
          </a:p>
          <a:p>
            <a:r>
              <a:rPr lang="en-IN" dirty="0" err="1"/>
              <a:t>eventEmitter.emit</a:t>
            </a:r>
            <a:r>
              <a:rPr lang="en-IN" dirty="0"/>
              <a:t>('scream');</a:t>
            </a:r>
          </a:p>
        </p:txBody>
      </p:sp>
    </p:spTree>
    <p:extLst>
      <p:ext uri="{BB962C8B-B14F-4D97-AF65-F5344CB8AC3E}">
        <p14:creationId xmlns:p14="http://schemas.microsoft.com/office/powerpoint/2010/main" val="2601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Thanks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0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 Example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>
                <a:solidFill>
                  <a:srgbClr val="7030A0"/>
                </a:solidFill>
              </a:rPr>
              <a:t> http = require('http');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/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 err="1">
                <a:solidFill>
                  <a:srgbClr val="7030A0"/>
                </a:solidFill>
              </a:rPr>
              <a:t>http.createServer</a:t>
            </a:r>
            <a:r>
              <a:rPr lang="en-IN" dirty="0">
                <a:solidFill>
                  <a:srgbClr val="7030A0"/>
                </a:solidFill>
              </a:rPr>
              <a:t>(function (</a:t>
            </a:r>
            <a:r>
              <a:rPr lang="en-IN" dirty="0" err="1">
                <a:solidFill>
                  <a:srgbClr val="7030A0"/>
                </a:solidFill>
              </a:rPr>
              <a:t>req</a:t>
            </a:r>
            <a:r>
              <a:rPr lang="en-IN" dirty="0">
                <a:solidFill>
                  <a:srgbClr val="7030A0"/>
                </a:solidFill>
              </a:rPr>
              <a:t>, res) {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    </a:t>
            </a:r>
            <a:r>
              <a:rPr lang="en-IN" dirty="0" err="1">
                <a:solidFill>
                  <a:srgbClr val="7030A0"/>
                </a:solidFill>
              </a:rPr>
              <a:t>res.writeHead</a:t>
            </a:r>
            <a:r>
              <a:rPr lang="en-IN" dirty="0">
                <a:solidFill>
                  <a:srgbClr val="7030A0"/>
                </a:solidFill>
              </a:rPr>
              <a:t>(200, {'Content-Type': 'text/html'});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    </a:t>
            </a:r>
            <a:r>
              <a:rPr lang="en-IN" dirty="0" err="1">
                <a:solidFill>
                  <a:srgbClr val="7030A0"/>
                </a:solidFill>
              </a:rPr>
              <a:t>res.end</a:t>
            </a:r>
            <a:r>
              <a:rPr lang="en-IN" dirty="0">
                <a:solidFill>
                  <a:srgbClr val="7030A0"/>
                </a:solidFill>
              </a:rPr>
              <a:t>('Hello World!');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}).listen(8080);</a:t>
            </a:r>
          </a:p>
          <a:p>
            <a:r>
              <a:rPr lang="en-IN" dirty="0"/>
              <a:t>The code tells the computer to write "Hello World!" if anyone (e.g. a web browser) tries to access your computer on port 8080.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4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Node.js</a:t>
            </a:r>
            <a:r>
              <a:rPr lang="en-IN" dirty="0"/>
              <a:t> Modules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442" y="1328468"/>
            <a:ext cx="10948358" cy="4848495"/>
          </a:xfrm>
        </p:spPr>
        <p:txBody>
          <a:bodyPr>
            <a:noAutofit/>
          </a:bodyPr>
          <a:lstStyle/>
          <a:p>
            <a:r>
              <a:rPr lang="en-IN" sz="2000" dirty="0"/>
              <a:t>Consider modules to be the same as JavaScript libraries.</a:t>
            </a:r>
          </a:p>
          <a:p>
            <a:r>
              <a:rPr lang="en-IN" sz="2000" dirty="0"/>
              <a:t>A set of functions you want to include in your application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Built-in Modules</a:t>
            </a:r>
          </a:p>
          <a:p>
            <a:pPr lvl="1"/>
            <a:r>
              <a:rPr lang="en-IN" sz="2000" dirty="0"/>
              <a:t>Node.js has a set of built-in modules which you can use without any further installation</a:t>
            </a:r>
            <a:r>
              <a:rPr lang="en-IN" sz="2000" dirty="0" smtClean="0"/>
              <a:t>.</a:t>
            </a:r>
          </a:p>
          <a:p>
            <a:pPr marL="457200" lvl="1" indent="0">
              <a:buNone/>
            </a:pPr>
            <a:endParaRPr lang="en-IN" sz="2000" dirty="0"/>
          </a:p>
          <a:p>
            <a:r>
              <a:rPr lang="en-IN" sz="2000" dirty="0"/>
              <a:t>Include Modules</a:t>
            </a:r>
          </a:p>
          <a:p>
            <a:pPr lvl="1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include a module, use the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require()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with the name of the module: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/>
              <a:t>Now your application has access to the HTTP module, and is able to create a server:</a:t>
            </a:r>
          </a:p>
          <a:p>
            <a:pPr marL="0" indent="0">
              <a:buNone/>
            </a:pPr>
            <a:r>
              <a:rPr lang="en-IN" sz="800" dirty="0"/>
              <a:t/>
            </a:r>
            <a:br>
              <a:rPr lang="en-IN" sz="800" dirty="0"/>
            </a:br>
            <a:r>
              <a:rPr lang="en-IN" sz="800" dirty="0" smtClean="0"/>
              <a:t/>
            </a:r>
            <a:br>
              <a:rPr lang="en-IN" sz="800" dirty="0" smtClean="0"/>
            </a:br>
            <a:r>
              <a:rPr lang="en-IN" sz="800" dirty="0" smtClean="0"/>
              <a:t/>
            </a:r>
            <a:br>
              <a:rPr lang="en-IN" sz="800" dirty="0" smtClean="0"/>
            </a:br>
            <a:r>
              <a:rPr lang="en-IN" sz="800" dirty="0" smtClean="0"/>
              <a:t/>
            </a:r>
            <a:br>
              <a:rPr lang="en-IN" sz="800" dirty="0" smtClean="0"/>
            </a:br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/>
          </a:p>
        </p:txBody>
      </p:sp>
      <p:sp>
        <p:nvSpPr>
          <p:cNvPr id="6" name="Rectangle 5"/>
          <p:cNvSpPr/>
          <p:nvPr/>
        </p:nvSpPr>
        <p:spPr>
          <a:xfrm>
            <a:off x="3112246" y="4598682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http = require(</a:t>
            </a:r>
            <a:r>
              <a:rPr lang="en-I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79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4" y="-1846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Create </a:t>
            </a:r>
            <a:r>
              <a:rPr lang="en-IN" dirty="0"/>
              <a:t>Your Own Modules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3" y="12476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Create a module that returns the current date and time:</a:t>
            </a:r>
          </a:p>
          <a:p>
            <a:r>
              <a:rPr lang="en-IN" dirty="0" err="1">
                <a:solidFill>
                  <a:srgbClr val="7030A0"/>
                </a:solidFill>
              </a:rPr>
              <a:t>exports.myDateTime</a:t>
            </a:r>
            <a:r>
              <a:rPr lang="en-IN" dirty="0"/>
              <a:t> = function ()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return Date();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};</a:t>
            </a:r>
          </a:p>
          <a:p>
            <a:r>
              <a:rPr lang="en-IN" dirty="0" smtClean="0"/>
              <a:t>Use the </a:t>
            </a:r>
            <a:r>
              <a:rPr lang="en-IN" dirty="0" smtClean="0">
                <a:solidFill>
                  <a:srgbClr val="7030A0"/>
                </a:solidFill>
              </a:rPr>
              <a:t>exports</a:t>
            </a:r>
            <a:r>
              <a:rPr lang="en-IN" dirty="0" smtClean="0"/>
              <a:t> keyword to make properties and methods available outside the module file. </a:t>
            </a:r>
          </a:p>
          <a:p>
            <a:r>
              <a:rPr lang="en-IN" dirty="0" smtClean="0"/>
              <a:t>//Stored the java script file as JavaScript.js in the same folder where server.js file was presented.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395" y="4093384"/>
            <a:ext cx="2847155" cy="2388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23800"/>
          <a:stretch/>
        </p:blipFill>
        <p:spPr>
          <a:xfrm>
            <a:off x="441386" y="4578857"/>
            <a:ext cx="4889101" cy="1916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595" y="4915060"/>
            <a:ext cx="3250800" cy="11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Node.js</a:t>
            </a:r>
            <a:r>
              <a:rPr lang="en-IN" dirty="0"/>
              <a:t> HTTP Module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has a built-in module called HTTP, which allows Node.js to transfer data over the Hyper Text Transfer Protocol (HTTP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IN" sz="2100" dirty="0" err="1" smtClean="0"/>
              <a:t>var</a:t>
            </a:r>
            <a:r>
              <a:rPr lang="en-IN" sz="2100" dirty="0" smtClean="0"/>
              <a:t> </a:t>
            </a:r>
            <a:r>
              <a:rPr lang="en-IN" sz="2100" dirty="0" smtClean="0"/>
              <a:t>http = require('http</a:t>
            </a:r>
            <a:r>
              <a:rPr lang="en-IN" sz="2100" dirty="0" smtClean="0"/>
              <a:t>');				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IN" sz="2100" dirty="0" err="1" smtClean="0"/>
              <a:t>http.createServer</a:t>
            </a:r>
            <a:r>
              <a:rPr lang="en-IN" sz="2100" dirty="0" smtClean="0"/>
              <a:t>(function </a:t>
            </a:r>
            <a:r>
              <a:rPr lang="en-IN" sz="2100" dirty="0" smtClean="0"/>
              <a:t>(</a:t>
            </a:r>
            <a:r>
              <a:rPr lang="en-IN" sz="2100" dirty="0" err="1" smtClean="0"/>
              <a:t>req</a:t>
            </a:r>
            <a:r>
              <a:rPr lang="en-IN" sz="2100" dirty="0" smtClean="0"/>
              <a:t>, res) { </a:t>
            </a:r>
            <a:r>
              <a:rPr lang="en-IN" sz="2100" dirty="0" smtClean="0"/>
              <a:t>			</a:t>
            </a:r>
          </a:p>
          <a:p>
            <a:pPr marL="0" indent="0">
              <a:buNone/>
            </a:pPr>
            <a:r>
              <a:rPr lang="en-IN" sz="2100" dirty="0" smtClean="0"/>
              <a:t>  	</a:t>
            </a:r>
            <a:r>
              <a:rPr lang="en-IN" sz="2100" dirty="0" err="1" smtClean="0"/>
              <a:t>res.writeHead</a:t>
            </a:r>
            <a:r>
              <a:rPr lang="en-IN" sz="2100" dirty="0" smtClean="0"/>
              <a:t>(200</a:t>
            </a:r>
            <a:r>
              <a:rPr lang="en-IN" sz="2100" dirty="0" smtClean="0"/>
              <a:t>, {'Content-Type': 'text/html</a:t>
            </a:r>
            <a:r>
              <a:rPr lang="en-IN" sz="2100" dirty="0" smtClean="0"/>
              <a:t>'}); </a:t>
            </a:r>
            <a:endParaRPr lang="en-IN" sz="2100" dirty="0" smtClean="0"/>
          </a:p>
          <a:p>
            <a:pPr marL="0" indent="0">
              <a:buNone/>
            </a:pPr>
            <a:r>
              <a:rPr lang="en-IN" sz="2100" dirty="0" smtClean="0"/>
              <a:t>  </a:t>
            </a:r>
            <a:r>
              <a:rPr lang="en-IN" sz="2100" dirty="0" smtClean="0"/>
              <a:t>	</a:t>
            </a:r>
            <a:r>
              <a:rPr lang="en-IN" sz="2100" dirty="0" err="1" smtClean="0"/>
              <a:t>res.write</a:t>
            </a:r>
            <a:r>
              <a:rPr lang="en-IN" sz="2100" dirty="0" smtClean="0"/>
              <a:t>('Hello World!');		</a:t>
            </a:r>
            <a:endParaRPr lang="en-IN" sz="2100" dirty="0" smtClean="0"/>
          </a:p>
          <a:p>
            <a:pPr marL="0" indent="0">
              <a:buNone/>
            </a:pPr>
            <a:r>
              <a:rPr lang="en-IN" sz="2100" dirty="0" smtClean="0"/>
              <a:t>  	</a:t>
            </a:r>
            <a:r>
              <a:rPr lang="en-IN" sz="2100" dirty="0" err="1" smtClean="0"/>
              <a:t>res.end</a:t>
            </a:r>
            <a:r>
              <a:rPr lang="en-IN" sz="2100" dirty="0" smtClean="0"/>
              <a:t>();				</a:t>
            </a:r>
          </a:p>
          <a:p>
            <a:pPr marL="0" indent="0">
              <a:buNone/>
            </a:pPr>
            <a:r>
              <a:rPr lang="en-IN" sz="2100" dirty="0" smtClean="0"/>
              <a:t>	}).</a:t>
            </a:r>
            <a:r>
              <a:rPr lang="en-IN" sz="2100" dirty="0" smtClean="0"/>
              <a:t>listen(8080);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4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Read the Query String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442653"/>
            <a:ext cx="4720087" cy="492481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</a:rPr>
              <a:t>The function passed into the </a:t>
            </a:r>
            <a:r>
              <a:rPr lang="en-IN" dirty="0" err="1" smtClean="0">
                <a:solidFill>
                  <a:srgbClr val="0070C0"/>
                </a:solidFill>
              </a:rPr>
              <a:t>http.createServer</a:t>
            </a:r>
            <a:r>
              <a:rPr lang="en-IN" dirty="0" smtClean="0">
                <a:solidFill>
                  <a:srgbClr val="0070C0"/>
                </a:solidFill>
              </a:rPr>
              <a:t>() has a </a:t>
            </a:r>
            <a:r>
              <a:rPr lang="en-IN" dirty="0" err="1" smtClean="0">
                <a:solidFill>
                  <a:srgbClr val="0070C0"/>
                </a:solidFill>
              </a:rPr>
              <a:t>req</a:t>
            </a:r>
            <a:r>
              <a:rPr lang="en-IN" dirty="0" smtClean="0">
                <a:solidFill>
                  <a:srgbClr val="0070C0"/>
                </a:solidFill>
              </a:rPr>
              <a:t> argument that represents the request from the client, as an object (</a:t>
            </a:r>
            <a:r>
              <a:rPr lang="en-IN" dirty="0" err="1" smtClean="0">
                <a:solidFill>
                  <a:srgbClr val="0070C0"/>
                </a:solidFill>
              </a:rPr>
              <a:t>http.IncomingMessage</a:t>
            </a:r>
            <a:r>
              <a:rPr lang="en-IN" dirty="0" smtClean="0">
                <a:solidFill>
                  <a:srgbClr val="0070C0"/>
                </a:solidFill>
              </a:rPr>
              <a:t> object).</a:t>
            </a:r>
          </a:p>
          <a:p>
            <a:r>
              <a:rPr lang="en-IN" dirty="0">
                <a:solidFill>
                  <a:srgbClr val="0070C0"/>
                </a:solidFill>
              </a:rPr>
              <a:t>This object has a property called "</a:t>
            </a:r>
            <a:r>
              <a:rPr lang="en-IN" dirty="0" err="1">
                <a:solidFill>
                  <a:srgbClr val="0070C0"/>
                </a:solidFill>
              </a:rPr>
              <a:t>url</a:t>
            </a:r>
            <a:r>
              <a:rPr lang="en-IN" dirty="0">
                <a:solidFill>
                  <a:srgbClr val="0070C0"/>
                </a:solidFill>
              </a:rPr>
              <a:t>" which holds the part of the </a:t>
            </a:r>
            <a:r>
              <a:rPr lang="en-IN" dirty="0" err="1">
                <a:solidFill>
                  <a:srgbClr val="0070C0"/>
                </a:solidFill>
              </a:rPr>
              <a:t>url</a:t>
            </a:r>
            <a:r>
              <a:rPr lang="en-IN" dirty="0">
                <a:solidFill>
                  <a:srgbClr val="0070C0"/>
                </a:solidFill>
              </a:rPr>
              <a:t> that comes after the domain </a:t>
            </a:r>
            <a:r>
              <a:rPr lang="en-IN" dirty="0" smtClean="0">
                <a:solidFill>
                  <a:srgbClr val="0070C0"/>
                </a:solidFill>
              </a:rPr>
              <a:t>name.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/>
            </a:r>
            <a:br>
              <a:rPr lang="en-IN" dirty="0" smtClean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20149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'use strict';</a:t>
            </a:r>
          </a:p>
          <a:p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http = require('http');</a:t>
            </a:r>
          </a:p>
          <a:p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url</a:t>
            </a:r>
            <a:r>
              <a:rPr lang="en-IN" dirty="0" smtClean="0">
                <a:solidFill>
                  <a:srgbClr val="7030A0"/>
                </a:solidFill>
              </a:rPr>
              <a:t> = require('</a:t>
            </a:r>
            <a:r>
              <a:rPr lang="en-IN" dirty="0" err="1" smtClean="0">
                <a:solidFill>
                  <a:srgbClr val="7030A0"/>
                </a:solidFill>
              </a:rPr>
              <a:t>url</a:t>
            </a:r>
            <a:r>
              <a:rPr lang="en-IN" dirty="0" smtClean="0">
                <a:solidFill>
                  <a:srgbClr val="7030A0"/>
                </a:solidFill>
              </a:rPr>
              <a:t>');</a:t>
            </a:r>
          </a:p>
          <a:p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port = </a:t>
            </a:r>
            <a:r>
              <a:rPr lang="en-IN" dirty="0" err="1" smtClean="0">
                <a:solidFill>
                  <a:srgbClr val="7030A0"/>
                </a:solidFill>
              </a:rPr>
              <a:t>process.env.PORT</a:t>
            </a:r>
            <a:r>
              <a:rPr lang="en-IN" dirty="0" smtClean="0">
                <a:solidFill>
                  <a:srgbClr val="7030A0"/>
                </a:solidFill>
              </a:rPr>
              <a:t> || 1337;</a:t>
            </a: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err="1" smtClean="0">
                <a:solidFill>
                  <a:srgbClr val="7030A0"/>
                </a:solidFill>
              </a:rPr>
              <a:t>http.createServer</a:t>
            </a:r>
            <a:r>
              <a:rPr lang="en-IN" dirty="0" smtClean="0">
                <a:solidFill>
                  <a:srgbClr val="7030A0"/>
                </a:solidFill>
              </a:rPr>
              <a:t>(function (</a:t>
            </a:r>
            <a:r>
              <a:rPr lang="en-IN" dirty="0" err="1" smtClean="0">
                <a:solidFill>
                  <a:srgbClr val="7030A0"/>
                </a:solidFill>
              </a:rPr>
              <a:t>req</a:t>
            </a:r>
            <a:r>
              <a:rPr lang="en-IN" dirty="0" smtClean="0">
                <a:solidFill>
                  <a:srgbClr val="7030A0"/>
                </a:solidFill>
              </a:rPr>
              <a:t>, res) {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</a:t>
            </a:r>
            <a:r>
              <a:rPr lang="en-IN" dirty="0" err="1" smtClean="0">
                <a:solidFill>
                  <a:srgbClr val="7030A0"/>
                </a:solidFill>
              </a:rPr>
              <a:t>res.writeHead</a:t>
            </a:r>
            <a:r>
              <a:rPr lang="en-IN" dirty="0" smtClean="0">
                <a:solidFill>
                  <a:srgbClr val="7030A0"/>
                </a:solidFill>
              </a:rPr>
              <a:t>(200, { 'Content-Type': 'text/html' });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res.write</a:t>
            </a:r>
            <a:r>
              <a:rPr lang="en-IN" dirty="0" smtClean="0">
                <a:solidFill>
                  <a:srgbClr val="7030A0"/>
                </a:solidFill>
              </a:rPr>
              <a:t>('Hello Prakash CSE1' + req.url + '&lt;/</a:t>
            </a:r>
            <a:r>
              <a:rPr lang="en-IN" dirty="0" err="1" smtClean="0">
                <a:solidFill>
                  <a:srgbClr val="7030A0"/>
                </a:solidFill>
              </a:rPr>
              <a:t>br</a:t>
            </a:r>
            <a:r>
              <a:rPr lang="en-IN" dirty="0" smtClean="0">
                <a:solidFill>
                  <a:srgbClr val="7030A0"/>
                </a:solidFill>
              </a:rPr>
              <a:t>&gt;'); // Get the </a:t>
            </a:r>
            <a:r>
              <a:rPr lang="en-IN" dirty="0" err="1" smtClean="0">
                <a:solidFill>
                  <a:srgbClr val="7030A0"/>
                </a:solidFill>
              </a:rPr>
              <a:t>url</a:t>
            </a:r>
            <a:r>
              <a:rPr lang="en-IN" dirty="0" smtClean="0">
                <a:solidFill>
                  <a:srgbClr val="7030A0"/>
                </a:solidFill>
              </a:rPr>
              <a:t> after the port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</a:t>
            </a: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q = </a:t>
            </a:r>
            <a:r>
              <a:rPr lang="en-IN" dirty="0" err="1" smtClean="0">
                <a:solidFill>
                  <a:srgbClr val="7030A0"/>
                </a:solidFill>
              </a:rPr>
              <a:t>url.parse</a:t>
            </a:r>
            <a:r>
              <a:rPr lang="en-IN" dirty="0" smtClean="0">
                <a:solidFill>
                  <a:srgbClr val="7030A0"/>
                </a:solidFill>
              </a:rPr>
              <a:t>(req.url, true).query;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txt = </a:t>
            </a:r>
            <a:r>
              <a:rPr lang="en-IN" dirty="0" err="1" smtClean="0">
                <a:solidFill>
                  <a:srgbClr val="7030A0"/>
                </a:solidFill>
              </a:rPr>
              <a:t>q.year</a:t>
            </a:r>
            <a:r>
              <a:rPr lang="en-IN" dirty="0" smtClean="0">
                <a:solidFill>
                  <a:srgbClr val="7030A0"/>
                </a:solidFill>
              </a:rPr>
              <a:t> + "\n " + </a:t>
            </a:r>
            <a:r>
              <a:rPr lang="en-IN" dirty="0" err="1" smtClean="0">
                <a:solidFill>
                  <a:srgbClr val="7030A0"/>
                </a:solidFill>
              </a:rPr>
              <a:t>q.month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res.write</a:t>
            </a:r>
            <a:r>
              <a:rPr lang="en-IN" dirty="0" smtClean="0">
                <a:solidFill>
                  <a:srgbClr val="7030A0"/>
                </a:solidFill>
              </a:rPr>
              <a:t>('Text Query' + txt);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res.end</a:t>
            </a:r>
            <a:r>
              <a:rPr lang="en-IN" dirty="0" smtClean="0">
                <a:solidFill>
                  <a:srgbClr val="7030A0"/>
                </a:solidFill>
              </a:rPr>
              <a:t>();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}).listen(port);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Node.js</a:t>
            </a:r>
            <a:r>
              <a:rPr lang="en-IN" dirty="0"/>
              <a:t> URL </a:t>
            </a:r>
            <a:r>
              <a:rPr lang="en-IN" dirty="0" smtClean="0"/>
              <a:t>Module</a:t>
            </a:r>
            <a:br>
              <a:rPr lang="en-IN" dirty="0" smtClean="0"/>
            </a:br>
            <a:r>
              <a:rPr lang="en-IN" sz="2200" dirty="0" smtClean="0">
                <a:solidFill>
                  <a:srgbClr val="FF0000"/>
                </a:solidFill>
              </a:rPr>
              <a:t>The </a:t>
            </a:r>
            <a:r>
              <a:rPr lang="en-IN" sz="2200" dirty="0">
                <a:solidFill>
                  <a:srgbClr val="FF0000"/>
                </a:solidFill>
              </a:rPr>
              <a:t>URL module splits up a web address into readable parts.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3810" y="1553601"/>
            <a:ext cx="10555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'use strict';</a:t>
            </a:r>
          </a:p>
          <a:p>
            <a:r>
              <a:rPr lang="en-IN" dirty="0" err="1"/>
              <a:t>var</a:t>
            </a:r>
            <a:r>
              <a:rPr lang="en-IN" dirty="0"/>
              <a:t> http = require('http');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= require('</a:t>
            </a:r>
            <a:r>
              <a:rPr lang="en-IN" dirty="0" err="1"/>
              <a:t>url</a:t>
            </a:r>
            <a:r>
              <a:rPr lang="en-IN" dirty="0"/>
              <a:t>');</a:t>
            </a:r>
          </a:p>
          <a:p>
            <a:r>
              <a:rPr lang="en-IN" dirty="0" err="1"/>
              <a:t>var</a:t>
            </a:r>
            <a:r>
              <a:rPr lang="en-IN" dirty="0"/>
              <a:t> port = </a:t>
            </a:r>
            <a:r>
              <a:rPr lang="en-IN" dirty="0" err="1"/>
              <a:t>process.env.PORT</a:t>
            </a:r>
            <a:r>
              <a:rPr lang="en-IN" dirty="0"/>
              <a:t> || 1337;</a:t>
            </a:r>
          </a:p>
          <a:p>
            <a:r>
              <a:rPr lang="en-IN" dirty="0" err="1" smtClean="0"/>
              <a:t>http.createServer</a:t>
            </a:r>
            <a:r>
              <a:rPr lang="en-IN" dirty="0" smtClean="0"/>
              <a:t>(function </a:t>
            </a:r>
            <a:r>
              <a:rPr lang="en-IN" dirty="0"/>
              <a:t>(</a:t>
            </a:r>
            <a:r>
              <a:rPr lang="en-IN" dirty="0" err="1"/>
              <a:t>req</a:t>
            </a:r>
            <a:r>
              <a:rPr lang="en-IN" dirty="0"/>
              <a:t>, res) {</a:t>
            </a:r>
          </a:p>
          <a:p>
            <a:r>
              <a:rPr lang="en-IN" dirty="0"/>
              <a:t>    </a:t>
            </a:r>
            <a:r>
              <a:rPr lang="en-IN" dirty="0" err="1"/>
              <a:t>res.writeHead</a:t>
            </a:r>
            <a:r>
              <a:rPr lang="en-IN" dirty="0"/>
              <a:t>(200, { 'Content-Type': 'text/plain' });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adr</a:t>
            </a:r>
            <a:r>
              <a:rPr lang="en-IN" dirty="0"/>
              <a:t> = </a:t>
            </a:r>
            <a:r>
              <a:rPr lang="en-IN" b="1" dirty="0"/>
              <a:t>'https://</a:t>
            </a:r>
            <a:r>
              <a:rPr lang="en-IN" b="1" dirty="0" smtClean="0"/>
              <a:t>www.w3schools.com/nodejs/shownodejs_cmd.asp?filename=demo_url</a:t>
            </a:r>
            <a:r>
              <a:rPr lang="en-IN" dirty="0"/>
              <a:t>';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var</a:t>
            </a:r>
            <a:r>
              <a:rPr lang="en-IN" dirty="0">
                <a:solidFill>
                  <a:srgbClr val="FF0000"/>
                </a:solidFill>
              </a:rPr>
              <a:t> q = </a:t>
            </a:r>
            <a:r>
              <a:rPr lang="en-IN" dirty="0" err="1">
                <a:solidFill>
                  <a:srgbClr val="FF0000"/>
                </a:solidFill>
              </a:rPr>
              <a:t>url.parse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adr</a:t>
            </a:r>
            <a:r>
              <a:rPr lang="en-IN" dirty="0">
                <a:solidFill>
                  <a:srgbClr val="FF0000"/>
                </a:solidFill>
              </a:rPr>
              <a:t>, true);</a:t>
            </a:r>
          </a:p>
          <a:p>
            <a:r>
              <a:rPr lang="en-IN" dirty="0"/>
              <a:t>    console.log(</a:t>
            </a:r>
            <a:r>
              <a:rPr lang="en-IN" dirty="0" err="1">
                <a:solidFill>
                  <a:srgbClr val="FF33CC"/>
                </a:solidFill>
              </a:rPr>
              <a:t>q.host</a:t>
            </a:r>
            <a:r>
              <a:rPr lang="en-IN" dirty="0" smtClean="0"/>
              <a:t>);	</a:t>
            </a:r>
            <a:r>
              <a:rPr lang="en-IN" dirty="0" smtClean="0">
                <a:sym typeface="Wingdings" panose="05000000000000000000" pitchFamily="2" charset="2"/>
              </a:rPr>
              <a:t> returns host</a:t>
            </a:r>
            <a:endParaRPr lang="en-IN" dirty="0"/>
          </a:p>
          <a:p>
            <a:r>
              <a:rPr lang="en-IN" dirty="0"/>
              <a:t>    console.log(</a:t>
            </a:r>
            <a:r>
              <a:rPr lang="en-IN" dirty="0" err="1">
                <a:solidFill>
                  <a:srgbClr val="FF33CC"/>
                </a:solidFill>
              </a:rPr>
              <a:t>q.pathname</a:t>
            </a:r>
            <a:r>
              <a:rPr lang="en-IN" dirty="0"/>
              <a:t>); </a:t>
            </a:r>
            <a:r>
              <a:rPr lang="en-IN" dirty="0" smtClean="0">
                <a:sym typeface="Wingdings" panose="05000000000000000000" pitchFamily="2" charset="2"/>
              </a:rPr>
              <a:t> returns path </a:t>
            </a:r>
            <a:endParaRPr lang="en-IN" dirty="0"/>
          </a:p>
          <a:p>
            <a:r>
              <a:rPr lang="en-IN" dirty="0"/>
              <a:t>    console.log(</a:t>
            </a:r>
            <a:r>
              <a:rPr lang="en-IN" dirty="0" err="1">
                <a:solidFill>
                  <a:srgbClr val="FF33CC"/>
                </a:solidFill>
              </a:rPr>
              <a:t>q.search</a:t>
            </a:r>
            <a:r>
              <a:rPr lang="en-IN" dirty="0"/>
              <a:t>); </a:t>
            </a:r>
            <a:r>
              <a:rPr lang="en-IN" dirty="0" smtClean="0">
                <a:sym typeface="Wingdings" panose="05000000000000000000" pitchFamily="2" charset="2"/>
              </a:rPr>
              <a:t> returns </a:t>
            </a:r>
            <a:r>
              <a:rPr lang="en-IN" dirty="0">
                <a:sym typeface="Wingdings" panose="05000000000000000000" pitchFamily="2" charset="2"/>
              </a:rPr>
              <a:t>search query [?</a:t>
            </a:r>
            <a:r>
              <a:rPr lang="en-IN" dirty="0" smtClean="0">
                <a:sym typeface="Wingdings" panose="05000000000000000000" pitchFamily="2" charset="2"/>
              </a:rPr>
              <a:t>filename=</a:t>
            </a:r>
            <a:r>
              <a:rPr lang="en-IN" dirty="0" err="1" smtClean="0">
                <a:sym typeface="Wingdings" panose="05000000000000000000" pitchFamily="2" charset="2"/>
              </a:rPr>
              <a:t>demo_url</a:t>
            </a:r>
            <a:r>
              <a:rPr lang="en-IN" dirty="0" smtClean="0">
                <a:sym typeface="Wingdings" panose="05000000000000000000" pitchFamily="2" charset="2"/>
              </a:rPr>
              <a:t>]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qdata</a:t>
            </a:r>
            <a:r>
              <a:rPr lang="en-IN" dirty="0"/>
              <a:t> = </a:t>
            </a:r>
            <a:r>
              <a:rPr lang="en-IN" dirty="0" err="1">
                <a:solidFill>
                  <a:srgbClr val="FF33CC"/>
                </a:solidFill>
              </a:rPr>
              <a:t>q.query</a:t>
            </a:r>
            <a:r>
              <a:rPr lang="en-IN" dirty="0"/>
              <a:t>;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returns an object [</a:t>
            </a:r>
            <a:r>
              <a:rPr lang="en-IN" dirty="0" err="1">
                <a:sym typeface="Wingdings" panose="05000000000000000000" pitchFamily="2" charset="2"/>
              </a:rPr>
              <a:t>demo_url</a:t>
            </a:r>
            <a:r>
              <a:rPr lang="en-IN" dirty="0" smtClean="0"/>
              <a:t>]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console.log(</a:t>
            </a:r>
            <a:r>
              <a:rPr lang="en-IN" dirty="0" err="1" smtClean="0">
                <a:solidFill>
                  <a:srgbClr val="FF33CC"/>
                </a:solidFill>
              </a:rPr>
              <a:t>qdata.filename</a:t>
            </a:r>
            <a:r>
              <a:rPr lang="en-IN" dirty="0" smtClean="0"/>
              <a:t>); 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res.end</a:t>
            </a:r>
            <a:r>
              <a:rPr lang="en-IN" dirty="0"/>
              <a:t>('Hello World\n');</a:t>
            </a:r>
          </a:p>
          <a:p>
            <a:r>
              <a:rPr lang="en-IN" dirty="0"/>
              <a:t>}).listen(port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1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56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Write a </a:t>
            </a:r>
            <a:r>
              <a:rPr lang="en-US" b="1" dirty="0" err="1"/>
              <a:t>N</a:t>
            </a:r>
            <a:r>
              <a:rPr lang="en-US" b="1" dirty="0" err="1" smtClean="0"/>
              <a:t>odeJS</a:t>
            </a:r>
            <a:r>
              <a:rPr lang="en-US" b="1" dirty="0" smtClean="0"/>
              <a:t> application to validate a simple HTML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86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Node.js</a:t>
            </a:r>
            <a:r>
              <a:rPr lang="en-IN" dirty="0"/>
              <a:t> File System Module</a:t>
            </a:r>
            <a:br>
              <a:rPr lang="en-IN" dirty="0"/>
            </a:br>
            <a:r>
              <a:rPr lang="en-IN" sz="2000" dirty="0"/>
              <a:t>The Node.js file system module allow you to work with the file system on your computer</a:t>
            </a:r>
            <a:r>
              <a:rPr lang="en-IN" sz="2000" dirty="0" smtClean="0"/>
              <a:t>.</a:t>
            </a:r>
            <a:br>
              <a:rPr lang="en-IN" sz="2000" dirty="0" smtClean="0"/>
            </a:br>
            <a:r>
              <a:rPr lang="en-IN" sz="2000" dirty="0" smtClean="0"/>
              <a:t>Place the test.html in the same folder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189" y="1759789"/>
            <a:ext cx="5631611" cy="4417174"/>
          </a:xfrm>
        </p:spPr>
        <p:txBody>
          <a:bodyPr/>
          <a:lstStyle/>
          <a:p>
            <a:r>
              <a:rPr lang="en-IN" dirty="0" smtClean="0"/>
              <a:t>Read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 smtClean="0"/>
              <a:t>appendFile</a:t>
            </a:r>
            <a:r>
              <a:rPr lang="en-IN" dirty="0" smtClean="0"/>
              <a:t>- </a:t>
            </a:r>
            <a:r>
              <a:rPr lang="en-IN" dirty="0"/>
              <a:t> appends specified content to a file. If the file does not exist, the file will be </a:t>
            </a:r>
            <a:r>
              <a:rPr lang="en-IN" dirty="0" smtClean="0"/>
              <a:t>created.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8189" y="2256155"/>
            <a:ext cx="53570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'use strict';</a:t>
            </a:r>
          </a:p>
          <a:p>
            <a:r>
              <a:rPr lang="en-IN" dirty="0" err="1" smtClean="0">
                <a:solidFill>
                  <a:srgbClr val="0070C0"/>
                </a:solidFill>
              </a:rPr>
              <a:t>var</a:t>
            </a:r>
            <a:r>
              <a:rPr lang="en-IN" dirty="0" smtClean="0">
                <a:solidFill>
                  <a:srgbClr val="0070C0"/>
                </a:solidFill>
              </a:rPr>
              <a:t> http = require('http');</a:t>
            </a:r>
          </a:p>
          <a:p>
            <a:r>
              <a:rPr lang="en-IN" dirty="0" err="1" smtClean="0">
                <a:solidFill>
                  <a:srgbClr val="0070C0"/>
                </a:solidFill>
              </a:rPr>
              <a:t>var</a:t>
            </a:r>
            <a:r>
              <a:rPr lang="en-IN" dirty="0" smtClean="0">
                <a:solidFill>
                  <a:srgbClr val="0070C0"/>
                </a:solidFill>
              </a:rPr>
              <a:t> fs =  require('fs');</a:t>
            </a:r>
          </a:p>
          <a:p>
            <a:r>
              <a:rPr lang="en-IN" dirty="0" err="1" smtClean="0">
                <a:solidFill>
                  <a:srgbClr val="0070C0"/>
                </a:solidFill>
              </a:rPr>
              <a:t>var</a:t>
            </a:r>
            <a:r>
              <a:rPr lang="en-IN" dirty="0" smtClean="0">
                <a:solidFill>
                  <a:srgbClr val="0070C0"/>
                </a:solidFill>
              </a:rPr>
              <a:t> port = </a:t>
            </a:r>
            <a:r>
              <a:rPr lang="en-IN" dirty="0" err="1" smtClean="0">
                <a:solidFill>
                  <a:srgbClr val="0070C0"/>
                </a:solidFill>
              </a:rPr>
              <a:t>process.env.PORT</a:t>
            </a:r>
            <a:r>
              <a:rPr lang="en-IN" dirty="0" smtClean="0">
                <a:solidFill>
                  <a:srgbClr val="0070C0"/>
                </a:solidFill>
              </a:rPr>
              <a:t> || 1337;</a:t>
            </a:r>
          </a:p>
          <a:p>
            <a:r>
              <a:rPr lang="en-IN" dirty="0" err="1" smtClean="0">
                <a:solidFill>
                  <a:srgbClr val="0070C0"/>
                </a:solidFill>
              </a:rPr>
              <a:t>http.createServer</a:t>
            </a:r>
            <a:r>
              <a:rPr lang="en-IN" dirty="0" smtClean="0">
                <a:solidFill>
                  <a:srgbClr val="0070C0"/>
                </a:solidFill>
              </a:rPr>
              <a:t>(function (</a:t>
            </a:r>
            <a:r>
              <a:rPr lang="en-IN" dirty="0" err="1" smtClean="0">
                <a:solidFill>
                  <a:srgbClr val="0070C0"/>
                </a:solidFill>
              </a:rPr>
              <a:t>req</a:t>
            </a:r>
            <a:r>
              <a:rPr lang="en-IN" dirty="0" smtClean="0">
                <a:solidFill>
                  <a:srgbClr val="0070C0"/>
                </a:solidFill>
              </a:rPr>
              <a:t>, res) {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</a:t>
            </a:r>
            <a:r>
              <a:rPr lang="en-IN" dirty="0" err="1" smtClean="0">
                <a:solidFill>
                  <a:srgbClr val="0070C0"/>
                </a:solidFill>
              </a:rPr>
              <a:t>fs.readFile</a:t>
            </a:r>
            <a:r>
              <a:rPr lang="en-IN" dirty="0" smtClean="0">
                <a:solidFill>
                  <a:srgbClr val="0070C0"/>
                </a:solidFill>
              </a:rPr>
              <a:t>('test.html', function (err, data) {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  </a:t>
            </a:r>
            <a:r>
              <a:rPr lang="en-IN" dirty="0" err="1" smtClean="0">
                <a:solidFill>
                  <a:srgbClr val="0070C0"/>
                </a:solidFill>
              </a:rPr>
              <a:t>res.writeHead</a:t>
            </a:r>
            <a:r>
              <a:rPr lang="en-IN" dirty="0" smtClean="0">
                <a:solidFill>
                  <a:srgbClr val="0070C0"/>
                </a:solidFill>
              </a:rPr>
              <a:t>(200, { 'Content-Type': 'text/html' });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  </a:t>
            </a:r>
            <a:r>
              <a:rPr lang="en-IN" dirty="0" err="1" smtClean="0">
                <a:solidFill>
                  <a:srgbClr val="0070C0"/>
                </a:solidFill>
              </a:rPr>
              <a:t>res.write</a:t>
            </a:r>
            <a:r>
              <a:rPr lang="en-IN" dirty="0" smtClean="0">
                <a:solidFill>
                  <a:srgbClr val="0070C0"/>
                </a:solidFill>
              </a:rPr>
              <a:t>(data);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  </a:t>
            </a:r>
            <a:r>
              <a:rPr lang="en-IN" dirty="0" err="1" smtClean="0">
                <a:solidFill>
                  <a:srgbClr val="0070C0"/>
                </a:solidFill>
              </a:rPr>
              <a:t>res.end</a:t>
            </a:r>
            <a:r>
              <a:rPr lang="en-IN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});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}).listen(port);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300617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'use strict';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 http = require('http');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 fs = require('fs');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 port = </a:t>
            </a:r>
            <a:r>
              <a:rPr lang="en-IN" dirty="0" err="1" smtClean="0">
                <a:solidFill>
                  <a:srgbClr val="FF0000"/>
                </a:solidFill>
              </a:rPr>
              <a:t>process.env.PORT</a:t>
            </a:r>
            <a:r>
              <a:rPr lang="en-IN" dirty="0" smtClean="0">
                <a:solidFill>
                  <a:srgbClr val="FF0000"/>
                </a:solidFill>
              </a:rPr>
              <a:t> || 1337;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http.createServer</a:t>
            </a:r>
            <a:r>
              <a:rPr lang="en-IN" dirty="0" smtClean="0">
                <a:solidFill>
                  <a:srgbClr val="FF0000"/>
                </a:solidFill>
              </a:rPr>
              <a:t>(function (</a:t>
            </a:r>
            <a:r>
              <a:rPr lang="en-IN" dirty="0" err="1" smtClean="0">
                <a:solidFill>
                  <a:srgbClr val="FF0000"/>
                </a:solidFill>
              </a:rPr>
              <a:t>req</a:t>
            </a:r>
            <a:r>
              <a:rPr lang="en-IN" dirty="0" smtClean="0">
                <a:solidFill>
                  <a:srgbClr val="FF0000"/>
                </a:solidFill>
              </a:rPr>
              <a:t>, res) {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</a:t>
            </a:r>
            <a:r>
              <a:rPr lang="en-IN" dirty="0" err="1" smtClean="0">
                <a:solidFill>
                  <a:srgbClr val="FF0000"/>
                </a:solidFill>
              </a:rPr>
              <a:t>fs.appendFile</a:t>
            </a:r>
            <a:r>
              <a:rPr lang="en-IN" dirty="0" smtClean="0">
                <a:solidFill>
                  <a:srgbClr val="FF0000"/>
                </a:solidFill>
              </a:rPr>
              <a:t>('sample.txt', 'Hello CSE Node </a:t>
            </a:r>
            <a:r>
              <a:rPr lang="en-IN" dirty="0" err="1" smtClean="0">
                <a:solidFill>
                  <a:srgbClr val="FF0000"/>
                </a:solidFill>
              </a:rPr>
              <a:t>Js</a:t>
            </a:r>
            <a:r>
              <a:rPr lang="en-IN" dirty="0" smtClean="0">
                <a:solidFill>
                  <a:srgbClr val="FF0000"/>
                </a:solidFill>
              </a:rPr>
              <a:t>!', function (err) {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  if (err) throw err;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 </a:t>
            </a:r>
            <a:r>
              <a:rPr lang="en-IN" dirty="0" err="1" smtClean="0">
                <a:solidFill>
                  <a:srgbClr val="FF0000"/>
                </a:solidFill>
              </a:rPr>
              <a:t>res.write</a:t>
            </a:r>
            <a:r>
              <a:rPr lang="en-IN" dirty="0" smtClean="0">
                <a:solidFill>
                  <a:srgbClr val="FF0000"/>
                </a:solidFill>
              </a:rPr>
              <a:t>("SAVED");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  </a:t>
            </a:r>
            <a:r>
              <a:rPr lang="en-IN" dirty="0" err="1" smtClean="0">
                <a:solidFill>
                  <a:srgbClr val="FF0000"/>
                </a:solidFill>
              </a:rPr>
              <a:t>res.end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});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}).listen(port);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991</Words>
  <Application>Microsoft Office PowerPoint</Application>
  <PresentationFormat>Widescreen</PresentationFormat>
  <Paragraphs>191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Theme</vt:lpstr>
      <vt:lpstr>Node Js - Getting Started  </vt:lpstr>
      <vt:lpstr>Hello World Example </vt:lpstr>
      <vt:lpstr>  Node.js Modules  </vt:lpstr>
      <vt:lpstr>  Create Your Own Modules  </vt:lpstr>
      <vt:lpstr>   Node.js HTTP Module   </vt:lpstr>
      <vt:lpstr>Read the Query String </vt:lpstr>
      <vt:lpstr>   Node.js URL Module The URL module splits up a web address into readable parts.   </vt:lpstr>
      <vt:lpstr>Write a NodeJS application to validate a simple HTML form</vt:lpstr>
      <vt:lpstr>  Node.js File System Module The Node.js file system module allow you to work with the file system on your computer. Place the test.html in the same folder   </vt:lpstr>
      <vt:lpstr>Node.js File System Module</vt:lpstr>
      <vt:lpstr>  Node.js NPM - NodeJS String Operations  </vt:lpstr>
      <vt:lpstr>  NPM :: Using a Package  </vt:lpstr>
      <vt:lpstr>  NPM :: Using a Package  </vt:lpstr>
      <vt:lpstr>  Events Module 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- Getting Started</dc:title>
  <dc:creator>Gowtham Ramesh</dc:creator>
  <cp:lastModifiedBy>Gowtham</cp:lastModifiedBy>
  <cp:revision>63</cp:revision>
  <dcterms:created xsi:type="dcterms:W3CDTF">2017-08-19T04:14:02Z</dcterms:created>
  <dcterms:modified xsi:type="dcterms:W3CDTF">2018-09-04T15:32:22Z</dcterms:modified>
</cp:coreProperties>
</file>