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5" r:id="rId10"/>
    <p:sldId id="266" r:id="rId11"/>
    <p:sldId id="269" r:id="rId12"/>
    <p:sldId id="267" r:id="rId13"/>
    <p:sldId id="271" r:id="rId14"/>
    <p:sldId id="273" r:id="rId15"/>
    <p:sldId id="272" r:id="rId16"/>
    <p:sldId id="268"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2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B7E813-0734-459B-96B9-42CA31B1573A}" type="datetimeFigureOut">
              <a:rPr lang="en-US" smtClean="0"/>
              <a:t>30-Aug-18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4DE65-D29A-410A-BC36-01037089D009}" type="slidenum">
              <a:rPr lang="en-US" smtClean="0"/>
              <a:t>‹#›</a:t>
            </a:fld>
            <a:endParaRPr lang="en-US"/>
          </a:p>
        </p:txBody>
      </p:sp>
    </p:spTree>
    <p:extLst>
      <p:ext uri="{BB962C8B-B14F-4D97-AF65-F5344CB8AC3E}">
        <p14:creationId xmlns:p14="http://schemas.microsoft.com/office/powerpoint/2010/main" val="722921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E4DE65-D29A-410A-BC36-01037089D009}" type="slidenum">
              <a:rPr lang="en-US" smtClean="0"/>
              <a:t>1</a:t>
            </a:fld>
            <a:endParaRPr lang="en-US"/>
          </a:p>
        </p:txBody>
      </p:sp>
    </p:spTree>
    <p:extLst>
      <p:ext uri="{BB962C8B-B14F-4D97-AF65-F5344CB8AC3E}">
        <p14:creationId xmlns:p14="http://schemas.microsoft.com/office/powerpoint/2010/main" val="2341929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E4DE65-D29A-410A-BC36-01037089D009}" type="slidenum">
              <a:rPr lang="en-US" smtClean="0"/>
              <a:t>10</a:t>
            </a:fld>
            <a:endParaRPr lang="en-US"/>
          </a:p>
        </p:txBody>
      </p:sp>
    </p:spTree>
    <p:extLst>
      <p:ext uri="{BB962C8B-B14F-4D97-AF65-F5344CB8AC3E}">
        <p14:creationId xmlns:p14="http://schemas.microsoft.com/office/powerpoint/2010/main" val="3589407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E4DE65-D29A-410A-BC36-01037089D009}" type="slidenum">
              <a:rPr lang="en-US" smtClean="0"/>
              <a:t>11</a:t>
            </a:fld>
            <a:endParaRPr lang="en-US"/>
          </a:p>
        </p:txBody>
      </p:sp>
    </p:spTree>
    <p:extLst>
      <p:ext uri="{BB962C8B-B14F-4D97-AF65-F5344CB8AC3E}">
        <p14:creationId xmlns:p14="http://schemas.microsoft.com/office/powerpoint/2010/main" val="1116563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E4DE65-D29A-410A-BC36-01037089D009}" type="slidenum">
              <a:rPr lang="en-US" smtClean="0"/>
              <a:t>12</a:t>
            </a:fld>
            <a:endParaRPr lang="en-US"/>
          </a:p>
        </p:txBody>
      </p:sp>
    </p:spTree>
    <p:extLst>
      <p:ext uri="{BB962C8B-B14F-4D97-AF65-F5344CB8AC3E}">
        <p14:creationId xmlns:p14="http://schemas.microsoft.com/office/powerpoint/2010/main" val="604971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E4DE65-D29A-410A-BC36-01037089D009}" type="slidenum">
              <a:rPr lang="en-US" smtClean="0"/>
              <a:t>13</a:t>
            </a:fld>
            <a:endParaRPr lang="en-US"/>
          </a:p>
        </p:txBody>
      </p:sp>
    </p:spTree>
    <p:extLst>
      <p:ext uri="{BB962C8B-B14F-4D97-AF65-F5344CB8AC3E}">
        <p14:creationId xmlns:p14="http://schemas.microsoft.com/office/powerpoint/2010/main" val="1339526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E4DE65-D29A-410A-BC36-01037089D009}" type="slidenum">
              <a:rPr lang="en-US" smtClean="0"/>
              <a:t>14</a:t>
            </a:fld>
            <a:endParaRPr lang="en-US"/>
          </a:p>
        </p:txBody>
      </p:sp>
    </p:spTree>
    <p:extLst>
      <p:ext uri="{BB962C8B-B14F-4D97-AF65-F5344CB8AC3E}">
        <p14:creationId xmlns:p14="http://schemas.microsoft.com/office/powerpoint/2010/main" val="2066369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E4DE65-D29A-410A-BC36-01037089D009}" type="slidenum">
              <a:rPr lang="en-US" smtClean="0"/>
              <a:t>15</a:t>
            </a:fld>
            <a:endParaRPr lang="en-US"/>
          </a:p>
        </p:txBody>
      </p:sp>
    </p:spTree>
    <p:extLst>
      <p:ext uri="{BB962C8B-B14F-4D97-AF65-F5344CB8AC3E}">
        <p14:creationId xmlns:p14="http://schemas.microsoft.com/office/powerpoint/2010/main" val="3162095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E4DE65-D29A-410A-BC36-01037089D009}" type="slidenum">
              <a:rPr lang="en-US" smtClean="0"/>
              <a:t>16</a:t>
            </a:fld>
            <a:endParaRPr lang="en-US"/>
          </a:p>
        </p:txBody>
      </p:sp>
    </p:spTree>
    <p:extLst>
      <p:ext uri="{BB962C8B-B14F-4D97-AF65-F5344CB8AC3E}">
        <p14:creationId xmlns:p14="http://schemas.microsoft.com/office/powerpoint/2010/main" val="885872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E4DE65-D29A-410A-BC36-01037089D009}" type="slidenum">
              <a:rPr lang="en-US" smtClean="0"/>
              <a:t>17</a:t>
            </a:fld>
            <a:endParaRPr lang="en-US"/>
          </a:p>
        </p:txBody>
      </p:sp>
    </p:spTree>
    <p:extLst>
      <p:ext uri="{BB962C8B-B14F-4D97-AF65-F5344CB8AC3E}">
        <p14:creationId xmlns:p14="http://schemas.microsoft.com/office/powerpoint/2010/main" val="3626009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E4DE65-D29A-410A-BC36-01037089D009}" type="slidenum">
              <a:rPr lang="en-US" smtClean="0"/>
              <a:t>2</a:t>
            </a:fld>
            <a:endParaRPr lang="en-US"/>
          </a:p>
        </p:txBody>
      </p:sp>
    </p:spTree>
    <p:extLst>
      <p:ext uri="{BB962C8B-B14F-4D97-AF65-F5344CB8AC3E}">
        <p14:creationId xmlns:p14="http://schemas.microsoft.com/office/powerpoint/2010/main" val="390516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E4DE65-D29A-410A-BC36-01037089D009}" type="slidenum">
              <a:rPr lang="en-US" smtClean="0"/>
              <a:t>3</a:t>
            </a:fld>
            <a:endParaRPr lang="en-US"/>
          </a:p>
        </p:txBody>
      </p:sp>
    </p:spTree>
    <p:extLst>
      <p:ext uri="{BB962C8B-B14F-4D97-AF65-F5344CB8AC3E}">
        <p14:creationId xmlns:p14="http://schemas.microsoft.com/office/powerpoint/2010/main" val="3227385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E4DE65-D29A-410A-BC36-01037089D009}" type="slidenum">
              <a:rPr lang="en-US" smtClean="0"/>
              <a:t>4</a:t>
            </a:fld>
            <a:endParaRPr lang="en-US"/>
          </a:p>
        </p:txBody>
      </p:sp>
    </p:spTree>
    <p:extLst>
      <p:ext uri="{BB962C8B-B14F-4D97-AF65-F5344CB8AC3E}">
        <p14:creationId xmlns:p14="http://schemas.microsoft.com/office/powerpoint/2010/main" val="2908879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E4DE65-D29A-410A-BC36-01037089D009}" type="slidenum">
              <a:rPr lang="en-US" smtClean="0"/>
              <a:t>5</a:t>
            </a:fld>
            <a:endParaRPr lang="en-US"/>
          </a:p>
        </p:txBody>
      </p:sp>
    </p:spTree>
    <p:extLst>
      <p:ext uri="{BB962C8B-B14F-4D97-AF65-F5344CB8AC3E}">
        <p14:creationId xmlns:p14="http://schemas.microsoft.com/office/powerpoint/2010/main" val="2774076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E4DE65-D29A-410A-BC36-01037089D009}" type="slidenum">
              <a:rPr lang="en-US" smtClean="0"/>
              <a:t>6</a:t>
            </a:fld>
            <a:endParaRPr lang="en-US"/>
          </a:p>
        </p:txBody>
      </p:sp>
    </p:spTree>
    <p:extLst>
      <p:ext uri="{BB962C8B-B14F-4D97-AF65-F5344CB8AC3E}">
        <p14:creationId xmlns:p14="http://schemas.microsoft.com/office/powerpoint/2010/main" val="674962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E4DE65-D29A-410A-BC36-01037089D009}" type="slidenum">
              <a:rPr lang="en-US" smtClean="0"/>
              <a:t>7</a:t>
            </a:fld>
            <a:endParaRPr lang="en-US"/>
          </a:p>
        </p:txBody>
      </p:sp>
    </p:spTree>
    <p:extLst>
      <p:ext uri="{BB962C8B-B14F-4D97-AF65-F5344CB8AC3E}">
        <p14:creationId xmlns:p14="http://schemas.microsoft.com/office/powerpoint/2010/main" val="81108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E4DE65-D29A-410A-BC36-01037089D009}" type="slidenum">
              <a:rPr lang="en-US" smtClean="0"/>
              <a:t>8</a:t>
            </a:fld>
            <a:endParaRPr lang="en-US"/>
          </a:p>
        </p:txBody>
      </p:sp>
    </p:spTree>
    <p:extLst>
      <p:ext uri="{BB962C8B-B14F-4D97-AF65-F5344CB8AC3E}">
        <p14:creationId xmlns:p14="http://schemas.microsoft.com/office/powerpoint/2010/main" val="611601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E4DE65-D29A-410A-BC36-01037089D009}" type="slidenum">
              <a:rPr lang="en-US" smtClean="0"/>
              <a:t>9</a:t>
            </a:fld>
            <a:endParaRPr lang="en-US"/>
          </a:p>
        </p:txBody>
      </p:sp>
    </p:spTree>
    <p:extLst>
      <p:ext uri="{BB962C8B-B14F-4D97-AF65-F5344CB8AC3E}">
        <p14:creationId xmlns:p14="http://schemas.microsoft.com/office/powerpoint/2010/main" val="128271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4C95C31-C8D8-4A76-A5D2-7721C1EAB53E}" type="datetimeFigureOut">
              <a:rPr lang="en-IN" smtClean="0"/>
              <a:t>30-08-2018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96C6C-5ACE-442C-9A8D-DB5ABCBD066E}" type="slidenum">
              <a:rPr lang="en-IN" smtClean="0"/>
              <a:t>‹#›</a:t>
            </a:fld>
            <a:endParaRPr lang="en-IN"/>
          </a:p>
        </p:txBody>
      </p:sp>
    </p:spTree>
    <p:extLst>
      <p:ext uri="{BB962C8B-B14F-4D97-AF65-F5344CB8AC3E}">
        <p14:creationId xmlns:p14="http://schemas.microsoft.com/office/powerpoint/2010/main" val="3496812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C95C31-C8D8-4A76-A5D2-7721C1EAB53E}" type="datetimeFigureOut">
              <a:rPr lang="en-IN" smtClean="0"/>
              <a:t>30-08-2018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96C6C-5ACE-442C-9A8D-DB5ABCBD066E}" type="slidenum">
              <a:rPr lang="en-IN" smtClean="0"/>
              <a:t>‹#›</a:t>
            </a:fld>
            <a:endParaRPr lang="en-IN"/>
          </a:p>
        </p:txBody>
      </p:sp>
    </p:spTree>
    <p:extLst>
      <p:ext uri="{BB962C8B-B14F-4D97-AF65-F5344CB8AC3E}">
        <p14:creationId xmlns:p14="http://schemas.microsoft.com/office/powerpoint/2010/main" val="272105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C95C31-C8D8-4A76-A5D2-7721C1EAB53E}" type="datetimeFigureOut">
              <a:rPr lang="en-IN" smtClean="0"/>
              <a:t>30-08-2018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96C6C-5ACE-442C-9A8D-DB5ABCBD066E}" type="slidenum">
              <a:rPr lang="en-IN" smtClean="0"/>
              <a:t>‹#›</a:t>
            </a:fld>
            <a:endParaRPr lang="en-IN"/>
          </a:p>
        </p:txBody>
      </p:sp>
    </p:spTree>
    <p:extLst>
      <p:ext uri="{BB962C8B-B14F-4D97-AF65-F5344CB8AC3E}">
        <p14:creationId xmlns:p14="http://schemas.microsoft.com/office/powerpoint/2010/main" val="2439836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C95C31-C8D8-4A76-A5D2-7721C1EAB53E}" type="datetimeFigureOut">
              <a:rPr lang="en-IN" smtClean="0"/>
              <a:t>30-08-2018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96C6C-5ACE-442C-9A8D-DB5ABCBD066E}" type="slidenum">
              <a:rPr lang="en-IN" smtClean="0"/>
              <a:t>‹#›</a:t>
            </a:fld>
            <a:endParaRPr lang="en-IN"/>
          </a:p>
        </p:txBody>
      </p:sp>
    </p:spTree>
    <p:extLst>
      <p:ext uri="{BB962C8B-B14F-4D97-AF65-F5344CB8AC3E}">
        <p14:creationId xmlns:p14="http://schemas.microsoft.com/office/powerpoint/2010/main" val="812255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C95C31-C8D8-4A76-A5D2-7721C1EAB53E}" type="datetimeFigureOut">
              <a:rPr lang="en-IN" smtClean="0"/>
              <a:t>30-08-2018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96C6C-5ACE-442C-9A8D-DB5ABCBD066E}" type="slidenum">
              <a:rPr lang="en-IN" smtClean="0"/>
              <a:t>‹#›</a:t>
            </a:fld>
            <a:endParaRPr lang="en-IN"/>
          </a:p>
        </p:txBody>
      </p:sp>
    </p:spTree>
    <p:extLst>
      <p:ext uri="{BB962C8B-B14F-4D97-AF65-F5344CB8AC3E}">
        <p14:creationId xmlns:p14="http://schemas.microsoft.com/office/powerpoint/2010/main" val="29716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4C95C31-C8D8-4A76-A5D2-7721C1EAB53E}" type="datetimeFigureOut">
              <a:rPr lang="en-IN" smtClean="0"/>
              <a:t>30-08-2018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296C6C-5ACE-442C-9A8D-DB5ABCBD066E}" type="slidenum">
              <a:rPr lang="en-IN" smtClean="0"/>
              <a:t>‹#›</a:t>
            </a:fld>
            <a:endParaRPr lang="en-IN"/>
          </a:p>
        </p:txBody>
      </p:sp>
    </p:spTree>
    <p:extLst>
      <p:ext uri="{BB962C8B-B14F-4D97-AF65-F5344CB8AC3E}">
        <p14:creationId xmlns:p14="http://schemas.microsoft.com/office/powerpoint/2010/main" val="3451594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4C95C31-C8D8-4A76-A5D2-7721C1EAB53E}" type="datetimeFigureOut">
              <a:rPr lang="en-IN" smtClean="0"/>
              <a:t>30-08-2018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296C6C-5ACE-442C-9A8D-DB5ABCBD066E}" type="slidenum">
              <a:rPr lang="en-IN" smtClean="0"/>
              <a:t>‹#›</a:t>
            </a:fld>
            <a:endParaRPr lang="en-IN"/>
          </a:p>
        </p:txBody>
      </p:sp>
    </p:spTree>
    <p:extLst>
      <p:ext uri="{BB962C8B-B14F-4D97-AF65-F5344CB8AC3E}">
        <p14:creationId xmlns:p14="http://schemas.microsoft.com/office/powerpoint/2010/main" val="360841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4C95C31-C8D8-4A76-A5D2-7721C1EAB53E}" type="datetimeFigureOut">
              <a:rPr lang="en-IN" smtClean="0"/>
              <a:t>30-08-2018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296C6C-5ACE-442C-9A8D-DB5ABCBD066E}" type="slidenum">
              <a:rPr lang="en-IN" smtClean="0"/>
              <a:t>‹#›</a:t>
            </a:fld>
            <a:endParaRPr lang="en-IN"/>
          </a:p>
        </p:txBody>
      </p:sp>
    </p:spTree>
    <p:extLst>
      <p:ext uri="{BB962C8B-B14F-4D97-AF65-F5344CB8AC3E}">
        <p14:creationId xmlns:p14="http://schemas.microsoft.com/office/powerpoint/2010/main" val="375207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C95C31-C8D8-4A76-A5D2-7721C1EAB53E}" type="datetimeFigureOut">
              <a:rPr lang="en-IN" smtClean="0"/>
              <a:t>30-08-2018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296C6C-5ACE-442C-9A8D-DB5ABCBD066E}" type="slidenum">
              <a:rPr lang="en-IN" smtClean="0"/>
              <a:t>‹#›</a:t>
            </a:fld>
            <a:endParaRPr lang="en-IN"/>
          </a:p>
        </p:txBody>
      </p:sp>
    </p:spTree>
    <p:extLst>
      <p:ext uri="{BB962C8B-B14F-4D97-AF65-F5344CB8AC3E}">
        <p14:creationId xmlns:p14="http://schemas.microsoft.com/office/powerpoint/2010/main" val="1225601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C95C31-C8D8-4A76-A5D2-7721C1EAB53E}" type="datetimeFigureOut">
              <a:rPr lang="en-IN" smtClean="0"/>
              <a:t>30-08-2018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296C6C-5ACE-442C-9A8D-DB5ABCBD066E}" type="slidenum">
              <a:rPr lang="en-IN" smtClean="0"/>
              <a:t>‹#›</a:t>
            </a:fld>
            <a:endParaRPr lang="en-IN"/>
          </a:p>
        </p:txBody>
      </p:sp>
    </p:spTree>
    <p:extLst>
      <p:ext uri="{BB962C8B-B14F-4D97-AF65-F5344CB8AC3E}">
        <p14:creationId xmlns:p14="http://schemas.microsoft.com/office/powerpoint/2010/main" val="397861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C95C31-C8D8-4A76-A5D2-7721C1EAB53E}" type="datetimeFigureOut">
              <a:rPr lang="en-IN" smtClean="0"/>
              <a:t>30-08-2018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296C6C-5ACE-442C-9A8D-DB5ABCBD066E}" type="slidenum">
              <a:rPr lang="en-IN" smtClean="0"/>
              <a:t>‹#›</a:t>
            </a:fld>
            <a:endParaRPr lang="en-IN"/>
          </a:p>
        </p:txBody>
      </p:sp>
    </p:spTree>
    <p:extLst>
      <p:ext uri="{BB962C8B-B14F-4D97-AF65-F5344CB8AC3E}">
        <p14:creationId xmlns:p14="http://schemas.microsoft.com/office/powerpoint/2010/main" val="375311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C95C31-C8D8-4A76-A5D2-7721C1EAB53E}" type="datetimeFigureOut">
              <a:rPr lang="en-IN" smtClean="0"/>
              <a:t>30-08-2018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296C6C-5ACE-442C-9A8D-DB5ABCBD066E}" type="slidenum">
              <a:rPr lang="en-IN" smtClean="0"/>
              <a:t>‹#›</a:t>
            </a:fld>
            <a:endParaRPr lang="en-IN"/>
          </a:p>
        </p:txBody>
      </p:sp>
    </p:spTree>
    <p:extLst>
      <p:ext uri="{BB962C8B-B14F-4D97-AF65-F5344CB8AC3E}">
        <p14:creationId xmlns:p14="http://schemas.microsoft.com/office/powerpoint/2010/main" val="4242625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Node.js</a:t>
            </a:r>
            <a:br>
              <a:rPr lang="en-IN" dirty="0"/>
            </a:br>
            <a:endParaRPr lang="en-IN" dirty="0"/>
          </a:p>
        </p:txBody>
      </p:sp>
      <p:sp>
        <p:nvSpPr>
          <p:cNvPr id="3" name="Subtitle 2"/>
          <p:cNvSpPr>
            <a:spLocks noGrp="1"/>
          </p:cNvSpPr>
          <p:nvPr>
            <p:ph type="subTitle" idx="1"/>
          </p:nvPr>
        </p:nvSpPr>
        <p:spPr/>
        <p:txBody>
          <a:bodyPr/>
          <a:lstStyle/>
          <a:p>
            <a:r>
              <a:rPr lang="en-IN" dirty="0" smtClean="0"/>
              <a:t>Amrita University</a:t>
            </a:r>
            <a:endParaRPr lang="en-IN" dirty="0"/>
          </a:p>
        </p:txBody>
      </p:sp>
    </p:spTree>
    <p:extLst>
      <p:ext uri="{BB962C8B-B14F-4D97-AF65-F5344CB8AC3E}">
        <p14:creationId xmlns:p14="http://schemas.microsoft.com/office/powerpoint/2010/main" val="3559934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Synchronous v/s Asynchronous I/O</a:t>
            </a:r>
            <a:br>
              <a:rPr lang="en-IN" b="1" dirty="0"/>
            </a:br>
            <a:endParaRPr lang="en-IN" dirty="0"/>
          </a:p>
        </p:txBody>
      </p:sp>
      <p:sp>
        <p:nvSpPr>
          <p:cNvPr id="6" name="Content Placeholder 5"/>
          <p:cNvSpPr>
            <a:spLocks noGrp="1"/>
          </p:cNvSpPr>
          <p:nvPr>
            <p:ph sz="half" idx="1"/>
          </p:nvPr>
        </p:nvSpPr>
        <p:spPr/>
        <p:txBody>
          <a:bodyPr/>
          <a:lstStyle/>
          <a:p>
            <a:r>
              <a:rPr lang="en-IN" b="1" dirty="0" smtClean="0"/>
              <a:t>Java -Synchronous I/O</a:t>
            </a:r>
            <a:endParaRPr lang="en-IN" dirty="0"/>
          </a:p>
        </p:txBody>
      </p:sp>
      <p:sp>
        <p:nvSpPr>
          <p:cNvPr id="7" name="Content Placeholder 6"/>
          <p:cNvSpPr>
            <a:spLocks noGrp="1"/>
          </p:cNvSpPr>
          <p:nvPr>
            <p:ph sz="half" idx="2"/>
          </p:nvPr>
        </p:nvSpPr>
        <p:spPr/>
        <p:txBody>
          <a:bodyPr/>
          <a:lstStyle/>
          <a:p>
            <a:r>
              <a:rPr lang="en-IN" b="1" dirty="0" smtClean="0"/>
              <a:t>Node </a:t>
            </a:r>
            <a:r>
              <a:rPr lang="en-IN" b="1" dirty="0" err="1" smtClean="0"/>
              <a:t>Js</a:t>
            </a:r>
            <a:r>
              <a:rPr lang="en-IN" b="1" dirty="0" smtClean="0"/>
              <a:t> Asynchronous I/O</a:t>
            </a:r>
            <a:br>
              <a:rPr lang="en-IN" b="1" dirty="0" smtClean="0"/>
            </a:br>
            <a:endParaRPr lang="en-IN" dirty="0"/>
          </a:p>
        </p:txBody>
      </p:sp>
      <p:pic>
        <p:nvPicPr>
          <p:cNvPr id="8" name="Picture 7"/>
          <p:cNvPicPr>
            <a:picLocks noChangeAspect="1"/>
          </p:cNvPicPr>
          <p:nvPr/>
        </p:nvPicPr>
        <p:blipFill>
          <a:blip r:embed="rId3"/>
          <a:stretch>
            <a:fillRect/>
          </a:stretch>
        </p:blipFill>
        <p:spPr>
          <a:xfrm>
            <a:off x="1025105" y="2410019"/>
            <a:ext cx="4807789" cy="3413530"/>
          </a:xfrm>
          <a:prstGeom prst="rect">
            <a:avLst/>
          </a:prstGeom>
        </p:spPr>
      </p:pic>
      <p:pic>
        <p:nvPicPr>
          <p:cNvPr id="9" name="Picture 8"/>
          <p:cNvPicPr>
            <a:picLocks noChangeAspect="1"/>
          </p:cNvPicPr>
          <p:nvPr/>
        </p:nvPicPr>
        <p:blipFill>
          <a:blip r:embed="rId4"/>
          <a:stretch>
            <a:fillRect/>
          </a:stretch>
        </p:blipFill>
        <p:spPr>
          <a:xfrm>
            <a:off x="6172200" y="2410019"/>
            <a:ext cx="5005133" cy="3522362"/>
          </a:xfrm>
          <a:prstGeom prst="rect">
            <a:avLst/>
          </a:prstGeom>
        </p:spPr>
      </p:pic>
    </p:spTree>
    <p:extLst>
      <p:ext uri="{BB962C8B-B14F-4D97-AF65-F5344CB8AC3E}">
        <p14:creationId xmlns:p14="http://schemas.microsoft.com/office/powerpoint/2010/main" val="4220705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Blocking vs Non Blocking – Example </a:t>
            </a:r>
            <a:endParaRPr lang="en-IN" dirty="0"/>
          </a:p>
        </p:txBody>
      </p:sp>
      <p:sp>
        <p:nvSpPr>
          <p:cNvPr id="3" name="Content Placeholder 2"/>
          <p:cNvSpPr>
            <a:spLocks noGrp="1"/>
          </p:cNvSpPr>
          <p:nvPr>
            <p:ph idx="1"/>
          </p:nvPr>
        </p:nvSpPr>
        <p:spPr/>
        <p:txBody>
          <a:bodyPr/>
          <a:lstStyle/>
          <a:p>
            <a:r>
              <a:rPr lang="en-IN" dirty="0" smtClean="0"/>
              <a:t>Long Blocking Operations:</a:t>
            </a:r>
          </a:p>
          <a:p>
            <a:pPr lvl="1"/>
            <a:r>
              <a:rPr lang="en-IN" dirty="0" smtClean="0"/>
              <a:t>Calls </a:t>
            </a:r>
            <a:r>
              <a:rPr lang="en-IN" dirty="0"/>
              <a:t>to databases</a:t>
            </a:r>
          </a:p>
          <a:p>
            <a:pPr lvl="1"/>
            <a:r>
              <a:rPr lang="en-IN" dirty="0"/>
              <a:t>Calls to web services (ex: Twitter’s API)</a:t>
            </a:r>
          </a:p>
          <a:p>
            <a:pPr marL="0" indent="0">
              <a:buNone/>
            </a:pPr>
            <a:r>
              <a:rPr lang="en-IN" dirty="0"/>
              <a:t/>
            </a:r>
            <a:br>
              <a:rPr lang="en-IN" dirty="0"/>
            </a:br>
            <a:endParaRPr lang="en-IN" dirty="0"/>
          </a:p>
        </p:txBody>
      </p:sp>
      <p:pic>
        <p:nvPicPr>
          <p:cNvPr id="5" name="Picture 4"/>
          <p:cNvPicPr>
            <a:picLocks noChangeAspect="1"/>
          </p:cNvPicPr>
          <p:nvPr/>
        </p:nvPicPr>
        <p:blipFill>
          <a:blip r:embed="rId3"/>
          <a:stretch>
            <a:fillRect/>
          </a:stretch>
        </p:blipFill>
        <p:spPr>
          <a:xfrm>
            <a:off x="2149595" y="3722178"/>
            <a:ext cx="9048750" cy="3219450"/>
          </a:xfrm>
          <a:prstGeom prst="rect">
            <a:avLst/>
          </a:prstGeom>
        </p:spPr>
      </p:pic>
    </p:spTree>
    <p:extLst>
      <p:ext uri="{BB962C8B-B14F-4D97-AF65-F5344CB8AC3E}">
        <p14:creationId xmlns:p14="http://schemas.microsoft.com/office/powerpoint/2010/main" val="2545467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Example </a:t>
            </a:r>
            <a:br>
              <a:rPr lang="en-IN" dirty="0" smtClean="0"/>
            </a:br>
            <a:r>
              <a:rPr lang="en-IN" sz="2200" dirty="0" smtClean="0">
                <a:solidFill>
                  <a:srgbClr val="0070C0"/>
                </a:solidFill>
              </a:rPr>
              <a:t>when a 1000 users concurrently access the web application, for each user request a thread is spawned by the web container</a:t>
            </a:r>
            <a:r>
              <a:rPr lang="en-IN" sz="2200" dirty="0" smtClean="0"/>
              <a:t/>
            </a:r>
            <a:br>
              <a:rPr lang="en-IN" sz="2200" dirty="0" smtClean="0"/>
            </a:br>
            <a:endParaRPr lang="en-IN" dirty="0"/>
          </a:p>
        </p:txBody>
      </p:sp>
      <p:sp>
        <p:nvSpPr>
          <p:cNvPr id="5" name="Text Placeholder 4"/>
          <p:cNvSpPr>
            <a:spLocks noGrp="1"/>
          </p:cNvSpPr>
          <p:nvPr>
            <p:ph type="body" idx="1"/>
          </p:nvPr>
        </p:nvSpPr>
        <p:spPr>
          <a:xfrm>
            <a:off x="839788" y="1613138"/>
            <a:ext cx="5157787" cy="624517"/>
          </a:xfrm>
        </p:spPr>
        <p:txBody>
          <a:bodyPr/>
          <a:lstStyle/>
          <a:p>
            <a:r>
              <a:rPr lang="en-IN" dirty="0" smtClean="0"/>
              <a:t>In J2EE</a:t>
            </a:r>
            <a:endParaRPr lang="en-IN" dirty="0"/>
          </a:p>
        </p:txBody>
      </p:sp>
      <p:sp>
        <p:nvSpPr>
          <p:cNvPr id="3" name="Content Placeholder 2"/>
          <p:cNvSpPr>
            <a:spLocks noGrp="1"/>
          </p:cNvSpPr>
          <p:nvPr>
            <p:ph sz="half" idx="2"/>
          </p:nvPr>
        </p:nvSpPr>
        <p:spPr>
          <a:xfrm>
            <a:off x="839788" y="2173857"/>
            <a:ext cx="5157787" cy="4015806"/>
          </a:xfrm>
        </p:spPr>
        <p:txBody>
          <a:bodyPr>
            <a:normAutofit/>
          </a:bodyPr>
          <a:lstStyle/>
          <a:p>
            <a:pPr algn="just"/>
            <a:r>
              <a:rPr lang="en-IN" sz="1600" dirty="0"/>
              <a:t>Each thread, does processing, passing control through, various application layers like view, controller, service, data access to finally hit a database or backend, get the relevant data and bring it back to presentation tier from where it may be formatted like an html response and sent back to the client browser as an </a:t>
            </a:r>
            <a:r>
              <a:rPr lang="en-IN" sz="1600" dirty="0" smtClean="0"/>
              <a:t>Http response.</a:t>
            </a:r>
          </a:p>
          <a:p>
            <a:pPr algn="just"/>
            <a:r>
              <a:rPr lang="en-IN" sz="1600" dirty="0"/>
              <a:t>The hundreds/thousands of threads running in the web container, ensure scalability of the application. </a:t>
            </a:r>
            <a:endParaRPr lang="en-IN" sz="1600" dirty="0" smtClean="0"/>
          </a:p>
          <a:p>
            <a:pPr algn="just"/>
            <a:r>
              <a:rPr lang="en-IN" sz="1600" dirty="0" smtClean="0"/>
              <a:t>But </a:t>
            </a:r>
            <a:r>
              <a:rPr lang="en-IN" sz="1600" dirty="0"/>
              <a:t>each thread contains synchronous method calls. </a:t>
            </a:r>
            <a:endParaRPr lang="en-IN" sz="1600" dirty="0" smtClean="0"/>
          </a:p>
          <a:p>
            <a:pPr algn="just"/>
            <a:r>
              <a:rPr lang="en-IN" sz="1600" dirty="0" smtClean="0"/>
              <a:t>Each </a:t>
            </a:r>
            <a:r>
              <a:rPr lang="en-IN" sz="1600" dirty="0"/>
              <a:t>thread is held up, while the sync call completes</a:t>
            </a:r>
            <a:r>
              <a:rPr lang="en-IN" sz="1600" dirty="0" smtClean="0"/>
              <a:t>.</a:t>
            </a:r>
          </a:p>
          <a:p>
            <a:pPr algn="just"/>
            <a:r>
              <a:rPr lang="en-IN" sz="1600" dirty="0" smtClean="0"/>
              <a:t>The </a:t>
            </a:r>
            <a:r>
              <a:rPr lang="en-IN" sz="1600" dirty="0"/>
              <a:t>best to emphasize this is through a database call such as</a:t>
            </a:r>
            <a:r>
              <a:rPr lang="en-IN" sz="1600" dirty="0" smtClean="0"/>
              <a:t/>
            </a:r>
            <a:br>
              <a:rPr lang="en-IN" sz="1600" dirty="0" smtClean="0"/>
            </a:br>
            <a:r>
              <a:rPr lang="en-IN" sz="1600" dirty="0" err="1">
                <a:solidFill>
                  <a:srgbClr val="7030A0"/>
                </a:solidFill>
              </a:rPr>
              <a:t>ResultData</a:t>
            </a:r>
            <a:r>
              <a:rPr lang="en-IN" sz="1600" dirty="0">
                <a:solidFill>
                  <a:srgbClr val="7030A0"/>
                </a:solidFill>
              </a:rPr>
              <a:t> data = </a:t>
            </a:r>
            <a:r>
              <a:rPr lang="en-IN" sz="1600" dirty="0" err="1">
                <a:solidFill>
                  <a:srgbClr val="7030A0"/>
                </a:solidFill>
              </a:rPr>
              <a:t>personDao.updatePersonDetails</a:t>
            </a:r>
            <a:r>
              <a:rPr lang="en-IN" sz="1600" dirty="0">
                <a:solidFill>
                  <a:srgbClr val="7030A0"/>
                </a:solidFill>
              </a:rPr>
              <a:t>(person);</a:t>
            </a:r>
            <a:r>
              <a:rPr lang="en-IN" sz="1600" dirty="0" smtClean="0">
                <a:solidFill>
                  <a:srgbClr val="7030A0"/>
                </a:solidFill>
              </a:rPr>
              <a:t/>
            </a:r>
            <a:br>
              <a:rPr lang="en-IN" sz="1600" dirty="0" smtClean="0">
                <a:solidFill>
                  <a:srgbClr val="7030A0"/>
                </a:solidFill>
              </a:rPr>
            </a:br>
            <a:r>
              <a:rPr lang="en-IN" sz="1600" dirty="0">
                <a:solidFill>
                  <a:srgbClr val="7030A0"/>
                </a:solidFill>
              </a:rPr>
              <a:t> ( above call blocks till all DB rows are fetched )</a:t>
            </a:r>
          </a:p>
        </p:txBody>
      </p:sp>
      <p:sp>
        <p:nvSpPr>
          <p:cNvPr id="6" name="Text Placeholder 5"/>
          <p:cNvSpPr>
            <a:spLocks noGrp="1"/>
          </p:cNvSpPr>
          <p:nvPr>
            <p:ph type="body" sz="quarter" idx="3"/>
          </p:nvPr>
        </p:nvSpPr>
        <p:spPr>
          <a:xfrm>
            <a:off x="6172200" y="1681163"/>
            <a:ext cx="5183188" cy="380550"/>
          </a:xfrm>
        </p:spPr>
        <p:txBody>
          <a:bodyPr>
            <a:normAutofit fontScale="92500" lnSpcReduction="10000"/>
          </a:bodyPr>
          <a:lstStyle/>
          <a:p>
            <a:r>
              <a:rPr lang="en-IN" dirty="0"/>
              <a:t>Node.js with its </a:t>
            </a:r>
            <a:r>
              <a:rPr lang="en-IN" dirty="0" err="1"/>
              <a:t>aysnc</a:t>
            </a:r>
            <a:r>
              <a:rPr lang="en-IN" dirty="0"/>
              <a:t> </a:t>
            </a:r>
            <a:r>
              <a:rPr lang="en-IN" dirty="0" err="1" smtClean="0"/>
              <a:t>io</a:t>
            </a:r>
            <a:endParaRPr lang="en-IN" dirty="0"/>
          </a:p>
        </p:txBody>
      </p:sp>
      <p:sp>
        <p:nvSpPr>
          <p:cNvPr id="7" name="Content Placeholder 6"/>
          <p:cNvSpPr>
            <a:spLocks noGrp="1"/>
          </p:cNvSpPr>
          <p:nvPr>
            <p:ph sz="quarter" idx="4"/>
          </p:nvPr>
        </p:nvSpPr>
        <p:spPr>
          <a:xfrm>
            <a:off x="6172200" y="2237655"/>
            <a:ext cx="5183188" cy="3952008"/>
          </a:xfrm>
        </p:spPr>
        <p:txBody>
          <a:bodyPr>
            <a:normAutofit/>
          </a:bodyPr>
          <a:lstStyle/>
          <a:p>
            <a:pPr algn="just"/>
            <a:r>
              <a:rPr lang="en-IN" sz="1600" dirty="0"/>
              <a:t>Node.js at its simplest and most fundamental level prefers non-blocking function calls, through incessant use of </a:t>
            </a:r>
            <a:r>
              <a:rPr lang="en-IN" sz="1600" dirty="0" err="1" smtClean="0"/>
              <a:t>callbacks</a:t>
            </a:r>
            <a:r>
              <a:rPr lang="en-IN" sz="1600" dirty="0" smtClean="0"/>
              <a:t>.</a:t>
            </a:r>
          </a:p>
          <a:p>
            <a:pPr algn="just"/>
            <a:r>
              <a:rPr lang="en-IN" sz="1600" dirty="0"/>
              <a:t> For example the above blocking database call can be simplified logically to the following </a:t>
            </a:r>
            <a:r>
              <a:rPr lang="en-IN" sz="1600" dirty="0" err="1"/>
              <a:t>async</a:t>
            </a:r>
            <a:r>
              <a:rPr lang="en-IN" sz="1600" dirty="0"/>
              <a:t> call:</a:t>
            </a:r>
            <a:r>
              <a:rPr lang="en-IN" sz="1600" dirty="0" smtClean="0"/>
              <a:t/>
            </a:r>
            <a:br>
              <a:rPr lang="en-IN" sz="1600" dirty="0" smtClean="0"/>
            </a:br>
            <a:r>
              <a:rPr lang="en-IN" sz="1600" dirty="0" err="1">
                <a:solidFill>
                  <a:srgbClr val="FF0000"/>
                </a:solidFill>
              </a:rPr>
              <a:t>personDao.updatePersonDetails</a:t>
            </a:r>
            <a:r>
              <a:rPr lang="en-IN" sz="1600" dirty="0">
                <a:solidFill>
                  <a:srgbClr val="FF0000"/>
                </a:solidFill>
              </a:rPr>
              <a:t>(person, function(err, </a:t>
            </a:r>
            <a:r>
              <a:rPr lang="en-IN" sz="1600" dirty="0" err="1" smtClean="0">
                <a:solidFill>
                  <a:srgbClr val="FF0000"/>
                </a:solidFill>
              </a:rPr>
              <a:t>numRowsAffected</a:t>
            </a:r>
            <a:r>
              <a:rPr lang="en-IN" sz="1600" dirty="0" smtClean="0">
                <a:solidFill>
                  <a:srgbClr val="FF0000"/>
                </a:solidFill>
              </a:rPr>
              <a:t> </a:t>
            </a:r>
            <a:r>
              <a:rPr lang="en-IN" sz="1600" dirty="0">
                <a:solidFill>
                  <a:srgbClr val="FF0000"/>
                </a:solidFill>
              </a:rPr>
              <a:t>){....} </a:t>
            </a:r>
            <a:r>
              <a:rPr lang="en-IN" sz="1600" dirty="0" smtClean="0">
                <a:solidFill>
                  <a:srgbClr val="FF0000"/>
                </a:solidFill>
              </a:rPr>
              <a:t>);</a:t>
            </a:r>
          </a:p>
          <a:p>
            <a:pPr algn="just"/>
            <a:r>
              <a:rPr lang="en-IN" sz="1600" dirty="0"/>
              <a:t>Above call issues request to database driver for update but does not wait for results, it continues to next line of execution, and when the database update has been made, the </a:t>
            </a:r>
            <a:r>
              <a:rPr lang="en-IN" sz="1600" dirty="0" err="1"/>
              <a:t>callback</a:t>
            </a:r>
            <a:r>
              <a:rPr lang="en-IN" sz="1600" dirty="0"/>
              <a:t> </a:t>
            </a:r>
            <a:endParaRPr lang="en-IN" sz="1600" dirty="0" smtClean="0"/>
          </a:p>
          <a:p>
            <a:pPr algn="just"/>
            <a:r>
              <a:rPr lang="en-IN" sz="1600" dirty="0" smtClean="0"/>
              <a:t>i.e</a:t>
            </a:r>
            <a:r>
              <a:rPr lang="en-IN" sz="1600" dirty="0"/>
              <a:t>. the anonymous </a:t>
            </a:r>
            <a:r>
              <a:rPr lang="en-IN" sz="1600" dirty="0" smtClean="0"/>
              <a:t>function </a:t>
            </a:r>
            <a:r>
              <a:rPr lang="en-IN" sz="1600" dirty="0"/>
              <a:t>gets executed, returning back the error if any and the number of rows affected by the </a:t>
            </a:r>
            <a:r>
              <a:rPr lang="en-IN" sz="1600" dirty="0" smtClean="0"/>
              <a:t>updated.</a:t>
            </a:r>
            <a:endParaRPr lang="en-IN" sz="1600" dirty="0">
              <a:solidFill>
                <a:srgbClr val="FF0000"/>
              </a:solidFill>
            </a:endParaRPr>
          </a:p>
        </p:txBody>
      </p:sp>
    </p:spTree>
    <p:extLst>
      <p:ext uri="{BB962C8B-B14F-4D97-AF65-F5344CB8AC3E}">
        <p14:creationId xmlns:p14="http://schemas.microsoft.com/office/powerpoint/2010/main" val="3632265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Node JS Single Threaded Event Loop Model</a:t>
            </a:r>
            <a:br>
              <a:rPr lang="en-IN" b="1" dirty="0"/>
            </a:br>
            <a:endParaRPr lang="en-IN" dirty="0"/>
          </a:p>
        </p:txBody>
      </p:sp>
      <p:sp>
        <p:nvSpPr>
          <p:cNvPr id="3" name="Text Placeholder 2"/>
          <p:cNvSpPr>
            <a:spLocks noGrp="1"/>
          </p:cNvSpPr>
          <p:nvPr>
            <p:ph type="body" idx="1"/>
          </p:nvPr>
        </p:nvSpPr>
        <p:spPr/>
        <p:txBody>
          <a:bodyPr/>
          <a:lstStyle/>
          <a:p>
            <a:r>
              <a:rPr lang="en-IN" dirty="0"/>
              <a:t>Request/Response Model</a:t>
            </a:r>
          </a:p>
        </p:txBody>
      </p:sp>
      <p:sp>
        <p:nvSpPr>
          <p:cNvPr id="4" name="Content Placeholder 3"/>
          <p:cNvSpPr>
            <a:spLocks noGrp="1"/>
          </p:cNvSpPr>
          <p:nvPr>
            <p:ph sz="half" idx="2"/>
          </p:nvPr>
        </p:nvSpPr>
        <p:spPr/>
        <p:txBody>
          <a:bodyPr/>
          <a:lstStyle/>
          <a:p>
            <a:endParaRPr lang="en-IN"/>
          </a:p>
        </p:txBody>
      </p:sp>
      <p:sp>
        <p:nvSpPr>
          <p:cNvPr id="5" name="Text Placeholder 4"/>
          <p:cNvSpPr>
            <a:spLocks noGrp="1"/>
          </p:cNvSpPr>
          <p:nvPr>
            <p:ph type="body" sz="quarter" idx="3"/>
          </p:nvPr>
        </p:nvSpPr>
        <p:spPr/>
        <p:txBody>
          <a:bodyPr/>
          <a:lstStyle/>
          <a:p>
            <a:r>
              <a:rPr lang="en-IN" dirty="0"/>
              <a:t>Single Threaded Event Loop Model</a:t>
            </a:r>
          </a:p>
        </p:txBody>
      </p:sp>
      <p:sp>
        <p:nvSpPr>
          <p:cNvPr id="6" name="Content Placeholder 5"/>
          <p:cNvSpPr>
            <a:spLocks noGrp="1"/>
          </p:cNvSpPr>
          <p:nvPr>
            <p:ph sz="quarter" idx="4"/>
          </p:nvPr>
        </p:nvSpPr>
        <p:spPr/>
        <p:txBody>
          <a:bodyPr/>
          <a:lstStyle/>
          <a:p>
            <a:endParaRPr lang="en-IN"/>
          </a:p>
        </p:txBody>
      </p:sp>
      <p:pic>
        <p:nvPicPr>
          <p:cNvPr id="7" name="Picture 6"/>
          <p:cNvPicPr>
            <a:picLocks noChangeAspect="1"/>
          </p:cNvPicPr>
          <p:nvPr/>
        </p:nvPicPr>
        <p:blipFill>
          <a:blip r:embed="rId3"/>
          <a:stretch>
            <a:fillRect/>
          </a:stretch>
        </p:blipFill>
        <p:spPr>
          <a:xfrm>
            <a:off x="839788" y="2505075"/>
            <a:ext cx="5170828" cy="3759073"/>
          </a:xfrm>
          <a:prstGeom prst="rect">
            <a:avLst/>
          </a:prstGeom>
        </p:spPr>
      </p:pic>
      <p:pic>
        <p:nvPicPr>
          <p:cNvPr id="8" name="Picture 7"/>
          <p:cNvPicPr>
            <a:picLocks noChangeAspect="1"/>
          </p:cNvPicPr>
          <p:nvPr/>
        </p:nvPicPr>
        <p:blipFill>
          <a:blip r:embed="rId4"/>
          <a:stretch>
            <a:fillRect/>
          </a:stretch>
        </p:blipFill>
        <p:spPr>
          <a:xfrm>
            <a:off x="6343291" y="2505075"/>
            <a:ext cx="5012097" cy="3759073"/>
          </a:xfrm>
          <a:prstGeom prst="rect">
            <a:avLst/>
          </a:prstGeom>
        </p:spPr>
      </p:pic>
    </p:spTree>
    <p:extLst>
      <p:ext uri="{BB962C8B-B14F-4D97-AF65-F5344CB8AC3E}">
        <p14:creationId xmlns:p14="http://schemas.microsoft.com/office/powerpoint/2010/main" val="4680195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Node JS Single Threaded Event Loop Model</a:t>
            </a:r>
            <a:br>
              <a:rPr lang="en-IN" b="1" dirty="0"/>
            </a:br>
            <a:endParaRPr lang="en-IN" dirty="0"/>
          </a:p>
        </p:txBody>
      </p:sp>
      <p:sp>
        <p:nvSpPr>
          <p:cNvPr id="3" name="Text Placeholder 2"/>
          <p:cNvSpPr>
            <a:spLocks noGrp="1"/>
          </p:cNvSpPr>
          <p:nvPr>
            <p:ph idx="1"/>
          </p:nvPr>
        </p:nvSpPr>
        <p:spPr/>
        <p:txBody>
          <a:bodyPr/>
          <a:lstStyle/>
          <a:p>
            <a:endParaRPr lang="en-IN" dirty="0"/>
          </a:p>
        </p:txBody>
      </p:sp>
      <p:sp>
        <p:nvSpPr>
          <p:cNvPr id="5" name="Text Placeholder 4"/>
          <p:cNvSpPr>
            <a:spLocks noGrp="1"/>
          </p:cNvSpPr>
          <p:nvPr>
            <p:ph type="body" sz="quarter" idx="4294967295"/>
          </p:nvPr>
        </p:nvSpPr>
        <p:spPr>
          <a:xfrm>
            <a:off x="7008813" y="1681163"/>
            <a:ext cx="5183187" cy="823912"/>
          </a:xfrm>
        </p:spPr>
        <p:txBody>
          <a:bodyPr>
            <a:normAutofit/>
          </a:bodyPr>
          <a:lstStyle/>
          <a:p>
            <a:endParaRPr lang="en-IN" dirty="0"/>
          </a:p>
        </p:txBody>
      </p:sp>
      <p:pic>
        <p:nvPicPr>
          <p:cNvPr id="9" name="Picture 8"/>
          <p:cNvPicPr>
            <a:picLocks noChangeAspect="1"/>
          </p:cNvPicPr>
          <p:nvPr/>
        </p:nvPicPr>
        <p:blipFill>
          <a:blip r:embed="rId3"/>
          <a:stretch>
            <a:fillRect/>
          </a:stretch>
        </p:blipFill>
        <p:spPr>
          <a:xfrm>
            <a:off x="1054920" y="1825625"/>
            <a:ext cx="10124913" cy="4501213"/>
          </a:xfrm>
          <a:prstGeom prst="rect">
            <a:avLst/>
          </a:prstGeom>
        </p:spPr>
      </p:pic>
    </p:spTree>
    <p:extLst>
      <p:ext uri="{BB962C8B-B14F-4D97-AF65-F5344CB8AC3E}">
        <p14:creationId xmlns:p14="http://schemas.microsoft.com/office/powerpoint/2010/main" val="20612329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Node JS Single Threaded Event Loop Model</a:t>
            </a:r>
            <a:br>
              <a:rPr lang="en-IN" b="1" dirty="0"/>
            </a:br>
            <a:endParaRPr lang="en-IN" dirty="0"/>
          </a:p>
        </p:txBody>
      </p:sp>
      <p:sp>
        <p:nvSpPr>
          <p:cNvPr id="7" name="Content Placeholder 6"/>
          <p:cNvSpPr>
            <a:spLocks noGrp="1"/>
          </p:cNvSpPr>
          <p:nvPr>
            <p:ph idx="1"/>
          </p:nvPr>
        </p:nvSpPr>
        <p:spPr/>
        <p:txBody>
          <a:bodyPr>
            <a:normAutofit lnSpcReduction="10000"/>
          </a:bodyPr>
          <a:lstStyle/>
          <a:p>
            <a:r>
              <a:rPr lang="en-IN" dirty="0"/>
              <a:t>Handling more and more concurrent client’s request is very easy</a:t>
            </a:r>
            <a:r>
              <a:rPr lang="en-IN" dirty="0" smtClean="0"/>
              <a:t>.</a:t>
            </a:r>
          </a:p>
          <a:p>
            <a:pPr marL="0" indent="0">
              <a:buNone/>
            </a:pPr>
            <a:endParaRPr lang="en-IN" dirty="0"/>
          </a:p>
          <a:p>
            <a:r>
              <a:rPr lang="en-IN" dirty="0"/>
              <a:t>Even though our Node JS Application receives more and more Concurrent client requests, there is no need of creating more and more threads, because of Event loop</a:t>
            </a:r>
            <a:r>
              <a:rPr lang="en-IN" dirty="0" smtClean="0"/>
              <a:t>.</a:t>
            </a:r>
          </a:p>
          <a:p>
            <a:endParaRPr lang="en-IN" dirty="0"/>
          </a:p>
          <a:p>
            <a:r>
              <a:rPr lang="en-IN" dirty="0"/>
              <a:t>Node JS application uses less Threads so that it can utilize only less resources or memory</a:t>
            </a:r>
          </a:p>
          <a:p>
            <a:pPr marL="0" indent="0">
              <a:buNone/>
            </a:pPr>
            <a:r>
              <a:rPr lang="en-IN" dirty="0"/>
              <a:t/>
            </a:r>
            <a:br>
              <a:rPr lang="en-IN" dirty="0"/>
            </a:br>
            <a:endParaRPr lang="en-IN" dirty="0"/>
          </a:p>
        </p:txBody>
      </p:sp>
    </p:spTree>
    <p:extLst>
      <p:ext uri="{BB962C8B-B14F-4D97-AF65-F5344CB8AC3E}">
        <p14:creationId xmlns:p14="http://schemas.microsoft.com/office/powerpoint/2010/main" val="4290956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IN" b="1" dirty="0" smtClean="0"/>
              <a:t/>
            </a:r>
            <a:br>
              <a:rPr lang="en-IN" b="1" dirty="0" smtClean="0"/>
            </a:br>
            <a:r>
              <a:rPr lang="en-IN" b="1" dirty="0" smtClean="0"/>
              <a:t>Conclusion J2EE vs Node JS</a:t>
            </a:r>
            <a:r>
              <a:rPr lang="en-IN" b="1" dirty="0"/>
              <a:t/>
            </a:r>
            <a:br>
              <a:rPr lang="en-IN" b="1" dirty="0"/>
            </a:br>
            <a:endParaRPr lang="en-IN" dirty="0"/>
          </a:p>
        </p:txBody>
      </p:sp>
      <p:sp>
        <p:nvSpPr>
          <p:cNvPr id="8" name="Content Placeholder 7"/>
          <p:cNvSpPr>
            <a:spLocks noGrp="1"/>
          </p:cNvSpPr>
          <p:nvPr>
            <p:ph idx="1"/>
          </p:nvPr>
        </p:nvSpPr>
        <p:spPr/>
        <p:txBody>
          <a:bodyPr/>
          <a:lstStyle/>
          <a:p>
            <a:pPr algn="just"/>
            <a:r>
              <a:rPr lang="en-IN" dirty="0"/>
              <a:t>Combining the asynchronous I/O model of </a:t>
            </a:r>
            <a:r>
              <a:rPr lang="en-IN" dirty="0" err="1"/>
              <a:t>NodeJS</a:t>
            </a:r>
            <a:r>
              <a:rPr lang="en-IN" dirty="0"/>
              <a:t> with </a:t>
            </a:r>
            <a:r>
              <a:rPr lang="en-IN" dirty="0" err="1"/>
              <a:t>inter­process</a:t>
            </a:r>
            <a:r>
              <a:rPr lang="en-IN" dirty="0"/>
              <a:t> communication in a cluster of processes provides a very high concurrent processing capacity to data processing applications that can be scaled out into a cluster of multiple servers.</a:t>
            </a:r>
          </a:p>
        </p:txBody>
      </p:sp>
    </p:spTree>
    <p:extLst>
      <p:ext uri="{BB962C8B-B14F-4D97-AF65-F5344CB8AC3E}">
        <p14:creationId xmlns:p14="http://schemas.microsoft.com/office/powerpoint/2010/main" val="1938821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smtClean="0"/>
              <a:t>Thanks</a:t>
            </a:r>
            <a:endParaRPr lang="en-IN"/>
          </a:p>
        </p:txBody>
      </p:sp>
    </p:spTree>
    <p:extLst>
      <p:ext uri="{BB962C8B-B14F-4D97-AF65-F5344CB8AC3E}">
        <p14:creationId xmlns:p14="http://schemas.microsoft.com/office/powerpoint/2010/main" val="1831272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What </a:t>
            </a:r>
            <a:r>
              <a:rPr lang="en-IN" dirty="0"/>
              <a:t>is Node.js?</a:t>
            </a:r>
            <a:br>
              <a:rPr lang="en-IN" dirty="0"/>
            </a:br>
            <a:r>
              <a:rPr lang="en-IN" dirty="0"/>
              <a:t/>
            </a:r>
            <a:br>
              <a:rPr lang="en-IN" dirty="0"/>
            </a:br>
            <a:endParaRPr lang="en-IN" dirty="0"/>
          </a:p>
        </p:txBody>
      </p:sp>
      <p:sp>
        <p:nvSpPr>
          <p:cNvPr id="3" name="Content Placeholder 2"/>
          <p:cNvSpPr>
            <a:spLocks noGrp="1"/>
          </p:cNvSpPr>
          <p:nvPr>
            <p:ph idx="1"/>
          </p:nvPr>
        </p:nvSpPr>
        <p:spPr/>
        <p:txBody>
          <a:bodyPr/>
          <a:lstStyle/>
          <a:p>
            <a:r>
              <a:rPr lang="en-IN" dirty="0"/>
              <a:t>Node.js is an open source server framework</a:t>
            </a:r>
          </a:p>
          <a:p>
            <a:r>
              <a:rPr lang="en-IN" dirty="0"/>
              <a:t>Node.js is free</a:t>
            </a:r>
          </a:p>
          <a:p>
            <a:r>
              <a:rPr lang="en-IN" dirty="0"/>
              <a:t>Node.js runs on various platforms (Windows, Linux, Unix, Mac OS X, etc.)</a:t>
            </a:r>
          </a:p>
          <a:p>
            <a:r>
              <a:rPr lang="en-IN" dirty="0"/>
              <a:t>Node.js uses JavaScript on the server</a:t>
            </a:r>
          </a:p>
          <a:p>
            <a:endParaRPr lang="en-IN" dirty="0"/>
          </a:p>
        </p:txBody>
      </p:sp>
    </p:spTree>
    <p:extLst>
      <p:ext uri="{BB962C8B-B14F-4D97-AF65-F5344CB8AC3E}">
        <p14:creationId xmlns:p14="http://schemas.microsoft.com/office/powerpoint/2010/main" val="1167611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Why </a:t>
            </a:r>
            <a:r>
              <a:rPr lang="en-IN" dirty="0"/>
              <a:t>Node.js?</a:t>
            </a:r>
            <a:br>
              <a:rPr lang="en-IN" dirty="0"/>
            </a:br>
            <a:r>
              <a:rPr lang="en-IN" dirty="0"/>
              <a:t/>
            </a:r>
            <a:br>
              <a:rPr lang="en-IN" dirty="0"/>
            </a:br>
            <a:endParaRPr lang="en-IN" dirty="0"/>
          </a:p>
        </p:txBody>
      </p:sp>
      <p:sp>
        <p:nvSpPr>
          <p:cNvPr id="5" name="Text Placeholder 4"/>
          <p:cNvSpPr>
            <a:spLocks noGrp="1"/>
          </p:cNvSpPr>
          <p:nvPr>
            <p:ph type="body" idx="1"/>
          </p:nvPr>
        </p:nvSpPr>
        <p:spPr/>
        <p:txBody>
          <a:bodyPr/>
          <a:lstStyle/>
          <a:p>
            <a:r>
              <a:rPr lang="en-IN" dirty="0"/>
              <a:t>Node.js uses asynchronous programming!</a:t>
            </a:r>
            <a:endParaRPr lang="en-IN" dirty="0" smtClean="0"/>
          </a:p>
          <a:p>
            <a:endParaRPr lang="en-IN" dirty="0"/>
          </a:p>
        </p:txBody>
      </p:sp>
      <p:sp>
        <p:nvSpPr>
          <p:cNvPr id="3" name="Content Placeholder 2"/>
          <p:cNvSpPr>
            <a:spLocks noGrp="1"/>
          </p:cNvSpPr>
          <p:nvPr>
            <p:ph sz="half" idx="2"/>
          </p:nvPr>
        </p:nvSpPr>
        <p:spPr/>
        <p:txBody>
          <a:bodyPr>
            <a:normAutofit fontScale="77500" lnSpcReduction="20000"/>
          </a:bodyPr>
          <a:lstStyle/>
          <a:p>
            <a:r>
              <a:rPr lang="en-IN" dirty="0" smtClean="0"/>
              <a:t>A </a:t>
            </a:r>
            <a:r>
              <a:rPr lang="en-IN" dirty="0"/>
              <a:t>common task for a web server can be to open a file on the server and return the content to the client.</a:t>
            </a:r>
          </a:p>
          <a:p>
            <a:r>
              <a:rPr lang="en-IN" dirty="0">
                <a:solidFill>
                  <a:srgbClr val="FF0000"/>
                </a:solidFill>
              </a:rPr>
              <a:t>Here is how PHP or ASP handles a file request:</a:t>
            </a:r>
          </a:p>
          <a:p>
            <a:pPr lvl="1"/>
            <a:r>
              <a:rPr lang="en-IN" dirty="0">
                <a:solidFill>
                  <a:srgbClr val="FF0000"/>
                </a:solidFill>
              </a:rPr>
              <a:t>Sends the task to the computer's file system.</a:t>
            </a:r>
          </a:p>
          <a:p>
            <a:pPr lvl="1"/>
            <a:r>
              <a:rPr lang="en-IN" dirty="0">
                <a:solidFill>
                  <a:srgbClr val="FF0000"/>
                </a:solidFill>
              </a:rPr>
              <a:t>Waits while the file system opens and reads the file.</a:t>
            </a:r>
          </a:p>
          <a:p>
            <a:pPr lvl="1"/>
            <a:r>
              <a:rPr lang="en-IN" dirty="0">
                <a:solidFill>
                  <a:srgbClr val="FF0000"/>
                </a:solidFill>
              </a:rPr>
              <a:t>Returns the content to the client.</a:t>
            </a:r>
          </a:p>
          <a:p>
            <a:pPr lvl="1"/>
            <a:r>
              <a:rPr lang="en-IN" dirty="0">
                <a:solidFill>
                  <a:srgbClr val="FF0000"/>
                </a:solidFill>
              </a:rPr>
              <a:t>Ready to handle the next request.</a:t>
            </a:r>
            <a:r>
              <a:rPr lang="en-IN" dirty="0"/>
              <a:t/>
            </a:r>
            <a:br>
              <a:rPr lang="en-IN" dirty="0"/>
            </a:br>
            <a:endParaRPr lang="en-IN" dirty="0"/>
          </a:p>
          <a:p>
            <a:pPr marL="0" indent="0">
              <a:buNone/>
            </a:pPr>
            <a:r>
              <a:rPr lang="en-IN" dirty="0" smtClean="0"/>
              <a:t/>
            </a:r>
            <a:br>
              <a:rPr lang="en-IN" dirty="0" smtClean="0"/>
            </a:br>
            <a:endParaRPr lang="en-IN" dirty="0"/>
          </a:p>
        </p:txBody>
      </p:sp>
      <p:sp>
        <p:nvSpPr>
          <p:cNvPr id="6" name="Text Placeholder 5"/>
          <p:cNvSpPr>
            <a:spLocks noGrp="1"/>
          </p:cNvSpPr>
          <p:nvPr>
            <p:ph type="body" sz="quarter" idx="3"/>
          </p:nvPr>
        </p:nvSpPr>
        <p:spPr/>
        <p:txBody>
          <a:bodyPr/>
          <a:lstStyle/>
          <a:p>
            <a:endParaRPr lang="en-IN"/>
          </a:p>
        </p:txBody>
      </p:sp>
      <p:sp>
        <p:nvSpPr>
          <p:cNvPr id="7" name="Content Placeholder 6"/>
          <p:cNvSpPr>
            <a:spLocks noGrp="1"/>
          </p:cNvSpPr>
          <p:nvPr>
            <p:ph sz="quarter" idx="4"/>
          </p:nvPr>
        </p:nvSpPr>
        <p:spPr/>
        <p:txBody>
          <a:bodyPr>
            <a:normAutofit/>
          </a:bodyPr>
          <a:lstStyle/>
          <a:p>
            <a:r>
              <a:rPr lang="en-IN" dirty="0" smtClean="0">
                <a:solidFill>
                  <a:srgbClr val="7030A0"/>
                </a:solidFill>
              </a:rPr>
              <a:t>Here is how Node.js handles a file request:</a:t>
            </a:r>
          </a:p>
          <a:p>
            <a:pPr lvl="1" algn="just"/>
            <a:r>
              <a:rPr lang="en-IN" dirty="0" smtClean="0">
                <a:solidFill>
                  <a:srgbClr val="7030A0"/>
                </a:solidFill>
              </a:rPr>
              <a:t>Sends the task to the computer's file system.</a:t>
            </a:r>
          </a:p>
          <a:p>
            <a:pPr lvl="1" algn="just"/>
            <a:r>
              <a:rPr lang="en-IN" dirty="0" smtClean="0">
                <a:solidFill>
                  <a:srgbClr val="7030A0"/>
                </a:solidFill>
              </a:rPr>
              <a:t>Ready to handle the next request.</a:t>
            </a:r>
          </a:p>
          <a:p>
            <a:pPr lvl="1" algn="just"/>
            <a:r>
              <a:rPr lang="en-IN" dirty="0" smtClean="0">
                <a:solidFill>
                  <a:srgbClr val="7030A0"/>
                </a:solidFill>
              </a:rPr>
              <a:t>When the file system has opened and read the file, the server returns the content to the client.</a:t>
            </a:r>
          </a:p>
          <a:p>
            <a:pPr marL="457200" lvl="1" indent="0" algn="just">
              <a:buNone/>
            </a:pPr>
            <a:endParaRPr lang="en-IN" dirty="0" smtClean="0"/>
          </a:p>
          <a:p>
            <a:endParaRPr lang="en-IN" dirty="0"/>
          </a:p>
        </p:txBody>
      </p:sp>
    </p:spTree>
    <p:extLst>
      <p:ext uri="{BB962C8B-B14F-4D97-AF65-F5344CB8AC3E}">
        <p14:creationId xmlns:p14="http://schemas.microsoft.com/office/powerpoint/2010/main" val="774818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Why Node.js?</a:t>
            </a:r>
            <a:br>
              <a:rPr lang="en-IN" dirty="0" smtClean="0"/>
            </a:br>
            <a:r>
              <a:rPr lang="en-IN" dirty="0" smtClean="0"/>
              <a:t/>
            </a:r>
            <a:br>
              <a:rPr lang="en-IN" dirty="0" smtClean="0"/>
            </a:br>
            <a:endParaRPr lang="en-IN" dirty="0"/>
          </a:p>
        </p:txBody>
      </p:sp>
      <p:sp>
        <p:nvSpPr>
          <p:cNvPr id="8" name="Content Placeholder 7"/>
          <p:cNvSpPr>
            <a:spLocks noGrp="1"/>
          </p:cNvSpPr>
          <p:nvPr>
            <p:ph idx="1"/>
          </p:nvPr>
        </p:nvSpPr>
        <p:spPr/>
        <p:txBody>
          <a:bodyPr/>
          <a:lstStyle/>
          <a:p>
            <a:pPr lvl="1" algn="just"/>
            <a:r>
              <a:rPr lang="en-IN" dirty="0" smtClean="0"/>
              <a:t>Node.js eliminates the waiting, and simply continues with the next request.</a:t>
            </a:r>
          </a:p>
          <a:p>
            <a:pPr lvl="1" algn="just"/>
            <a:endParaRPr lang="en-IN" dirty="0" smtClean="0"/>
          </a:p>
          <a:p>
            <a:pPr lvl="1" algn="just"/>
            <a:r>
              <a:rPr lang="en-IN" dirty="0" smtClean="0"/>
              <a:t>Node.js runs single-threaded, non-blocking, asynchronously programming, which is very memory efficient.</a:t>
            </a:r>
            <a:endParaRPr lang="en-IN" dirty="0"/>
          </a:p>
        </p:txBody>
      </p:sp>
    </p:spTree>
    <p:extLst>
      <p:ext uri="{BB962C8B-B14F-4D97-AF65-F5344CB8AC3E}">
        <p14:creationId xmlns:p14="http://schemas.microsoft.com/office/powerpoint/2010/main" val="3865036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What Can Node.js Do?</a:t>
            </a:r>
            <a:br>
              <a:rPr lang="en-IN" dirty="0"/>
            </a:br>
            <a:r>
              <a:rPr lang="en-IN" dirty="0"/>
              <a:t/>
            </a:r>
            <a:br>
              <a:rPr lang="en-IN" dirty="0"/>
            </a:br>
            <a:endParaRPr lang="en-IN" dirty="0"/>
          </a:p>
        </p:txBody>
      </p:sp>
      <p:sp>
        <p:nvSpPr>
          <p:cNvPr id="3" name="Content Placeholder 2"/>
          <p:cNvSpPr>
            <a:spLocks noGrp="1"/>
          </p:cNvSpPr>
          <p:nvPr>
            <p:ph idx="1"/>
          </p:nvPr>
        </p:nvSpPr>
        <p:spPr/>
        <p:txBody>
          <a:bodyPr/>
          <a:lstStyle/>
          <a:p>
            <a:r>
              <a:rPr lang="en-IN" dirty="0"/>
              <a:t>Node.js can generate dynamic page content</a:t>
            </a:r>
          </a:p>
          <a:p>
            <a:r>
              <a:rPr lang="en-IN" dirty="0"/>
              <a:t>Node.js can create, open, read, write, delete, and close files on the server</a:t>
            </a:r>
          </a:p>
          <a:p>
            <a:r>
              <a:rPr lang="en-IN" dirty="0"/>
              <a:t>Node.js can collect form data</a:t>
            </a:r>
          </a:p>
          <a:p>
            <a:r>
              <a:rPr lang="en-IN" dirty="0"/>
              <a:t>Node.js can add, delete, modify data in your database</a:t>
            </a:r>
          </a:p>
          <a:p>
            <a:endParaRPr lang="en-IN" dirty="0"/>
          </a:p>
        </p:txBody>
      </p:sp>
    </p:spTree>
    <p:extLst>
      <p:ext uri="{BB962C8B-B14F-4D97-AF65-F5344CB8AC3E}">
        <p14:creationId xmlns:p14="http://schemas.microsoft.com/office/powerpoint/2010/main" val="1109950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What </a:t>
            </a:r>
            <a:r>
              <a:rPr lang="en-IN" dirty="0"/>
              <a:t>is a Node.js File?</a:t>
            </a:r>
            <a:br>
              <a:rPr lang="en-IN" dirty="0"/>
            </a:br>
            <a:r>
              <a:rPr lang="en-IN" dirty="0"/>
              <a:t/>
            </a:r>
            <a:br>
              <a:rPr lang="en-IN" dirty="0"/>
            </a:br>
            <a:endParaRPr lang="en-IN" dirty="0"/>
          </a:p>
        </p:txBody>
      </p:sp>
      <p:sp>
        <p:nvSpPr>
          <p:cNvPr id="3" name="Content Placeholder 2"/>
          <p:cNvSpPr>
            <a:spLocks noGrp="1"/>
          </p:cNvSpPr>
          <p:nvPr>
            <p:ph idx="1"/>
          </p:nvPr>
        </p:nvSpPr>
        <p:spPr/>
        <p:txBody>
          <a:bodyPr/>
          <a:lstStyle/>
          <a:p>
            <a:r>
              <a:rPr lang="en-IN" dirty="0"/>
              <a:t>Node.js files contain tasks that will be executed on certain </a:t>
            </a:r>
            <a:r>
              <a:rPr lang="en-IN" dirty="0" smtClean="0"/>
              <a:t>events</a:t>
            </a:r>
          </a:p>
          <a:p>
            <a:endParaRPr lang="en-IN" dirty="0"/>
          </a:p>
          <a:p>
            <a:r>
              <a:rPr lang="en-IN" dirty="0"/>
              <a:t>A typical event is someone trying to access a port on the </a:t>
            </a:r>
            <a:r>
              <a:rPr lang="en-IN" dirty="0" smtClean="0"/>
              <a:t>server</a:t>
            </a:r>
          </a:p>
          <a:p>
            <a:endParaRPr lang="en-IN" dirty="0"/>
          </a:p>
          <a:p>
            <a:r>
              <a:rPr lang="en-IN" dirty="0"/>
              <a:t>Node.js files must be initiated on the server before having any </a:t>
            </a:r>
            <a:r>
              <a:rPr lang="en-IN" dirty="0" smtClean="0"/>
              <a:t>effect</a:t>
            </a:r>
          </a:p>
          <a:p>
            <a:endParaRPr lang="en-IN" dirty="0"/>
          </a:p>
          <a:p>
            <a:r>
              <a:rPr lang="en-IN" dirty="0"/>
              <a:t>Node.js files have extension ".</a:t>
            </a:r>
            <a:r>
              <a:rPr lang="en-IN" dirty="0" err="1"/>
              <a:t>js</a:t>
            </a:r>
            <a:r>
              <a:rPr lang="en-IN" dirty="0"/>
              <a:t>"</a:t>
            </a:r>
          </a:p>
          <a:p>
            <a:endParaRPr lang="en-IN" dirty="0"/>
          </a:p>
        </p:txBody>
      </p:sp>
    </p:spTree>
    <p:extLst>
      <p:ext uri="{BB962C8B-B14F-4D97-AF65-F5344CB8AC3E}">
        <p14:creationId xmlns:p14="http://schemas.microsoft.com/office/powerpoint/2010/main" val="1348290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a:t/>
            </a:r>
            <a:br>
              <a:rPr lang="en-IN" b="1" dirty="0"/>
            </a:br>
            <a:r>
              <a:rPr lang="en-IN" b="1" dirty="0" smtClean="0"/>
              <a:t>Java </a:t>
            </a:r>
            <a:r>
              <a:rPr lang="en-IN" b="1" dirty="0"/>
              <a:t>EE v/s </a:t>
            </a:r>
            <a:r>
              <a:rPr lang="en-IN" b="1" dirty="0" err="1"/>
              <a:t>NodeJS</a:t>
            </a:r>
            <a:r>
              <a:rPr lang="en-IN" b="1" dirty="0"/>
              <a:t/>
            </a:r>
            <a:br>
              <a:rPr lang="en-IN" b="1" dirty="0"/>
            </a:br>
            <a:r>
              <a:rPr lang="en-IN" dirty="0" smtClean="0"/>
              <a:t/>
            </a:r>
            <a:br>
              <a:rPr lang="en-IN" dirty="0" smtClean="0"/>
            </a:b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rotWithShape="1">
          <a:blip r:embed="rId3"/>
          <a:srcRect t="16822"/>
          <a:stretch/>
        </p:blipFill>
        <p:spPr>
          <a:xfrm>
            <a:off x="838200" y="2312124"/>
            <a:ext cx="10299582" cy="1592100"/>
          </a:xfrm>
          <a:prstGeom prst="rect">
            <a:avLst/>
          </a:prstGeom>
        </p:spPr>
      </p:pic>
    </p:spTree>
    <p:extLst>
      <p:ext uri="{BB962C8B-B14F-4D97-AF65-F5344CB8AC3E}">
        <p14:creationId xmlns:p14="http://schemas.microsoft.com/office/powerpoint/2010/main" val="1260426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a:t>
            </a:r>
            <a:r>
              <a:rPr lang="en-IN" b="1" dirty="0" smtClean="0"/>
              <a:t>vs Node JS Concurrency</a:t>
            </a:r>
            <a:endParaRPr lang="en-IN" dirty="0"/>
          </a:p>
        </p:txBody>
      </p:sp>
      <p:sp>
        <p:nvSpPr>
          <p:cNvPr id="5" name="Content Placeholder 4"/>
          <p:cNvSpPr>
            <a:spLocks noGrp="1"/>
          </p:cNvSpPr>
          <p:nvPr>
            <p:ph sz="half" idx="1"/>
          </p:nvPr>
        </p:nvSpPr>
        <p:spPr/>
        <p:txBody>
          <a:bodyPr/>
          <a:lstStyle/>
          <a:p>
            <a:r>
              <a:rPr lang="en-IN" b="1" dirty="0" smtClean="0"/>
              <a:t>Java – Multi-threaded </a:t>
            </a:r>
            <a:endParaRPr lang="en-IN" dirty="0"/>
          </a:p>
        </p:txBody>
      </p:sp>
      <p:sp>
        <p:nvSpPr>
          <p:cNvPr id="6" name="Content Placeholder 5"/>
          <p:cNvSpPr>
            <a:spLocks noGrp="1"/>
          </p:cNvSpPr>
          <p:nvPr>
            <p:ph sz="half" idx="2"/>
          </p:nvPr>
        </p:nvSpPr>
        <p:spPr/>
        <p:txBody>
          <a:bodyPr/>
          <a:lstStyle/>
          <a:p>
            <a:r>
              <a:rPr lang="en-IN" b="1" dirty="0" err="1" smtClean="0"/>
              <a:t>NodeJS</a:t>
            </a:r>
            <a:r>
              <a:rPr lang="en-IN" b="1" dirty="0" smtClean="0"/>
              <a:t> – Single threaded</a:t>
            </a:r>
            <a:endParaRPr lang="en-IN" dirty="0"/>
          </a:p>
        </p:txBody>
      </p:sp>
      <p:pic>
        <p:nvPicPr>
          <p:cNvPr id="4" name="Picture 3"/>
          <p:cNvPicPr>
            <a:picLocks noChangeAspect="1"/>
          </p:cNvPicPr>
          <p:nvPr/>
        </p:nvPicPr>
        <p:blipFill rotWithShape="1">
          <a:blip r:embed="rId3"/>
          <a:srcRect t="612" b="5304"/>
          <a:stretch/>
        </p:blipFill>
        <p:spPr>
          <a:xfrm>
            <a:off x="477985" y="2340799"/>
            <a:ext cx="5694215" cy="3971101"/>
          </a:xfrm>
          <a:prstGeom prst="rect">
            <a:avLst/>
          </a:prstGeom>
        </p:spPr>
      </p:pic>
      <p:pic>
        <p:nvPicPr>
          <p:cNvPr id="7" name="Picture 6"/>
          <p:cNvPicPr>
            <a:picLocks noChangeAspect="1"/>
          </p:cNvPicPr>
          <p:nvPr/>
        </p:nvPicPr>
        <p:blipFill>
          <a:blip r:embed="rId4"/>
          <a:stretch>
            <a:fillRect/>
          </a:stretch>
        </p:blipFill>
        <p:spPr>
          <a:xfrm>
            <a:off x="6412639" y="2781780"/>
            <a:ext cx="4941161" cy="2921214"/>
          </a:xfrm>
          <a:prstGeom prst="rect">
            <a:avLst/>
          </a:prstGeom>
        </p:spPr>
      </p:pic>
    </p:spTree>
    <p:extLst>
      <p:ext uri="{BB962C8B-B14F-4D97-AF65-F5344CB8AC3E}">
        <p14:creationId xmlns:p14="http://schemas.microsoft.com/office/powerpoint/2010/main" val="2966392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t>
            </a:r>
            <a:r>
              <a:rPr lang="en-IN" dirty="0" smtClean="0"/>
              <a:t>ulti­-threaded vs Single­ threaded </a:t>
            </a:r>
            <a:endParaRPr lang="en-IN" dirty="0"/>
          </a:p>
        </p:txBody>
      </p:sp>
      <p:sp>
        <p:nvSpPr>
          <p:cNvPr id="3" name="Content Placeholder 2"/>
          <p:cNvSpPr>
            <a:spLocks noGrp="1"/>
          </p:cNvSpPr>
          <p:nvPr>
            <p:ph idx="1"/>
          </p:nvPr>
        </p:nvSpPr>
        <p:spPr/>
        <p:txBody>
          <a:bodyPr>
            <a:normAutofit/>
          </a:bodyPr>
          <a:lstStyle/>
          <a:p>
            <a:pPr algn="just"/>
            <a:r>
              <a:rPr lang="en-IN" dirty="0" smtClean="0"/>
              <a:t>In </a:t>
            </a:r>
            <a:r>
              <a:rPr lang="en-IN" dirty="0"/>
              <a:t>a multi­-threaded environment, multiple requests can be concurrently executed, while in a single-­thread environment multiple requests are sequentially executed. </a:t>
            </a:r>
            <a:endParaRPr lang="en-IN" dirty="0" smtClean="0"/>
          </a:p>
          <a:p>
            <a:pPr algn="just"/>
            <a:r>
              <a:rPr lang="en-IN" dirty="0" smtClean="0"/>
              <a:t>The </a:t>
            </a:r>
            <a:r>
              <a:rPr lang="en-IN" dirty="0"/>
              <a:t>multi-­threaded environment utilizes more resources.</a:t>
            </a:r>
          </a:p>
          <a:p>
            <a:pPr algn="just"/>
            <a:r>
              <a:rPr lang="en-IN" dirty="0" smtClean="0"/>
              <a:t>Multi­threaded </a:t>
            </a:r>
            <a:r>
              <a:rPr lang="en-IN" dirty="0"/>
              <a:t>environment will be able to handle more requests per second than the single</a:t>
            </a:r>
            <a:r>
              <a:rPr lang="en-IN" dirty="0" smtClean="0"/>
              <a:t>­ threaded </a:t>
            </a:r>
            <a:r>
              <a:rPr lang="en-IN" dirty="0"/>
              <a:t>environment. </a:t>
            </a:r>
            <a:endParaRPr lang="en-IN" dirty="0" smtClean="0"/>
          </a:p>
          <a:p>
            <a:pPr algn="just"/>
            <a:r>
              <a:rPr lang="en-IN" dirty="0" smtClean="0"/>
              <a:t>However</a:t>
            </a:r>
            <a:r>
              <a:rPr lang="en-IN" dirty="0"/>
              <a:t>, </a:t>
            </a:r>
            <a:r>
              <a:rPr lang="en-IN" i="1" u="sng" dirty="0">
                <a:solidFill>
                  <a:srgbClr val="7030A0"/>
                </a:solidFill>
              </a:rPr>
              <a:t>in cases where requests involve a lot of I/O such as database or web service calls, each request needs to wait for the external engine to respond to the calls made, and hence the allocated CPU and memory resources are not used during this wait time</a:t>
            </a:r>
            <a:r>
              <a:rPr lang="en-IN" dirty="0"/>
              <a:t>.</a:t>
            </a:r>
          </a:p>
          <a:p>
            <a:endParaRPr lang="en-IN" dirty="0"/>
          </a:p>
        </p:txBody>
      </p:sp>
    </p:spTree>
    <p:extLst>
      <p:ext uri="{BB962C8B-B14F-4D97-AF65-F5344CB8AC3E}">
        <p14:creationId xmlns:p14="http://schemas.microsoft.com/office/powerpoint/2010/main" val="2032336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704</Words>
  <Application>Microsoft Office PowerPoint</Application>
  <PresentationFormat>Widescreen</PresentationFormat>
  <Paragraphs>104</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Node.js </vt:lpstr>
      <vt:lpstr> What is Node.js?  </vt:lpstr>
      <vt:lpstr>  Why Node.js?  </vt:lpstr>
      <vt:lpstr>  Why Node.js?  </vt:lpstr>
      <vt:lpstr> What Can Node.js Do?  </vt:lpstr>
      <vt:lpstr>  What is a Node.js File?  </vt:lpstr>
      <vt:lpstr>  Java EE v/s NodeJS  </vt:lpstr>
      <vt:lpstr>Java vs Node JS Concurrency</vt:lpstr>
      <vt:lpstr>Multi­-threaded vs Single­ threaded </vt:lpstr>
      <vt:lpstr>Synchronous v/s Asynchronous I/O </vt:lpstr>
      <vt:lpstr>Blocking vs Non Blocking – Example </vt:lpstr>
      <vt:lpstr> Example  when a 1000 users concurrently access the web application, for each user request a thread is spawned by the web container </vt:lpstr>
      <vt:lpstr>Node JS Single Threaded Event Loop Model </vt:lpstr>
      <vt:lpstr>Node JS Single Threaded Event Loop Model </vt:lpstr>
      <vt:lpstr>Node JS Single Threaded Event Loop Model </vt:lpstr>
      <vt:lpstr> Conclusion J2EE vs Node JS </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Prakash Periyasamy</dc:creator>
  <cp:lastModifiedBy>Gowtham</cp:lastModifiedBy>
  <cp:revision>19</cp:revision>
  <dcterms:created xsi:type="dcterms:W3CDTF">2017-08-17T05:02:49Z</dcterms:created>
  <dcterms:modified xsi:type="dcterms:W3CDTF">2018-08-30T15:53:09Z</dcterms:modified>
</cp:coreProperties>
</file>