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000" autoAdjust="0"/>
  </p:normalViewPr>
  <p:slideViewPr>
    <p:cSldViewPr snapToGrid="0">
      <p:cViewPr varScale="1">
        <p:scale>
          <a:sx n="62" d="100"/>
          <a:sy n="62" d="100"/>
        </p:scale>
        <p:origin x="10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69490-8268-4E86-A01C-57885C489D16}" type="datetimeFigureOut">
              <a:rPr lang="en-US" smtClean="0"/>
              <a:t>28-Jan-21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2EEE1-B9D1-4FD9-9B4C-6784CEB18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22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2EEE1-B9D1-4FD9-9B4C-6784CEB182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74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2EEE1-B9D1-4FD9-9B4C-6784CEB182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5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2EEE1-B9D1-4FD9-9B4C-6784CEB182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5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2EEE1-B9D1-4FD9-9B4C-6784CEB182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8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2EEE1-B9D1-4FD9-9B4C-6784CEB182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98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2EEE1-B9D1-4FD9-9B4C-6784CEB182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97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2EEE1-B9D1-4FD9-9B4C-6784CEB182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9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B59-22C1-4D3A-B5D0-8587575473FB}" type="datetimeFigureOut">
              <a:rPr lang="en-US" smtClean="0"/>
              <a:t>28-Jan-21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C6D7-A615-499C-9062-9738124BC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6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B59-22C1-4D3A-B5D0-8587575473FB}" type="datetimeFigureOut">
              <a:rPr lang="en-US" smtClean="0"/>
              <a:t>28-Jan-21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C6D7-A615-499C-9062-9738124BC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6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B59-22C1-4D3A-B5D0-8587575473FB}" type="datetimeFigureOut">
              <a:rPr lang="en-US" smtClean="0"/>
              <a:t>28-Jan-21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C6D7-A615-499C-9062-9738124BC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9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B59-22C1-4D3A-B5D0-8587575473FB}" type="datetimeFigureOut">
              <a:rPr lang="en-US" smtClean="0"/>
              <a:t>28-Jan-21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C6D7-A615-499C-9062-9738124BC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9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B59-22C1-4D3A-B5D0-8587575473FB}" type="datetimeFigureOut">
              <a:rPr lang="en-US" smtClean="0"/>
              <a:t>28-Jan-21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C6D7-A615-499C-9062-9738124BC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3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B59-22C1-4D3A-B5D0-8587575473FB}" type="datetimeFigureOut">
              <a:rPr lang="en-US" smtClean="0"/>
              <a:t>28-Jan-21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C6D7-A615-499C-9062-9738124BC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6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B59-22C1-4D3A-B5D0-8587575473FB}" type="datetimeFigureOut">
              <a:rPr lang="en-US" smtClean="0"/>
              <a:t>28-Jan-21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C6D7-A615-499C-9062-9738124BC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B59-22C1-4D3A-B5D0-8587575473FB}" type="datetimeFigureOut">
              <a:rPr lang="en-US" smtClean="0"/>
              <a:t>28-Jan-21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C6D7-A615-499C-9062-9738124BC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1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B59-22C1-4D3A-B5D0-8587575473FB}" type="datetimeFigureOut">
              <a:rPr lang="en-US" smtClean="0"/>
              <a:t>28-Jan-21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C6D7-A615-499C-9062-9738124BC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2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B59-22C1-4D3A-B5D0-8587575473FB}" type="datetimeFigureOut">
              <a:rPr lang="en-US" smtClean="0"/>
              <a:t>28-Jan-21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C6D7-A615-499C-9062-9738124BC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B59-22C1-4D3A-B5D0-8587575473FB}" type="datetimeFigureOut">
              <a:rPr lang="en-US" smtClean="0"/>
              <a:t>28-Jan-21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C6D7-A615-499C-9062-9738124BC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81B59-22C1-4D3A-B5D0-8587575473FB}" type="datetimeFigureOut">
              <a:rPr lang="en-US" smtClean="0"/>
              <a:t>28-Jan-21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C6D7-A615-499C-9062-9738124BC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4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Keerthana </a:t>
            </a:r>
            <a:r>
              <a:rPr lang="en-US" dirty="0" err="1" smtClean="0"/>
              <a:t>Vijekumar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07" y="515938"/>
            <a:ext cx="4429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5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6" y="3533613"/>
            <a:ext cx="3014424" cy="3014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4129"/>
            <a:ext cx="10515600" cy="1325563"/>
          </a:xfrm>
        </p:spPr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4597" y="1659692"/>
            <a:ext cx="9831091" cy="430166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ackadder ITC" panose="04020505051007020D02" pitchFamily="82" charset="0"/>
              </a:rPr>
              <a:t>I am me, the best version there will ever be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ackadder ITC" panose="04020505051007020D02" pitchFamily="82" charset="0"/>
              </a:rPr>
            </a:b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lackadder ITC" panose="04020505051007020D02" pitchFamily="82" charset="0"/>
            </a:endParaRPr>
          </a:p>
          <a:p>
            <a:r>
              <a:rPr lang="en-US" dirty="0" smtClean="0"/>
              <a:t>I’m Keerthana &amp; I’m 25 year old SE graduate from </a:t>
            </a:r>
            <a:r>
              <a:rPr lang="en-US" dirty="0" err="1" smtClean="0"/>
              <a:t>Rattota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 worked at Sysco labs in the EAG department.</a:t>
            </a:r>
          </a:p>
          <a:p>
            <a:r>
              <a:rPr lang="en-US" dirty="0" smtClean="0"/>
              <a:t>I’m a big fan of gardening. </a:t>
            </a:r>
          </a:p>
          <a:p>
            <a:r>
              <a:rPr lang="en-US" dirty="0" smtClean="0"/>
              <a:t>I’m a very talkative and at the same time super organized person.</a:t>
            </a:r>
          </a:p>
          <a:p>
            <a:r>
              <a:rPr lang="en-US" dirty="0"/>
              <a:t>Fun fact about me </a:t>
            </a:r>
            <a:r>
              <a:rPr lang="en-US" dirty="0" smtClean="0"/>
              <a:t>is I am scared of cats.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5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Wizarding World of Harry Potter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981" y="2573914"/>
            <a:ext cx="2231789" cy="291248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4214" y="18544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ackadder ITC" panose="04020505051007020D02" pitchFamily="82" charset="0"/>
              </a:rPr>
              <a:t>“We've all got both light and dark inside us. What matters is the part we choose to act on. That’s who we really are.” – The Order of the Phoenix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ackadder ITC" panose="04020505051007020D02" pitchFamily="82" charset="0"/>
              </a:rPr>
            </a:b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lackadder ITC" panose="04020505051007020D02" pitchFamily="82" charset="0"/>
            </a:endParaRPr>
          </a:p>
          <a:p>
            <a:r>
              <a:rPr lang="en-US" dirty="0" smtClean="0"/>
              <a:t>One of my all time favorite character is Harry Potter. </a:t>
            </a:r>
            <a:endParaRPr lang="en-US" dirty="0"/>
          </a:p>
          <a:p>
            <a:r>
              <a:rPr lang="en-US" dirty="0" smtClean="0"/>
              <a:t>It always connected with me, brings me back my </a:t>
            </a:r>
            <a:br>
              <a:rPr lang="en-US" dirty="0" smtClean="0"/>
            </a:br>
            <a:r>
              <a:rPr lang="en-US" dirty="0" smtClean="0"/>
              <a:t>childhood memories.</a:t>
            </a:r>
          </a:p>
          <a:p>
            <a:r>
              <a:rPr lang="en-US" dirty="0" smtClean="0"/>
              <a:t>always remind me to be brave.</a:t>
            </a:r>
          </a:p>
          <a:p>
            <a:r>
              <a:rPr lang="en-US" dirty="0" smtClean="0"/>
              <a:t>Always taught me </a:t>
            </a:r>
            <a:r>
              <a:rPr lang="en-US" dirty="0"/>
              <a:t>stick </a:t>
            </a:r>
            <a:r>
              <a:rPr lang="en-US" dirty="0" smtClean="0"/>
              <a:t>to </a:t>
            </a:r>
            <a:r>
              <a:rPr lang="en-US" dirty="0"/>
              <a:t>what you believe is </a:t>
            </a:r>
            <a:r>
              <a:rPr lang="en-US" dirty="0" smtClean="0"/>
              <a:t>right.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567" y="294015"/>
            <a:ext cx="3836719" cy="8911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2" y="226925"/>
            <a:ext cx="1476557" cy="14392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37287" y="584960"/>
            <a:ext cx="351811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LSEG is a British-based stock exchange and financial markets infrastructure business.</a:t>
            </a:r>
          </a:p>
          <a:p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780" y="1928515"/>
            <a:ext cx="1476555" cy="15101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15008" y="2498906"/>
            <a:ext cx="35181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CEO – David </a:t>
            </a:r>
            <a:r>
              <a:rPr lang="en-US" dirty="0" err="1" smtClean="0"/>
              <a:t>Schwimmer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2" y="5611176"/>
            <a:ext cx="1476556" cy="113664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37287" y="5611176"/>
            <a:ext cx="323914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Main Market is one of the world's most international and diverse capital markets.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2" y="1967653"/>
            <a:ext cx="1476557" cy="147097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937287" y="2102976"/>
            <a:ext cx="306866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2007 London </a:t>
            </a:r>
            <a:r>
              <a:rPr lang="en-US" dirty="0"/>
              <a:t>Stock Exchange and </a:t>
            </a:r>
            <a:r>
              <a:rPr lang="en-US" dirty="0" err="1"/>
              <a:t>Borsa</a:t>
            </a:r>
            <a:r>
              <a:rPr lang="en-US" dirty="0"/>
              <a:t> </a:t>
            </a:r>
            <a:r>
              <a:rPr lang="en-US" dirty="0" err="1"/>
              <a:t>Italiana</a:t>
            </a:r>
            <a:r>
              <a:rPr lang="en-US" dirty="0"/>
              <a:t> merge, creating London Stock Exchange Group (LSEG).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2" y="3838749"/>
            <a:ext cx="1585045" cy="15067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37287" y="3998468"/>
            <a:ext cx="373509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Offers Capital </a:t>
            </a:r>
            <a:r>
              <a:rPr lang="en-US" dirty="0"/>
              <a:t>Markets, Post-Trade Services, Information Services, and Technology Services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698" y="3838749"/>
            <a:ext cx="1476555" cy="134704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315008" y="3929216"/>
            <a:ext cx="23402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Headquarters at London 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698" y="5439925"/>
            <a:ext cx="1456637" cy="119273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276096" y="5036364"/>
            <a:ext cx="39159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addition to the Group’s own markets, over 35 other organizations and exchanges use the Group’s LSEG Technology trading, surveillance and post trade technology.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98"/>
          <a:stretch/>
        </p:blipFill>
        <p:spPr>
          <a:xfrm>
            <a:off x="8522316" y="368879"/>
            <a:ext cx="3427728" cy="15514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5" t="20277" r="8887" b="10778"/>
          <a:stretch/>
        </p:blipFill>
        <p:spPr>
          <a:xfrm>
            <a:off x="271014" y="868002"/>
            <a:ext cx="3037669" cy="21045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70" y="4089197"/>
            <a:ext cx="2236922" cy="24606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91728" y="4795485"/>
            <a:ext cx="347162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Capital markets are composed of primary and secondary markets. The most common capital markets are the stock market and the bond market.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07026" y="834719"/>
            <a:ext cx="412642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Capital market is a market where buyers and sellers engage in trade of financial securities like bonds, stocks, etc. The buying/selling is undertaken by participants such as individuals and institutions.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a venue where savings and investments are channeled between the suppliers who have capital and those who are in need of capital.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27" y="694987"/>
            <a:ext cx="7051728" cy="21739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" y="5199111"/>
            <a:ext cx="1544474" cy="16543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060" y="256091"/>
            <a:ext cx="29291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Services - which is delivering value to </a:t>
            </a:r>
            <a:r>
              <a:rPr lang="en-US" dirty="0" smtClean="0"/>
              <a:t>customers.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581" y="1136944"/>
            <a:ext cx="34406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ITSM is the belief that IT should be delivered as a </a:t>
            </a:r>
            <a:r>
              <a:rPr lang="en-US" dirty="0" smtClean="0"/>
              <a:t>service to end users.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60700" y="519662"/>
            <a:ext cx="298342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ITIL is a set of practices for how you can provide the best services </a:t>
            </a:r>
            <a:r>
              <a:rPr lang="en-US" dirty="0" err="1" smtClean="0"/>
              <a:t>possible,simply</a:t>
            </a:r>
            <a:r>
              <a:rPr lang="en-US" dirty="0" smtClean="0"/>
              <a:t> an </a:t>
            </a:r>
            <a:r>
              <a:rPr lang="en-US" dirty="0"/>
              <a:t>approach </a:t>
            </a:r>
            <a:r>
              <a:rPr lang="en-US" dirty="0" smtClean="0"/>
              <a:t>to </a:t>
            </a:r>
            <a:r>
              <a:rPr lang="en-US" dirty="0"/>
              <a:t>do ITSM.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883" y="3773180"/>
            <a:ext cx="3854793" cy="28986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11883" y="3251401"/>
            <a:ext cx="127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Stages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581" y="3464895"/>
            <a:ext cx="163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36729" y="3773180"/>
            <a:ext cx="357235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1. Stronger alignment between IT and the </a:t>
            </a:r>
            <a:r>
              <a:rPr lang="en-US" dirty="0" smtClean="0"/>
              <a:t>business.</a:t>
            </a:r>
            <a:endParaRPr lang="en-US" dirty="0"/>
          </a:p>
          <a:p>
            <a:pPr fontAlgn="base"/>
            <a:r>
              <a:rPr lang="en-US" dirty="0"/>
              <a:t>2. Establishing cost-effective systems for managing demand for </a:t>
            </a:r>
            <a:r>
              <a:rPr lang="en-US" dirty="0" smtClean="0"/>
              <a:t>services.</a:t>
            </a:r>
            <a:endParaRPr lang="en-US" dirty="0"/>
          </a:p>
          <a:p>
            <a:pPr fontAlgn="base"/>
            <a:r>
              <a:rPr lang="en-US" dirty="0"/>
              <a:t>3. Managing business risk and service disruption or </a:t>
            </a:r>
            <a:r>
              <a:rPr lang="en-US" dirty="0" smtClean="0"/>
              <a:t>failure.</a:t>
            </a:r>
            <a:endParaRPr lang="en-US" dirty="0"/>
          </a:p>
          <a:p>
            <a:pPr fontAlgn="base"/>
            <a:r>
              <a:rPr lang="en-US" dirty="0"/>
              <a:t>4. Results in better asset </a:t>
            </a:r>
            <a:r>
              <a:rPr lang="en-US" dirty="0" smtClean="0"/>
              <a:t>utilization.</a:t>
            </a:r>
            <a:endParaRPr lang="en-US" dirty="0"/>
          </a:p>
          <a:p>
            <a:pPr fontAlgn="base"/>
            <a:r>
              <a:rPr lang="en-US" dirty="0"/>
              <a:t>5. Consistent, repeatable </a:t>
            </a:r>
            <a:r>
              <a:rPr lang="en-US" dirty="0" smtClean="0"/>
              <a:t>processes.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Application Support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production</a:t>
            </a:r>
            <a:r>
              <a:rPr lang="en-US" dirty="0"/>
              <a:t> support person/</a:t>
            </a:r>
            <a:r>
              <a:rPr lang="en-US" b="1" dirty="0"/>
              <a:t>team</a:t>
            </a:r>
            <a:r>
              <a:rPr lang="en-US" dirty="0"/>
              <a:t> is responsible for monitoring the </a:t>
            </a:r>
            <a:r>
              <a:rPr lang="en-US" b="1" dirty="0"/>
              <a:t>production</a:t>
            </a:r>
            <a:r>
              <a:rPr lang="en-US" dirty="0"/>
              <a:t> servers, scheduled jobs, incident management and receiving incidents and requests from end-users, analyzing these and either responding to the end user with a solution or escalating it to the other IT </a:t>
            </a:r>
            <a:r>
              <a:rPr lang="en-US" b="1" dirty="0"/>
              <a:t>teams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When Application </a:t>
            </a:r>
            <a:r>
              <a:rPr lang="en-US" dirty="0" smtClean="0"/>
              <a:t>breaks, </a:t>
            </a:r>
            <a:r>
              <a:rPr lang="en-US" dirty="0" smtClean="0"/>
              <a:t>configurations changes happened there should be a dedicated person to fix the issues at a early time.</a:t>
            </a:r>
          </a:p>
          <a:p>
            <a:r>
              <a:rPr lang="en-US" dirty="0"/>
              <a:t>Application Support Engineer is to be an excellent communicator. where they are being a liaison, who created to bridge the gap between software development teams and IT operations.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1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4" y="179145"/>
            <a:ext cx="10515600" cy="1325563"/>
          </a:xfrm>
        </p:spPr>
        <p:txBody>
          <a:bodyPr/>
          <a:lstStyle/>
          <a:p>
            <a:r>
              <a:rPr lang="en-US" dirty="0" smtClean="0"/>
              <a:t>Why Application Support Engineer?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723" y="2461055"/>
            <a:ext cx="3133833" cy="3133833"/>
          </a:xfrm>
        </p:spPr>
      </p:pic>
      <p:sp>
        <p:nvSpPr>
          <p:cNvPr id="9" name="Cloud Callout 8"/>
          <p:cNvSpPr/>
          <p:nvPr/>
        </p:nvSpPr>
        <p:spPr>
          <a:xfrm>
            <a:off x="7439184" y="1581075"/>
            <a:ext cx="2080004" cy="1759959"/>
          </a:xfrm>
          <a:prstGeom prst="cloudCallout">
            <a:avLst>
              <a:gd name="adj1" fmla="val -71092"/>
              <a:gd name="adj2" fmla="val 57076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 found myself interested in this area</a:t>
            </a:r>
            <a:endParaRPr lang="en-US" dirty="0"/>
          </a:p>
        </p:txBody>
      </p:sp>
      <p:sp>
        <p:nvSpPr>
          <p:cNvPr id="10" name="Cloud Callout 9"/>
          <p:cNvSpPr/>
          <p:nvPr/>
        </p:nvSpPr>
        <p:spPr>
          <a:xfrm>
            <a:off x="7907629" y="3899350"/>
            <a:ext cx="2080004" cy="1759959"/>
          </a:xfrm>
          <a:prstGeom prst="cloudCallout">
            <a:avLst>
              <a:gd name="adj1" fmla="val -92700"/>
              <a:gd name="adj2" fmla="val -2305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believe my skills are well-suited</a:t>
            </a:r>
            <a:endParaRPr lang="en-US" dirty="0"/>
          </a:p>
        </p:txBody>
      </p:sp>
      <p:sp>
        <p:nvSpPr>
          <p:cNvPr id="11" name="Cloud Callout 10"/>
          <p:cNvSpPr/>
          <p:nvPr/>
        </p:nvSpPr>
        <p:spPr>
          <a:xfrm>
            <a:off x="248995" y="1581075"/>
            <a:ext cx="2986655" cy="2456635"/>
          </a:xfrm>
          <a:prstGeom prst="cloudCallout">
            <a:avLst>
              <a:gd name="adj1" fmla="val 75056"/>
              <a:gd name="adj2" fmla="val 3999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like to developing my career in a forward-thinking role with a well-established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3388</TotalTime>
  <Words>354</Words>
  <Application>Microsoft Office PowerPoint</Application>
  <PresentationFormat>Widescreen</PresentationFormat>
  <Paragraphs>53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Blackadder ITC</vt:lpstr>
      <vt:lpstr>Calibri</vt:lpstr>
      <vt:lpstr>Calibri Light</vt:lpstr>
      <vt:lpstr>Office Theme</vt:lpstr>
      <vt:lpstr> </vt:lpstr>
      <vt:lpstr>Who Am I?</vt:lpstr>
      <vt:lpstr>The Wizarding World of Harry Potter</vt:lpstr>
      <vt:lpstr>PowerPoint Presentation</vt:lpstr>
      <vt:lpstr>PowerPoint Presentation</vt:lpstr>
      <vt:lpstr>PowerPoint Presentation</vt:lpstr>
      <vt:lpstr>Importance of Application Support Engineer</vt:lpstr>
      <vt:lpstr>Why Application Support Engineer?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LSEG</dc:title>
  <dc:creator>keerthana</dc:creator>
  <cp:lastModifiedBy>keerthana</cp:lastModifiedBy>
  <cp:revision>41</cp:revision>
  <dcterms:created xsi:type="dcterms:W3CDTF">2021-01-24T12:41:40Z</dcterms:created>
  <dcterms:modified xsi:type="dcterms:W3CDTF">2021-01-28T05:22:30Z</dcterms:modified>
</cp:coreProperties>
</file>