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Be Vietnam" charset="1" panose="00000500000000000000"/>
      <p:regular r:id="rId23"/>
    </p:embeddedFont>
    <p:embeddedFont>
      <p:font typeface="Canva Sans Bold" charset="1" panose="020B0803030501040103"/>
      <p:regular r:id="rId24"/>
    </p:embeddedFont>
    <p:embeddedFont>
      <p:font typeface="Canva Sans" charset="1" panose="020B05030305010401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5.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42422"/>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C6C5C4"/>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6E5146"/>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A8948A"/>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4208013" y="993915"/>
            <a:ext cx="11260263" cy="3218659"/>
          </a:xfrm>
          <a:prstGeom prst="rect">
            <a:avLst/>
          </a:prstGeom>
        </p:spPr>
        <p:txBody>
          <a:bodyPr anchor="t" rtlCol="false" tIns="0" lIns="0" bIns="0" rIns="0">
            <a:spAutoFit/>
          </a:bodyPr>
          <a:lstStyle/>
          <a:p>
            <a:pPr algn="ctr">
              <a:lnSpc>
                <a:spcPts val="8292"/>
              </a:lnSpc>
            </a:pPr>
            <a:r>
              <a:rPr lang="en-US" sz="8548">
                <a:solidFill>
                  <a:srgbClr val="E2E1E0"/>
                </a:solidFill>
                <a:latin typeface="Be Vietnam"/>
                <a:ea typeface="Be Vietnam"/>
                <a:cs typeface="Be Vietnam"/>
                <a:sym typeface="Be Vietnam"/>
              </a:rPr>
              <a:t>ONLINE LEARNING PLATFORM USING MERN STACK</a:t>
            </a:r>
          </a:p>
        </p:txBody>
      </p:sp>
      <p:sp>
        <p:nvSpPr>
          <p:cNvPr name="Freeform 13" id="13"/>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12646898" y="5515585"/>
            <a:ext cx="6859164" cy="3413749"/>
          </a:xfrm>
          <a:prstGeom prst="rect">
            <a:avLst/>
          </a:prstGeom>
        </p:spPr>
        <p:txBody>
          <a:bodyPr anchor="t" rtlCol="false" tIns="0" lIns="0" bIns="0" rIns="0">
            <a:spAutoFit/>
          </a:bodyPr>
          <a:lstStyle/>
          <a:p>
            <a:pPr algn="ctr">
              <a:lnSpc>
                <a:spcPts val="4501"/>
              </a:lnSpc>
            </a:pPr>
            <a:r>
              <a:rPr lang="en-US" sz="3215">
                <a:solidFill>
                  <a:srgbClr val="C6C5C4"/>
                </a:solidFill>
                <a:latin typeface="Be Vietnam"/>
                <a:ea typeface="Be Vietnam"/>
                <a:cs typeface="Be Vietnam"/>
                <a:sym typeface="Be Vietnam"/>
              </a:rPr>
              <a:t>TEAM MEMBERS:</a:t>
            </a:r>
          </a:p>
          <a:p>
            <a:pPr algn="ctr">
              <a:lnSpc>
                <a:spcPts val="4501"/>
              </a:lnSpc>
            </a:pPr>
            <a:r>
              <a:rPr lang="en-US" sz="3215">
                <a:solidFill>
                  <a:srgbClr val="C6C5C4"/>
                </a:solidFill>
                <a:latin typeface="Be Vietnam"/>
                <a:ea typeface="Be Vietnam"/>
                <a:cs typeface="Be Vietnam"/>
                <a:sym typeface="Be Vietnam"/>
              </a:rPr>
              <a:t>Keerthana.R</a:t>
            </a:r>
          </a:p>
          <a:p>
            <a:pPr algn="ctr">
              <a:lnSpc>
                <a:spcPts val="4501"/>
              </a:lnSpc>
            </a:pPr>
            <a:r>
              <a:rPr lang="en-US" sz="3215">
                <a:solidFill>
                  <a:srgbClr val="C6C5C4"/>
                </a:solidFill>
                <a:latin typeface="Be Vietnam"/>
                <a:ea typeface="Be Vietnam"/>
                <a:cs typeface="Be Vietnam"/>
                <a:sym typeface="Be Vietnam"/>
              </a:rPr>
              <a:t>Kadhambari.K</a:t>
            </a:r>
          </a:p>
          <a:p>
            <a:pPr algn="ctr">
              <a:lnSpc>
                <a:spcPts val="4501"/>
              </a:lnSpc>
            </a:pPr>
            <a:r>
              <a:rPr lang="en-US" sz="3215">
                <a:solidFill>
                  <a:srgbClr val="C6C5C4"/>
                </a:solidFill>
                <a:latin typeface="Be Vietnam"/>
                <a:ea typeface="Be Vietnam"/>
                <a:cs typeface="Be Vietnam"/>
                <a:sym typeface="Be Vietnam"/>
              </a:rPr>
              <a:t>Yogesh.S</a:t>
            </a:r>
          </a:p>
          <a:p>
            <a:pPr algn="ctr">
              <a:lnSpc>
                <a:spcPts val="4501"/>
              </a:lnSpc>
            </a:pPr>
            <a:r>
              <a:rPr lang="en-US" sz="3215">
                <a:solidFill>
                  <a:srgbClr val="C6C5C4"/>
                </a:solidFill>
                <a:latin typeface="Be Vietnam"/>
                <a:ea typeface="Be Vietnam"/>
                <a:cs typeface="Be Vietnam"/>
                <a:sym typeface="Be Vietnam"/>
              </a:rPr>
              <a:t>Sasikumar</a:t>
            </a:r>
          </a:p>
          <a:p>
            <a:pPr algn="ctr">
              <a:lnSpc>
                <a:spcPts val="4501"/>
              </a:lnSpc>
            </a:pPr>
            <a:r>
              <a:rPr lang="en-US" sz="3215">
                <a:solidFill>
                  <a:srgbClr val="C6C5C4"/>
                </a:solidFill>
                <a:latin typeface="Be Vietnam"/>
                <a:ea typeface="Be Vietnam"/>
                <a:cs typeface="Be Vietnam"/>
                <a:sym typeface="Be Vietnam"/>
              </a:rPr>
              <a:t>Meiyaperumal</a:t>
            </a:r>
          </a:p>
        </p:txBody>
      </p:sp>
      <p:sp>
        <p:nvSpPr>
          <p:cNvPr name="Freeform 15" id="15"/>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C6C5C4"/>
        </a:solidFill>
      </p:bgPr>
    </p:bg>
    <p:spTree>
      <p:nvGrpSpPr>
        <p:cNvPr id="1" name=""/>
        <p:cNvGrpSpPr/>
        <p:nvPr/>
      </p:nvGrpSpPr>
      <p:grpSpPr>
        <a:xfrm>
          <a:off x="0" y="0"/>
          <a:ext cx="0" cy="0"/>
          <a:chOff x="0" y="0"/>
          <a:chExt cx="0" cy="0"/>
        </a:xfrm>
      </p:grpSpPr>
      <p:sp>
        <p:nvSpPr>
          <p:cNvPr name="Freeform 2" id="2"/>
          <p:cNvSpPr/>
          <p:nvPr/>
        </p:nvSpPr>
        <p:spPr>
          <a:xfrm flipH="false" flipV="false" rot="0">
            <a:off x="1379619" y="1028700"/>
            <a:ext cx="15879681" cy="7806910"/>
          </a:xfrm>
          <a:custGeom>
            <a:avLst/>
            <a:gdLst/>
            <a:ahLst/>
            <a:cxnLst/>
            <a:rect r="r" b="b" t="t" l="l"/>
            <a:pathLst>
              <a:path h="7806910" w="15879681">
                <a:moveTo>
                  <a:pt x="0" y="0"/>
                </a:moveTo>
                <a:lnTo>
                  <a:pt x="15879681" y="0"/>
                </a:lnTo>
                <a:lnTo>
                  <a:pt x="15879681" y="7806910"/>
                </a:lnTo>
                <a:lnTo>
                  <a:pt x="0" y="7806910"/>
                </a:lnTo>
                <a:lnTo>
                  <a:pt x="0" y="0"/>
                </a:lnTo>
                <a:close/>
              </a:path>
            </a:pathLst>
          </a:custGeom>
          <a:blipFill>
            <a:blip r:embed="rId2"/>
            <a:stretch>
              <a:fillRect l="-2753" t="0" r="-7988" b="-26516"/>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C6C5C4"/>
        </a:solidFill>
      </p:bgPr>
    </p:bg>
    <p:spTree>
      <p:nvGrpSpPr>
        <p:cNvPr id="1" name=""/>
        <p:cNvGrpSpPr/>
        <p:nvPr/>
      </p:nvGrpSpPr>
      <p:grpSpPr>
        <a:xfrm>
          <a:off x="0" y="0"/>
          <a:ext cx="0" cy="0"/>
          <a:chOff x="0" y="0"/>
          <a:chExt cx="0" cy="0"/>
        </a:xfrm>
      </p:grpSpPr>
      <p:sp>
        <p:nvSpPr>
          <p:cNvPr name="TextBox 2" id="2"/>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242422"/>
                </a:solidFill>
                <a:latin typeface="Be Vietnam"/>
                <a:ea typeface="Be Vietnam"/>
                <a:cs typeface="Be Vietnam"/>
                <a:sym typeface="Be Vietnam"/>
              </a:rPr>
              <a:t>COURSE PURCHASE</a:t>
            </a:r>
          </a:p>
        </p:txBody>
      </p:sp>
      <p:sp>
        <p:nvSpPr>
          <p:cNvPr name="Freeform 3" id="3"/>
          <p:cNvSpPr/>
          <p:nvPr/>
        </p:nvSpPr>
        <p:spPr>
          <a:xfrm flipH="false" flipV="false" rot="0">
            <a:off x="14982801"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4890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793468" y="3301464"/>
            <a:ext cx="14631768" cy="6753764"/>
          </a:xfrm>
          <a:custGeom>
            <a:avLst/>
            <a:gdLst/>
            <a:ahLst/>
            <a:cxnLst/>
            <a:rect r="r" b="b" t="t" l="l"/>
            <a:pathLst>
              <a:path h="6753764" w="14631768">
                <a:moveTo>
                  <a:pt x="0" y="0"/>
                </a:moveTo>
                <a:lnTo>
                  <a:pt x="14631767" y="0"/>
                </a:lnTo>
                <a:lnTo>
                  <a:pt x="14631767" y="6753765"/>
                </a:lnTo>
                <a:lnTo>
                  <a:pt x="0" y="6753765"/>
                </a:lnTo>
                <a:lnTo>
                  <a:pt x="0" y="0"/>
                </a:lnTo>
                <a:close/>
              </a:path>
            </a:pathLst>
          </a:custGeom>
          <a:blipFill>
            <a:blip r:embed="rId4"/>
            <a:stretch>
              <a:fillRect l="-3294" t="0" r="-4096" b="-30675"/>
            </a:stretch>
          </a:blipFill>
        </p:spPr>
      </p:sp>
      <p:sp>
        <p:nvSpPr>
          <p:cNvPr name="TextBox 6" id="6"/>
          <p:cNvSpPr txBox="true"/>
          <p:nvPr/>
        </p:nvSpPr>
        <p:spPr>
          <a:xfrm rot="0">
            <a:off x="269437" y="2251076"/>
            <a:ext cx="10263231" cy="1580355"/>
          </a:xfrm>
          <a:prstGeom prst="rect">
            <a:avLst/>
          </a:prstGeom>
        </p:spPr>
        <p:txBody>
          <a:bodyPr anchor="t" rtlCol="false" tIns="0" lIns="0" bIns="0" rIns="0">
            <a:spAutoFit/>
          </a:bodyPr>
          <a:lstStyle/>
          <a:p>
            <a:pPr algn="l" marL="647870" indent="-323935" lvl="1">
              <a:lnSpc>
                <a:spcPts val="4201"/>
              </a:lnSpc>
              <a:buFont typeface="Arial"/>
              <a:buChar char="•"/>
            </a:pPr>
            <a:r>
              <a:rPr lang="en-US" sz="3000">
                <a:solidFill>
                  <a:srgbClr val="242422"/>
                </a:solidFill>
                <a:latin typeface="Be Vietnam"/>
                <a:ea typeface="Be Vietnam"/>
                <a:cs typeface="Be Vietnam"/>
                <a:sym typeface="Be Vietnam"/>
              </a:rPr>
              <a:t>Students can browse and buy courses on the platform.</a:t>
            </a:r>
          </a:p>
          <a:p>
            <a:pPr algn="l">
              <a:lnSpc>
                <a:spcPts val="4201"/>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C6C5C4"/>
        </a:solidFill>
      </p:bgPr>
    </p:bg>
    <p:spTree>
      <p:nvGrpSpPr>
        <p:cNvPr id="1" name=""/>
        <p:cNvGrpSpPr/>
        <p:nvPr/>
      </p:nvGrpSpPr>
      <p:grpSpPr>
        <a:xfrm>
          <a:off x="0" y="0"/>
          <a:ext cx="0" cy="0"/>
          <a:chOff x="0" y="0"/>
          <a:chExt cx="0" cy="0"/>
        </a:xfrm>
      </p:grpSpPr>
      <p:sp>
        <p:nvSpPr>
          <p:cNvPr name="TextBox 2" id="2"/>
          <p:cNvSpPr txBox="true"/>
          <p:nvPr/>
        </p:nvSpPr>
        <p:spPr>
          <a:xfrm rot="0">
            <a:off x="2553980" y="866775"/>
            <a:ext cx="13180039" cy="4460876"/>
          </a:xfrm>
          <a:prstGeom prst="rect">
            <a:avLst/>
          </a:prstGeom>
        </p:spPr>
        <p:txBody>
          <a:bodyPr anchor="t" rtlCol="false" tIns="0" lIns="0" bIns="0" rIns="0">
            <a:spAutoFit/>
          </a:bodyPr>
          <a:lstStyle/>
          <a:p>
            <a:pPr algn="ctr">
              <a:lnSpc>
                <a:spcPts val="11899"/>
              </a:lnSpc>
            </a:pPr>
            <a:r>
              <a:rPr lang="en-US" sz="8499">
                <a:solidFill>
                  <a:srgbClr val="242422"/>
                </a:solidFill>
                <a:latin typeface="Be Vietnam"/>
                <a:ea typeface="Be Vietnam"/>
                <a:cs typeface="Be Vietnam"/>
                <a:sym typeface="Be Vietnam"/>
              </a:rPr>
              <a:t> LIVE VIDEO CONFERENCING</a:t>
            </a:r>
          </a:p>
          <a:p>
            <a:pPr algn="ctr">
              <a:lnSpc>
                <a:spcPts val="11899"/>
              </a:lnSpc>
            </a:pPr>
          </a:p>
        </p:txBody>
      </p:sp>
      <p:sp>
        <p:nvSpPr>
          <p:cNvPr name="TextBox 3" id="3"/>
          <p:cNvSpPr txBox="true"/>
          <p:nvPr/>
        </p:nvSpPr>
        <p:spPr>
          <a:xfrm rot="0">
            <a:off x="3475790" y="4664164"/>
            <a:ext cx="9743942" cy="2592807"/>
          </a:xfrm>
          <a:prstGeom prst="rect">
            <a:avLst/>
          </a:prstGeom>
        </p:spPr>
        <p:txBody>
          <a:bodyPr anchor="t" rtlCol="false" tIns="0" lIns="0" bIns="0" rIns="0">
            <a:spAutoFit/>
          </a:bodyPr>
          <a:lstStyle/>
          <a:p>
            <a:pPr algn="l" marL="800825" indent="-400412" lvl="1">
              <a:lnSpc>
                <a:spcPts val="5192"/>
              </a:lnSpc>
              <a:buFont typeface="Arial"/>
              <a:buChar char="•"/>
            </a:pPr>
            <a:r>
              <a:rPr lang="en-US" sz="3709">
                <a:solidFill>
                  <a:srgbClr val="242422"/>
                </a:solidFill>
                <a:latin typeface="Be Vietnam"/>
                <a:ea typeface="Be Vietnam"/>
                <a:cs typeface="Be Vietnam"/>
                <a:sym typeface="Be Vietnam"/>
              </a:rPr>
              <a:t>Integrated video conferencing tool (similar to Google Meet) for real-time teacher-student interaction.</a:t>
            </a:r>
          </a:p>
          <a:p>
            <a:pPr algn="l">
              <a:lnSpc>
                <a:spcPts val="5192"/>
              </a:lnSpc>
            </a:pPr>
          </a:p>
        </p:txBody>
      </p:sp>
      <p:sp>
        <p:nvSpPr>
          <p:cNvPr name="Freeform 4" id="4"/>
          <p:cNvSpPr/>
          <p:nvPr/>
        </p:nvSpPr>
        <p:spPr>
          <a:xfrm flipH="false" flipV="false" rot="0">
            <a:off x="1475832"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72122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C6C5C4"/>
        </a:solidFill>
      </p:bgPr>
    </p:bg>
    <p:spTree>
      <p:nvGrpSpPr>
        <p:cNvPr id="1" name=""/>
        <p:cNvGrpSpPr/>
        <p:nvPr/>
      </p:nvGrpSpPr>
      <p:grpSpPr>
        <a:xfrm>
          <a:off x="0" y="0"/>
          <a:ext cx="0" cy="0"/>
          <a:chOff x="0" y="0"/>
          <a:chExt cx="0" cy="0"/>
        </a:xfrm>
      </p:grpSpPr>
      <p:grpSp>
        <p:nvGrpSpPr>
          <p:cNvPr name="Group 2" id="2"/>
          <p:cNvGrpSpPr/>
          <p:nvPr/>
        </p:nvGrpSpPr>
        <p:grpSpPr>
          <a:xfrm rot="0">
            <a:off x="627362" y="0"/>
            <a:ext cx="937061" cy="10287000"/>
            <a:chOff x="0" y="0"/>
            <a:chExt cx="246798" cy="2709333"/>
          </a:xfrm>
        </p:grpSpPr>
        <p:sp>
          <p:nvSpPr>
            <p:cNvPr name="Freeform 3" id="3"/>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C6C5C4"/>
            </a:solidFill>
          </p:spPr>
        </p:sp>
        <p:sp>
          <p:nvSpPr>
            <p:cNvPr name="TextBox 4" id="4"/>
            <p:cNvSpPr txBox="true"/>
            <p:nvPr/>
          </p:nvSpPr>
          <p:spPr>
            <a:xfrm>
              <a:off x="0" y="-28575"/>
              <a:ext cx="246798" cy="2737908"/>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242422"/>
                </a:solidFill>
                <a:latin typeface="Be Vietnam"/>
                <a:ea typeface="Be Vietnam"/>
                <a:cs typeface="Be Vietnam"/>
                <a:sym typeface="Be Vietnam"/>
              </a:rPr>
              <a:t>COMMUNICATION</a:t>
            </a:r>
          </a:p>
        </p:txBody>
      </p:sp>
      <p:sp>
        <p:nvSpPr>
          <p:cNvPr name="TextBox 6" id="6"/>
          <p:cNvSpPr txBox="true"/>
          <p:nvPr/>
        </p:nvSpPr>
        <p:spPr>
          <a:xfrm rot="0">
            <a:off x="1095893" y="3824659"/>
            <a:ext cx="15337892" cy="2132087"/>
          </a:xfrm>
          <a:prstGeom prst="rect">
            <a:avLst/>
          </a:prstGeom>
        </p:spPr>
        <p:txBody>
          <a:bodyPr anchor="t" rtlCol="false" tIns="0" lIns="0" bIns="0" rIns="0">
            <a:spAutoFit/>
          </a:bodyPr>
          <a:lstStyle/>
          <a:p>
            <a:pPr algn="l" marL="878458" indent="-439229" lvl="1">
              <a:lnSpc>
                <a:spcPts val="5696"/>
              </a:lnSpc>
              <a:buFont typeface="Arial"/>
              <a:buChar char="•"/>
            </a:pPr>
            <a:r>
              <a:rPr lang="en-US" sz="4068">
                <a:solidFill>
                  <a:srgbClr val="242422"/>
                </a:solidFill>
                <a:latin typeface="Be Vietnam"/>
                <a:ea typeface="Be Vietnam"/>
                <a:cs typeface="Be Vietnam"/>
                <a:sym typeface="Be Vietnam"/>
              </a:rPr>
              <a:t>In-platform messaging system for communication between teachers and students.</a:t>
            </a:r>
          </a:p>
          <a:p>
            <a:pPr algn="l">
              <a:lnSpc>
                <a:spcPts val="5696"/>
              </a:lnSpc>
            </a:pPr>
          </a:p>
        </p:txBody>
      </p:sp>
      <p:sp>
        <p:nvSpPr>
          <p:cNvPr name="Freeform 7" id="7"/>
          <p:cNvSpPr/>
          <p:nvPr/>
        </p:nvSpPr>
        <p:spPr>
          <a:xfrm flipH="false" flipV="false" rot="0">
            <a:off x="1263762" y="-145860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1804788"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C6C5C4"/>
        </a:solidFill>
      </p:bgPr>
    </p:bg>
    <p:spTree>
      <p:nvGrpSpPr>
        <p:cNvPr id="1" name=""/>
        <p:cNvGrpSpPr/>
        <p:nvPr/>
      </p:nvGrpSpPr>
      <p:grpSpPr>
        <a:xfrm>
          <a:off x="0" y="0"/>
          <a:ext cx="0" cy="0"/>
          <a:chOff x="0" y="0"/>
          <a:chExt cx="0" cy="0"/>
        </a:xfrm>
      </p:grpSpPr>
      <p:sp>
        <p:nvSpPr>
          <p:cNvPr name="TextBox 2" id="2"/>
          <p:cNvSpPr txBox="true"/>
          <p:nvPr/>
        </p:nvSpPr>
        <p:spPr>
          <a:xfrm rot="0">
            <a:off x="1236347" y="866775"/>
            <a:ext cx="15815306" cy="1450976"/>
          </a:xfrm>
          <a:prstGeom prst="rect">
            <a:avLst/>
          </a:prstGeom>
        </p:spPr>
        <p:txBody>
          <a:bodyPr anchor="t" rtlCol="false" tIns="0" lIns="0" bIns="0" rIns="0">
            <a:spAutoFit/>
          </a:bodyPr>
          <a:lstStyle/>
          <a:p>
            <a:pPr algn="ctr">
              <a:lnSpc>
                <a:spcPts val="11899"/>
              </a:lnSpc>
            </a:pPr>
            <a:r>
              <a:rPr lang="en-US" sz="8499">
                <a:solidFill>
                  <a:srgbClr val="242422"/>
                </a:solidFill>
                <a:latin typeface="Be Vietnam"/>
                <a:ea typeface="Be Vietnam"/>
                <a:cs typeface="Be Vietnam"/>
                <a:sym typeface="Be Vietnam"/>
              </a:rPr>
              <a:t>PAYMENT INTEGRATION</a:t>
            </a:r>
          </a:p>
        </p:txBody>
      </p:sp>
      <p:sp>
        <p:nvSpPr>
          <p:cNvPr name="TextBox 3" id="3"/>
          <p:cNvSpPr txBox="true"/>
          <p:nvPr/>
        </p:nvSpPr>
        <p:spPr>
          <a:xfrm rot="0">
            <a:off x="2825155" y="3561685"/>
            <a:ext cx="6155633" cy="2677583"/>
          </a:xfrm>
          <a:prstGeom prst="rect">
            <a:avLst/>
          </a:prstGeom>
        </p:spPr>
        <p:txBody>
          <a:bodyPr anchor="t" rtlCol="false" tIns="0" lIns="0" bIns="0" rIns="0">
            <a:spAutoFit/>
          </a:bodyPr>
          <a:lstStyle/>
          <a:p>
            <a:pPr algn="l" marL="826325" indent="-413162" lvl="1">
              <a:lnSpc>
                <a:spcPts val="5358"/>
              </a:lnSpc>
              <a:buFont typeface="Arial"/>
              <a:buChar char="•"/>
            </a:pPr>
            <a:r>
              <a:rPr lang="en-US" sz="3827">
                <a:solidFill>
                  <a:srgbClr val="242422"/>
                </a:solidFill>
                <a:latin typeface="Be Vietnam"/>
                <a:ea typeface="Be Vietnam"/>
                <a:cs typeface="Be Vietnam"/>
                <a:sym typeface="Be Vietnam"/>
              </a:rPr>
              <a:t>Integrate a secure payment gateway for course purchases.</a:t>
            </a:r>
          </a:p>
          <a:p>
            <a:pPr algn="l">
              <a:lnSpc>
                <a:spcPts val="5358"/>
              </a:lnSpc>
            </a:pPr>
          </a:p>
        </p:txBody>
      </p:sp>
      <p:sp>
        <p:nvSpPr>
          <p:cNvPr name="Freeform 4" id="4"/>
          <p:cNvSpPr/>
          <p:nvPr/>
        </p:nvSpPr>
        <p:spPr>
          <a:xfrm flipH="false" flipV="false" rot="0">
            <a:off x="-1145203"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982801" y="51435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p:cSld>
    <p:bg>
      <p:bgPr>
        <a:solidFill>
          <a:srgbClr val="C6C5C4"/>
        </a:solidFill>
      </p:bgPr>
    </p:bg>
    <p:spTree>
      <p:nvGrpSpPr>
        <p:cNvPr id="1" name=""/>
        <p:cNvGrpSpPr/>
        <p:nvPr/>
      </p:nvGrpSpPr>
      <p:grpSpPr>
        <a:xfrm>
          <a:off x="0" y="0"/>
          <a:ext cx="0" cy="0"/>
          <a:chOff x="0" y="0"/>
          <a:chExt cx="0" cy="0"/>
        </a:xfrm>
      </p:grpSpPr>
      <p:sp>
        <p:nvSpPr>
          <p:cNvPr name="TextBox 2" id="2"/>
          <p:cNvSpPr txBox="true"/>
          <p:nvPr/>
        </p:nvSpPr>
        <p:spPr>
          <a:xfrm rot="0">
            <a:off x="4991037" y="279354"/>
            <a:ext cx="5755100" cy="1243541"/>
          </a:xfrm>
          <a:prstGeom prst="rect">
            <a:avLst/>
          </a:prstGeom>
        </p:spPr>
        <p:txBody>
          <a:bodyPr anchor="t" rtlCol="false" tIns="0" lIns="0" bIns="0" rIns="0">
            <a:spAutoFit/>
          </a:bodyPr>
          <a:lstStyle/>
          <a:p>
            <a:pPr algn="ctr">
              <a:lnSpc>
                <a:spcPts val="10249"/>
              </a:lnSpc>
            </a:pPr>
            <a:r>
              <a:rPr lang="en-US" sz="7321" b="true">
                <a:solidFill>
                  <a:srgbClr val="242422"/>
                </a:solidFill>
                <a:latin typeface="Canva Sans Bold"/>
                <a:ea typeface="Canva Sans Bold"/>
                <a:cs typeface="Canva Sans Bold"/>
                <a:sym typeface="Canva Sans Bold"/>
              </a:rPr>
              <a:t>TECH STACK</a:t>
            </a:r>
          </a:p>
        </p:txBody>
      </p:sp>
      <p:sp>
        <p:nvSpPr>
          <p:cNvPr name="TextBox 3" id="3"/>
          <p:cNvSpPr txBox="true"/>
          <p:nvPr/>
        </p:nvSpPr>
        <p:spPr>
          <a:xfrm rot="0">
            <a:off x="423916" y="2078536"/>
            <a:ext cx="6816087" cy="7646285"/>
          </a:xfrm>
          <a:prstGeom prst="rect">
            <a:avLst/>
          </a:prstGeom>
        </p:spPr>
        <p:txBody>
          <a:bodyPr anchor="t" rtlCol="false" tIns="0" lIns="0" bIns="0" rIns="0">
            <a:spAutoFit/>
          </a:bodyPr>
          <a:lstStyle/>
          <a:p>
            <a:pPr algn="ctr">
              <a:lnSpc>
                <a:spcPts val="4351"/>
              </a:lnSpc>
            </a:pPr>
            <a:r>
              <a:rPr lang="en-US" sz="3107" b="true">
                <a:solidFill>
                  <a:srgbClr val="242422"/>
                </a:solidFill>
                <a:latin typeface="Canva Sans Bold"/>
                <a:ea typeface="Canva Sans Bold"/>
                <a:cs typeface="Canva Sans Bold"/>
                <a:sym typeface="Canva Sans Bold"/>
              </a:rPr>
              <a:t>UI/UX:</a:t>
            </a:r>
          </a:p>
          <a:p>
            <a:pPr algn="ctr">
              <a:lnSpc>
                <a:spcPts val="4351"/>
              </a:lnSpc>
            </a:pPr>
            <a:r>
              <a:rPr lang="en-US" sz="3107">
                <a:solidFill>
                  <a:srgbClr val="242422"/>
                </a:solidFill>
                <a:latin typeface="Canva Sans"/>
                <a:ea typeface="Canva Sans"/>
                <a:cs typeface="Canva Sans"/>
                <a:sym typeface="Canva Sans"/>
              </a:rPr>
              <a:t>Figma</a:t>
            </a:r>
          </a:p>
          <a:p>
            <a:pPr algn="ctr">
              <a:lnSpc>
                <a:spcPts val="4351"/>
              </a:lnSpc>
            </a:pPr>
            <a:r>
              <a:rPr lang="en-US" sz="3107">
                <a:solidFill>
                  <a:srgbClr val="242422"/>
                </a:solidFill>
                <a:latin typeface="Canva Sans"/>
                <a:ea typeface="Canva Sans"/>
                <a:cs typeface="Canva Sans"/>
                <a:sym typeface="Canva Sans"/>
              </a:rPr>
              <a:t>Dribbble</a:t>
            </a:r>
          </a:p>
          <a:p>
            <a:pPr algn="ctr">
              <a:lnSpc>
                <a:spcPts val="4351"/>
              </a:lnSpc>
            </a:pPr>
          </a:p>
          <a:p>
            <a:pPr algn="ctr">
              <a:lnSpc>
                <a:spcPts val="4351"/>
              </a:lnSpc>
            </a:pPr>
            <a:r>
              <a:rPr lang="en-US" b="true" sz="3107">
                <a:solidFill>
                  <a:srgbClr val="242422"/>
                </a:solidFill>
                <a:latin typeface="Canva Sans Bold"/>
                <a:ea typeface="Canva Sans Bold"/>
                <a:cs typeface="Canva Sans Bold"/>
                <a:sym typeface="Canva Sans Bold"/>
              </a:rPr>
              <a:t>Frontend:</a:t>
            </a:r>
          </a:p>
          <a:p>
            <a:pPr algn="ctr">
              <a:lnSpc>
                <a:spcPts val="4351"/>
              </a:lnSpc>
            </a:pPr>
            <a:r>
              <a:rPr lang="en-US" sz="3107">
                <a:solidFill>
                  <a:srgbClr val="242422"/>
                </a:solidFill>
                <a:latin typeface="Canva Sans"/>
                <a:ea typeface="Canva Sans"/>
                <a:cs typeface="Canva Sans"/>
                <a:sym typeface="Canva Sans"/>
              </a:rPr>
              <a:t>React (Vite) for dynamic and responsive UI.</a:t>
            </a:r>
          </a:p>
          <a:p>
            <a:pPr algn="ctr">
              <a:lnSpc>
                <a:spcPts val="4351"/>
              </a:lnSpc>
            </a:pPr>
          </a:p>
          <a:p>
            <a:pPr algn="ctr">
              <a:lnSpc>
                <a:spcPts val="4351"/>
              </a:lnSpc>
            </a:pPr>
            <a:r>
              <a:rPr lang="en-US" b="true" sz="3107">
                <a:solidFill>
                  <a:srgbClr val="242422"/>
                </a:solidFill>
                <a:latin typeface="Canva Sans Bold"/>
                <a:ea typeface="Canva Sans Bold"/>
                <a:cs typeface="Canva Sans Bold"/>
                <a:sym typeface="Canva Sans Bold"/>
              </a:rPr>
              <a:t>Backend:</a:t>
            </a:r>
          </a:p>
          <a:p>
            <a:pPr algn="ctr">
              <a:lnSpc>
                <a:spcPts val="4351"/>
              </a:lnSpc>
            </a:pPr>
            <a:r>
              <a:rPr lang="en-US" sz="3107">
                <a:solidFill>
                  <a:srgbClr val="242422"/>
                </a:solidFill>
                <a:latin typeface="Canva Sans"/>
                <a:ea typeface="Canva Sans"/>
                <a:cs typeface="Canva Sans"/>
                <a:sym typeface="Canva Sans"/>
              </a:rPr>
              <a:t>Node.js, Express and Mongoose for server-side development.</a:t>
            </a:r>
          </a:p>
          <a:p>
            <a:pPr algn="ctr">
              <a:lnSpc>
                <a:spcPts val="4351"/>
              </a:lnSpc>
            </a:pPr>
          </a:p>
          <a:p>
            <a:pPr algn="ctr">
              <a:lnSpc>
                <a:spcPts val="4351"/>
              </a:lnSpc>
            </a:pPr>
          </a:p>
          <a:p>
            <a:pPr algn="ctr">
              <a:lnSpc>
                <a:spcPts val="4351"/>
              </a:lnSpc>
            </a:pPr>
          </a:p>
        </p:txBody>
      </p:sp>
      <p:sp>
        <p:nvSpPr>
          <p:cNvPr name="TextBox 4" id="4"/>
          <p:cNvSpPr txBox="true"/>
          <p:nvPr/>
        </p:nvSpPr>
        <p:spPr>
          <a:xfrm rot="0">
            <a:off x="6816087" y="1840275"/>
            <a:ext cx="11471913" cy="8122807"/>
          </a:xfrm>
          <a:prstGeom prst="rect">
            <a:avLst/>
          </a:prstGeom>
        </p:spPr>
        <p:txBody>
          <a:bodyPr anchor="t" rtlCol="false" tIns="0" lIns="0" bIns="0" rIns="0">
            <a:spAutoFit/>
          </a:bodyPr>
          <a:lstStyle/>
          <a:p>
            <a:pPr algn="ctr">
              <a:lnSpc>
                <a:spcPts val="4311"/>
              </a:lnSpc>
            </a:pPr>
            <a:r>
              <a:rPr lang="en-US" sz="3079" b="true">
                <a:solidFill>
                  <a:srgbClr val="242422"/>
                </a:solidFill>
                <a:latin typeface="Canva Sans Bold"/>
                <a:ea typeface="Canva Sans Bold"/>
                <a:cs typeface="Canva Sans Bold"/>
                <a:sym typeface="Canva Sans Bold"/>
              </a:rPr>
              <a:t>Database:</a:t>
            </a:r>
          </a:p>
          <a:p>
            <a:pPr algn="ctr">
              <a:lnSpc>
                <a:spcPts val="4311"/>
              </a:lnSpc>
            </a:pPr>
            <a:r>
              <a:rPr lang="en-US" sz="3079">
                <a:solidFill>
                  <a:srgbClr val="242422"/>
                </a:solidFill>
                <a:latin typeface="Canva Sans"/>
                <a:ea typeface="Canva Sans"/>
                <a:cs typeface="Canva Sans"/>
                <a:sym typeface="Canva Sans"/>
              </a:rPr>
              <a:t>MongoDB for storing user profiles, course </a:t>
            </a:r>
            <a:r>
              <a:rPr lang="en-US" sz="3079">
                <a:solidFill>
                  <a:srgbClr val="242422"/>
                </a:solidFill>
                <a:latin typeface="Canva Sans"/>
                <a:ea typeface="Canva Sans"/>
                <a:cs typeface="Canva Sans"/>
                <a:sym typeface="Canva Sans"/>
              </a:rPr>
              <a:t>details, and application data.</a:t>
            </a:r>
          </a:p>
          <a:p>
            <a:pPr algn="ctr">
              <a:lnSpc>
                <a:spcPts val="4311"/>
              </a:lnSpc>
            </a:pPr>
          </a:p>
          <a:p>
            <a:pPr algn="ctr">
              <a:lnSpc>
                <a:spcPts val="4311"/>
              </a:lnSpc>
            </a:pPr>
            <a:r>
              <a:rPr lang="en-US" b="true" sz="3079">
                <a:solidFill>
                  <a:srgbClr val="242422"/>
                </a:solidFill>
                <a:latin typeface="Canva Sans Bold"/>
                <a:ea typeface="Canva Sans Bold"/>
                <a:cs typeface="Canva Sans Bold"/>
                <a:sym typeface="Canva Sans Bold"/>
              </a:rPr>
              <a:t>Authentication:</a:t>
            </a:r>
          </a:p>
          <a:p>
            <a:pPr algn="ctr">
              <a:lnSpc>
                <a:spcPts val="4311"/>
              </a:lnSpc>
            </a:pPr>
            <a:r>
              <a:rPr lang="en-US" sz="3079">
                <a:solidFill>
                  <a:srgbClr val="242422"/>
                </a:solidFill>
                <a:latin typeface="Canva Sans"/>
                <a:ea typeface="Canva Sans"/>
                <a:cs typeface="Canva Sans"/>
                <a:sym typeface="Canva Sans"/>
              </a:rPr>
              <a:t>JWT (JSON Web Tokens) for secure authentication.</a:t>
            </a:r>
          </a:p>
          <a:p>
            <a:pPr algn="ctr">
              <a:lnSpc>
                <a:spcPts val="4311"/>
              </a:lnSpc>
            </a:pPr>
          </a:p>
          <a:p>
            <a:pPr algn="ctr">
              <a:lnSpc>
                <a:spcPts val="4311"/>
              </a:lnSpc>
            </a:pPr>
            <a:r>
              <a:rPr lang="en-US" b="true" sz="3079">
                <a:solidFill>
                  <a:srgbClr val="242422"/>
                </a:solidFill>
                <a:latin typeface="Canva Sans Bold"/>
                <a:ea typeface="Canva Sans Bold"/>
                <a:cs typeface="Canva Sans Bold"/>
                <a:sym typeface="Canva Sans Bold"/>
              </a:rPr>
              <a:t>Video Conferencing:</a:t>
            </a:r>
          </a:p>
          <a:p>
            <a:pPr algn="ctr">
              <a:lnSpc>
                <a:spcPts val="4311"/>
              </a:lnSpc>
            </a:pPr>
            <a:r>
              <a:rPr lang="en-US" sz="3079">
                <a:solidFill>
                  <a:srgbClr val="242422"/>
                </a:solidFill>
                <a:latin typeface="Canva Sans"/>
                <a:ea typeface="Canva Sans"/>
                <a:cs typeface="Canva Sans"/>
                <a:sym typeface="Canva Sans"/>
              </a:rPr>
              <a:t>Integrate WebRTC for real-time video communication.</a:t>
            </a:r>
          </a:p>
          <a:p>
            <a:pPr algn="ctr">
              <a:lnSpc>
                <a:spcPts val="4311"/>
              </a:lnSpc>
            </a:pPr>
            <a:r>
              <a:rPr lang="en-US" sz="3079">
                <a:solidFill>
                  <a:srgbClr val="242422"/>
                </a:solidFill>
                <a:latin typeface="Canva Sans"/>
                <a:ea typeface="Canva Sans"/>
                <a:cs typeface="Canva Sans"/>
                <a:sym typeface="Canva Sans"/>
              </a:rPr>
              <a:t>Or just using google meet link</a:t>
            </a:r>
          </a:p>
          <a:p>
            <a:pPr algn="ctr">
              <a:lnSpc>
                <a:spcPts val="4311"/>
              </a:lnSpc>
            </a:pPr>
          </a:p>
          <a:p>
            <a:pPr algn="ctr">
              <a:lnSpc>
                <a:spcPts val="4311"/>
              </a:lnSpc>
            </a:pPr>
            <a:r>
              <a:rPr lang="en-US" b="true" sz="3079">
                <a:solidFill>
                  <a:srgbClr val="242422"/>
                </a:solidFill>
                <a:latin typeface="Canva Sans Bold"/>
                <a:ea typeface="Canva Sans Bold"/>
                <a:cs typeface="Canva Sans Bold"/>
                <a:sym typeface="Canva Sans Bold"/>
              </a:rPr>
              <a:t>Payment Integration:</a:t>
            </a:r>
          </a:p>
          <a:p>
            <a:pPr algn="ctr">
              <a:lnSpc>
                <a:spcPts val="4311"/>
              </a:lnSpc>
            </a:pPr>
            <a:r>
              <a:rPr lang="en-US" sz="3079">
                <a:solidFill>
                  <a:srgbClr val="242422"/>
                </a:solidFill>
                <a:latin typeface="Canva Sans"/>
                <a:ea typeface="Canva Sans"/>
                <a:cs typeface="Canva Sans"/>
                <a:sym typeface="Canva Sans"/>
              </a:rPr>
              <a:t>Stripe or PayPal or razorpay for secure and seamless payments</a:t>
            </a:r>
          </a:p>
          <a:p>
            <a:pPr algn="ctr">
              <a:lnSpc>
                <a:spcPts val="4311"/>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C6C5C4"/>
        </a:solidFill>
      </p:bgPr>
    </p:bg>
    <p:spTree>
      <p:nvGrpSpPr>
        <p:cNvPr id="1" name=""/>
        <p:cNvGrpSpPr/>
        <p:nvPr/>
      </p:nvGrpSpPr>
      <p:grpSpPr>
        <a:xfrm>
          <a:off x="0" y="0"/>
          <a:ext cx="0" cy="0"/>
          <a:chOff x="0" y="0"/>
          <a:chExt cx="0" cy="0"/>
        </a:xfrm>
      </p:grpSpPr>
      <p:sp>
        <p:nvSpPr>
          <p:cNvPr name="Freeform 2" id="2"/>
          <p:cNvSpPr/>
          <p:nvPr/>
        </p:nvSpPr>
        <p:spPr>
          <a:xfrm flipH="false" flipV="false" rot="0">
            <a:off x="12982861" y="594556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2436813" y="2986705"/>
            <a:ext cx="5246391" cy="5246370"/>
            <a:chOff x="0" y="0"/>
            <a:chExt cx="6350025" cy="6350000"/>
          </a:xfrm>
        </p:grpSpPr>
        <p:sp>
          <p:nvSpPr>
            <p:cNvPr name="Freeform 4" id="4"/>
            <p:cNvSpPr/>
            <p:nvPr/>
          </p:nvSpPr>
          <p:spPr>
            <a:xfrm flipH="false" flipV="false" rot="0">
              <a:off x="0" y="0"/>
              <a:ext cx="6350026" cy="6350000"/>
            </a:xfrm>
            <a:custGeom>
              <a:avLst/>
              <a:gdLst/>
              <a:ahLst/>
              <a:cxnLst/>
              <a:rect r="r" b="b" t="t" l="l"/>
              <a:pathLst>
                <a:path h="6350000" w="6350026">
                  <a:moveTo>
                    <a:pt x="0" y="0"/>
                  </a:moveTo>
                  <a:lnTo>
                    <a:pt x="6350026" y="0"/>
                  </a:lnTo>
                  <a:lnTo>
                    <a:pt x="6350026" y="6350000"/>
                  </a:lnTo>
                  <a:lnTo>
                    <a:pt x="0" y="6350000"/>
                  </a:lnTo>
                  <a:close/>
                </a:path>
              </a:pathLst>
            </a:custGeom>
            <a:blipFill>
              <a:blip r:embed="rId4"/>
              <a:stretch>
                <a:fillRect l="-25046" t="0" r="-25046" b="0"/>
              </a:stretch>
            </a:blipFill>
          </p:spPr>
        </p:sp>
      </p:grpSp>
      <p:sp>
        <p:nvSpPr>
          <p:cNvPr name="TextBox 5" id="5"/>
          <p:cNvSpPr txBox="true"/>
          <p:nvPr/>
        </p:nvSpPr>
        <p:spPr>
          <a:xfrm rot="0">
            <a:off x="3240125" y="30162"/>
            <a:ext cx="10929913" cy="1450976"/>
          </a:xfrm>
          <a:prstGeom prst="rect">
            <a:avLst/>
          </a:prstGeom>
        </p:spPr>
        <p:txBody>
          <a:bodyPr anchor="t" rtlCol="false" tIns="0" lIns="0" bIns="0" rIns="0">
            <a:spAutoFit/>
          </a:bodyPr>
          <a:lstStyle/>
          <a:p>
            <a:pPr algn="ctr">
              <a:lnSpc>
                <a:spcPts val="11899"/>
              </a:lnSpc>
            </a:pPr>
            <a:r>
              <a:rPr lang="en-US" sz="8499">
                <a:solidFill>
                  <a:srgbClr val="242422"/>
                </a:solidFill>
                <a:latin typeface="Be Vietnam"/>
                <a:ea typeface="Be Vietnam"/>
                <a:cs typeface="Be Vietnam"/>
                <a:sym typeface="Be Vietnam"/>
              </a:rPr>
              <a:t>CONCLUSION</a:t>
            </a:r>
          </a:p>
        </p:txBody>
      </p:sp>
      <p:sp>
        <p:nvSpPr>
          <p:cNvPr name="TextBox 6" id="6"/>
          <p:cNvSpPr txBox="true"/>
          <p:nvPr/>
        </p:nvSpPr>
        <p:spPr>
          <a:xfrm rot="0">
            <a:off x="648275" y="2008829"/>
            <a:ext cx="10990397" cy="7551964"/>
          </a:xfrm>
          <a:prstGeom prst="rect">
            <a:avLst/>
          </a:prstGeom>
        </p:spPr>
        <p:txBody>
          <a:bodyPr anchor="t" rtlCol="false" tIns="0" lIns="0" bIns="0" rIns="0">
            <a:spAutoFit/>
          </a:bodyPr>
          <a:lstStyle/>
          <a:p>
            <a:pPr algn="l">
              <a:lnSpc>
                <a:spcPts val="4615"/>
              </a:lnSpc>
            </a:pPr>
            <a:r>
              <a:rPr lang="en-US" sz="3296">
                <a:solidFill>
                  <a:srgbClr val="242422"/>
                </a:solidFill>
                <a:latin typeface="Be Vietnam"/>
                <a:ea typeface="Be Vietnam"/>
                <a:cs typeface="Be Vietnam"/>
                <a:sym typeface="Be Vietnam"/>
              </a:rPr>
              <a:t>The online learning platform built using the MERN stack effectively serves students, teachers, and admins with tailored features like user authentication, application approval, and dashboards. It facilitates seamless course purchases and real-time interactions via integrated video conferencing. In-platform messaging enhances communication, while secure payment gateways ensure smooth transactions. With a modern tech stack, the platform offers scalability, responsiveness, and a user-friendly experience. This project sets the foundation for an engaging and efficient online learning environment.</a:t>
            </a:r>
          </a:p>
        </p:txBody>
      </p:sp>
      <p:sp>
        <p:nvSpPr>
          <p:cNvPr name="Freeform 7" id="7"/>
          <p:cNvSpPr/>
          <p:nvPr/>
        </p:nvSpPr>
        <p:spPr>
          <a:xfrm flipH="false" flipV="false" rot="0">
            <a:off x="-3009325"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C6C5C4"/>
        </a:solidFill>
      </p:bgPr>
    </p:bg>
    <p:spTree>
      <p:nvGrpSpPr>
        <p:cNvPr id="1" name=""/>
        <p:cNvGrpSpPr/>
        <p:nvPr/>
      </p:nvGrpSpPr>
      <p:grpSpPr>
        <a:xfrm>
          <a:off x="0" y="0"/>
          <a:ext cx="0" cy="0"/>
          <a:chOff x="0" y="0"/>
          <a:chExt cx="0" cy="0"/>
        </a:xfrm>
      </p:grpSpPr>
      <p:sp>
        <p:nvSpPr>
          <p:cNvPr name="TextBox 2" id="2"/>
          <p:cNvSpPr txBox="true"/>
          <p:nvPr/>
        </p:nvSpPr>
        <p:spPr>
          <a:xfrm rot="0">
            <a:off x="4554977" y="3738510"/>
            <a:ext cx="11627497" cy="2524229"/>
          </a:xfrm>
          <a:prstGeom prst="rect">
            <a:avLst/>
          </a:prstGeom>
        </p:spPr>
        <p:txBody>
          <a:bodyPr anchor="t" rtlCol="false" tIns="0" lIns="0" bIns="0" rIns="0">
            <a:spAutoFit/>
          </a:bodyPr>
          <a:lstStyle/>
          <a:p>
            <a:pPr algn="ctr">
              <a:lnSpc>
                <a:spcPts val="20573"/>
              </a:lnSpc>
            </a:pPr>
            <a:r>
              <a:rPr lang="en-US" sz="14695">
                <a:solidFill>
                  <a:srgbClr val="242422"/>
                </a:solidFill>
                <a:latin typeface="Be Vietnam"/>
                <a:ea typeface="Be Vietnam"/>
                <a:cs typeface="Be Vietnam"/>
                <a:sym typeface="Be Vietnam"/>
              </a:rPr>
              <a:t>THANK YOU</a:t>
            </a:r>
          </a:p>
        </p:txBody>
      </p:sp>
      <p:grpSp>
        <p:nvGrpSpPr>
          <p:cNvPr name="Group 3" id="3"/>
          <p:cNvGrpSpPr/>
          <p:nvPr/>
        </p:nvGrpSpPr>
        <p:grpSpPr>
          <a:xfrm rot="0">
            <a:off x="-31071" y="0"/>
            <a:ext cx="4239083" cy="10287000"/>
            <a:chOff x="0" y="0"/>
            <a:chExt cx="5652111" cy="13716000"/>
          </a:xfrm>
        </p:grpSpPr>
        <p:grpSp>
          <p:nvGrpSpPr>
            <p:cNvPr name="Group 4" id="4"/>
            <p:cNvGrpSpPr/>
            <p:nvPr/>
          </p:nvGrpSpPr>
          <p:grpSpPr>
            <a:xfrm rot="0">
              <a:off x="2826056" y="0"/>
              <a:ext cx="2826056" cy="13716000"/>
              <a:chOff x="0" y="0"/>
              <a:chExt cx="558233" cy="2709333"/>
            </a:xfrm>
          </p:grpSpPr>
          <p:sp>
            <p:nvSpPr>
              <p:cNvPr name="Freeform 5" id="5"/>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4E423B"/>
              </a:solidFill>
            </p:spPr>
          </p:sp>
          <p:sp>
            <p:nvSpPr>
              <p:cNvPr name="TextBox 6" id="6"/>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413028" y="0"/>
              <a:ext cx="2826056" cy="13716000"/>
              <a:chOff x="0" y="0"/>
              <a:chExt cx="558233" cy="2709333"/>
            </a:xfrm>
          </p:grpSpPr>
          <p:sp>
            <p:nvSpPr>
              <p:cNvPr name="Freeform 8" id="8"/>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75706B"/>
              </a:solidFill>
            </p:spPr>
          </p:sp>
          <p:sp>
            <p:nvSpPr>
              <p:cNvPr name="TextBox 9" id="9"/>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2826056" cy="13716000"/>
              <a:chOff x="0" y="0"/>
              <a:chExt cx="558233" cy="2709333"/>
            </a:xfrm>
          </p:grpSpPr>
          <p:sp>
            <p:nvSpPr>
              <p:cNvPr name="Freeform 11" id="11"/>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242422"/>
              </a:solidFill>
            </p:spPr>
          </p:sp>
          <p:sp>
            <p:nvSpPr>
              <p:cNvPr name="TextBox 12" id="12"/>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3" id="13"/>
          <p:cNvSpPr/>
          <p:nvPr/>
        </p:nvSpPr>
        <p:spPr>
          <a:xfrm flipH="false" flipV="false" rot="0">
            <a:off x="12412831" y="802621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1413653" y="-57369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C6C5C4"/>
        </a:solidFill>
      </p:bgPr>
    </p:bg>
    <p:spTree>
      <p:nvGrpSpPr>
        <p:cNvPr id="1" name=""/>
        <p:cNvGrpSpPr/>
        <p:nvPr/>
      </p:nvGrpSpPr>
      <p:grpSpPr>
        <a:xfrm>
          <a:off x="0" y="0"/>
          <a:ext cx="0" cy="0"/>
          <a:chOff x="0" y="0"/>
          <a:chExt cx="0" cy="0"/>
        </a:xfrm>
      </p:grpSpPr>
      <p:sp>
        <p:nvSpPr>
          <p:cNvPr name="TextBox 2" id="2"/>
          <p:cNvSpPr txBox="true"/>
          <p:nvPr/>
        </p:nvSpPr>
        <p:spPr>
          <a:xfrm rot="0">
            <a:off x="1791340" y="2905505"/>
            <a:ext cx="14705320" cy="5170668"/>
          </a:xfrm>
          <a:prstGeom prst="rect">
            <a:avLst/>
          </a:prstGeom>
        </p:spPr>
        <p:txBody>
          <a:bodyPr anchor="t" rtlCol="false" tIns="0" lIns="0" bIns="0" rIns="0">
            <a:spAutoFit/>
          </a:bodyPr>
          <a:lstStyle/>
          <a:p>
            <a:pPr algn="l">
              <a:lnSpc>
                <a:spcPts val="5852"/>
              </a:lnSpc>
            </a:pPr>
          </a:p>
          <a:p>
            <a:pPr algn="l">
              <a:lnSpc>
                <a:spcPts val="5852"/>
              </a:lnSpc>
            </a:pPr>
            <a:r>
              <a:rPr lang="en-US" sz="4180">
                <a:solidFill>
                  <a:srgbClr val="242422"/>
                </a:solidFill>
                <a:latin typeface="Be Vietnam"/>
                <a:ea typeface="Be Vietnam"/>
                <a:cs typeface="Be Vietnam"/>
                <a:sym typeface="Be Vietnam"/>
              </a:rPr>
              <a:t>Develop a comprehensive online learning platform with three user types (Student, Teacher, Admin), featuring course creation, approval process, and live video conferencing.</a:t>
            </a:r>
          </a:p>
          <a:p>
            <a:pPr algn="l">
              <a:lnSpc>
                <a:spcPts val="5852"/>
              </a:lnSpc>
            </a:pPr>
          </a:p>
          <a:p>
            <a:pPr algn="l">
              <a:lnSpc>
                <a:spcPts val="5852"/>
              </a:lnSpc>
            </a:pPr>
          </a:p>
        </p:txBody>
      </p:sp>
      <p:sp>
        <p:nvSpPr>
          <p:cNvPr name="Freeform 3" id="3"/>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242422"/>
                </a:solidFill>
                <a:latin typeface="Be Vietnam"/>
                <a:ea typeface="Be Vietnam"/>
                <a:cs typeface="Be Vietnam"/>
                <a:sym typeface="Be Vietnam"/>
              </a:rPr>
              <a:t>OBJECTIVE:</a:t>
            </a:r>
          </a:p>
        </p:txBody>
      </p:sp>
      <p:sp>
        <p:nvSpPr>
          <p:cNvPr name="Freeform 5" id="5"/>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C6C5C4"/>
        </a:solidFill>
      </p:bgPr>
    </p:bg>
    <p:spTree>
      <p:nvGrpSpPr>
        <p:cNvPr id="1" name=""/>
        <p:cNvGrpSpPr/>
        <p:nvPr/>
      </p:nvGrpSpPr>
      <p:grpSpPr>
        <a:xfrm>
          <a:off x="0" y="0"/>
          <a:ext cx="0" cy="0"/>
          <a:chOff x="0" y="0"/>
          <a:chExt cx="0" cy="0"/>
        </a:xfrm>
      </p:grpSpPr>
      <p:sp>
        <p:nvSpPr>
          <p:cNvPr name="TextBox 2" id="2"/>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242422"/>
                </a:solidFill>
                <a:latin typeface="Be Vietnam"/>
                <a:ea typeface="Be Vietnam"/>
                <a:cs typeface="Be Vietnam"/>
                <a:sym typeface="Be Vietnam"/>
              </a:rPr>
              <a:t>OVERVIEW</a:t>
            </a:r>
          </a:p>
        </p:txBody>
      </p:sp>
      <p:sp>
        <p:nvSpPr>
          <p:cNvPr name="TextBox 3" id="3"/>
          <p:cNvSpPr txBox="true"/>
          <p:nvPr/>
        </p:nvSpPr>
        <p:spPr>
          <a:xfrm rot="0">
            <a:off x="1800061" y="3199130"/>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242422"/>
                </a:solidFill>
                <a:latin typeface="Be Vietnam"/>
                <a:ea typeface="Be Vietnam"/>
                <a:cs typeface="Be Vietnam"/>
                <a:sym typeface="Be Vietnam"/>
              </a:rPr>
              <a:t>Introduction</a:t>
            </a:r>
          </a:p>
        </p:txBody>
      </p:sp>
      <p:sp>
        <p:nvSpPr>
          <p:cNvPr name="TextBox 4" id="4"/>
          <p:cNvSpPr txBox="true"/>
          <p:nvPr/>
        </p:nvSpPr>
        <p:spPr>
          <a:xfrm rot="0">
            <a:off x="1800061" y="5253673"/>
            <a:ext cx="4480960" cy="1287145"/>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242422"/>
                </a:solidFill>
                <a:latin typeface="Be Vietnam"/>
                <a:ea typeface="Be Vietnam"/>
                <a:cs typeface="Be Vietnam"/>
                <a:sym typeface="Be Vietnam"/>
              </a:rPr>
              <a:t>User Authentication</a:t>
            </a:r>
          </a:p>
        </p:txBody>
      </p:sp>
      <p:sp>
        <p:nvSpPr>
          <p:cNvPr name="TextBox 5" id="5"/>
          <p:cNvSpPr txBox="true"/>
          <p:nvPr/>
        </p:nvSpPr>
        <p:spPr>
          <a:xfrm rot="0">
            <a:off x="1849473" y="6826568"/>
            <a:ext cx="5241454" cy="1287145"/>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242422"/>
                </a:solidFill>
                <a:latin typeface="Be Vietnam"/>
                <a:ea typeface="Be Vietnam"/>
                <a:cs typeface="Be Vietnam"/>
                <a:sym typeface="Be Vietnam"/>
              </a:rPr>
              <a:t>Application Approval</a:t>
            </a:r>
          </a:p>
        </p:txBody>
      </p:sp>
      <p:sp>
        <p:nvSpPr>
          <p:cNvPr name="TextBox 6" id="6"/>
          <p:cNvSpPr txBox="true"/>
          <p:nvPr/>
        </p:nvSpPr>
        <p:spPr>
          <a:xfrm rot="0">
            <a:off x="6949965" y="3305470"/>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242422"/>
                </a:solidFill>
                <a:latin typeface="Be Vietnam"/>
                <a:ea typeface="Be Vietnam"/>
                <a:cs typeface="Be Vietnam"/>
                <a:sym typeface="Be Vietnam"/>
              </a:rPr>
              <a:t>Dashboard</a:t>
            </a:r>
          </a:p>
        </p:txBody>
      </p:sp>
      <p:sp>
        <p:nvSpPr>
          <p:cNvPr name="TextBox 7" id="7"/>
          <p:cNvSpPr txBox="true"/>
          <p:nvPr/>
        </p:nvSpPr>
        <p:spPr>
          <a:xfrm rot="0">
            <a:off x="6949209" y="4513580"/>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242422"/>
                </a:solidFill>
                <a:latin typeface="Be Vietnam"/>
                <a:ea typeface="Be Vietnam"/>
                <a:cs typeface="Be Vietnam"/>
                <a:sym typeface="Be Vietnam"/>
              </a:rPr>
              <a:t>Couse Purchase</a:t>
            </a:r>
          </a:p>
        </p:txBody>
      </p:sp>
      <p:sp>
        <p:nvSpPr>
          <p:cNvPr name="TextBox 8" id="8"/>
          <p:cNvSpPr txBox="true"/>
          <p:nvPr/>
        </p:nvSpPr>
        <p:spPr>
          <a:xfrm rot="0">
            <a:off x="6949209" y="5512140"/>
            <a:ext cx="4480960" cy="194437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242422"/>
                </a:solidFill>
                <a:latin typeface="Be Vietnam"/>
                <a:ea typeface="Be Vietnam"/>
                <a:cs typeface="Be Vietnam"/>
                <a:sym typeface="Be Vietnam"/>
              </a:rPr>
              <a:t> Live Video Conferencing</a:t>
            </a:r>
          </a:p>
          <a:p>
            <a:pPr algn="l">
              <a:lnSpc>
                <a:spcPts val="5179"/>
              </a:lnSpc>
            </a:pPr>
          </a:p>
        </p:txBody>
      </p:sp>
      <p:sp>
        <p:nvSpPr>
          <p:cNvPr name="TextBox 9" id="9"/>
          <p:cNvSpPr txBox="true"/>
          <p:nvPr/>
        </p:nvSpPr>
        <p:spPr>
          <a:xfrm rot="0">
            <a:off x="6949209" y="6968173"/>
            <a:ext cx="5055568" cy="1287145"/>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242422"/>
                </a:solidFill>
                <a:latin typeface="Be Vietnam"/>
                <a:ea typeface="Be Vietnam"/>
                <a:cs typeface="Be Vietnam"/>
                <a:sym typeface="Be Vietnam"/>
              </a:rPr>
              <a:t>Communication</a:t>
            </a:r>
          </a:p>
          <a:p>
            <a:pPr algn="l">
              <a:lnSpc>
                <a:spcPts val="5179"/>
              </a:lnSpc>
            </a:pPr>
          </a:p>
        </p:txBody>
      </p:sp>
      <p:sp>
        <p:nvSpPr>
          <p:cNvPr name="TextBox 10" id="10"/>
          <p:cNvSpPr txBox="true"/>
          <p:nvPr/>
        </p:nvSpPr>
        <p:spPr>
          <a:xfrm rot="0">
            <a:off x="12677944" y="3199130"/>
            <a:ext cx="4480960" cy="194437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242422"/>
                </a:solidFill>
                <a:latin typeface="Be Vietnam"/>
                <a:ea typeface="Be Vietnam"/>
                <a:cs typeface="Be Vietnam"/>
                <a:sym typeface="Be Vietnam"/>
              </a:rPr>
              <a:t>Payment Integration</a:t>
            </a:r>
          </a:p>
          <a:p>
            <a:pPr algn="l">
              <a:lnSpc>
                <a:spcPts val="5179"/>
              </a:lnSpc>
            </a:pPr>
          </a:p>
        </p:txBody>
      </p:sp>
      <p:sp>
        <p:nvSpPr>
          <p:cNvPr name="TextBox 11" id="11"/>
          <p:cNvSpPr txBox="true"/>
          <p:nvPr/>
        </p:nvSpPr>
        <p:spPr>
          <a:xfrm rot="0">
            <a:off x="12677944" y="4690427"/>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242422"/>
                </a:solidFill>
                <a:latin typeface="Be Vietnam"/>
                <a:ea typeface="Be Vietnam"/>
                <a:cs typeface="Be Vietnam"/>
                <a:sym typeface="Be Vietnam"/>
              </a:rPr>
              <a:t>Conclusion</a:t>
            </a:r>
          </a:p>
        </p:txBody>
      </p:sp>
      <p:sp>
        <p:nvSpPr>
          <p:cNvPr name="TextBox 12" id="12"/>
          <p:cNvSpPr txBox="true"/>
          <p:nvPr/>
        </p:nvSpPr>
        <p:spPr>
          <a:xfrm rot="0">
            <a:off x="12490552" y="5723255"/>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242422"/>
                </a:solidFill>
                <a:latin typeface="Be Vietnam"/>
                <a:ea typeface="Be Vietnam"/>
                <a:cs typeface="Be Vietnam"/>
                <a:sym typeface="Be Vietnam"/>
              </a:rPr>
              <a:t>Thank You</a:t>
            </a:r>
          </a:p>
        </p:txBody>
      </p:sp>
      <p:sp>
        <p:nvSpPr>
          <p:cNvPr name="Freeform 13" id="13"/>
          <p:cNvSpPr/>
          <p:nvPr/>
        </p:nvSpPr>
        <p:spPr>
          <a:xfrm flipH="false" flipV="false" rot="0">
            <a:off x="-2845001" y="43433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3620750" y="614206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1800061" y="4114800"/>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242422"/>
                </a:solidFill>
                <a:latin typeface="Be Vietnam"/>
                <a:ea typeface="Be Vietnam"/>
                <a:cs typeface="Be Vietnam"/>
                <a:sym typeface="Be Vietnam"/>
              </a:rPr>
              <a:t>Features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C6C5C4"/>
        </a:solidFill>
      </p:bgPr>
    </p:bg>
    <p:spTree>
      <p:nvGrpSpPr>
        <p:cNvPr id="1" name=""/>
        <p:cNvGrpSpPr/>
        <p:nvPr/>
      </p:nvGrpSpPr>
      <p:grpSpPr>
        <a:xfrm>
          <a:off x="0" y="0"/>
          <a:ext cx="0" cy="0"/>
          <a:chOff x="0" y="0"/>
          <a:chExt cx="0" cy="0"/>
        </a:xfrm>
      </p:grpSpPr>
      <p:sp>
        <p:nvSpPr>
          <p:cNvPr name="Freeform 2" id="2"/>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2012909" y="2797221"/>
            <a:ext cx="5246391" cy="5246370"/>
            <a:chOff x="0" y="0"/>
            <a:chExt cx="6350025" cy="6350000"/>
          </a:xfrm>
        </p:grpSpPr>
        <p:sp>
          <p:nvSpPr>
            <p:cNvPr name="Freeform 4" id="4"/>
            <p:cNvSpPr/>
            <p:nvPr/>
          </p:nvSpPr>
          <p:spPr>
            <a:xfrm flipH="false" flipV="false" rot="0">
              <a:off x="0" y="0"/>
              <a:ext cx="6350026" cy="6350000"/>
            </a:xfrm>
            <a:custGeom>
              <a:avLst/>
              <a:gdLst/>
              <a:ahLst/>
              <a:cxnLst/>
              <a:rect r="r" b="b" t="t" l="l"/>
              <a:pathLst>
                <a:path h="6350000" w="6350026">
                  <a:moveTo>
                    <a:pt x="0" y="0"/>
                  </a:moveTo>
                  <a:lnTo>
                    <a:pt x="6350026" y="0"/>
                  </a:lnTo>
                  <a:lnTo>
                    <a:pt x="6350026" y="6350000"/>
                  </a:lnTo>
                  <a:lnTo>
                    <a:pt x="0" y="6350000"/>
                  </a:lnTo>
                  <a:close/>
                </a:path>
              </a:pathLst>
            </a:custGeom>
            <a:blipFill>
              <a:blip r:embed="rId4"/>
              <a:stretch>
                <a:fillRect l="-55262" t="0" r="-55262" b="0"/>
              </a:stretch>
            </a:blipFill>
          </p:spPr>
        </p:sp>
      </p:grpSp>
      <p:sp>
        <p:nvSpPr>
          <p:cNvPr name="TextBox 5" id="5"/>
          <p:cNvSpPr txBox="true"/>
          <p:nvPr/>
        </p:nvSpPr>
        <p:spPr>
          <a:xfrm rot="0">
            <a:off x="2057502" y="187966"/>
            <a:ext cx="13180039" cy="1450976"/>
          </a:xfrm>
          <a:prstGeom prst="rect">
            <a:avLst/>
          </a:prstGeom>
        </p:spPr>
        <p:txBody>
          <a:bodyPr anchor="t" rtlCol="false" tIns="0" lIns="0" bIns="0" rIns="0">
            <a:spAutoFit/>
          </a:bodyPr>
          <a:lstStyle/>
          <a:p>
            <a:pPr algn="ctr">
              <a:lnSpc>
                <a:spcPts val="11899"/>
              </a:lnSpc>
            </a:pPr>
            <a:r>
              <a:rPr lang="en-US" sz="8499">
                <a:solidFill>
                  <a:srgbClr val="242422"/>
                </a:solidFill>
                <a:latin typeface="Be Vietnam"/>
                <a:ea typeface="Be Vietnam"/>
                <a:cs typeface="Be Vietnam"/>
                <a:sym typeface="Be Vietnam"/>
              </a:rPr>
              <a:t>INTRODUCTION</a:t>
            </a:r>
          </a:p>
        </p:txBody>
      </p:sp>
      <p:sp>
        <p:nvSpPr>
          <p:cNvPr name="Freeform 6" id="6"/>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564105" y="2892732"/>
            <a:ext cx="10277682" cy="5510970"/>
          </a:xfrm>
          <a:prstGeom prst="rect">
            <a:avLst/>
          </a:prstGeom>
        </p:spPr>
        <p:txBody>
          <a:bodyPr anchor="t" rtlCol="false" tIns="0" lIns="0" bIns="0" rIns="0">
            <a:spAutoFit/>
          </a:bodyPr>
          <a:lstStyle/>
          <a:p>
            <a:pPr algn="l">
              <a:lnSpc>
                <a:spcPts val="3989"/>
              </a:lnSpc>
            </a:pPr>
            <a:r>
              <a:rPr lang="en-US" sz="2849">
                <a:solidFill>
                  <a:srgbClr val="242422"/>
                </a:solidFill>
                <a:latin typeface="Be Vietnam"/>
                <a:ea typeface="Be Vietnam"/>
                <a:cs typeface="Be Vietnam"/>
                <a:sym typeface="Be Vietnam"/>
              </a:rPr>
              <a:t>This project aims to develop a comprehensive online learning platform using the MERN stack, catering to Students, Teachers, and Administrators. It will facilitate course creation and management, incorporating a rigorous approval process to ensure quality content. The platform will also feature live video conferencing for real-time interaction between students and instructors. By enhancing accessibility and engagement, this platform seeks to revolutionize the online learning experience. Join us in building an innovative educational environment that bridges geographical divides.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C6C5C4"/>
        </a:solidFill>
      </p:bgPr>
    </p:bg>
    <p:spTree>
      <p:nvGrpSpPr>
        <p:cNvPr id="1" name=""/>
        <p:cNvGrpSpPr/>
        <p:nvPr/>
      </p:nvGrpSpPr>
      <p:grpSpPr>
        <a:xfrm>
          <a:off x="0" y="0"/>
          <a:ext cx="0" cy="0"/>
          <a:chOff x="0" y="0"/>
          <a:chExt cx="0" cy="0"/>
        </a:xfrm>
      </p:grpSpPr>
      <p:sp>
        <p:nvSpPr>
          <p:cNvPr name="Freeform 2" id="2"/>
          <p:cNvSpPr/>
          <p:nvPr/>
        </p:nvSpPr>
        <p:spPr>
          <a:xfrm flipH="false" flipV="false" rot="0">
            <a:off x="7512165" y="-155385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92058" y="9048108"/>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9078" y="2317751"/>
            <a:ext cx="14898776" cy="7749003"/>
          </a:xfrm>
          <a:custGeom>
            <a:avLst/>
            <a:gdLst/>
            <a:ahLst/>
            <a:cxnLst/>
            <a:rect r="r" b="b" t="t" l="l"/>
            <a:pathLst>
              <a:path h="7749003" w="14898776">
                <a:moveTo>
                  <a:pt x="0" y="0"/>
                </a:moveTo>
                <a:lnTo>
                  <a:pt x="14898776" y="0"/>
                </a:lnTo>
                <a:lnTo>
                  <a:pt x="14898776" y="7749002"/>
                </a:lnTo>
                <a:lnTo>
                  <a:pt x="0" y="7749002"/>
                </a:lnTo>
                <a:lnTo>
                  <a:pt x="0" y="0"/>
                </a:lnTo>
                <a:close/>
              </a:path>
            </a:pathLst>
          </a:custGeom>
          <a:blipFill>
            <a:blip r:embed="rId4"/>
            <a:stretch>
              <a:fillRect l="-1016" t="0" r="-19274" b="-10002"/>
            </a:stretch>
          </a:blipFill>
        </p:spPr>
      </p:sp>
      <p:sp>
        <p:nvSpPr>
          <p:cNvPr name="TextBox 5" id="5"/>
          <p:cNvSpPr txBox="true"/>
          <p:nvPr/>
        </p:nvSpPr>
        <p:spPr>
          <a:xfrm rot="0">
            <a:off x="3466213" y="442859"/>
            <a:ext cx="10451219" cy="1450976"/>
          </a:xfrm>
          <a:prstGeom prst="rect">
            <a:avLst/>
          </a:prstGeom>
        </p:spPr>
        <p:txBody>
          <a:bodyPr anchor="t" rtlCol="false" tIns="0" lIns="0" bIns="0" rIns="0">
            <a:spAutoFit/>
          </a:bodyPr>
          <a:lstStyle/>
          <a:p>
            <a:pPr algn="ctr">
              <a:lnSpc>
                <a:spcPts val="11899"/>
              </a:lnSpc>
            </a:pPr>
            <a:r>
              <a:rPr lang="en-US" sz="8499">
                <a:solidFill>
                  <a:srgbClr val="242422"/>
                </a:solidFill>
                <a:latin typeface="Be Vietnam"/>
                <a:ea typeface="Be Vietnam"/>
                <a:cs typeface="Be Vietnam"/>
                <a:sym typeface="Be Vietnam"/>
              </a:rPr>
              <a:t>FEATURES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C6C5C4"/>
        </a:solidFill>
      </p:bgPr>
    </p:bg>
    <p:spTree>
      <p:nvGrpSpPr>
        <p:cNvPr id="1" name=""/>
        <p:cNvGrpSpPr/>
        <p:nvPr/>
      </p:nvGrpSpPr>
      <p:grpSpPr>
        <a:xfrm>
          <a:off x="0" y="0"/>
          <a:ext cx="0" cy="0"/>
          <a:chOff x="0" y="0"/>
          <a:chExt cx="0" cy="0"/>
        </a:xfrm>
      </p:grpSpPr>
      <p:sp>
        <p:nvSpPr>
          <p:cNvPr name="TextBox 2" id="2"/>
          <p:cNvSpPr txBox="true"/>
          <p:nvPr/>
        </p:nvSpPr>
        <p:spPr>
          <a:xfrm rot="0">
            <a:off x="1028700" y="866775"/>
            <a:ext cx="16230600" cy="2955926"/>
          </a:xfrm>
          <a:prstGeom prst="rect">
            <a:avLst/>
          </a:prstGeom>
        </p:spPr>
        <p:txBody>
          <a:bodyPr anchor="t" rtlCol="false" tIns="0" lIns="0" bIns="0" rIns="0">
            <a:spAutoFit/>
          </a:bodyPr>
          <a:lstStyle/>
          <a:p>
            <a:pPr algn="ctr">
              <a:lnSpc>
                <a:spcPts val="11899"/>
              </a:lnSpc>
            </a:pPr>
            <a:r>
              <a:rPr lang="en-US" sz="8499">
                <a:solidFill>
                  <a:srgbClr val="242422"/>
                </a:solidFill>
                <a:latin typeface="Be Vietnam"/>
                <a:ea typeface="Be Vietnam"/>
                <a:cs typeface="Be Vietnam"/>
                <a:sym typeface="Be Vietnam"/>
              </a:rPr>
              <a:t>USER AUTHENTICATION</a:t>
            </a:r>
          </a:p>
          <a:p>
            <a:pPr algn="ctr">
              <a:lnSpc>
                <a:spcPts val="11899"/>
              </a:lnSpc>
            </a:pPr>
          </a:p>
        </p:txBody>
      </p:sp>
      <p:grpSp>
        <p:nvGrpSpPr>
          <p:cNvPr name="Group 3" id="3"/>
          <p:cNvGrpSpPr/>
          <p:nvPr/>
        </p:nvGrpSpPr>
        <p:grpSpPr>
          <a:xfrm rot="0">
            <a:off x="627362" y="0"/>
            <a:ext cx="937061" cy="10287000"/>
            <a:chOff x="0" y="0"/>
            <a:chExt cx="246798" cy="2709333"/>
          </a:xfrm>
        </p:grpSpPr>
        <p:sp>
          <p:nvSpPr>
            <p:cNvPr name="Freeform 4" id="4"/>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C6C5C4"/>
            </a:solidFill>
          </p:spPr>
        </p:sp>
        <p:sp>
          <p:nvSpPr>
            <p:cNvPr name="TextBox 5" id="5"/>
            <p:cNvSpPr txBox="true"/>
            <p:nvPr/>
          </p:nvSpPr>
          <p:spPr>
            <a:xfrm>
              <a:off x="0" y="-28575"/>
              <a:ext cx="246798" cy="2737908"/>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969754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857174" y="4487800"/>
            <a:ext cx="16402126" cy="8600738"/>
          </a:xfrm>
          <a:custGeom>
            <a:avLst/>
            <a:gdLst/>
            <a:ahLst/>
            <a:cxnLst/>
            <a:rect r="r" b="b" t="t" l="l"/>
            <a:pathLst>
              <a:path h="8600738" w="16402126">
                <a:moveTo>
                  <a:pt x="0" y="0"/>
                </a:moveTo>
                <a:lnTo>
                  <a:pt x="16402126" y="0"/>
                </a:lnTo>
                <a:lnTo>
                  <a:pt x="16402126" y="8600738"/>
                </a:lnTo>
                <a:lnTo>
                  <a:pt x="0" y="8600738"/>
                </a:lnTo>
                <a:lnTo>
                  <a:pt x="0" y="0"/>
                </a:lnTo>
                <a:close/>
              </a:path>
            </a:pathLst>
          </a:custGeom>
          <a:blipFill>
            <a:blip r:embed="rId4"/>
            <a:stretch>
              <a:fillRect l="-4682" t="-17272" r="-9885" b="-5444"/>
            </a:stretch>
          </a:blipFill>
        </p:spPr>
      </p:sp>
      <p:sp>
        <p:nvSpPr>
          <p:cNvPr name="TextBox 9" id="9"/>
          <p:cNvSpPr txBox="true"/>
          <p:nvPr/>
        </p:nvSpPr>
        <p:spPr>
          <a:xfrm rot="0">
            <a:off x="1028700" y="1625600"/>
            <a:ext cx="3531781" cy="2120435"/>
          </a:xfrm>
          <a:prstGeom prst="rect">
            <a:avLst/>
          </a:prstGeom>
        </p:spPr>
        <p:txBody>
          <a:bodyPr anchor="t" rtlCol="false" tIns="0" lIns="0" bIns="0" rIns="0">
            <a:spAutoFit/>
          </a:bodyPr>
          <a:lstStyle/>
          <a:p>
            <a:pPr algn="ctr">
              <a:lnSpc>
                <a:spcPts val="4235"/>
              </a:lnSpc>
              <a:spcBef>
                <a:spcPct val="0"/>
              </a:spcBef>
            </a:pPr>
          </a:p>
          <a:p>
            <a:pPr algn="ctr">
              <a:lnSpc>
                <a:spcPts val="4235"/>
              </a:lnSpc>
              <a:spcBef>
                <a:spcPct val="0"/>
              </a:spcBef>
            </a:pPr>
            <a:r>
              <a:rPr lang="en-US" sz="3025">
                <a:solidFill>
                  <a:srgbClr val="242422"/>
                </a:solidFill>
                <a:latin typeface="Be Vietnam"/>
                <a:ea typeface="Be Vietnam"/>
                <a:cs typeface="Be Vietnam"/>
                <a:sym typeface="Be Vietnam"/>
              </a:rPr>
              <a:t>1.Student Login</a:t>
            </a:r>
          </a:p>
          <a:p>
            <a:pPr algn="ctr">
              <a:lnSpc>
                <a:spcPts val="4235"/>
              </a:lnSpc>
              <a:spcBef>
                <a:spcPct val="0"/>
              </a:spcBef>
            </a:pPr>
            <a:r>
              <a:rPr lang="en-US" sz="3025">
                <a:solidFill>
                  <a:srgbClr val="242422"/>
                </a:solidFill>
                <a:latin typeface="Be Vietnam"/>
                <a:ea typeface="Be Vietnam"/>
                <a:cs typeface="Be Vietnam"/>
                <a:sym typeface="Be Vietnam"/>
              </a:rPr>
              <a:t>2.Teacher Login</a:t>
            </a:r>
          </a:p>
          <a:p>
            <a:pPr algn="ctr">
              <a:lnSpc>
                <a:spcPts val="4235"/>
              </a:lnSpc>
              <a:spcBef>
                <a:spcPct val="0"/>
              </a:spcBef>
            </a:pPr>
            <a:r>
              <a:rPr lang="en-US" sz="3025">
                <a:solidFill>
                  <a:srgbClr val="242422"/>
                </a:solidFill>
                <a:latin typeface="Be Vietnam"/>
                <a:ea typeface="Be Vietnam"/>
                <a:cs typeface="Be Vietnam"/>
                <a:sym typeface="Be Vietnam"/>
              </a:rPr>
              <a:t>3.Admin Login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C6C5C4"/>
        </a:solidFill>
      </p:bgPr>
    </p:bg>
    <p:spTree>
      <p:nvGrpSpPr>
        <p:cNvPr id="1" name=""/>
        <p:cNvGrpSpPr/>
        <p:nvPr/>
      </p:nvGrpSpPr>
      <p:grpSpPr>
        <a:xfrm>
          <a:off x="0" y="0"/>
          <a:ext cx="0" cy="0"/>
          <a:chOff x="0" y="0"/>
          <a:chExt cx="0" cy="0"/>
        </a:xfrm>
      </p:grpSpPr>
      <p:sp>
        <p:nvSpPr>
          <p:cNvPr name="Freeform 2" id="2"/>
          <p:cNvSpPr/>
          <p:nvPr/>
        </p:nvSpPr>
        <p:spPr>
          <a:xfrm flipH="false" flipV="false" rot="0">
            <a:off x="209334" y="715835"/>
            <a:ext cx="18272610" cy="8542465"/>
          </a:xfrm>
          <a:custGeom>
            <a:avLst/>
            <a:gdLst/>
            <a:ahLst/>
            <a:cxnLst/>
            <a:rect r="r" b="b" t="t" l="l"/>
            <a:pathLst>
              <a:path h="8542465" w="18272610">
                <a:moveTo>
                  <a:pt x="0" y="0"/>
                </a:moveTo>
                <a:lnTo>
                  <a:pt x="18272609" y="0"/>
                </a:lnTo>
                <a:lnTo>
                  <a:pt x="18272609" y="8542465"/>
                </a:lnTo>
                <a:lnTo>
                  <a:pt x="0" y="8542465"/>
                </a:lnTo>
                <a:lnTo>
                  <a:pt x="0" y="0"/>
                </a:lnTo>
                <a:close/>
              </a:path>
            </a:pathLst>
          </a:custGeom>
          <a:blipFill>
            <a:blip r:embed="rId2"/>
            <a:stretch>
              <a:fillRect l="-2778" t="0" r="-3860" b="-28117"/>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C6C5C4"/>
        </a:solidFill>
      </p:bgPr>
    </p:bg>
    <p:spTree>
      <p:nvGrpSpPr>
        <p:cNvPr id="1" name=""/>
        <p:cNvGrpSpPr/>
        <p:nvPr/>
      </p:nvGrpSpPr>
      <p:grpSpPr>
        <a:xfrm>
          <a:off x="0" y="0"/>
          <a:ext cx="0" cy="0"/>
          <a:chOff x="0" y="0"/>
          <a:chExt cx="0" cy="0"/>
        </a:xfrm>
      </p:grpSpPr>
      <p:sp>
        <p:nvSpPr>
          <p:cNvPr name="TextBox 2" id="2"/>
          <p:cNvSpPr txBox="true"/>
          <p:nvPr/>
        </p:nvSpPr>
        <p:spPr>
          <a:xfrm rot="0">
            <a:off x="-260599" y="423402"/>
            <a:ext cx="16230600" cy="2955926"/>
          </a:xfrm>
          <a:prstGeom prst="rect">
            <a:avLst/>
          </a:prstGeom>
        </p:spPr>
        <p:txBody>
          <a:bodyPr anchor="t" rtlCol="false" tIns="0" lIns="0" bIns="0" rIns="0">
            <a:spAutoFit/>
          </a:bodyPr>
          <a:lstStyle/>
          <a:p>
            <a:pPr algn="ctr">
              <a:lnSpc>
                <a:spcPts val="11899"/>
              </a:lnSpc>
            </a:pPr>
            <a:r>
              <a:rPr lang="en-US" sz="8499">
                <a:solidFill>
                  <a:srgbClr val="242422"/>
                </a:solidFill>
                <a:latin typeface="Be Vietnam"/>
                <a:ea typeface="Be Vietnam"/>
                <a:cs typeface="Be Vietnam"/>
                <a:sym typeface="Be Vietnam"/>
              </a:rPr>
              <a:t> APPLICATION APPROVAL</a:t>
            </a:r>
          </a:p>
          <a:p>
            <a:pPr algn="ctr">
              <a:lnSpc>
                <a:spcPts val="11899"/>
              </a:lnSpc>
            </a:pPr>
          </a:p>
        </p:txBody>
      </p:sp>
      <p:sp>
        <p:nvSpPr>
          <p:cNvPr name="Freeform 3" id="3"/>
          <p:cNvSpPr/>
          <p:nvPr/>
        </p:nvSpPr>
        <p:spPr>
          <a:xfrm flipH="false" flipV="false" rot="0">
            <a:off x="13764167" y="582762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628900"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884209" y="3564063"/>
            <a:ext cx="14085791" cy="6463654"/>
          </a:xfrm>
          <a:custGeom>
            <a:avLst/>
            <a:gdLst/>
            <a:ahLst/>
            <a:cxnLst/>
            <a:rect r="r" b="b" t="t" l="l"/>
            <a:pathLst>
              <a:path h="6463654" w="14085791">
                <a:moveTo>
                  <a:pt x="0" y="0"/>
                </a:moveTo>
                <a:lnTo>
                  <a:pt x="14085792" y="0"/>
                </a:lnTo>
                <a:lnTo>
                  <a:pt x="14085792" y="6463654"/>
                </a:lnTo>
                <a:lnTo>
                  <a:pt x="0" y="6463654"/>
                </a:lnTo>
                <a:lnTo>
                  <a:pt x="0" y="0"/>
                </a:lnTo>
                <a:close/>
              </a:path>
            </a:pathLst>
          </a:custGeom>
          <a:blipFill>
            <a:blip r:embed="rId4"/>
            <a:stretch>
              <a:fillRect l="0" t="-1466" r="-27620" b="-54739"/>
            </a:stretch>
          </a:blipFill>
        </p:spPr>
      </p:sp>
      <p:sp>
        <p:nvSpPr>
          <p:cNvPr name="TextBox 6" id="6"/>
          <p:cNvSpPr txBox="true"/>
          <p:nvPr/>
        </p:nvSpPr>
        <p:spPr>
          <a:xfrm rot="0">
            <a:off x="732995" y="1915653"/>
            <a:ext cx="14542839" cy="1069991"/>
          </a:xfrm>
          <a:prstGeom prst="rect">
            <a:avLst/>
          </a:prstGeom>
        </p:spPr>
        <p:txBody>
          <a:bodyPr anchor="t" rtlCol="false" tIns="0" lIns="0" bIns="0" rIns="0">
            <a:spAutoFit/>
          </a:bodyPr>
          <a:lstStyle/>
          <a:p>
            <a:pPr algn="ctr">
              <a:lnSpc>
                <a:spcPts val="4315"/>
              </a:lnSpc>
              <a:spcBef>
                <a:spcPct val="0"/>
              </a:spcBef>
            </a:pPr>
            <a:r>
              <a:rPr lang="en-US" sz="3082">
                <a:solidFill>
                  <a:srgbClr val="242422"/>
                </a:solidFill>
                <a:latin typeface="Be Vietnam"/>
                <a:ea typeface="Be Vietnam"/>
                <a:cs typeface="Be Vietnam"/>
                <a:sym typeface="Be Vietnam"/>
              </a:rPr>
              <a:t>1.</a:t>
            </a:r>
            <a:r>
              <a:rPr lang="en-US" sz="3082">
                <a:solidFill>
                  <a:srgbClr val="242422"/>
                </a:solidFill>
                <a:latin typeface="Be Vietnam"/>
                <a:ea typeface="Be Vietnam"/>
                <a:cs typeface="Be Vietnam"/>
                <a:sym typeface="Be Vietnam"/>
              </a:rPr>
              <a:t>Students and teachers can submit applications for approval.</a:t>
            </a:r>
          </a:p>
          <a:p>
            <a:pPr algn="ctr">
              <a:lnSpc>
                <a:spcPts val="4315"/>
              </a:lnSpc>
              <a:spcBef>
                <a:spcPct val="0"/>
              </a:spcBef>
            </a:pPr>
            <a:r>
              <a:rPr lang="en-US" sz="3082">
                <a:solidFill>
                  <a:srgbClr val="242422"/>
                </a:solidFill>
                <a:latin typeface="Be Vietnam"/>
                <a:ea typeface="Be Vietnam"/>
                <a:cs typeface="Be Vietnam"/>
                <a:sym typeface="Be Vietnam"/>
              </a:rPr>
              <a:t>2.Admin validates and approves applications.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C6C5C4"/>
        </a:solidFill>
      </p:bgPr>
    </p:bg>
    <p:spTree>
      <p:nvGrpSpPr>
        <p:cNvPr id="1" name=""/>
        <p:cNvGrpSpPr/>
        <p:nvPr/>
      </p:nvGrpSpPr>
      <p:grpSpPr>
        <a:xfrm>
          <a:off x="0" y="0"/>
          <a:ext cx="0" cy="0"/>
          <a:chOff x="0" y="0"/>
          <a:chExt cx="0" cy="0"/>
        </a:xfrm>
      </p:grpSpPr>
      <p:sp>
        <p:nvSpPr>
          <p:cNvPr name="TextBox 2" id="2"/>
          <p:cNvSpPr txBox="true"/>
          <p:nvPr/>
        </p:nvSpPr>
        <p:spPr>
          <a:xfrm rot="0">
            <a:off x="1028700" y="866775"/>
            <a:ext cx="16230600" cy="1450976"/>
          </a:xfrm>
          <a:prstGeom prst="rect">
            <a:avLst/>
          </a:prstGeom>
        </p:spPr>
        <p:txBody>
          <a:bodyPr anchor="t" rtlCol="false" tIns="0" lIns="0" bIns="0" rIns="0">
            <a:spAutoFit/>
          </a:bodyPr>
          <a:lstStyle/>
          <a:p>
            <a:pPr algn="ctr">
              <a:lnSpc>
                <a:spcPts val="11899"/>
              </a:lnSpc>
            </a:pPr>
            <a:r>
              <a:rPr lang="en-US" sz="8499">
                <a:solidFill>
                  <a:srgbClr val="242422"/>
                </a:solidFill>
                <a:latin typeface="Be Vietnam"/>
                <a:ea typeface="Be Vietnam"/>
                <a:cs typeface="Be Vietnam"/>
                <a:sym typeface="Be Vietnam"/>
              </a:rPr>
              <a:t>DASHBOARD</a:t>
            </a:r>
          </a:p>
        </p:txBody>
      </p:sp>
      <p:sp>
        <p:nvSpPr>
          <p:cNvPr name="Freeform 3" id="3"/>
          <p:cNvSpPr/>
          <p:nvPr/>
        </p:nvSpPr>
        <p:spPr>
          <a:xfrm flipH="false" flipV="false" rot="0">
            <a:off x="13417488" y="614217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24313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499127" y="3631615"/>
            <a:ext cx="12462873" cy="6061341"/>
          </a:xfrm>
          <a:custGeom>
            <a:avLst/>
            <a:gdLst/>
            <a:ahLst/>
            <a:cxnLst/>
            <a:rect r="r" b="b" t="t" l="l"/>
            <a:pathLst>
              <a:path h="6061341" w="12462873">
                <a:moveTo>
                  <a:pt x="0" y="0"/>
                </a:moveTo>
                <a:lnTo>
                  <a:pt x="12462873" y="0"/>
                </a:lnTo>
                <a:lnTo>
                  <a:pt x="12462873" y="6061341"/>
                </a:lnTo>
                <a:lnTo>
                  <a:pt x="0" y="6061341"/>
                </a:lnTo>
                <a:lnTo>
                  <a:pt x="0" y="0"/>
                </a:lnTo>
                <a:close/>
              </a:path>
            </a:pathLst>
          </a:custGeom>
          <a:blipFill>
            <a:blip r:embed="rId4"/>
            <a:stretch>
              <a:fillRect l="-820" t="0" r="-6142" b="-23525"/>
            </a:stretch>
          </a:blipFill>
        </p:spPr>
      </p:sp>
      <p:sp>
        <p:nvSpPr>
          <p:cNvPr name="TextBox 6" id="6"/>
          <p:cNvSpPr txBox="true"/>
          <p:nvPr/>
        </p:nvSpPr>
        <p:spPr>
          <a:xfrm rot="0">
            <a:off x="0" y="3952694"/>
            <a:ext cx="5499127" cy="4321810"/>
          </a:xfrm>
          <a:prstGeom prst="rect">
            <a:avLst/>
          </a:prstGeom>
        </p:spPr>
        <p:txBody>
          <a:bodyPr anchor="t" rtlCol="false" tIns="0" lIns="0" bIns="0" rIns="0">
            <a:spAutoFit/>
          </a:bodyPr>
          <a:lstStyle/>
          <a:p>
            <a:pPr algn="l" marL="669289" indent="-334645" lvl="1">
              <a:lnSpc>
                <a:spcPts val="4339"/>
              </a:lnSpc>
              <a:buFont typeface="Arial"/>
              <a:buChar char="•"/>
            </a:pPr>
            <a:r>
              <a:rPr lang="en-US" sz="3099">
                <a:solidFill>
                  <a:srgbClr val="242422"/>
                </a:solidFill>
                <a:latin typeface="Be Vietnam"/>
                <a:ea typeface="Be Vietnam"/>
                <a:cs typeface="Be Vietnam"/>
                <a:sym typeface="Be Vietnam"/>
              </a:rPr>
              <a:t>Students see purchased courses, progress, and communication options.</a:t>
            </a:r>
          </a:p>
          <a:p>
            <a:pPr algn="l" marL="669289" indent="-334645" lvl="1">
              <a:lnSpc>
                <a:spcPts val="4339"/>
              </a:lnSpc>
              <a:buFont typeface="Arial"/>
              <a:buChar char="•"/>
            </a:pPr>
            <a:r>
              <a:rPr lang="en-US" sz="3099">
                <a:solidFill>
                  <a:srgbClr val="242422"/>
                </a:solidFill>
                <a:latin typeface="Be Vietnam"/>
                <a:ea typeface="Be Vietnam"/>
                <a:cs typeface="Be Vietnam"/>
                <a:sym typeface="Be Vietnam"/>
              </a:rPr>
              <a:t>Teachers view created courses, student enrollments, and communication features.</a:t>
            </a:r>
          </a:p>
          <a:p>
            <a:pPr algn="l">
              <a:lnSpc>
                <a:spcPts val="433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DAGThLCifMA</dc:identifier>
  <dcterms:modified xsi:type="dcterms:W3CDTF">2011-08-01T06:04:30Z</dcterms:modified>
  <cp:revision>1</cp:revision>
  <dc:title>ONLINE LEARNING PLATFORM USING MERN</dc:title>
</cp:coreProperties>
</file>