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3" r:id="rId7"/>
    <p:sldId id="276" r:id="rId8"/>
    <p:sldId id="261" r:id="rId9"/>
    <p:sldId id="263" r:id="rId10"/>
    <p:sldId id="264" r:id="rId11"/>
    <p:sldId id="270" r:id="rId12"/>
    <p:sldId id="272" r:id="rId13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FE4593-8238-430D-A8C2-A9235438100D}">
  <a:tblStyle styleId="{86FE4593-8238-430D-A8C2-A9235438100D}" styleName="Table_0">
    <a:wholeTbl>
      <a:tcStyle>
        <a:tcBdr>
          <a:lef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666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1683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318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5631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31376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5206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1038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0819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846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1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9570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7" name="Shape 2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Shape 29"/>
            <p:cNvSpPr/>
            <p:nvPr/>
          </p:nvSpPr>
          <p:spPr>
            <a:xfrm>
              <a:off x="9181475" y="-8466"/>
              <a:ext cx="3007348" cy="6866466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9603442" y="-8466"/>
              <a:ext cx="2588558" cy="6866466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9334500" y="-8466"/>
              <a:ext cx="2854325" cy="6866466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10938999" y="-8466"/>
              <a:ext cx="1249824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6" name="Shape 106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21" name="Shape 121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Font typeface="Noto Symbol"/>
              <a:buChar char="●"/>
              <a:defRPr sz="1800">
                <a:solidFill>
                  <a:srgbClr val="3F3F3F"/>
                </a:solidFill>
              </a:defRPr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○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○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○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063" indent="-12562" rtl="0">
              <a:spcBef>
                <a:spcPts val="0"/>
              </a:spcBef>
              <a:buFont typeface="Trebuchet MS"/>
              <a:buNone/>
              <a:defRPr/>
            </a:lvl2pPr>
            <a:lvl3pPr marL="914126" indent="-12425" rtl="0">
              <a:spcBef>
                <a:spcPts val="0"/>
              </a:spcBef>
              <a:buFont typeface="Trebuchet MS"/>
              <a:buNone/>
              <a:defRPr/>
            </a:lvl3pPr>
            <a:lvl4pPr marL="1371189" indent="-12288" rtl="0">
              <a:spcBef>
                <a:spcPts val="0"/>
              </a:spcBef>
              <a:buFont typeface="Trebuchet MS"/>
              <a:buNone/>
              <a:defRPr/>
            </a:lvl4pPr>
            <a:lvl5pPr marL="1828251" indent="-12151" rtl="0">
              <a:spcBef>
                <a:spcPts val="0"/>
              </a:spcBef>
              <a:buFont typeface="Trebuchet MS"/>
              <a:buNone/>
              <a:defRPr/>
            </a:lvl5pPr>
            <a:lvl6pPr marL="2285314" indent="-12013" rtl="0">
              <a:spcBef>
                <a:spcPts val="0"/>
              </a:spcBef>
              <a:buFont typeface="Trebuchet MS"/>
              <a:buNone/>
              <a:defRPr/>
            </a:lvl6pPr>
            <a:lvl7pPr marL="2742377" indent="-11876" rtl="0">
              <a:spcBef>
                <a:spcPts val="0"/>
              </a:spcBef>
              <a:buFont typeface="Trebuchet MS"/>
              <a:buNone/>
              <a:defRPr/>
            </a:lvl7pPr>
            <a:lvl8pPr marL="3199440" indent="-11739" rtl="0">
              <a:spcBef>
                <a:spcPts val="0"/>
              </a:spcBef>
              <a:buFont typeface="Trebuchet MS"/>
              <a:buNone/>
              <a:defRPr/>
            </a:lvl8pPr>
            <a:lvl9pPr marL="3656503" indent="-11603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/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marL="2286000" indent="0" rtl="0">
              <a:spcBef>
                <a:spcPts val="0"/>
              </a:spcBef>
              <a:buFont typeface="Trebuchet MS"/>
              <a:buNone/>
              <a:defRPr/>
            </a:lvl6pPr>
            <a:lvl7pPr marL="2743200" indent="0" rtl="0">
              <a:spcBef>
                <a:spcPts val="0"/>
              </a:spcBef>
              <a:buFont typeface="Trebuchet MS"/>
              <a:buNone/>
              <a:defRPr/>
            </a:lvl7pPr>
            <a:lvl8pPr marL="3200400" indent="0" rtl="0">
              <a:spcBef>
                <a:spcPts val="0"/>
              </a:spcBef>
              <a:buFont typeface="Trebuchet MS"/>
              <a:buNone/>
              <a:defRPr/>
            </a:lvl8pPr>
            <a:lvl9pPr marL="3657600" indent="0" rtl="0">
              <a:spcBef>
                <a:spcPts val="0"/>
              </a:spcBef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10" name="Shape 10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Shape 12"/>
            <p:cNvSpPr/>
            <p:nvPr/>
          </p:nvSpPr>
          <p:spPr>
            <a:xfrm>
              <a:off x="9181475" y="-8466"/>
              <a:ext cx="3007348" cy="6866466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9603442" y="-8466"/>
              <a:ext cx="2588558" cy="6866466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9334500" y="-8466"/>
              <a:ext cx="2854325" cy="6866466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6" name="Shape 16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938999" y="-8466"/>
              <a:ext cx="1249824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1pPr>
            <a:lvl2pPr marL="742950" marR="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2pPr>
            <a:lvl3pPr marL="1143000" marR="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3pPr>
            <a:lvl4pPr marL="16002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4pPr>
            <a:lvl5pPr marL="20574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5pPr>
            <a:lvl6pPr marL="25146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6pPr>
            <a:lvl7pPr marL="29718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7pPr>
            <a:lvl8pPr marL="3429000" marR="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8pPr>
            <a:lvl9pPr marL="3886200" marR="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914400" y="643395"/>
            <a:ext cx="9526137" cy="14447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5400" b="0" i="0" u="none" strike="noStrike" cap="none" baseline="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Cassandra</a:t>
            </a:r>
            <a:r>
              <a:rPr lang="en-US" sz="3600" b="0" i="0" u="none" strike="noStrike" cap="none" baseline="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3600" b="0" i="0" u="none" strike="noStrike" cap="none" baseline="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 baseline="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 decentralized Structured</a:t>
            </a:r>
            <a:r>
              <a:rPr lang="en-US" sz="3600" b="0" i="0" u="none" strike="noStrike" cap="none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Storage System</a:t>
            </a:r>
            <a:endParaRPr lang="en-US" sz="3600" b="0" i="0" u="none" strike="noStrike" cap="none" baseline="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665027" y="2565779"/>
            <a:ext cx="8065827" cy="34755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spcBef>
                <a:spcPts val="0"/>
              </a:spcBef>
              <a:buSzPct val="25000"/>
            </a:pPr>
            <a:r>
              <a:rPr lang="en-US" sz="54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</a:t>
            </a:r>
            <a:r>
              <a:rPr lang="en-US" sz="54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lang="en-US" sz="1800" dirty="0" smtClean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ctr">
              <a:spcBef>
                <a:spcPts val="0"/>
              </a:spcBef>
              <a:buSzPct val="25000"/>
            </a:pPr>
            <a:r>
              <a:rPr lang="en-US" sz="18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Amit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Fernandes</a:t>
            </a:r>
            <a:endParaRPr lang="en-US" sz="1800" dirty="0" smtClean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ctr">
              <a:spcBef>
                <a:spcPts val="0"/>
              </a:spcBef>
              <a:buSzPct val="25000"/>
            </a:pP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Izhar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Raazi</a:t>
            </a:r>
            <a:endParaRPr lang="en-US" sz="1800" dirty="0" smtClean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ctr">
              <a:spcBef>
                <a:spcPts val="0"/>
              </a:spcBef>
              <a:buSzPct val="25000"/>
            </a:pP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Sarthak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Raste</a:t>
            </a:r>
            <a:endParaRPr lang="en-US" sz="1800" dirty="0" smtClean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ctr">
              <a:spcBef>
                <a:spcPts val="0"/>
              </a:spcBef>
              <a:buSzPct val="25000"/>
            </a:pPr>
            <a:r>
              <a:rPr lang="en-US" sz="1800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Keertikeya Gupta</a:t>
            </a:r>
          </a:p>
          <a:p>
            <a:pPr lvl="0" algn="ctr">
              <a:spcBef>
                <a:spcPts val="0"/>
              </a:spcBef>
              <a:buSzPct val="25000"/>
            </a:pPr>
            <a:endParaRPr lang="en-US" sz="5400" b="0" i="0" u="none" strike="noStrike" cap="none" baseline="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6" name="Shape 20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9462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Insights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182"/>
          <p:cNvSpPr txBox="1">
            <a:spLocks noGrp="1"/>
          </p:cNvSpPr>
          <p:nvPr>
            <p:ph type="body" idx="1"/>
          </p:nvPr>
        </p:nvSpPr>
        <p:spPr>
          <a:xfrm>
            <a:off x="677333" y="1709828"/>
            <a:ext cx="8596668" cy="46966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>
              <a:spcAft>
                <a:spcPts val="600"/>
              </a:spcAft>
              <a:buSzPct val="79999"/>
              <a:buFont typeface="Wingdings" panose="05000000000000000000" pitchFamily="2" charset="2"/>
              <a:buChar char="q"/>
            </a:pPr>
            <a:r>
              <a:rPr lang="en-US" dirty="0" smtClean="0"/>
              <a:t>No support for ACID properties</a:t>
            </a:r>
          </a:p>
          <a:p>
            <a:pPr marL="285750" lvl="0" indent="-285750">
              <a:spcAft>
                <a:spcPts val="600"/>
              </a:spcAft>
              <a:buSzPct val="79999"/>
              <a:buFont typeface="Wingdings" panose="05000000000000000000" pitchFamily="2" charset="2"/>
              <a:buChar char="q"/>
            </a:pPr>
            <a:r>
              <a:rPr lang="en-US" dirty="0" smtClean="0"/>
              <a:t>Tends to keep as much data as possible in a single row</a:t>
            </a:r>
          </a:p>
          <a:p>
            <a:pPr marL="285750" lvl="0" indent="-285750">
              <a:spcAft>
                <a:spcPts val="600"/>
              </a:spcAft>
              <a:buSzPct val="79999"/>
              <a:buFont typeface="Wingdings" panose="05000000000000000000" pitchFamily="2" charset="2"/>
              <a:buChar char="q"/>
            </a:pPr>
            <a:r>
              <a:rPr lang="en-US" dirty="0" smtClean="0"/>
              <a:t>No support for joins and foreign keys</a:t>
            </a:r>
            <a:endParaRPr lang="en-US" dirty="0"/>
          </a:p>
          <a:p>
            <a:pPr marL="285750" lvl="0" indent="-285750">
              <a:spcAft>
                <a:spcPts val="600"/>
              </a:spcAft>
              <a:buSzPct val="79999"/>
              <a:buFont typeface="Wingdings" panose="05000000000000000000" pitchFamily="2" charset="2"/>
              <a:buChar char="q"/>
            </a:pPr>
            <a:r>
              <a:rPr lang="en-US" dirty="0" smtClean="0"/>
              <a:t>Application must provide consistency</a:t>
            </a:r>
          </a:p>
          <a:p>
            <a:pPr marL="285750" lvl="0" indent="-285750">
              <a:spcAft>
                <a:spcPts val="600"/>
              </a:spcAft>
              <a:buSzPct val="79999"/>
              <a:buFont typeface="Wingdings" panose="05000000000000000000" pitchFamily="2" charset="2"/>
              <a:buChar char="q"/>
            </a:pPr>
            <a:r>
              <a:rPr lang="en-US" dirty="0" smtClean="0"/>
              <a:t>Idempotent operations – allow recovery from transient failures</a:t>
            </a:r>
          </a:p>
          <a:p>
            <a:pPr marL="285750" lvl="0" indent="-285750">
              <a:spcAft>
                <a:spcPts val="600"/>
              </a:spcAft>
              <a:buSzPct val="79999"/>
              <a:buFont typeface="Wingdings" panose="05000000000000000000" pitchFamily="2" charset="2"/>
              <a:buChar char="q"/>
            </a:pPr>
            <a:r>
              <a:rPr lang="en-US" dirty="0" smtClean="0"/>
              <a:t>Searching not built into Cassandra’s core</a:t>
            </a:r>
          </a:p>
          <a:p>
            <a:pPr marL="285750" lvl="0" indent="-285750">
              <a:spcAft>
                <a:spcPts val="600"/>
              </a:spcAft>
              <a:buSzPct val="79999"/>
              <a:buFont typeface="Wingdings" panose="05000000000000000000" pitchFamily="2" charset="2"/>
              <a:buChar char="q"/>
            </a:pPr>
            <a:r>
              <a:rPr lang="en-US" dirty="0" smtClean="0"/>
              <a:t>Full recovery in case of node failure has to be done manually (CMD)</a:t>
            </a:r>
          </a:p>
          <a:p>
            <a:pPr marL="285750" lvl="0" indent="-285750">
              <a:spcAft>
                <a:spcPts val="600"/>
              </a:spcAft>
              <a:buSzPct val="79999"/>
              <a:buFont typeface="Wingdings" panose="05000000000000000000" pitchFamily="2" charset="2"/>
              <a:buChar char="q"/>
            </a:pPr>
            <a:r>
              <a:rPr lang="en-US" dirty="0" smtClean="0"/>
              <a:t>Data deletion is complicated</a:t>
            </a:r>
          </a:p>
          <a:p>
            <a:pPr marL="285750" lvl="0" indent="-285750">
              <a:spcAft>
                <a:spcPts val="600"/>
              </a:spcAft>
              <a:buSzPct val="79999"/>
              <a:buFont typeface="Wingdings" panose="05000000000000000000" pitchFamily="2" charset="2"/>
              <a:buChar char="q"/>
            </a:pPr>
            <a:r>
              <a:rPr lang="en-US" dirty="0" smtClean="0"/>
              <a:t>Eventual consistency VS strong consistency</a:t>
            </a:r>
          </a:p>
          <a:p>
            <a:pPr marL="285750" lvl="0" indent="-285750">
              <a:spcAft>
                <a:spcPts val="600"/>
              </a:spcAft>
              <a:buSzPct val="79999"/>
              <a:buFont typeface="Wingdings" panose="05000000000000000000" pitchFamily="2" charset="2"/>
              <a:buChar char="q"/>
            </a:pPr>
            <a:r>
              <a:rPr lang="en-US" dirty="0" smtClean="0"/>
              <a:t>Linearizable Consistency reduces performance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</a:t>
            </a:r>
          </a:p>
        </p:txBody>
      </p:sp>
      <p:pic>
        <p:nvPicPr>
          <p:cNvPr id="257" name="Shape 2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05113" y="1930400"/>
            <a:ext cx="3599656" cy="359965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77333" y="2296732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60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809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7201" y="1607415"/>
            <a:ext cx="8596800" cy="4245898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As Facebook allows it’s users to send instant message to one another, a problem of Inbox Search arises. </a:t>
            </a:r>
            <a:endParaRPr lang="en-US" dirty="0" smtClean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Inbox Search is a tool that allows the users to search through all of their messages either by the name of the person they communicated with or by a keyword present in the text of the message.</a:t>
            </a:r>
            <a:endParaRPr lang="en-IN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/>
              <a:t>Challenges:</a:t>
            </a:r>
          </a:p>
          <a:p>
            <a:pPr lvl="1">
              <a:buFontTx/>
              <a:buChar char="-"/>
            </a:pPr>
            <a:r>
              <a:rPr lang="en-IN" dirty="0" smtClean="0"/>
              <a:t>Increasing number of users</a:t>
            </a:r>
          </a:p>
          <a:p>
            <a:pPr lvl="1">
              <a:buFontTx/>
              <a:buChar char="-"/>
            </a:pPr>
            <a:r>
              <a:rPr lang="en-IN" dirty="0" smtClean="0"/>
              <a:t>Scalability</a:t>
            </a:r>
          </a:p>
          <a:p>
            <a:pPr lvl="1">
              <a:buFontTx/>
              <a:buChar char="-"/>
            </a:pPr>
            <a:r>
              <a:rPr lang="en-IN" dirty="0" smtClean="0"/>
              <a:t>High write throughput</a:t>
            </a:r>
          </a:p>
          <a:p>
            <a:pPr lvl="1">
              <a:buFontTx/>
              <a:buChar char="-"/>
            </a:pPr>
            <a:r>
              <a:rPr lang="en-IN" dirty="0" smtClean="0"/>
              <a:t>Data replication</a:t>
            </a:r>
          </a:p>
          <a:p>
            <a:pPr lvl="1">
              <a:buFontTx/>
              <a:buChar char="-"/>
            </a:pPr>
            <a:r>
              <a:rPr lang="en-IN" dirty="0" smtClean="0"/>
              <a:t>Performance</a:t>
            </a:r>
          </a:p>
          <a:p>
            <a:pPr>
              <a:buFontTx/>
              <a:buChar char="-"/>
            </a:pPr>
            <a:endParaRPr lang="en-I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7356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Assumptions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1163770" y="5779528"/>
            <a:ext cx="8751947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baseline="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048025" y="5403750"/>
            <a:ext cx="7611900" cy="29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3000" dirty="0">
              <a:solidFill>
                <a:srgbClr val="25252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01" y="1621980"/>
            <a:ext cx="8596800" cy="3880799"/>
          </a:xfrm>
        </p:spPr>
        <p:txBody>
          <a:bodyPr/>
          <a:lstStyle/>
          <a:p>
            <a:pPr lvl="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At any given point of time, there is a small, but significant, number of servers and network components that are failing.</a:t>
            </a:r>
            <a:endParaRPr lang="en-IN" dirty="0"/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There are millions of users using the system, and the number is increasing continuously.</a:t>
            </a:r>
            <a:endParaRPr lang="en-IN" dirty="0"/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Users are distributed geographically, and are intercommunicating with each other through the Facebook Messages.</a:t>
            </a:r>
            <a:endParaRPr lang="en-IN" dirty="0"/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The data centers are also spread throughout the world. Their locations have varying geographical and climatic factors like height from sea level, temperature, humidity, earthquake zone, etc.</a:t>
            </a:r>
            <a:endParaRPr lang="en-IN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The system must provide consistency of data.</a:t>
            </a:r>
            <a:endParaRPr lang="en-I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768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Trade-offs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77201" y="1769493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457200" algn="just"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en-US" b="1" dirty="0" smtClean="0"/>
              <a:t>CAP Theorem:</a:t>
            </a:r>
            <a:r>
              <a:rPr lang="en-US" dirty="0" smtClean="0"/>
              <a:t> Consistency, Availability, Partition Tolerance</a:t>
            </a:r>
          </a:p>
          <a:p>
            <a:pPr marL="457200" indent="-457200" algn="just"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en-US" b="1" dirty="0" smtClean="0"/>
              <a:t>Eventual Consistency </a:t>
            </a:r>
            <a:r>
              <a:rPr lang="en-US" dirty="0" smtClean="0"/>
              <a:t>provided through </a:t>
            </a:r>
            <a:r>
              <a:rPr lang="en-US" b="1" dirty="0" smtClean="0"/>
              <a:t>Tunable Consistency</a:t>
            </a:r>
          </a:p>
          <a:p>
            <a:pPr marL="457200" indent="-457200" algn="just"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en-US" dirty="0" smtClean="0"/>
              <a:t>Response time VS result accuracy</a:t>
            </a:r>
          </a:p>
          <a:p>
            <a:pPr marL="457200" indent="-457200" algn="just">
              <a:spcAft>
                <a:spcPts val="600"/>
              </a:spcAft>
              <a:buSzPct val="80000"/>
              <a:buFont typeface="Wingdings" panose="05000000000000000000" pitchFamily="2" charset="2"/>
              <a:buChar char="q"/>
            </a:pPr>
            <a:r>
              <a:rPr lang="en-US" b="1" dirty="0" smtClean="0"/>
              <a:t>Linearizable Consistency</a:t>
            </a:r>
            <a:r>
              <a:rPr lang="en-US" dirty="0" smtClean="0"/>
              <a:t> loss in performance</a:t>
            </a:r>
            <a:endParaRPr lang="en-IN" b="1" dirty="0"/>
          </a:p>
          <a:p>
            <a:pPr marL="457200" lvl="0" indent="-457200" algn="just">
              <a:buSzPct val="80000"/>
              <a:buFont typeface="Wingdings" panose="05000000000000000000" pitchFamily="2" charset="2"/>
              <a:buChar char="q"/>
            </a:pPr>
            <a:endParaRPr lang="en-US" b="0" i="0" u="none" strike="noStrike" cap="none" baseline="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6459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Solution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7201" y="1571034"/>
            <a:ext cx="8596800" cy="4470328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b="1" dirty="0" smtClean="0"/>
              <a:t>Eventual Consistency </a:t>
            </a:r>
            <a:r>
              <a:rPr lang="en-US" dirty="0" smtClean="0"/>
              <a:t>instead of Strong Consistency to provide high availability.</a:t>
            </a:r>
          </a:p>
          <a:p>
            <a:pPr lvl="0">
              <a:spcAft>
                <a:spcPts val="600"/>
              </a:spcAft>
            </a:pPr>
            <a:r>
              <a:rPr lang="en-US" b="1" dirty="0" smtClean="0"/>
              <a:t>Scale </a:t>
            </a:r>
            <a:r>
              <a:rPr lang="en-US" b="1" dirty="0"/>
              <a:t>incrementally</a:t>
            </a:r>
            <a:r>
              <a:rPr lang="en-US" dirty="0"/>
              <a:t>, i.e. new nodes can be added as and when needed and the system will adapt to those nodes </a:t>
            </a:r>
            <a:r>
              <a:rPr lang="en-US" dirty="0" smtClean="0"/>
              <a:t>automatically.</a:t>
            </a:r>
          </a:p>
          <a:p>
            <a:pPr lvl="0">
              <a:spcAft>
                <a:spcPts val="600"/>
              </a:spcAft>
            </a:pPr>
            <a:r>
              <a:rPr lang="en-US" b="1" dirty="0" smtClean="0"/>
              <a:t>Consistent </a:t>
            </a:r>
            <a:r>
              <a:rPr lang="en-US" b="1" dirty="0"/>
              <a:t>hashing </a:t>
            </a:r>
            <a:r>
              <a:rPr lang="en-US" dirty="0" smtClean="0"/>
              <a:t>for better </a:t>
            </a:r>
            <a:r>
              <a:rPr lang="en-US" dirty="0"/>
              <a:t>scalability compared to traditional has tables.</a:t>
            </a:r>
            <a:endParaRPr lang="en-IN" dirty="0"/>
          </a:p>
          <a:p>
            <a:pPr lvl="0">
              <a:spcAft>
                <a:spcPts val="600"/>
              </a:spcAft>
            </a:pPr>
            <a:r>
              <a:rPr lang="en-US" dirty="0" smtClean="0"/>
              <a:t>High </a:t>
            </a:r>
            <a:r>
              <a:rPr lang="en-US" dirty="0"/>
              <a:t>availability through </a:t>
            </a:r>
            <a:r>
              <a:rPr lang="en-US" b="1" dirty="0"/>
              <a:t>replication </a:t>
            </a:r>
            <a:r>
              <a:rPr lang="en-US" dirty="0"/>
              <a:t>by using three </a:t>
            </a:r>
            <a:r>
              <a:rPr lang="en-US" dirty="0" smtClean="0"/>
              <a:t>policies</a:t>
            </a:r>
          </a:p>
          <a:p>
            <a:pPr lvl="1"/>
            <a:r>
              <a:rPr lang="en-US" sz="1600" dirty="0" smtClean="0"/>
              <a:t>Rack Aware</a:t>
            </a:r>
          </a:p>
          <a:p>
            <a:pPr lvl="1"/>
            <a:r>
              <a:rPr lang="en-US" sz="1600" dirty="0" smtClean="0"/>
              <a:t>Rack Unaware</a:t>
            </a:r>
          </a:p>
          <a:p>
            <a:pPr lvl="1"/>
            <a:r>
              <a:rPr lang="en-US" sz="1600" dirty="0" smtClean="0"/>
              <a:t>Datacenter Aware</a:t>
            </a:r>
            <a:endParaRPr lang="en-IN" sz="1600" dirty="0" smtClean="0"/>
          </a:p>
          <a:p>
            <a:pPr lvl="0">
              <a:spcAft>
                <a:spcPts val="600"/>
              </a:spcAft>
            </a:pPr>
            <a:r>
              <a:rPr lang="en-US" dirty="0" smtClean="0"/>
              <a:t>Availability is also provided by spreading storage nodes across multiple datacenters connected through high speed network links.</a:t>
            </a:r>
            <a:endParaRPr lang="en-IN" dirty="0" smtClean="0"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68" cy="905301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		Implementation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3" y="1732080"/>
            <a:ext cx="8596668" cy="4476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 smtClean="0"/>
              <a:t>Abstractions of a Cassandra process:</a:t>
            </a:r>
            <a:endParaRPr lang="en-IN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	</a:t>
            </a:r>
            <a:r>
              <a:rPr lang="en-US" sz="1600" dirty="0" smtClean="0"/>
              <a:t>Partitioning </a:t>
            </a:r>
            <a:r>
              <a:rPr lang="en-US" sz="1600" dirty="0" smtClean="0"/>
              <a:t>Module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	Cluster </a:t>
            </a:r>
            <a:r>
              <a:rPr lang="en-US" sz="1600" dirty="0"/>
              <a:t>membership and Failure Detection </a:t>
            </a:r>
            <a:r>
              <a:rPr lang="en-US" sz="1600" dirty="0" smtClean="0"/>
              <a:t>Module</a:t>
            </a:r>
            <a:endParaRPr lang="en-IN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smtClean="0"/>
              <a:t>	Storage </a:t>
            </a:r>
            <a:r>
              <a:rPr lang="en-US" sz="1600" dirty="0"/>
              <a:t>Engine </a:t>
            </a:r>
            <a:r>
              <a:rPr lang="en-US" sz="1600" dirty="0" smtClean="0"/>
              <a:t>Module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 smtClean="0"/>
              <a:t>Each module implemented in Java from scratch.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 smtClean="0"/>
              <a:t>System messages sent using </a:t>
            </a:r>
            <a:r>
              <a:rPr lang="en-US" sz="1800" b="1" dirty="0" smtClean="0"/>
              <a:t>UDP</a:t>
            </a:r>
            <a:r>
              <a:rPr lang="en-US" sz="1800" dirty="0" smtClean="0"/>
              <a:t> for replication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b="1" dirty="0" smtClean="0"/>
              <a:t>TCP</a:t>
            </a:r>
            <a:r>
              <a:rPr lang="en-US" sz="1800" dirty="0" smtClean="0"/>
              <a:t> for routing</a:t>
            </a:r>
            <a:endParaRPr lang="en-US" sz="1800" b="1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 smtClean="0"/>
              <a:t>Asynchronous replication is used for high throughput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Modified version of the ϕ Accrual Detector for failure </a:t>
            </a:r>
            <a:r>
              <a:rPr lang="en-US" sz="1800" dirty="0" smtClean="0"/>
              <a:t>detection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b="1" dirty="0" smtClean="0"/>
              <a:t>Bloom filter</a:t>
            </a:r>
            <a:r>
              <a:rPr lang="en-US" sz="1800" dirty="0" smtClean="0"/>
              <a:t> used for read operations, write operations are sequential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b="1" dirty="0" smtClean="0"/>
              <a:t>Local File System</a:t>
            </a:r>
            <a:r>
              <a:rPr lang="en-US" sz="1800" dirty="0" smtClean="0"/>
              <a:t> for data persistence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731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33588"/>
            <a:ext cx="8596800" cy="4390336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 smtClean="0"/>
              <a:t>Compaction </a:t>
            </a:r>
            <a:r>
              <a:rPr lang="en-US" b="1" dirty="0"/>
              <a:t>process</a:t>
            </a:r>
            <a:r>
              <a:rPr lang="en-US" dirty="0"/>
              <a:t> similar to that of </a:t>
            </a:r>
            <a:r>
              <a:rPr lang="en-US" dirty="0" smtClean="0"/>
              <a:t>Big table </a:t>
            </a:r>
            <a:r>
              <a:rPr lang="en-US" dirty="0"/>
              <a:t>is used to merge sort multiple, pre-sorted files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Only files </a:t>
            </a:r>
            <a:r>
              <a:rPr lang="en-US" dirty="0"/>
              <a:t>that are </a:t>
            </a:r>
            <a:r>
              <a:rPr lang="en-US" b="1" dirty="0" smtClean="0"/>
              <a:t>similar in size</a:t>
            </a:r>
            <a:r>
              <a:rPr lang="en-US" dirty="0" smtClean="0"/>
              <a:t> are merged. </a:t>
            </a:r>
            <a:endParaRPr lang="en-US" dirty="0" smtClean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M</a:t>
            </a:r>
            <a:r>
              <a:rPr lang="en-US" b="1" dirty="0" smtClean="0"/>
              <a:t>ajor </a:t>
            </a:r>
            <a:r>
              <a:rPr lang="en-US" b="1" dirty="0"/>
              <a:t>compaction process</a:t>
            </a:r>
            <a:r>
              <a:rPr lang="en-US" dirty="0"/>
              <a:t> </a:t>
            </a:r>
            <a:r>
              <a:rPr lang="en-US" dirty="0" smtClean="0"/>
              <a:t>run </a:t>
            </a:r>
            <a:r>
              <a:rPr lang="en-US" dirty="0"/>
              <a:t>occasionally </a:t>
            </a:r>
            <a:r>
              <a:rPr lang="en-US" dirty="0" smtClean="0"/>
              <a:t>to </a:t>
            </a:r>
            <a:r>
              <a:rPr lang="en-US" dirty="0"/>
              <a:t>merge multiple files into a single, large file.</a:t>
            </a:r>
            <a:endParaRPr lang="en-IN" dirty="0"/>
          </a:p>
          <a:p>
            <a:pPr marL="91441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68" cy="837063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</a:t>
            </a: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(Contd..)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5113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782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	Result and Characteristics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831882" y="177633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Aft>
                <a:spcPts val="600"/>
              </a:spcAft>
              <a:buSzPct val="79999"/>
              <a:buFont typeface="Wingdings" panose="05000000000000000000" pitchFamily="2" charset="2"/>
              <a:buChar char="q"/>
            </a:pPr>
            <a:r>
              <a:rPr lang="en-IN" dirty="0" smtClean="0"/>
              <a:t>Partitioning</a:t>
            </a:r>
            <a:r>
              <a:rPr lang="en-IN" dirty="0"/>
              <a:t>, replication, membership, failure, handling and scaling are achieved successfully. </a:t>
            </a:r>
            <a:endParaRPr lang="en-IN" dirty="0" smtClean="0"/>
          </a:p>
          <a:p>
            <a:pPr lvl="0" indent="-342900">
              <a:spcAft>
                <a:spcPts val="600"/>
              </a:spcAft>
              <a:buSzPct val="79999"/>
              <a:buFont typeface="Wingdings" panose="05000000000000000000" pitchFamily="2" charset="2"/>
              <a:buChar char="q"/>
            </a:pPr>
            <a:r>
              <a:rPr lang="en-IN" b="1" dirty="0" smtClean="0"/>
              <a:t>High </a:t>
            </a:r>
            <a:r>
              <a:rPr lang="en-IN" b="1" dirty="0"/>
              <a:t>update throughput</a:t>
            </a:r>
            <a:r>
              <a:rPr lang="en-IN" dirty="0"/>
              <a:t> while maintaining low </a:t>
            </a:r>
            <a:r>
              <a:rPr lang="en-IN" dirty="0" smtClean="0"/>
              <a:t>latency using Cassandra</a:t>
            </a:r>
          </a:p>
          <a:p>
            <a:pPr lvl="0" indent="-342900">
              <a:spcAft>
                <a:spcPts val="600"/>
              </a:spcAft>
              <a:buSzPct val="79999"/>
              <a:buFont typeface="Wingdings" panose="05000000000000000000" pitchFamily="2" charset="2"/>
              <a:buChar char="q"/>
            </a:pPr>
            <a:r>
              <a:rPr lang="en-IN" dirty="0" smtClean="0"/>
              <a:t>Facebook has been using Cassandra for Inbox Search tool since 2008</a:t>
            </a:r>
          </a:p>
          <a:p>
            <a:pPr lvl="0" indent="-342900">
              <a:spcAft>
                <a:spcPts val="600"/>
              </a:spcAft>
              <a:buSzPct val="79999"/>
              <a:buFont typeface="Wingdings" panose="05000000000000000000" pitchFamily="2" charset="2"/>
              <a:buChar char="q"/>
            </a:pPr>
            <a:r>
              <a:rPr lang="en-IN" dirty="0" smtClean="0"/>
              <a:t>Cassandra has been able to scale up effectively</a:t>
            </a:r>
            <a:endParaRPr lang="en-IN" dirty="0" smtClean="0"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8643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Cassandra - Summary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77333" y="1781802"/>
            <a:ext cx="8596668" cy="46246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/>
              <a:t>Highly scalable and highly available with no single point of failure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/>
              <a:t>NoSQL column family implementation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/>
              <a:t>Very high write throughput and good read throughput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/>
              <a:t>SQL-like query language (since 0.8) and support search through secondary indexes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err="1"/>
              <a:t>Tunable</a:t>
            </a:r>
            <a:r>
              <a:rPr lang="en-IN" dirty="0"/>
              <a:t> consistency and support for replication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/>
              <a:t>Flexible schema</a:t>
            </a:r>
            <a:endParaRPr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lang="en-US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521</Words>
  <Application>Microsoft Office PowerPoint</Application>
  <PresentationFormat>Widescreen</PresentationFormat>
  <Paragraphs>90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Noto Symbol</vt:lpstr>
      <vt:lpstr>Trebuchet MS</vt:lpstr>
      <vt:lpstr>Verdana</vt:lpstr>
      <vt:lpstr>Wingdings</vt:lpstr>
      <vt:lpstr>Facet</vt:lpstr>
      <vt:lpstr>Cassandra A decentralized Structured Storage System</vt:lpstr>
      <vt:lpstr>Problem</vt:lpstr>
      <vt:lpstr>Assumptions</vt:lpstr>
      <vt:lpstr>Design Trade-offs</vt:lpstr>
      <vt:lpstr>Solution</vt:lpstr>
      <vt:lpstr>   Implementation</vt:lpstr>
      <vt:lpstr>Implementation (Contd..)</vt:lpstr>
      <vt:lpstr>  Result and Characteristics</vt:lpstr>
      <vt:lpstr>Cassandra - Summary</vt:lpstr>
      <vt:lpstr>Insights</vt:lpstr>
      <vt:lpstr>Questions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for Internet of Things</dc:title>
  <dc:creator>Amit</dc:creator>
  <cp:lastModifiedBy>Keertikeya</cp:lastModifiedBy>
  <cp:revision>73</cp:revision>
  <dcterms:modified xsi:type="dcterms:W3CDTF">2015-11-10T12:51:08Z</dcterms:modified>
</cp:coreProperties>
</file>