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15"/>
  </p:notesMasterIdLst>
  <p:sldIdLst>
    <p:sldId id="259" r:id="rId3"/>
    <p:sldId id="257" r:id="rId4"/>
    <p:sldId id="270" r:id="rId5"/>
    <p:sldId id="260" r:id="rId6"/>
    <p:sldId id="262" r:id="rId7"/>
    <p:sldId id="263" r:id="rId8"/>
    <p:sldId id="264" r:id="rId9"/>
    <p:sldId id="266" r:id="rId10"/>
    <p:sldId id="269" r:id="rId11"/>
    <p:sldId id="268" r:id="rId12"/>
    <p:sldId id="267" r:id="rId13"/>
    <p:sldId id="261" r:id="rId1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94" d="100"/>
          <a:sy n="94" d="100"/>
        </p:scale>
        <p:origin x="288" y="82"/>
      </p:cViewPr>
      <p:guideLst/>
    </p:cSldViewPr>
  </p:slideViewPr>
  <p:notesTextViewPr>
    <p:cViewPr>
      <p:scale>
        <a:sx n="1" d="1"/>
        <a:sy n="1" d="1"/>
      </p:scale>
      <p:origin x="0" y="0"/>
    </p:cViewPr>
  </p:notesTextViewPr>
  <p:notesViewPr>
    <p:cSldViewPr snapToGrid="0">
      <p:cViewPr varScale="1">
        <p:scale>
          <a:sx n="71" d="100"/>
          <a:sy n="71" d="100"/>
        </p:scale>
        <p:origin x="21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71724-149B-45C7-B4D5-BE1AA1270C15}" type="datetimeFigureOut">
              <a:rPr lang="nl-NL" smtClean="0"/>
              <a:t>26-10-2015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86A54-0F9C-4CFF-B7A4-164A97DAC05B}" type="slidenum">
              <a:rPr lang="nl-NL" smtClean="0"/>
              <a:t>‹#›</a:t>
            </a:fld>
            <a:endParaRPr lang="nl-NL"/>
          </a:p>
        </p:txBody>
      </p:sp>
    </p:spTree>
    <p:extLst>
      <p:ext uri="{BB962C8B-B14F-4D97-AF65-F5344CB8AC3E}">
        <p14:creationId xmlns:p14="http://schemas.microsoft.com/office/powerpoint/2010/main" val="372938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EE2DB3C1-09F9-4690-82A7-3038F2397449}" type="datetime1">
              <a:rPr lang="nl-NL" smtClean="0"/>
              <a:t>26-10-2015</a:t>
            </a:fld>
            <a:endParaRPr lang="nl-NL" dirty="0"/>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38655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AE43BF1C-3CB4-45F9-937C-93F693329060}" type="datetime1">
              <a:rPr lang="nl-NL" smtClean="0"/>
              <a:t>26-10-2015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58572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0B34A0DD-7290-4665-A5C6-A7D8F41D7D8C}" type="datetime1">
              <a:rPr lang="nl-NL" smtClean="0"/>
              <a:t>26-10-2015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12720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991306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89169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114754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6" name="Footer Placeholder 5"/>
          <p:cNvSpPr>
            <a:spLocks noGrp="1"/>
          </p:cNvSpPr>
          <p:nvPr>
            <p:ph type="ftr" sz="quarter" idx="11"/>
          </p:nvPr>
        </p:nvSpPr>
        <p:spPr>
          <a:xfrm>
            <a:off x="4467225" y="6356350"/>
            <a:ext cx="3829050"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49330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8" name="Footer Placeholder 7"/>
          <p:cNvSpPr>
            <a:spLocks noGrp="1"/>
          </p:cNvSpPr>
          <p:nvPr>
            <p:ph type="ftr" sz="quarter" idx="11"/>
          </p:nvPr>
        </p:nvSpPr>
        <p:spPr>
          <a:xfrm>
            <a:off x="4467225" y="6356350"/>
            <a:ext cx="3829050"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310918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4" name="Footer Placeholder 3"/>
          <p:cNvSpPr>
            <a:spLocks noGrp="1"/>
          </p:cNvSpPr>
          <p:nvPr>
            <p:ph type="ftr" sz="quarter" idx="11"/>
          </p:nvPr>
        </p:nvSpPr>
        <p:spPr>
          <a:xfrm>
            <a:off x="4467225" y="6356350"/>
            <a:ext cx="3829050"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3804831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3" name="Footer Placeholder 2"/>
          <p:cNvSpPr>
            <a:spLocks noGrp="1"/>
          </p:cNvSpPr>
          <p:nvPr>
            <p:ph type="ftr" sz="quarter" idx="11"/>
          </p:nvPr>
        </p:nvSpPr>
        <p:spPr>
          <a:xfrm>
            <a:off x="4467225" y="6356350"/>
            <a:ext cx="3829050"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1917493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6" name="Footer Placeholder 5"/>
          <p:cNvSpPr>
            <a:spLocks noGrp="1"/>
          </p:cNvSpPr>
          <p:nvPr>
            <p:ph type="ftr" sz="quarter" idx="11"/>
          </p:nvPr>
        </p:nvSpPr>
        <p:spPr>
          <a:xfrm>
            <a:off x="4467225" y="6356350"/>
            <a:ext cx="3829050"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49317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7C4EBE15-66AE-456B-B039-A4E36FFFB3E4}" type="datetime1">
              <a:rPr lang="nl-NL" smtClean="0"/>
              <a:t>26-10-2015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79274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6" name="Footer Placeholder 5"/>
          <p:cNvSpPr>
            <a:spLocks noGrp="1"/>
          </p:cNvSpPr>
          <p:nvPr>
            <p:ph type="ftr" sz="quarter" idx="11"/>
          </p:nvPr>
        </p:nvSpPr>
        <p:spPr>
          <a:xfrm>
            <a:off x="4467225" y="6356350"/>
            <a:ext cx="3829050"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2518314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193664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26-10-2015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20661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C56916-64FF-4914-9172-550A5AFF73E5}" type="datetime1">
              <a:rPr lang="nl-NL" smtClean="0"/>
              <a:t>26-10-2015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52118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D7D137D7-7F4E-4035-92D6-EA7561F74EBD}" type="datetime1">
              <a:rPr lang="nl-NL" smtClean="0"/>
              <a:t>26-10-2015</a:t>
            </a:fld>
            <a:endParaRPr lang="nl-NL"/>
          </a:p>
        </p:txBody>
      </p:sp>
      <p:sp>
        <p:nvSpPr>
          <p:cNvPr id="6" name="Footer Placeholder 5"/>
          <p:cNvSpPr>
            <a:spLocks noGrp="1"/>
          </p:cNvSpPr>
          <p:nvPr>
            <p:ph type="ftr" sz="quarter" idx="11"/>
          </p:nvPr>
        </p:nvSpPr>
        <p:spPr/>
        <p:txBody>
          <a:bodyPr/>
          <a:lstStyle/>
          <a:p>
            <a:r>
              <a:rPr lang="nl-NL" dirty="0" smtClean="0"/>
              <a:t>Sogeti Nederland B.V ©</a:t>
            </a:r>
          </a:p>
        </p:txBody>
      </p:sp>
      <p:sp>
        <p:nvSpPr>
          <p:cNvPr id="7" name="Slide Number Placeholder 6"/>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72630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656F63B7-E110-4E5C-B606-57BC011E3CB6}" type="datetime1">
              <a:rPr lang="nl-NL" smtClean="0"/>
              <a:t>26-10-2015</a:t>
            </a:fld>
            <a:endParaRPr lang="nl-NL"/>
          </a:p>
        </p:txBody>
      </p:sp>
      <p:sp>
        <p:nvSpPr>
          <p:cNvPr id="8" name="Footer Placeholder 7"/>
          <p:cNvSpPr>
            <a:spLocks noGrp="1"/>
          </p:cNvSpPr>
          <p:nvPr>
            <p:ph type="ftr" sz="quarter" idx="11"/>
          </p:nvPr>
        </p:nvSpPr>
        <p:spPr/>
        <p:txBody>
          <a:bodyPr/>
          <a:lstStyle/>
          <a:p>
            <a:r>
              <a:rPr lang="nl-NL" dirty="0" smtClean="0"/>
              <a:t>Sogeti Nederland B.V ©</a:t>
            </a:r>
          </a:p>
        </p:txBody>
      </p:sp>
      <p:sp>
        <p:nvSpPr>
          <p:cNvPr id="9" name="Slide Number Placeholder 8"/>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268007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7D9C7848-1ABE-4860-AC35-24F53D55ECB2}" type="datetime1">
              <a:rPr lang="nl-NL" smtClean="0"/>
              <a:t>26-10-2015</a:t>
            </a:fld>
            <a:endParaRPr lang="nl-NL"/>
          </a:p>
        </p:txBody>
      </p:sp>
      <p:sp>
        <p:nvSpPr>
          <p:cNvPr id="4" name="Footer Placeholder 3"/>
          <p:cNvSpPr>
            <a:spLocks noGrp="1"/>
          </p:cNvSpPr>
          <p:nvPr>
            <p:ph type="ftr" sz="quarter" idx="11"/>
          </p:nvPr>
        </p:nvSpPr>
        <p:spPr/>
        <p:txBody>
          <a:bodyPr/>
          <a:lstStyle/>
          <a:p>
            <a:r>
              <a:rPr lang="nl-NL" dirty="0" smtClean="0"/>
              <a:t>Sogeti Nederland B.V ©</a:t>
            </a:r>
          </a:p>
        </p:txBody>
      </p:sp>
      <p:sp>
        <p:nvSpPr>
          <p:cNvPr id="5" name="Slide Number Placeholder 4"/>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55524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23915-A5EC-4067-A602-4E9BF6A18DD4}" type="datetime1">
              <a:rPr lang="nl-NL" smtClean="0"/>
              <a:t>26-10-2015</a:t>
            </a:fld>
            <a:endParaRPr lang="nl-NL" dirty="0"/>
          </a:p>
        </p:txBody>
      </p:sp>
      <p:sp>
        <p:nvSpPr>
          <p:cNvPr id="3" name="Footer Placeholder 2"/>
          <p:cNvSpPr>
            <a:spLocks noGrp="1"/>
          </p:cNvSpPr>
          <p:nvPr>
            <p:ph type="ftr" sz="quarter" idx="11"/>
          </p:nvPr>
        </p:nvSpPr>
        <p:spPr/>
        <p:txBody>
          <a:bodyPr/>
          <a:lstStyle/>
          <a:p>
            <a:r>
              <a:rPr lang="nl-NL" dirty="0" smtClean="0"/>
              <a:t>Sogeti Nederland B.V ©</a:t>
            </a:r>
          </a:p>
        </p:txBody>
      </p:sp>
      <p:sp>
        <p:nvSpPr>
          <p:cNvPr id="4" name="Slide Number Placeholder 3"/>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11883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02CD7-2047-4CA8-BD42-B0B898136DD7}" type="datetime1">
              <a:rPr lang="nl-NL" smtClean="0"/>
              <a:t>26-10-2015</a:t>
            </a:fld>
            <a:endParaRPr lang="nl-NL"/>
          </a:p>
        </p:txBody>
      </p:sp>
      <p:sp>
        <p:nvSpPr>
          <p:cNvPr id="6" name="Footer Placeholder 5"/>
          <p:cNvSpPr>
            <a:spLocks noGrp="1"/>
          </p:cNvSpPr>
          <p:nvPr>
            <p:ph type="ftr" sz="quarter" idx="11"/>
          </p:nvPr>
        </p:nvSpPr>
        <p:spPr/>
        <p:txBody>
          <a:bodyPr/>
          <a:lstStyle/>
          <a:p>
            <a:r>
              <a:rPr lang="nl-NL" dirty="0" smtClean="0"/>
              <a:t>Sogeti Nederland B.V ©</a:t>
            </a:r>
          </a:p>
        </p:txBody>
      </p:sp>
      <p:sp>
        <p:nvSpPr>
          <p:cNvPr id="7" name="Slide Number Placeholder 6"/>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95177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3470A-3090-439F-9EF2-7299972C39C2}" type="datetime1">
              <a:rPr lang="nl-NL" smtClean="0"/>
              <a:t>26-10-2015</a:t>
            </a:fld>
            <a:endParaRPr lang="nl-NL"/>
          </a:p>
        </p:txBody>
      </p:sp>
      <p:sp>
        <p:nvSpPr>
          <p:cNvPr id="6" name="Footer Placeholder 5"/>
          <p:cNvSpPr>
            <a:spLocks noGrp="1"/>
          </p:cNvSpPr>
          <p:nvPr>
            <p:ph type="ftr" sz="quarter" idx="11"/>
          </p:nvPr>
        </p:nvSpPr>
        <p:spPr/>
        <p:txBody>
          <a:bodyPr/>
          <a:lstStyle/>
          <a:p>
            <a:r>
              <a:rPr lang="nl-NL" dirty="0" smtClean="0"/>
              <a:t>Sogeti Nederland B.V ©</a:t>
            </a:r>
          </a:p>
        </p:txBody>
      </p:sp>
      <p:sp>
        <p:nvSpPr>
          <p:cNvPr id="7" name="Slide Number Placeholder 6"/>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19307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3"/>
          <p:cNvSpPr>
            <a:spLocks noGrp="1"/>
          </p:cNvSpPr>
          <p:nvPr>
            <p:ph type="dt" sz="half" idx="2"/>
          </p:nvPr>
        </p:nvSpPr>
        <p:spPr>
          <a:xfrm>
            <a:off x="2610852"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7ACCF050-9FF5-4BBC-AA12-CC0A1A998405}" type="datetime1">
              <a:rPr lang="nl-NL" smtClean="0"/>
              <a:t>26-10-2015</a:t>
            </a:fld>
            <a:endParaRPr lang="nl-NL" dirty="0"/>
          </a:p>
        </p:txBody>
      </p:sp>
      <p:sp>
        <p:nvSpPr>
          <p:cNvPr id="5" name="Footer Placeholder 4"/>
          <p:cNvSpPr>
            <a:spLocks noGrp="1"/>
          </p:cNvSpPr>
          <p:nvPr>
            <p:ph type="ftr" sz="quarter" idx="3"/>
          </p:nvPr>
        </p:nvSpPr>
        <p:spPr>
          <a:xfrm>
            <a:off x="5469354" y="6356350"/>
            <a:ext cx="3630530" cy="365125"/>
          </a:xfrm>
          <a:prstGeom prst="rect">
            <a:avLst/>
          </a:prstGeom>
        </p:spPr>
        <p:txBody>
          <a:bodyPr vert="horz" lIns="91440" tIns="45720" rIns="91440" bIns="45720" rtlCol="0" anchor="ctr"/>
          <a:lstStyle>
            <a:lvl1pPr algn="ctr">
              <a:defRPr sz="1200">
                <a:solidFill>
                  <a:schemeClr val="tx1"/>
                </a:solidFill>
              </a:defRPr>
            </a:lvl1pPr>
          </a:lstStyle>
          <a:p>
            <a:r>
              <a:rPr lang="nl-NL" dirty="0" smtClean="0"/>
              <a:t>Sogeti Nederland B.V ©</a:t>
            </a:r>
            <a:endParaRPr lang="nl-NL" dirty="0"/>
          </a:p>
        </p:txBody>
      </p:sp>
      <p:sp>
        <p:nvSpPr>
          <p:cNvPr id="6" name="Slide Number Placeholder 5"/>
          <p:cNvSpPr>
            <a:spLocks noGrp="1"/>
          </p:cNvSpPr>
          <p:nvPr>
            <p:ph type="sldNum" sz="quarter" idx="4"/>
          </p:nvPr>
        </p:nvSpPr>
        <p:spPr>
          <a:xfrm>
            <a:off x="9215186" y="6356350"/>
            <a:ext cx="2138614" cy="365125"/>
          </a:xfrm>
          <a:prstGeom prst="rect">
            <a:avLst/>
          </a:prstGeom>
        </p:spPr>
        <p:txBody>
          <a:bodyPr vert="horz" lIns="91440" tIns="45720" rIns="91440" bIns="45720" rtlCol="0" anchor="ctr"/>
          <a:lstStyle>
            <a:lvl1pPr algn="r">
              <a:defRPr sz="1200">
                <a:solidFill>
                  <a:schemeClr val="tx1"/>
                </a:solidFill>
              </a:defRPr>
            </a:lvl1pPr>
          </a:lstStyle>
          <a:p>
            <a:fld id="{AC3BFB62-7AAE-449C-AD60-6BA91FAD083A}" type="slidenum">
              <a:rPr lang="nl-NL" smtClean="0"/>
              <a:pPr/>
              <a:t>‹#›</a:t>
            </a:fld>
            <a:endParaRPr lang="nl-NL" dirty="0"/>
          </a:p>
        </p:txBody>
      </p:sp>
      <p:pic>
        <p:nvPicPr>
          <p:cNvPr id="7" name="Picture 5" descr="D:\users\boersmal\Documents\My Pictures\logo\Logo_Sogeti_groot.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8200" y="6356350"/>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flipV="1">
            <a:off x="838200" y="6257925"/>
            <a:ext cx="10515600" cy="9525"/>
          </a:xfrm>
          <a:prstGeom prst="line">
            <a:avLst/>
          </a:prstGeom>
          <a:ln w="47625">
            <a:solidFill>
              <a:srgbClr val="EC521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6485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pic>
        <p:nvPicPr>
          <p:cNvPr id="7" name="Picture 5" descr="D:\users\boersmal\Documents\My Pictures\logo\Logo_Sogeti_groot.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8200" y="6356350"/>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flipV="1">
            <a:off x="838200" y="6257925"/>
            <a:ext cx="10515600" cy="9525"/>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4862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ZhuHCtR3xq8" TargetMode="External"/><Relationship Id="rId3" Type="http://schemas.openxmlformats.org/officeDocument/2006/relationships/slide" Target="slide2.xml"/><Relationship Id="rId7" Type="http://schemas.openxmlformats.org/officeDocument/2006/relationships/hyperlink" Target="https://wiki.haskell.org/Monad_Law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blogs.msdn.com/b/wesdyer/archive/2008/01/11/the-marvels-of-monads.aspx" TargetMode="External"/><Relationship Id="rId11" Type="http://schemas.openxmlformats.org/officeDocument/2006/relationships/hyperlink" Target="http://community.bartdesmet.net/blogs/bart/archive/2009/11/08/jumping-the-trampoline-in-c-stack-friendly-recursion.aspx" TargetMode="External"/><Relationship Id="rId5" Type="http://schemas.openxmlformats.org/officeDocument/2006/relationships/hyperlink" Target="http://www.infoq.com/presentations/fp-principles-oop" TargetMode="External"/><Relationship Id="rId10" Type="http://schemas.openxmlformats.org/officeDocument/2006/relationships/hyperlink" Target="https://www.youtube.com/channel/UCO1cgjhGzsSYb1rsB4bFe4Q" TargetMode="External"/><Relationship Id="rId4" Type="http://schemas.openxmlformats.org/officeDocument/2006/relationships/hyperlink" Target="https://clojurefun.wordpress.com/2012/08/27/what-defines-a-functional-programming-language/" TargetMode="External"/><Relationship Id="rId9" Type="http://schemas.openxmlformats.org/officeDocument/2006/relationships/hyperlink" Target="http://mikehadlow.blogspot.nl/2011/01/monads-in-c-4-linq-loves-monads.html"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 Target="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 Target="slide8.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 Target="slide4.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slide" Target="slide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1.jpeg"/><Relationship Id="rId30"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KeesDijk/FunctionalThinking"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0647" y="198931"/>
            <a:ext cx="10496282" cy="3361386"/>
          </a:xfrm>
          <a:prstGeom prst="rect">
            <a:avLst/>
          </a:prstGeom>
          <a:solidFill>
            <a:srgbClr val="EC5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800" dirty="0" smtClean="0">
                <a:ln w="0">
                  <a:solidFill>
                    <a:schemeClr val="bg1"/>
                  </a:solidFill>
                </a:ln>
                <a:solidFill>
                  <a:schemeClr val="bg1"/>
                </a:solidFill>
                <a:effectLst>
                  <a:outerShdw blurRad="38100" dist="19050" dir="2700000" algn="tl" rotWithShape="0">
                    <a:schemeClr val="dk1">
                      <a:alpha val="40000"/>
                    </a:schemeClr>
                  </a:outerShdw>
                </a:effectLst>
              </a:rPr>
              <a:t>Functioneel Denken in C# en Javascript</a:t>
            </a:r>
          </a:p>
        </p:txBody>
      </p:sp>
      <p:sp>
        <p:nvSpPr>
          <p:cNvPr id="5" name="Rectangle 4"/>
          <p:cNvSpPr/>
          <p:nvPr/>
        </p:nvSpPr>
        <p:spPr>
          <a:xfrm>
            <a:off x="730647" y="3779258"/>
            <a:ext cx="10496282" cy="1313647"/>
          </a:xfrm>
          <a:prstGeom prst="rect">
            <a:avLst/>
          </a:prstGeom>
          <a:solidFill>
            <a:srgbClr val="6D5D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smtClean="0"/>
              <a:t>Een introductie</a:t>
            </a:r>
            <a:endParaRPr lang="nl-NL" sz="3600" b="1" dirty="0"/>
          </a:p>
        </p:txBody>
      </p:sp>
      <p:sp>
        <p:nvSpPr>
          <p:cNvPr id="2" name="Date Placeholder 1"/>
          <p:cNvSpPr>
            <a:spLocks noGrp="1"/>
          </p:cNvSpPr>
          <p:nvPr>
            <p:ph type="dt" sz="half" idx="10"/>
          </p:nvPr>
        </p:nvSpPr>
        <p:spPr/>
        <p:txBody>
          <a:bodyPr/>
          <a:lstStyle/>
          <a:p>
            <a:fld id="{C121A7DF-150F-4908-850E-EEAA3BF9A727}" type="datetime1">
              <a:rPr lang="nl-NL" smtClean="0"/>
              <a:t>26-10-2015</a:t>
            </a:fld>
            <a:endParaRPr lang="nl-NL" dirty="0"/>
          </a:p>
        </p:txBody>
      </p:sp>
      <p:sp>
        <p:nvSpPr>
          <p:cNvPr id="3" name="Slide Number Placeholder 2"/>
          <p:cNvSpPr>
            <a:spLocks noGrp="1"/>
          </p:cNvSpPr>
          <p:nvPr>
            <p:ph type="sldNum" sz="quarter" idx="12"/>
          </p:nvPr>
        </p:nvSpPr>
        <p:spPr/>
        <p:txBody>
          <a:bodyPr/>
          <a:lstStyle/>
          <a:p>
            <a:fld id="{AC3BFB62-7AAE-449C-AD60-6BA91FAD083A}" type="slidenum">
              <a:rPr lang="nl-NL" smtClean="0"/>
              <a:t>1</a:t>
            </a:fld>
            <a:endParaRPr lang="nl-NL"/>
          </a:p>
        </p:txBody>
      </p:sp>
      <p:sp>
        <p:nvSpPr>
          <p:cNvPr id="6" name="Footer Placeholder 5"/>
          <p:cNvSpPr>
            <a:spLocks noGrp="1"/>
          </p:cNvSpPr>
          <p:nvPr>
            <p:ph type="ftr" sz="quarter" idx="11"/>
          </p:nvPr>
        </p:nvSpPr>
        <p:spPr/>
        <p:txBody>
          <a:bodyPr/>
          <a:lstStyle/>
          <a:p>
            <a:r>
              <a:rPr lang="nl-NL" dirty="0"/>
              <a:t>Sogeti Nederland B.V </a:t>
            </a:r>
            <a:r>
              <a:rPr lang="nl-NL" dirty="0" smtClean="0"/>
              <a:t>©</a:t>
            </a:r>
            <a:endParaRPr lang="nl-NL" dirty="0"/>
          </a:p>
        </p:txBody>
      </p:sp>
    </p:spTree>
    <p:extLst>
      <p:ext uri="{BB962C8B-B14F-4D97-AF65-F5344CB8AC3E}">
        <p14:creationId xmlns:p14="http://schemas.microsoft.com/office/powerpoint/2010/main" val="526995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564069" y="297573"/>
                <a:ext cx="1338305"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Monads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10</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smtClean="0"/>
          </a:p>
          <a:p>
            <a:pPr marL="457200" lvl="1" indent="0">
              <a:buNone/>
            </a:pPr>
            <a:r>
              <a:rPr lang="en-GB" dirty="0" smtClean="0"/>
              <a:t>“ A</a:t>
            </a:r>
            <a:r>
              <a:rPr lang="en-US" dirty="0" smtClean="0"/>
              <a:t> </a:t>
            </a:r>
            <a:r>
              <a:rPr lang="en-US" dirty="0"/>
              <a:t>monad </a:t>
            </a:r>
            <a:r>
              <a:rPr lang="en-US" dirty="0" smtClean="0"/>
              <a:t>is </a:t>
            </a:r>
            <a:r>
              <a:rPr lang="en-US" dirty="0"/>
              <a:t>a parameterized type that implements the `bind` and `return` functions in a way that satisfies the "monad </a:t>
            </a:r>
            <a:r>
              <a:rPr lang="en-US" dirty="0" smtClean="0"/>
              <a:t>laws</a:t>
            </a:r>
            <a:r>
              <a:rPr lang="en-GB" dirty="0" smtClean="0"/>
              <a:t> ”</a:t>
            </a:r>
          </a:p>
          <a:p>
            <a:pPr marL="0" indent="0">
              <a:buNone/>
            </a:pPr>
            <a:endParaRPr lang="en-GB" dirty="0" smtClean="0"/>
          </a:p>
          <a:p>
            <a:pPr marL="457200" lvl="1" indent="0">
              <a:buNone/>
            </a:pPr>
            <a:r>
              <a:rPr lang="en-US" dirty="0" smtClean="0"/>
              <a:t>Lady </a:t>
            </a:r>
            <a:r>
              <a:rPr lang="en-US" dirty="0" err="1"/>
              <a:t>Monadgreen's</a:t>
            </a:r>
            <a:r>
              <a:rPr lang="en-US" dirty="0"/>
              <a:t> Curse: </a:t>
            </a:r>
            <a:endParaRPr lang="en-US" dirty="0" smtClean="0"/>
          </a:p>
          <a:p>
            <a:pPr marL="457200" lvl="1" indent="0">
              <a:buNone/>
            </a:pPr>
            <a:r>
              <a:rPr lang="en-US" dirty="0" smtClean="0"/>
              <a:t>“ Once </a:t>
            </a:r>
            <a:r>
              <a:rPr lang="en-US" dirty="0"/>
              <a:t>you understand monads, you immediately become incapable of explaining them to anyone else</a:t>
            </a:r>
            <a:r>
              <a:rPr lang="en-US" dirty="0" smtClean="0"/>
              <a:t>. “</a:t>
            </a:r>
            <a:endParaRPr lang="en-GB" dirty="0" smtClean="0"/>
          </a:p>
        </p:txBody>
      </p:sp>
    </p:spTree>
    <p:extLst>
      <p:ext uri="{BB962C8B-B14F-4D97-AF65-F5344CB8AC3E}">
        <p14:creationId xmlns:p14="http://schemas.microsoft.com/office/powerpoint/2010/main" val="96951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040792" y="297573"/>
                <a:ext cx="2384860"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F# als scripttaal</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11</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dirty="0" err="1" smtClean="0"/>
              <a:t>Zie</a:t>
            </a:r>
            <a:r>
              <a:rPr lang="en-GB" dirty="0" smtClean="0"/>
              <a:t> Tutorial in sample solution</a:t>
            </a:r>
          </a:p>
          <a:p>
            <a:pPr lvl="1"/>
            <a:endParaRPr lang="en-GB" dirty="0" smtClean="0"/>
          </a:p>
          <a:p>
            <a:pPr lvl="1"/>
            <a:r>
              <a:rPr lang="en-GB" dirty="0" err="1" smtClean="0"/>
              <a:t>Maak</a:t>
            </a:r>
            <a:r>
              <a:rPr lang="en-GB" dirty="0" smtClean="0"/>
              <a:t> </a:t>
            </a:r>
            <a:r>
              <a:rPr lang="en-GB" dirty="0" err="1" smtClean="0"/>
              <a:t>programma</a:t>
            </a:r>
            <a:r>
              <a:rPr lang="en-GB" dirty="0" smtClean="0"/>
              <a:t> met .</a:t>
            </a:r>
            <a:r>
              <a:rPr lang="en-GB" dirty="0" err="1" smtClean="0"/>
              <a:t>fsx</a:t>
            </a:r>
            <a:r>
              <a:rPr lang="en-GB" dirty="0" smtClean="0"/>
              <a:t> </a:t>
            </a:r>
            <a:r>
              <a:rPr lang="en-GB" dirty="0" err="1" smtClean="0"/>
              <a:t>extensie</a:t>
            </a:r>
            <a:endParaRPr lang="en-GB" dirty="0" smtClean="0"/>
          </a:p>
          <a:p>
            <a:pPr lvl="1"/>
            <a:r>
              <a:rPr lang="en-GB" dirty="0" smtClean="0"/>
              <a:t>Run met fsi.exe </a:t>
            </a:r>
          </a:p>
          <a:p>
            <a:pPr lvl="1"/>
            <a:endParaRPr lang="en-GB" dirty="0"/>
          </a:p>
          <a:p>
            <a:pPr lvl="1"/>
            <a:r>
              <a:rPr lang="en-GB" dirty="0" err="1" smtClean="0"/>
              <a:t>Voorbeeld</a:t>
            </a:r>
            <a:endParaRPr lang="en-GB" dirty="0" smtClean="0"/>
          </a:p>
          <a:p>
            <a:pPr lvl="2"/>
            <a:r>
              <a:rPr lang="en-GB" dirty="0" err="1"/>
              <a:t>fsi</a:t>
            </a:r>
            <a:r>
              <a:rPr lang="en-GB" dirty="0"/>
              <a:t> </a:t>
            </a:r>
            <a:r>
              <a:rPr lang="en-GB" dirty="0" err="1"/>
              <a:t>ShellScriptExample.fsx</a:t>
            </a:r>
            <a:r>
              <a:rPr lang="en-GB" dirty="0"/>
              <a:t> http://google.com </a:t>
            </a:r>
            <a:r>
              <a:rPr lang="en-GB" dirty="0" err="1"/>
              <a:t>google_homepage</a:t>
            </a:r>
            <a:endParaRPr lang="en-GB" dirty="0" smtClean="0"/>
          </a:p>
          <a:p>
            <a:pPr marL="457200" lvl="1" indent="0">
              <a:buNone/>
            </a:pPr>
            <a:endParaRPr lang="en-GB" dirty="0" smtClean="0"/>
          </a:p>
        </p:txBody>
      </p:sp>
    </p:spTree>
    <p:extLst>
      <p:ext uri="{BB962C8B-B14F-4D97-AF65-F5344CB8AC3E}">
        <p14:creationId xmlns:p14="http://schemas.microsoft.com/office/powerpoint/2010/main" val="3574179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900" y="1373353"/>
            <a:ext cx="2225223" cy="4982997"/>
          </a:xfrm>
        </p:spPr>
        <p:txBody>
          <a:bodyPr>
            <a:normAutofit/>
          </a:bodyPr>
          <a:lstStyle/>
          <a:p>
            <a:r>
              <a:rPr lang="en-US" sz="2000" dirty="0" smtClean="0"/>
              <a:t>Definitions :</a:t>
            </a:r>
          </a:p>
          <a:p>
            <a:r>
              <a:rPr lang="en-US" sz="2000" dirty="0" smtClean="0"/>
              <a:t>FP for .OO </a:t>
            </a:r>
            <a:r>
              <a:rPr lang="en-US" sz="2000" dirty="0" err="1" smtClean="0"/>
              <a:t>devs</a:t>
            </a:r>
            <a:endParaRPr lang="en-US" sz="2000" dirty="0" smtClean="0"/>
          </a:p>
          <a:p>
            <a:r>
              <a:rPr lang="en-US" sz="2000" dirty="0" smtClean="0"/>
              <a:t>Monads</a:t>
            </a:r>
            <a:r>
              <a:rPr lang="en-US" sz="2000" dirty="0" smtClean="0"/>
              <a:t>: </a:t>
            </a:r>
            <a:endParaRPr lang="en-US" sz="2000" dirty="0" smtClean="0"/>
          </a:p>
          <a:p>
            <a:endParaRPr lang="en-US" sz="2000" dirty="0"/>
          </a:p>
          <a:p>
            <a:endParaRPr lang="en-US" sz="2000" dirty="0" smtClean="0"/>
          </a:p>
          <a:p>
            <a:r>
              <a:rPr lang="en-US" sz="2000" dirty="0" err="1" smtClean="0"/>
              <a:t>Javascript</a:t>
            </a:r>
            <a:endParaRPr lang="en-US" sz="2000" dirty="0" smtClean="0"/>
          </a:p>
          <a:p>
            <a:r>
              <a:rPr lang="en-US" sz="2000" dirty="0" smtClean="0"/>
              <a:t>Recursion</a:t>
            </a:r>
            <a:endParaRPr lang="en-US" sz="2000" dirty="0" smtClean="0"/>
          </a:p>
        </p:txBody>
      </p:sp>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424614" y="297573"/>
                <a:ext cx="1617210"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Resources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12</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3" name="Content Placeholder 2"/>
          <p:cNvSpPr txBox="1">
            <a:spLocks/>
          </p:cNvSpPr>
          <p:nvPr/>
        </p:nvSpPr>
        <p:spPr>
          <a:xfrm>
            <a:off x="3334043" y="1373353"/>
            <a:ext cx="8229307" cy="4982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smtClean="0">
                <a:hlinkClick r:id="rId4"/>
              </a:rPr>
              <a:t>What defines a functional </a:t>
            </a:r>
            <a:r>
              <a:rPr lang="en-US" sz="2000" dirty="0" smtClean="0">
                <a:hlinkClick r:id="rId4"/>
              </a:rPr>
              <a:t>language</a:t>
            </a:r>
            <a:endParaRPr lang="en-US" sz="2000" dirty="0" smtClean="0"/>
          </a:p>
          <a:p>
            <a:pPr lvl="1"/>
            <a:r>
              <a:rPr lang="en-US" sz="2000" dirty="0">
                <a:hlinkClick r:id="rId5"/>
              </a:rPr>
              <a:t>Functional Principles for Object-Oriented </a:t>
            </a:r>
            <a:r>
              <a:rPr lang="en-US" sz="2000" dirty="0" smtClean="0">
                <a:hlinkClick r:id="rId5"/>
              </a:rPr>
              <a:t>Developers</a:t>
            </a:r>
            <a:r>
              <a:rPr lang="en-US" sz="2000" dirty="0" smtClean="0"/>
              <a:t> (great !)</a:t>
            </a:r>
            <a:endParaRPr lang="en-US" sz="2000" dirty="0" smtClean="0"/>
          </a:p>
          <a:p>
            <a:pPr lvl="1"/>
            <a:r>
              <a:rPr lang="en-US" sz="2000" dirty="0">
                <a:hlinkClick r:id="rId6"/>
              </a:rPr>
              <a:t>The Marvels of </a:t>
            </a:r>
            <a:r>
              <a:rPr lang="en-US" sz="2000" dirty="0" smtClean="0">
                <a:hlinkClick r:id="rId6"/>
              </a:rPr>
              <a:t>Monads</a:t>
            </a:r>
            <a:endParaRPr lang="en-US" sz="2000" dirty="0" smtClean="0"/>
          </a:p>
          <a:p>
            <a:pPr lvl="1"/>
            <a:r>
              <a:rPr lang="en-US" sz="2000" dirty="0" smtClean="0">
                <a:hlinkClick r:id="rId7"/>
              </a:rPr>
              <a:t>Monad Laws</a:t>
            </a:r>
            <a:endParaRPr lang="en-US" sz="2000" dirty="0" smtClean="0"/>
          </a:p>
          <a:p>
            <a:pPr lvl="1"/>
            <a:r>
              <a:rPr lang="en-US" sz="2000" dirty="0" smtClean="0">
                <a:hlinkClick r:id="rId8"/>
              </a:rPr>
              <a:t>Don’t fear the monad (video)</a:t>
            </a:r>
            <a:endParaRPr lang="en-US" sz="2000" dirty="0" smtClean="0"/>
          </a:p>
          <a:p>
            <a:pPr lvl="1"/>
            <a:r>
              <a:rPr lang="en-US" sz="2000" dirty="0" err="1" smtClean="0">
                <a:hlinkClick r:id="rId9"/>
              </a:rPr>
              <a:t>Linq</a:t>
            </a:r>
            <a:r>
              <a:rPr lang="en-US" sz="2000" dirty="0" smtClean="0">
                <a:hlinkClick r:id="rId9"/>
              </a:rPr>
              <a:t> loves </a:t>
            </a:r>
            <a:r>
              <a:rPr lang="en-US" sz="2000" dirty="0" smtClean="0">
                <a:hlinkClick r:id="rId9"/>
              </a:rPr>
              <a:t>Monads</a:t>
            </a:r>
            <a:endParaRPr lang="en-US" sz="2000" dirty="0" smtClean="0"/>
          </a:p>
          <a:p>
            <a:pPr lvl="1"/>
            <a:r>
              <a:rPr lang="en-US" sz="2000" dirty="0" smtClean="0">
                <a:hlinkClick r:id="rId10"/>
              </a:rPr>
              <a:t>Be a better Programmer</a:t>
            </a:r>
            <a:r>
              <a:rPr lang="en-US" sz="2000" dirty="0" smtClean="0"/>
              <a:t> (short very nice intro videos)</a:t>
            </a:r>
          </a:p>
          <a:p>
            <a:pPr lvl="1"/>
            <a:r>
              <a:rPr lang="en-US" sz="2000" dirty="0" smtClean="0">
                <a:hlinkClick r:id="rId11"/>
              </a:rPr>
              <a:t>Jumping the trampoline in c#</a:t>
            </a:r>
            <a:endParaRPr lang="en-US" sz="2000" dirty="0"/>
          </a:p>
        </p:txBody>
      </p:sp>
    </p:spTree>
    <p:extLst>
      <p:ext uri="{BB962C8B-B14F-4D97-AF65-F5344CB8AC3E}">
        <p14:creationId xmlns:p14="http://schemas.microsoft.com/office/powerpoint/2010/main" val="1193054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sp>
            <p:nvSpPr>
              <p:cNvPr id="7" name="Tekstvak 21"/>
              <p:cNvSpPr txBox="1"/>
              <p:nvPr/>
            </p:nvSpPr>
            <p:spPr>
              <a:xfrm>
                <a:off x="4485254" y="297573"/>
                <a:ext cx="1495915"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latin typeface="+mn-lt"/>
                    <a:cs typeface="+mn-cs"/>
                  </a:rPr>
                  <a:t>Agenda ?</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dirty="0"/>
          </a:p>
        </p:txBody>
      </p:sp>
      <p:sp>
        <p:nvSpPr>
          <p:cNvPr id="11" name="Slide Number Placeholder 10"/>
          <p:cNvSpPr>
            <a:spLocks noGrp="1"/>
          </p:cNvSpPr>
          <p:nvPr>
            <p:ph type="sldNum" sz="quarter" idx="12"/>
          </p:nvPr>
        </p:nvSpPr>
        <p:spPr/>
        <p:txBody>
          <a:bodyPr/>
          <a:lstStyle/>
          <a:p>
            <a:fld id="{AC3BFB62-7AAE-449C-AD60-6BA91FAD083A}" type="slidenum">
              <a:rPr lang="nl-NL" smtClean="0"/>
              <a:t>2</a:t>
            </a:fld>
            <a:endParaRPr lang="nl-NL" dirty="0"/>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13" name="Afgeronde rechthoek 90"/>
          <p:cNvSpPr/>
          <p:nvPr/>
        </p:nvSpPr>
        <p:spPr>
          <a:xfrm>
            <a:off x="356929" y="1251369"/>
            <a:ext cx="8697107" cy="802257"/>
          </a:xfrm>
          <a:prstGeom prst="roundRect">
            <a:avLst>
              <a:gd name="adj" fmla="val 42744"/>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sp>
        <p:nvSpPr>
          <p:cNvPr id="14" name="AutoShape 32"/>
          <p:cNvSpPr>
            <a:spLocks noChangeArrowheads="1"/>
          </p:cNvSpPr>
          <p:nvPr/>
        </p:nvSpPr>
        <p:spPr bwMode="gray">
          <a:xfrm>
            <a:off x="510068" y="1397620"/>
            <a:ext cx="2337562"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solidFill>
                  <a:schemeClr val="lt1"/>
                </a:solidFill>
              </a:rPr>
              <a:t>Intro</a:t>
            </a:r>
            <a:endParaRPr lang="nl-NL" dirty="0">
              <a:solidFill>
                <a:schemeClr val="lt1"/>
              </a:solidFill>
            </a:endParaRPr>
          </a:p>
        </p:txBody>
      </p:sp>
      <p:sp>
        <p:nvSpPr>
          <p:cNvPr id="15" name="AutoShape 32"/>
          <p:cNvSpPr>
            <a:spLocks noChangeArrowheads="1"/>
          </p:cNvSpPr>
          <p:nvPr/>
        </p:nvSpPr>
        <p:spPr bwMode="gray">
          <a:xfrm>
            <a:off x="2996293" y="1397620"/>
            <a:ext cx="3876139"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solidFill>
                  <a:schemeClr val="lt1"/>
                </a:solidFill>
              </a:rPr>
              <a:t>Functioneel Denken</a:t>
            </a:r>
            <a:endParaRPr lang="nl-NL" dirty="0">
              <a:solidFill>
                <a:schemeClr val="lt1"/>
              </a:solidFill>
            </a:endParaRPr>
          </a:p>
        </p:txBody>
      </p:sp>
      <p:sp>
        <p:nvSpPr>
          <p:cNvPr id="16" name="AutoShape 32"/>
          <p:cNvSpPr>
            <a:spLocks noChangeArrowheads="1"/>
          </p:cNvSpPr>
          <p:nvPr/>
        </p:nvSpPr>
        <p:spPr bwMode="gray">
          <a:xfrm>
            <a:off x="9166809" y="1408683"/>
            <a:ext cx="2076978"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solidFill>
                  <a:schemeClr val="lt1"/>
                </a:solidFill>
              </a:rPr>
              <a:t>Functioneel Programmeren</a:t>
            </a:r>
            <a:endParaRPr lang="nl-NL" dirty="0">
              <a:solidFill>
                <a:schemeClr val="lt1"/>
              </a:solidFill>
            </a:endParaRPr>
          </a:p>
        </p:txBody>
      </p:sp>
      <p:sp>
        <p:nvSpPr>
          <p:cNvPr id="17" name="AutoShape 32"/>
          <p:cNvSpPr>
            <a:spLocks noChangeArrowheads="1"/>
          </p:cNvSpPr>
          <p:nvPr/>
        </p:nvSpPr>
        <p:spPr bwMode="gray">
          <a:xfrm>
            <a:off x="6857848" y="1382663"/>
            <a:ext cx="2044270"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t>Uitstapjes</a:t>
            </a:r>
            <a:endParaRPr lang="nl-NL" dirty="0">
              <a:solidFill>
                <a:schemeClr val="lt1"/>
              </a:solidFill>
            </a:endParaRPr>
          </a:p>
        </p:txBody>
      </p:sp>
      <p:sp>
        <p:nvSpPr>
          <p:cNvPr id="18" name="Afgeronde rechthoek 90"/>
          <p:cNvSpPr/>
          <p:nvPr/>
        </p:nvSpPr>
        <p:spPr>
          <a:xfrm>
            <a:off x="633591" y="2005957"/>
            <a:ext cx="2094205" cy="3985297"/>
          </a:xfrm>
          <a:prstGeom prst="roundRect">
            <a:avLst>
              <a:gd name="adj" fmla="val 13086"/>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dirty="0"/>
          </a:p>
        </p:txBody>
      </p:sp>
      <p:sp>
        <p:nvSpPr>
          <p:cNvPr id="19" name="AutoShape 7"/>
          <p:cNvSpPr>
            <a:spLocks noChangeArrowheads="1"/>
          </p:cNvSpPr>
          <p:nvPr>
            <p:custDataLst>
              <p:tags r:id="rId1"/>
            </p:custDataLst>
          </p:nvPr>
        </p:nvSpPr>
        <p:spPr bwMode="auto">
          <a:xfrm>
            <a:off x="862645" y="2114044"/>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hlinkClick r:id="rId28" action="ppaction://hlinksldjump"/>
              </a:rPr>
              <a:t>FP</a:t>
            </a:r>
            <a:endParaRPr lang="nl-NL" sz="1600" dirty="0">
              <a:solidFill>
                <a:schemeClr val="bg1"/>
              </a:solidFill>
              <a:ea typeface="ＭＳ Ｐゴシック" pitchFamily="50" charset="-128"/>
            </a:endParaRPr>
          </a:p>
        </p:txBody>
      </p:sp>
      <p:sp>
        <p:nvSpPr>
          <p:cNvPr id="23" name="AutoShape 7"/>
          <p:cNvSpPr>
            <a:spLocks noChangeArrowheads="1"/>
          </p:cNvSpPr>
          <p:nvPr>
            <p:custDataLst>
              <p:tags r:id="rId2"/>
            </p:custDataLst>
          </p:nvPr>
        </p:nvSpPr>
        <p:spPr bwMode="auto">
          <a:xfrm>
            <a:off x="862642" y="3043220"/>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Functies als Variabelen</a:t>
            </a:r>
            <a:endParaRPr lang="nl-NL" sz="1600" b="1" dirty="0">
              <a:solidFill>
                <a:schemeClr val="bg1"/>
              </a:solidFill>
              <a:ea typeface="ＭＳ Ｐゴシック" pitchFamily="50" charset="-128"/>
            </a:endParaRPr>
          </a:p>
        </p:txBody>
      </p:sp>
      <p:sp>
        <p:nvSpPr>
          <p:cNvPr id="25" name="Afgeronde rechthoek 90"/>
          <p:cNvSpPr/>
          <p:nvPr/>
        </p:nvSpPr>
        <p:spPr>
          <a:xfrm>
            <a:off x="6805535" y="2012299"/>
            <a:ext cx="2094205" cy="3985297"/>
          </a:xfrm>
          <a:prstGeom prst="roundRect">
            <a:avLst>
              <a:gd name="adj" fmla="val 13086"/>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dirty="0"/>
          </a:p>
        </p:txBody>
      </p:sp>
      <p:sp>
        <p:nvSpPr>
          <p:cNvPr id="26" name="AutoShape 7"/>
          <p:cNvSpPr>
            <a:spLocks noChangeArrowheads="1"/>
          </p:cNvSpPr>
          <p:nvPr>
            <p:custDataLst>
              <p:tags r:id="rId3"/>
            </p:custDataLst>
          </p:nvPr>
        </p:nvSpPr>
        <p:spPr bwMode="auto">
          <a:xfrm>
            <a:off x="7034589" y="212038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nl-NL" sz="1600" dirty="0">
                <a:solidFill>
                  <a:schemeClr val="bg1"/>
                </a:solidFill>
                <a:ea typeface="ＭＳ Ｐゴシック" pitchFamily="50" charset="-128"/>
              </a:rPr>
              <a:t>F#</a:t>
            </a:r>
          </a:p>
        </p:txBody>
      </p:sp>
      <p:sp>
        <p:nvSpPr>
          <p:cNvPr id="28" name="AutoShape 7"/>
          <p:cNvSpPr>
            <a:spLocks noChangeArrowheads="1"/>
          </p:cNvSpPr>
          <p:nvPr>
            <p:custDataLst>
              <p:tags r:id="rId4"/>
            </p:custDataLst>
          </p:nvPr>
        </p:nvSpPr>
        <p:spPr bwMode="auto">
          <a:xfrm>
            <a:off x="7018998" y="4098295"/>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F# als Scripttaal</a:t>
            </a:r>
            <a:endParaRPr lang="nl-NL" sz="1600" dirty="0">
              <a:solidFill>
                <a:schemeClr val="bg1"/>
              </a:solidFill>
              <a:ea typeface="ＭＳ Ｐゴシック" pitchFamily="50" charset="-128"/>
            </a:endParaRPr>
          </a:p>
        </p:txBody>
      </p:sp>
      <p:sp>
        <p:nvSpPr>
          <p:cNvPr id="30" name="AutoShape 7"/>
          <p:cNvSpPr>
            <a:spLocks noChangeArrowheads="1"/>
          </p:cNvSpPr>
          <p:nvPr>
            <p:custDataLst>
              <p:tags r:id="rId5"/>
            </p:custDataLst>
          </p:nvPr>
        </p:nvSpPr>
        <p:spPr bwMode="auto">
          <a:xfrm>
            <a:off x="7019982" y="2621917"/>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F# Als rekenmodule</a:t>
            </a:r>
            <a:endParaRPr lang="nl-NL" sz="1600" b="1" dirty="0">
              <a:solidFill>
                <a:schemeClr val="bg1"/>
              </a:solidFill>
              <a:ea typeface="ＭＳ Ｐゴシック" pitchFamily="50" charset="-128"/>
            </a:endParaRPr>
          </a:p>
        </p:txBody>
      </p:sp>
      <p:sp>
        <p:nvSpPr>
          <p:cNvPr id="32" name="AutoShape 7"/>
          <p:cNvSpPr>
            <a:spLocks noChangeArrowheads="1"/>
          </p:cNvSpPr>
          <p:nvPr>
            <p:custDataLst>
              <p:tags r:id="rId6"/>
            </p:custDataLst>
          </p:nvPr>
        </p:nvSpPr>
        <p:spPr bwMode="auto">
          <a:xfrm>
            <a:off x="7018998" y="3331245"/>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F# Om mee te unittesten</a:t>
            </a:r>
            <a:endParaRPr lang="nl-NL" sz="1600" b="1" dirty="0">
              <a:solidFill>
                <a:schemeClr val="bg1"/>
              </a:solidFill>
              <a:ea typeface="ＭＳ Ｐゴシック" pitchFamily="50" charset="-128"/>
            </a:endParaRPr>
          </a:p>
        </p:txBody>
      </p:sp>
      <p:sp>
        <p:nvSpPr>
          <p:cNvPr id="33" name="Afgeronde rechthoek 90"/>
          <p:cNvSpPr/>
          <p:nvPr/>
        </p:nvSpPr>
        <p:spPr>
          <a:xfrm>
            <a:off x="9255793" y="2017020"/>
            <a:ext cx="2094205" cy="3985297"/>
          </a:xfrm>
          <a:prstGeom prst="roundRect">
            <a:avLst>
              <a:gd name="adj" fmla="val 13086"/>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sp>
        <p:nvSpPr>
          <p:cNvPr id="34" name="AutoShape 7"/>
          <p:cNvSpPr>
            <a:spLocks noChangeArrowheads="1"/>
          </p:cNvSpPr>
          <p:nvPr>
            <p:custDataLst>
              <p:tags r:id="rId7"/>
            </p:custDataLst>
          </p:nvPr>
        </p:nvSpPr>
        <p:spPr bwMode="auto">
          <a:xfrm>
            <a:off x="9484847" y="2125107"/>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Pure functionele talen</a:t>
            </a:r>
            <a:endParaRPr lang="nl-NL" sz="1600" dirty="0">
              <a:solidFill>
                <a:schemeClr val="bg1"/>
              </a:solidFill>
              <a:ea typeface="ＭＳ Ｐゴシック" pitchFamily="50" charset="-128"/>
            </a:endParaRPr>
          </a:p>
        </p:txBody>
      </p:sp>
      <p:sp>
        <p:nvSpPr>
          <p:cNvPr id="36" name="AutoShape 7"/>
          <p:cNvSpPr>
            <a:spLocks noChangeArrowheads="1"/>
          </p:cNvSpPr>
          <p:nvPr>
            <p:custDataLst>
              <p:tags r:id="rId8"/>
            </p:custDataLst>
          </p:nvPr>
        </p:nvSpPr>
        <p:spPr bwMode="auto">
          <a:xfrm>
            <a:off x="9485831" y="3583396"/>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err="1" smtClean="0">
                <a:solidFill>
                  <a:schemeClr val="lt1"/>
                </a:solidFill>
              </a:rPr>
              <a:t>Category</a:t>
            </a:r>
            <a:r>
              <a:rPr lang="nl-NL" sz="1600" dirty="0" smtClean="0">
                <a:solidFill>
                  <a:schemeClr val="lt1"/>
                </a:solidFill>
              </a:rPr>
              <a:t> </a:t>
            </a:r>
            <a:r>
              <a:rPr lang="nl-NL" sz="1600" dirty="0" err="1" smtClean="0">
                <a:solidFill>
                  <a:schemeClr val="lt1"/>
                </a:solidFill>
              </a:rPr>
              <a:t>theory</a:t>
            </a:r>
            <a:endParaRPr lang="nl-NL" sz="1600" b="1" dirty="0">
              <a:solidFill>
                <a:schemeClr val="bg1"/>
              </a:solidFill>
              <a:ea typeface="ＭＳ Ｐゴシック" pitchFamily="50" charset="-128"/>
            </a:endParaRPr>
          </a:p>
        </p:txBody>
      </p:sp>
      <p:sp>
        <p:nvSpPr>
          <p:cNvPr id="37" name="AutoShape 7"/>
          <p:cNvSpPr>
            <a:spLocks noChangeArrowheads="1"/>
          </p:cNvSpPr>
          <p:nvPr>
            <p:custDataLst>
              <p:tags r:id="rId9"/>
            </p:custDataLst>
          </p:nvPr>
        </p:nvSpPr>
        <p:spPr bwMode="auto">
          <a:xfrm>
            <a:off x="9484847" y="4292724"/>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Complete applicatie in F#</a:t>
            </a:r>
            <a:endParaRPr lang="nl-NL" sz="1600" b="1" dirty="0">
              <a:solidFill>
                <a:schemeClr val="bg1"/>
              </a:solidFill>
              <a:ea typeface="ＭＳ Ｐゴシック" pitchFamily="50" charset="-128"/>
            </a:endParaRPr>
          </a:p>
        </p:txBody>
      </p:sp>
      <p:sp>
        <p:nvSpPr>
          <p:cNvPr id="38" name="AutoShape 7"/>
          <p:cNvSpPr>
            <a:spLocks noChangeArrowheads="1"/>
          </p:cNvSpPr>
          <p:nvPr>
            <p:custDataLst>
              <p:tags r:id="rId10"/>
            </p:custDataLst>
          </p:nvPr>
        </p:nvSpPr>
        <p:spPr bwMode="auto">
          <a:xfrm>
            <a:off x="862643" y="2568713"/>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nl-NL" sz="1600" dirty="0">
                <a:solidFill>
                  <a:schemeClr val="lt1"/>
                </a:solidFill>
                <a:hlinkClick r:id="rId29" action="ppaction://hlinksldjump"/>
              </a:rPr>
              <a:t>Sample Solution</a:t>
            </a:r>
            <a:endParaRPr lang="nl-NL" sz="1600" dirty="0">
              <a:solidFill>
                <a:schemeClr val="lt1"/>
              </a:solidFill>
            </a:endParaRPr>
          </a:p>
        </p:txBody>
      </p:sp>
      <p:sp>
        <p:nvSpPr>
          <p:cNvPr id="39" name="Afgeronde rechthoek 90"/>
          <p:cNvSpPr/>
          <p:nvPr/>
        </p:nvSpPr>
        <p:spPr>
          <a:xfrm>
            <a:off x="2859289" y="1979239"/>
            <a:ext cx="3791950" cy="3985297"/>
          </a:xfrm>
          <a:prstGeom prst="roundRect">
            <a:avLst>
              <a:gd name="adj" fmla="val 13086"/>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dirty="0"/>
          </a:p>
        </p:txBody>
      </p:sp>
      <p:sp>
        <p:nvSpPr>
          <p:cNvPr id="40" name="AutoShape 7"/>
          <p:cNvSpPr>
            <a:spLocks noChangeArrowheads="1"/>
          </p:cNvSpPr>
          <p:nvPr>
            <p:custDataLst>
              <p:tags r:id="rId11"/>
            </p:custDataLst>
          </p:nvPr>
        </p:nvSpPr>
        <p:spPr bwMode="auto">
          <a:xfrm>
            <a:off x="3088343" y="2163526"/>
            <a:ext cx="1595085" cy="568980"/>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hlinkClick r:id="rId30" action="ppaction://hlinksldjump"/>
              </a:rPr>
              <a:t>Higher order functions</a:t>
            </a:r>
            <a:endParaRPr lang="en-GB" sz="1600" dirty="0">
              <a:solidFill>
                <a:schemeClr val="bg1"/>
              </a:solidFill>
              <a:ea typeface="ＭＳ Ｐゴシック" pitchFamily="50" charset="-128"/>
            </a:endParaRPr>
          </a:p>
        </p:txBody>
      </p:sp>
      <p:sp>
        <p:nvSpPr>
          <p:cNvPr id="41" name="AutoShape 7"/>
          <p:cNvSpPr>
            <a:spLocks noChangeArrowheads="1"/>
          </p:cNvSpPr>
          <p:nvPr>
            <p:custDataLst>
              <p:tags r:id="rId12"/>
            </p:custDataLst>
          </p:nvPr>
        </p:nvSpPr>
        <p:spPr bwMode="auto">
          <a:xfrm>
            <a:off x="4843079" y="4282338"/>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Monads</a:t>
            </a:r>
            <a:endParaRPr lang="en-GB" sz="1600" dirty="0">
              <a:solidFill>
                <a:schemeClr val="bg1"/>
              </a:solidFill>
              <a:ea typeface="ＭＳ Ｐゴシック" pitchFamily="50" charset="-128"/>
            </a:endParaRPr>
          </a:p>
        </p:txBody>
      </p:sp>
      <p:sp>
        <p:nvSpPr>
          <p:cNvPr id="42" name="AutoShape 7"/>
          <p:cNvSpPr>
            <a:spLocks noChangeArrowheads="1"/>
          </p:cNvSpPr>
          <p:nvPr>
            <p:custDataLst>
              <p:tags r:id="rId13"/>
            </p:custDataLst>
          </p:nvPr>
        </p:nvSpPr>
        <p:spPr bwMode="auto">
          <a:xfrm>
            <a:off x="4814921" y="2148143"/>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lt1"/>
                </a:solidFill>
              </a:rPr>
              <a:t>Filter, Map And reduce</a:t>
            </a:r>
            <a:endParaRPr lang="en-GB" sz="1600" b="1" dirty="0">
              <a:solidFill>
                <a:schemeClr val="bg1"/>
              </a:solidFill>
              <a:ea typeface="ＭＳ Ｐゴシック" pitchFamily="50" charset="-128"/>
            </a:endParaRPr>
          </a:p>
        </p:txBody>
      </p:sp>
      <p:sp>
        <p:nvSpPr>
          <p:cNvPr id="43" name="AutoShape 7"/>
          <p:cNvSpPr>
            <a:spLocks noChangeArrowheads="1"/>
          </p:cNvSpPr>
          <p:nvPr>
            <p:custDataLst>
              <p:tags r:id="rId14"/>
            </p:custDataLst>
          </p:nvPr>
        </p:nvSpPr>
        <p:spPr bwMode="auto">
          <a:xfrm>
            <a:off x="3083849" y="2839007"/>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hlinkClick r:id="rId31" action="ppaction://hlinksldjump"/>
              </a:rPr>
              <a:t>Closures</a:t>
            </a:r>
            <a:endParaRPr lang="en-GB" sz="1600" dirty="0">
              <a:solidFill>
                <a:schemeClr val="bg1"/>
              </a:solidFill>
              <a:ea typeface="ＭＳ Ｐゴシック" pitchFamily="50" charset="-128"/>
            </a:endParaRPr>
          </a:p>
        </p:txBody>
      </p:sp>
      <p:sp>
        <p:nvSpPr>
          <p:cNvPr id="44" name="AutoShape 7"/>
          <p:cNvSpPr>
            <a:spLocks noChangeArrowheads="1"/>
          </p:cNvSpPr>
          <p:nvPr>
            <p:custDataLst>
              <p:tags r:id="rId15"/>
            </p:custDataLst>
          </p:nvPr>
        </p:nvSpPr>
        <p:spPr bwMode="auto">
          <a:xfrm>
            <a:off x="3091809" y="3804631"/>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en-GB" sz="1600" dirty="0" smtClean="0">
                <a:solidFill>
                  <a:schemeClr val="lt1"/>
                </a:solidFill>
                <a:hlinkClick r:id="rId32" action="ppaction://hlinksldjump"/>
              </a:rPr>
              <a:t>Functional Composition</a:t>
            </a:r>
            <a:endParaRPr lang="en-GB" sz="1600" dirty="0">
              <a:solidFill>
                <a:schemeClr val="lt1"/>
              </a:solidFill>
            </a:endParaRPr>
          </a:p>
        </p:txBody>
      </p:sp>
      <p:sp>
        <p:nvSpPr>
          <p:cNvPr id="45" name="AutoShape 7"/>
          <p:cNvSpPr>
            <a:spLocks noChangeArrowheads="1"/>
          </p:cNvSpPr>
          <p:nvPr>
            <p:custDataLst>
              <p:tags r:id="rId16"/>
            </p:custDataLst>
          </p:nvPr>
        </p:nvSpPr>
        <p:spPr bwMode="auto">
          <a:xfrm>
            <a:off x="7030350" y="4632375"/>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Resources</a:t>
            </a:r>
            <a:endParaRPr lang="nl-NL" sz="1600" dirty="0">
              <a:solidFill>
                <a:schemeClr val="bg1"/>
              </a:solidFill>
              <a:ea typeface="ＭＳ Ｐゴシック" pitchFamily="50" charset="-128"/>
            </a:endParaRPr>
          </a:p>
        </p:txBody>
      </p:sp>
      <p:sp>
        <p:nvSpPr>
          <p:cNvPr id="46" name="AutoShape 7"/>
          <p:cNvSpPr>
            <a:spLocks noChangeArrowheads="1"/>
          </p:cNvSpPr>
          <p:nvPr>
            <p:custDataLst>
              <p:tags r:id="rId17"/>
            </p:custDataLst>
          </p:nvPr>
        </p:nvSpPr>
        <p:spPr bwMode="auto">
          <a:xfrm>
            <a:off x="4864325" y="3289848"/>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Currying</a:t>
            </a:r>
            <a:endParaRPr lang="en-GB" sz="1600" dirty="0">
              <a:solidFill>
                <a:schemeClr val="bg1"/>
              </a:solidFill>
              <a:ea typeface="ＭＳ Ｐゴシック" pitchFamily="50" charset="-128"/>
            </a:endParaRPr>
          </a:p>
        </p:txBody>
      </p:sp>
      <p:sp>
        <p:nvSpPr>
          <p:cNvPr id="47" name="AutoShape 7"/>
          <p:cNvSpPr>
            <a:spLocks noChangeArrowheads="1"/>
          </p:cNvSpPr>
          <p:nvPr>
            <p:custDataLst>
              <p:tags r:id="rId18"/>
            </p:custDataLst>
          </p:nvPr>
        </p:nvSpPr>
        <p:spPr bwMode="auto">
          <a:xfrm>
            <a:off x="4854394" y="378947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Partial Application</a:t>
            </a:r>
            <a:endParaRPr lang="en-GB" sz="1600" dirty="0">
              <a:solidFill>
                <a:schemeClr val="bg1"/>
              </a:solidFill>
              <a:ea typeface="ＭＳ Ｐゴシック" pitchFamily="50" charset="-128"/>
            </a:endParaRPr>
          </a:p>
        </p:txBody>
      </p:sp>
      <p:sp>
        <p:nvSpPr>
          <p:cNvPr id="48" name="AutoShape 7"/>
          <p:cNvSpPr>
            <a:spLocks noChangeArrowheads="1"/>
          </p:cNvSpPr>
          <p:nvPr>
            <p:custDataLst>
              <p:tags r:id="rId19"/>
            </p:custDataLst>
          </p:nvPr>
        </p:nvSpPr>
        <p:spPr bwMode="auto">
          <a:xfrm>
            <a:off x="3091809" y="485706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en-GB" sz="1600" dirty="0" smtClean="0">
                <a:solidFill>
                  <a:schemeClr val="lt1"/>
                </a:solidFill>
              </a:rPr>
              <a:t>Recursion / </a:t>
            </a:r>
            <a:r>
              <a:rPr lang="en-GB" sz="1600" dirty="0" err="1" smtClean="0">
                <a:solidFill>
                  <a:schemeClr val="lt1"/>
                </a:solidFill>
              </a:rPr>
              <a:t>Trampolining</a:t>
            </a:r>
            <a:endParaRPr lang="en-GB" sz="1600" dirty="0">
              <a:solidFill>
                <a:schemeClr val="lt1"/>
              </a:solidFill>
            </a:endParaRPr>
          </a:p>
        </p:txBody>
      </p:sp>
      <p:sp>
        <p:nvSpPr>
          <p:cNvPr id="49" name="AutoShape 7"/>
          <p:cNvSpPr>
            <a:spLocks noChangeArrowheads="1"/>
          </p:cNvSpPr>
          <p:nvPr>
            <p:custDataLst>
              <p:tags r:id="rId20"/>
            </p:custDataLst>
          </p:nvPr>
        </p:nvSpPr>
        <p:spPr bwMode="auto">
          <a:xfrm>
            <a:off x="3073732" y="5369358"/>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en-GB" sz="1600" dirty="0" err="1" smtClean="0">
                <a:solidFill>
                  <a:schemeClr val="lt1"/>
                </a:solidFill>
              </a:rPr>
              <a:t>Memoization</a:t>
            </a:r>
            <a:endParaRPr lang="en-GB" sz="1600" dirty="0">
              <a:solidFill>
                <a:schemeClr val="lt1"/>
              </a:solidFill>
            </a:endParaRPr>
          </a:p>
        </p:txBody>
      </p:sp>
      <p:sp>
        <p:nvSpPr>
          <p:cNvPr id="50" name="AutoShape 7"/>
          <p:cNvSpPr>
            <a:spLocks noChangeArrowheads="1"/>
          </p:cNvSpPr>
          <p:nvPr>
            <p:custDataLst>
              <p:tags r:id="rId21"/>
            </p:custDataLst>
          </p:nvPr>
        </p:nvSpPr>
        <p:spPr bwMode="auto">
          <a:xfrm>
            <a:off x="4824044" y="5369357"/>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err="1" smtClean="0">
                <a:solidFill>
                  <a:schemeClr val="bg1"/>
                </a:solidFill>
                <a:ea typeface="ＭＳ Ｐゴシック" pitchFamily="50" charset="-128"/>
              </a:rPr>
              <a:t>Mixins</a:t>
            </a:r>
            <a:endParaRPr lang="en-GB" sz="1600" dirty="0">
              <a:solidFill>
                <a:schemeClr val="bg1"/>
              </a:solidFill>
              <a:ea typeface="ＭＳ Ｐゴシック" pitchFamily="50" charset="-128"/>
            </a:endParaRPr>
          </a:p>
        </p:txBody>
      </p:sp>
      <p:sp>
        <p:nvSpPr>
          <p:cNvPr id="53" name="AutoShape 7"/>
          <p:cNvSpPr>
            <a:spLocks noChangeArrowheads="1"/>
          </p:cNvSpPr>
          <p:nvPr>
            <p:custDataLst>
              <p:tags r:id="rId22"/>
            </p:custDataLst>
          </p:nvPr>
        </p:nvSpPr>
        <p:spPr bwMode="auto">
          <a:xfrm>
            <a:off x="9484847" y="311343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Pure functies</a:t>
            </a:r>
            <a:endParaRPr lang="nl-NL" sz="1600" dirty="0">
              <a:solidFill>
                <a:schemeClr val="bg1"/>
              </a:solidFill>
              <a:ea typeface="ＭＳ Ｐゴシック" pitchFamily="50" charset="-128"/>
            </a:endParaRPr>
          </a:p>
        </p:txBody>
      </p:sp>
      <p:sp>
        <p:nvSpPr>
          <p:cNvPr id="54" name="AutoShape 7"/>
          <p:cNvSpPr>
            <a:spLocks noChangeArrowheads="1"/>
          </p:cNvSpPr>
          <p:nvPr>
            <p:custDataLst>
              <p:tags r:id="rId23"/>
            </p:custDataLst>
          </p:nvPr>
        </p:nvSpPr>
        <p:spPr bwMode="auto">
          <a:xfrm>
            <a:off x="9484847" y="2629409"/>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err="1" smtClean="0">
                <a:solidFill>
                  <a:schemeClr val="bg1"/>
                </a:solidFill>
                <a:ea typeface="ＭＳ Ｐゴシック" pitchFamily="50" charset="-128"/>
              </a:rPr>
              <a:t>Immutable</a:t>
            </a:r>
            <a:r>
              <a:rPr lang="nl-NL" sz="1600" dirty="0" smtClean="0">
                <a:solidFill>
                  <a:schemeClr val="bg1"/>
                </a:solidFill>
                <a:ea typeface="ＭＳ Ｐゴシック" pitchFamily="50" charset="-128"/>
              </a:rPr>
              <a:t> data</a:t>
            </a:r>
            <a:endParaRPr lang="nl-NL" sz="1600" dirty="0">
              <a:solidFill>
                <a:schemeClr val="bg1"/>
              </a:solidFill>
              <a:ea typeface="ＭＳ Ｐゴシック" pitchFamily="50" charset="-128"/>
            </a:endParaRPr>
          </a:p>
        </p:txBody>
      </p:sp>
      <p:sp>
        <p:nvSpPr>
          <p:cNvPr id="55" name="AutoShape 7"/>
          <p:cNvSpPr>
            <a:spLocks noChangeArrowheads="1"/>
          </p:cNvSpPr>
          <p:nvPr>
            <p:custDataLst>
              <p:tags r:id="rId24"/>
            </p:custDataLst>
          </p:nvPr>
        </p:nvSpPr>
        <p:spPr bwMode="auto">
          <a:xfrm>
            <a:off x="9484846" y="5459229"/>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a:solidFill>
                  <a:schemeClr val="bg1"/>
                </a:solidFill>
                <a:ea typeface="ＭＳ Ｐゴシック" pitchFamily="50" charset="-128"/>
              </a:rPr>
              <a:t>L</a:t>
            </a:r>
            <a:r>
              <a:rPr lang="en-GB" sz="1600" dirty="0" smtClean="0">
                <a:solidFill>
                  <a:schemeClr val="bg1"/>
                </a:solidFill>
                <a:ea typeface="ＭＳ Ｐゴシック" pitchFamily="50" charset="-128"/>
              </a:rPr>
              <a:t>azy</a:t>
            </a:r>
            <a:endParaRPr lang="en-GB" sz="1600" dirty="0">
              <a:solidFill>
                <a:schemeClr val="bg1"/>
              </a:solidFill>
              <a:ea typeface="ＭＳ Ｐゴシック" pitchFamily="50" charset="-128"/>
            </a:endParaRPr>
          </a:p>
        </p:txBody>
      </p:sp>
      <p:sp>
        <p:nvSpPr>
          <p:cNvPr id="56" name="AutoShape 7"/>
          <p:cNvSpPr>
            <a:spLocks noChangeArrowheads="1"/>
          </p:cNvSpPr>
          <p:nvPr>
            <p:custDataLst>
              <p:tags r:id="rId25"/>
            </p:custDataLst>
          </p:nvPr>
        </p:nvSpPr>
        <p:spPr bwMode="auto">
          <a:xfrm>
            <a:off x="9484846" y="4976253"/>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Pattern Matching</a:t>
            </a:r>
            <a:endParaRPr lang="en-GB" sz="1600" dirty="0">
              <a:solidFill>
                <a:schemeClr val="bg1"/>
              </a:solidFill>
              <a:ea typeface="ＭＳ Ｐゴシック" pitchFamily="50" charset="-128"/>
            </a:endParaRPr>
          </a:p>
        </p:txBody>
      </p:sp>
    </p:spTree>
    <p:extLst>
      <p:ext uri="{BB962C8B-B14F-4D97-AF65-F5344CB8AC3E}">
        <p14:creationId xmlns:p14="http://schemas.microsoft.com/office/powerpoint/2010/main" val="4162403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983404" y="297573"/>
                <a:ext cx="2499643"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Sample Solution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3</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dirty="0">
                <a:hlinkClick r:id="rId4"/>
              </a:rPr>
              <a:t>https://</a:t>
            </a:r>
            <a:r>
              <a:rPr lang="en-GB" dirty="0" smtClean="0">
                <a:hlinkClick r:id="rId4"/>
              </a:rPr>
              <a:t>github.com/KeesDijk/FunctionalThinking</a:t>
            </a:r>
            <a:r>
              <a:rPr lang="en-GB" dirty="0" smtClean="0"/>
              <a:t> </a:t>
            </a:r>
          </a:p>
          <a:p>
            <a:pPr marL="457200" lvl="1" indent="0">
              <a:buNone/>
            </a:pPr>
            <a:endParaRPr lang="en-GB" dirty="0"/>
          </a:p>
          <a:p>
            <a:pPr lvl="1"/>
            <a:r>
              <a:rPr lang="en-GB" dirty="0" smtClean="0"/>
              <a:t>VS2015 met F#</a:t>
            </a:r>
          </a:p>
          <a:p>
            <a:pPr marL="457200" lvl="1" indent="0">
              <a:buNone/>
            </a:pPr>
            <a:endParaRPr lang="en-GB" dirty="0"/>
          </a:p>
          <a:p>
            <a:pPr marL="457200" lvl="1" indent="0">
              <a:buNone/>
            </a:pPr>
            <a:r>
              <a:rPr lang="en-GB" dirty="0" smtClean="0"/>
              <a:t>Plugins:</a:t>
            </a:r>
          </a:p>
          <a:p>
            <a:pPr lvl="2" fontAlgn="ctr"/>
            <a:r>
              <a:rPr lang="nl-NL" dirty="0" err="1" smtClean="0"/>
              <a:t>Chutzpah</a:t>
            </a:r>
            <a:r>
              <a:rPr lang="nl-NL" dirty="0" smtClean="0"/>
              <a:t> </a:t>
            </a:r>
            <a:r>
              <a:rPr lang="nl-NL" dirty="0"/>
              <a:t>test </a:t>
            </a:r>
            <a:r>
              <a:rPr lang="nl-NL" dirty="0" smtClean="0"/>
              <a:t>adapter</a:t>
            </a:r>
            <a:endParaRPr lang="nl-NL" dirty="0"/>
          </a:p>
          <a:p>
            <a:pPr lvl="2" fontAlgn="ctr"/>
            <a:r>
              <a:rPr lang="nl-NL" dirty="0" err="1"/>
              <a:t>Chutzpah</a:t>
            </a:r>
            <a:r>
              <a:rPr lang="nl-NL" dirty="0"/>
              <a:t> test runner context menu extension</a:t>
            </a:r>
          </a:p>
          <a:p>
            <a:pPr lvl="1"/>
            <a:endParaRPr lang="en-GB" dirty="0" smtClean="0"/>
          </a:p>
        </p:txBody>
      </p:sp>
    </p:spTree>
    <p:extLst>
      <p:ext uri="{BB962C8B-B14F-4D97-AF65-F5344CB8AC3E}">
        <p14:creationId xmlns:p14="http://schemas.microsoft.com/office/powerpoint/2010/main" val="854811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540" y="2638156"/>
            <a:ext cx="10515600" cy="1196809"/>
          </a:xfrm>
        </p:spPr>
        <p:txBody>
          <a:bodyPr>
            <a:normAutofit/>
          </a:bodyPr>
          <a:lstStyle/>
          <a:p>
            <a:pPr marL="0" indent="0">
              <a:buNone/>
            </a:pPr>
            <a:r>
              <a:rPr lang="en-GB" b="1" dirty="0" err="1" smtClean="0"/>
              <a:t>Mijn</a:t>
            </a:r>
            <a:r>
              <a:rPr lang="en-GB" b="1" dirty="0" smtClean="0"/>
              <a:t> </a:t>
            </a:r>
            <a:r>
              <a:rPr lang="en-GB" b="1" dirty="0" err="1" smtClean="0"/>
              <a:t>definitie</a:t>
            </a:r>
            <a:r>
              <a:rPr lang="en-GB" dirty="0" smtClean="0"/>
              <a:t>: </a:t>
            </a:r>
          </a:p>
          <a:p>
            <a:pPr marL="0" indent="0" algn="ctr">
              <a:buNone/>
            </a:pPr>
            <a:r>
              <a:rPr lang="en-GB" dirty="0" smtClean="0"/>
              <a:t>“</a:t>
            </a:r>
            <a:r>
              <a:rPr lang="en-GB" dirty="0" err="1" smtClean="0"/>
              <a:t>Programmeren</a:t>
            </a:r>
            <a:r>
              <a:rPr lang="en-GB" dirty="0" smtClean="0"/>
              <a:t> met </a:t>
            </a:r>
            <a:r>
              <a:rPr lang="en-GB" dirty="0" err="1" smtClean="0"/>
              <a:t>functies</a:t>
            </a:r>
            <a:r>
              <a:rPr lang="en-GB" dirty="0" smtClean="0"/>
              <a:t> </a:t>
            </a:r>
            <a:r>
              <a:rPr lang="en-GB" dirty="0" err="1" smtClean="0"/>
              <a:t>als</a:t>
            </a:r>
            <a:r>
              <a:rPr lang="en-GB" dirty="0" smtClean="0"/>
              <a:t> </a:t>
            </a:r>
            <a:r>
              <a:rPr lang="en-GB" dirty="0" err="1" smtClean="0"/>
              <a:t>primaire</a:t>
            </a:r>
            <a:r>
              <a:rPr lang="en-GB" dirty="0" smtClean="0"/>
              <a:t> </a:t>
            </a:r>
            <a:r>
              <a:rPr lang="en-GB" dirty="0" err="1" smtClean="0"/>
              <a:t>bouwblokken</a:t>
            </a:r>
            <a:r>
              <a:rPr lang="en-GB" dirty="0" smtClean="0"/>
              <a:t>”  </a:t>
            </a:r>
          </a:p>
          <a:p>
            <a:pPr marL="457200" lvl="1" indent="0">
              <a:buNone/>
            </a:pPr>
            <a:endParaRPr lang="en-US" dirty="0" smtClean="0"/>
          </a:p>
        </p:txBody>
      </p:sp>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195468" y="297573"/>
                <a:ext cx="4075498"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Functioneel Programmeren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4</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3" name="Content Placeholder 2"/>
          <p:cNvSpPr txBox="1">
            <a:spLocks/>
          </p:cNvSpPr>
          <p:nvPr/>
        </p:nvSpPr>
        <p:spPr>
          <a:xfrm>
            <a:off x="1484540" y="1313580"/>
            <a:ext cx="10515600" cy="11968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Wikipedia</a:t>
            </a:r>
            <a:r>
              <a:rPr lang="en-GB" dirty="0" smtClean="0"/>
              <a:t>: </a:t>
            </a:r>
          </a:p>
          <a:p>
            <a:pPr marL="0" indent="0" algn="ctr">
              <a:buNone/>
            </a:pPr>
            <a:r>
              <a:rPr lang="en-GB" dirty="0" smtClean="0"/>
              <a:t>“</a:t>
            </a:r>
            <a:r>
              <a:rPr lang="en-US" dirty="0"/>
              <a:t>a programming paradigm—a style of building the structure and elements of computer programs—that treats computation as the evaluation of mathematical functions and avoids changing-state and immutable data</a:t>
            </a:r>
            <a:r>
              <a:rPr lang="en-GB" dirty="0" smtClean="0"/>
              <a:t>”  </a:t>
            </a:r>
          </a:p>
          <a:p>
            <a:pPr marL="457200" lvl="1" indent="0">
              <a:buFont typeface="Arial" panose="020B0604020202020204" pitchFamily="34" charset="0"/>
              <a:buNone/>
            </a:pPr>
            <a:endParaRPr lang="en-US" dirty="0" smtClean="0"/>
          </a:p>
        </p:txBody>
      </p:sp>
      <p:sp>
        <p:nvSpPr>
          <p:cNvPr id="14" name="Content Placeholder 2"/>
          <p:cNvSpPr txBox="1">
            <a:spLocks/>
          </p:cNvSpPr>
          <p:nvPr/>
        </p:nvSpPr>
        <p:spPr>
          <a:xfrm>
            <a:off x="1484540" y="3962732"/>
            <a:ext cx="10515600" cy="11968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err="1" smtClean="0"/>
              <a:t>Puur</a:t>
            </a:r>
            <a:r>
              <a:rPr lang="en-GB" b="1" dirty="0" smtClean="0"/>
              <a:t> </a:t>
            </a:r>
            <a:r>
              <a:rPr lang="en-GB" b="1" dirty="0" err="1" smtClean="0"/>
              <a:t>functioneel</a:t>
            </a:r>
            <a:r>
              <a:rPr lang="en-GB" b="1" dirty="0" smtClean="0"/>
              <a:t> </a:t>
            </a:r>
            <a:r>
              <a:rPr lang="en-GB" b="1" dirty="0" err="1" smtClean="0"/>
              <a:t>programmeren</a:t>
            </a:r>
            <a:r>
              <a:rPr lang="en-GB" dirty="0" smtClean="0"/>
              <a:t>: </a:t>
            </a:r>
          </a:p>
          <a:p>
            <a:pPr marL="0" indent="0" algn="ctr">
              <a:buFont typeface="Arial" panose="020B0604020202020204" pitchFamily="34" charset="0"/>
              <a:buNone/>
            </a:pPr>
            <a:r>
              <a:rPr lang="en-GB" dirty="0" smtClean="0"/>
              <a:t>“</a:t>
            </a:r>
            <a:r>
              <a:rPr lang="en-GB" dirty="0" err="1" smtClean="0"/>
              <a:t>Programmeren</a:t>
            </a:r>
            <a:r>
              <a:rPr lang="en-GB" dirty="0" smtClean="0"/>
              <a:t> met </a:t>
            </a:r>
            <a:r>
              <a:rPr lang="en-GB" dirty="0" err="1" smtClean="0"/>
              <a:t>functies</a:t>
            </a:r>
            <a:r>
              <a:rPr lang="en-GB" dirty="0" smtClean="0"/>
              <a:t> </a:t>
            </a:r>
            <a:r>
              <a:rPr lang="en-GB" dirty="0" err="1" smtClean="0"/>
              <a:t>als</a:t>
            </a:r>
            <a:r>
              <a:rPr lang="en-GB" dirty="0" smtClean="0"/>
              <a:t> </a:t>
            </a:r>
            <a:r>
              <a:rPr lang="en-GB" dirty="0" err="1" smtClean="0"/>
              <a:t>primaire</a:t>
            </a:r>
            <a:r>
              <a:rPr lang="en-GB" dirty="0" smtClean="0"/>
              <a:t> </a:t>
            </a:r>
            <a:r>
              <a:rPr lang="en-GB" dirty="0" err="1" smtClean="0"/>
              <a:t>bouwblokken</a:t>
            </a:r>
            <a:r>
              <a:rPr lang="en-GB" dirty="0" smtClean="0"/>
              <a:t>, </a:t>
            </a:r>
            <a:r>
              <a:rPr lang="en-GB" dirty="0" err="1" smtClean="0"/>
              <a:t>deze</a:t>
            </a:r>
            <a:r>
              <a:rPr lang="en-GB" dirty="0" smtClean="0"/>
              <a:t> </a:t>
            </a:r>
            <a:r>
              <a:rPr lang="en-GB" dirty="0" err="1" smtClean="0"/>
              <a:t>functies</a:t>
            </a:r>
            <a:r>
              <a:rPr lang="en-GB" dirty="0" smtClean="0"/>
              <a:t> </a:t>
            </a:r>
            <a:r>
              <a:rPr lang="en-GB" dirty="0" err="1" smtClean="0"/>
              <a:t>muteren</a:t>
            </a:r>
            <a:r>
              <a:rPr lang="en-GB" dirty="0" smtClean="0"/>
              <a:t> </a:t>
            </a:r>
            <a:r>
              <a:rPr lang="en-GB" dirty="0" err="1" smtClean="0"/>
              <a:t>geen</a:t>
            </a:r>
            <a:r>
              <a:rPr lang="en-GB" dirty="0" smtClean="0"/>
              <a:t> state en </a:t>
            </a:r>
            <a:r>
              <a:rPr lang="en-GB" dirty="0" err="1" smtClean="0"/>
              <a:t>hebben</a:t>
            </a:r>
            <a:r>
              <a:rPr lang="en-GB" dirty="0" smtClean="0"/>
              <a:t> </a:t>
            </a:r>
            <a:r>
              <a:rPr lang="en-GB" dirty="0" err="1" smtClean="0"/>
              <a:t>geen</a:t>
            </a:r>
            <a:r>
              <a:rPr lang="en-GB" dirty="0" smtClean="0"/>
              <a:t> side affects (Referential Transparency)”  </a:t>
            </a:r>
          </a:p>
          <a:p>
            <a:pPr marL="457200" lvl="1" indent="0">
              <a:buFont typeface="Arial" panose="020B0604020202020204" pitchFamily="34" charset="0"/>
              <a:buNone/>
            </a:pPr>
            <a:endParaRPr lang="en-US" dirty="0" smtClean="0"/>
          </a:p>
        </p:txBody>
      </p:sp>
      <p:pic>
        <p:nvPicPr>
          <p:cNvPr id="1026" name="Picture 2" descr="http://blog.cleancoder.com/uncle-bob/images/fpvso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915" y="8655"/>
            <a:ext cx="10478860" cy="622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21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195468" y="297573"/>
                <a:ext cx="4075498"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Functioneel Programmeren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5</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3" name="Content Placeholder 2"/>
          <p:cNvSpPr txBox="1">
            <a:spLocks/>
          </p:cNvSpPr>
          <p:nvPr/>
        </p:nvSpPr>
        <p:spPr>
          <a:xfrm>
            <a:off x="1484540" y="1313580"/>
            <a:ext cx="10515600" cy="11968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Declarative vs. Imperative</a:t>
            </a:r>
            <a:r>
              <a:rPr lang="en-GB" dirty="0" smtClean="0"/>
              <a:t>: </a:t>
            </a:r>
          </a:p>
          <a:p>
            <a:pPr marL="457200" lvl="1" indent="0">
              <a:buNone/>
            </a:pPr>
            <a:r>
              <a:rPr lang="en-GB" dirty="0" smtClean="0"/>
              <a:t>“Imperative: program </a:t>
            </a:r>
            <a:r>
              <a:rPr lang="en-GB" b="1" dirty="0" smtClean="0"/>
              <a:t>how</a:t>
            </a:r>
            <a:r>
              <a:rPr lang="en-GB" dirty="0" smtClean="0"/>
              <a:t> something should happen”</a:t>
            </a:r>
          </a:p>
          <a:p>
            <a:pPr marL="457200" lvl="1" indent="0">
              <a:buNone/>
            </a:pPr>
            <a:r>
              <a:rPr lang="en-GB" dirty="0" smtClean="0"/>
              <a:t>“Declarative</a:t>
            </a:r>
            <a:r>
              <a:rPr lang="en-GB" b="1" dirty="0" smtClean="0"/>
              <a:t> </a:t>
            </a:r>
            <a:r>
              <a:rPr lang="en-GB" dirty="0" smtClean="0"/>
              <a:t>: program </a:t>
            </a:r>
            <a:r>
              <a:rPr lang="en-GB" b="1" dirty="0" smtClean="0"/>
              <a:t>what</a:t>
            </a:r>
            <a:r>
              <a:rPr lang="en-GB" dirty="0" smtClean="0"/>
              <a:t> should happen”</a:t>
            </a:r>
          </a:p>
          <a:p>
            <a:pPr marL="457200" lvl="1" indent="0">
              <a:buNone/>
            </a:pPr>
            <a:endParaRPr lang="en-GB" dirty="0" smtClean="0"/>
          </a:p>
        </p:txBody>
      </p:sp>
      <p:sp>
        <p:nvSpPr>
          <p:cNvPr id="17" name="Content Placeholder 2"/>
          <p:cNvSpPr txBox="1">
            <a:spLocks/>
          </p:cNvSpPr>
          <p:nvPr/>
        </p:nvSpPr>
        <p:spPr>
          <a:xfrm>
            <a:off x="3982452" y="5715166"/>
            <a:ext cx="3879395" cy="641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b="1" dirty="0" smtClean="0"/>
              <a:t>Leesbaar vs. bekend</a:t>
            </a:r>
            <a:r>
              <a:rPr lang="nl-NL" dirty="0" smtClean="0"/>
              <a:t> </a:t>
            </a:r>
          </a:p>
          <a:p>
            <a:pPr marL="457200" lvl="1" indent="0">
              <a:buFont typeface="Arial" panose="020B0604020202020204" pitchFamily="34" charset="0"/>
              <a:buNone/>
            </a:pPr>
            <a:endParaRPr lang="nl-NL" dirty="0" smtClean="0"/>
          </a:p>
        </p:txBody>
      </p:sp>
      <p:sp>
        <p:nvSpPr>
          <p:cNvPr id="21" name="Rectangle 20"/>
          <p:cNvSpPr/>
          <p:nvPr/>
        </p:nvSpPr>
        <p:spPr>
          <a:xfrm>
            <a:off x="1322615" y="2696681"/>
            <a:ext cx="7496175" cy="369332"/>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collection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 1, 2, 3, 4, 5 };</a:t>
            </a:r>
            <a:endParaRPr lang="nl-NL" dirty="0"/>
          </a:p>
        </p:txBody>
      </p:sp>
      <p:sp>
        <p:nvSpPr>
          <p:cNvPr id="23" name="Rectangle 22"/>
          <p:cNvSpPr/>
          <p:nvPr/>
        </p:nvSpPr>
        <p:spPr>
          <a:xfrm>
            <a:off x="276225" y="3252305"/>
            <a:ext cx="4925785" cy="2400657"/>
          </a:xfrm>
          <a:prstGeom prst="rect">
            <a:avLst/>
          </a:prstGeom>
        </p:spPr>
        <p:txBody>
          <a:bodyPr wrap="square">
            <a:spAutoFit/>
          </a:bodyPr>
          <a:lstStyle/>
          <a:p>
            <a:r>
              <a:rPr lang="nl-NL" sz="2400" dirty="0" err="1" smtClean="0"/>
              <a:t>Imperative</a:t>
            </a:r>
            <a:r>
              <a:rPr lang="nl-NL" sz="2400" dirty="0" smtClean="0"/>
              <a:t>:</a:t>
            </a:r>
            <a:endParaRPr lang="nl-NL" dirty="0" smtClean="0">
              <a:solidFill>
                <a:srgbClr val="2B91AF"/>
              </a:solidFill>
              <a:highlight>
                <a:srgbClr val="FFFFFF"/>
              </a:highlight>
              <a:latin typeface="Consolas" panose="020B0609020204030204" pitchFamily="49" charset="0"/>
            </a:endParaRPr>
          </a:p>
          <a:p>
            <a:endParaRPr lang="nl-NL" dirty="0">
              <a:solidFill>
                <a:srgbClr val="2B91AF"/>
              </a:solidFill>
              <a:highlight>
                <a:srgbClr val="FFFFFF"/>
              </a:highlight>
              <a:latin typeface="Consolas" panose="020B0609020204030204" pitchFamily="49" charset="0"/>
            </a:endParaRPr>
          </a:p>
          <a:p>
            <a:r>
              <a:rPr lang="nl-NL" dirty="0" smtClean="0">
                <a:solidFill>
                  <a:srgbClr val="2B91AF"/>
                </a:solidFill>
                <a:highlight>
                  <a:srgbClr val="FFFFFF"/>
                </a:highlight>
                <a:latin typeface="Consolas" panose="020B0609020204030204" pitchFamily="49" charset="0"/>
              </a:rPr>
              <a:t>List</a:t>
            </a:r>
            <a:r>
              <a:rPr lang="nl-NL" dirty="0" smtClean="0">
                <a:solidFill>
                  <a:srgbClr val="000000"/>
                </a:solidFill>
                <a:highlight>
                  <a:srgbClr val="FFFFFF"/>
                </a:highlight>
                <a:latin typeface="Consolas" panose="020B0609020204030204" pitchFamily="49" charset="0"/>
              </a:rPr>
              <a:t>&lt;</a:t>
            </a:r>
            <a:r>
              <a:rPr lang="nl-NL" dirty="0" smtClean="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&gt; </a:t>
            </a:r>
            <a:r>
              <a:rPr lang="nl-NL" dirty="0" err="1">
                <a:solidFill>
                  <a:srgbClr val="000000"/>
                </a:solidFill>
                <a:highlight>
                  <a:srgbClr val="FFFFFF"/>
                </a:highlight>
                <a:latin typeface="Consolas" panose="020B0609020204030204" pitchFamily="49" charset="0"/>
              </a:rPr>
              <a:t>results</a:t>
            </a:r>
            <a:r>
              <a:rPr lang="nl-NL" dirty="0">
                <a:solidFill>
                  <a:srgbClr val="000000"/>
                </a:solidFill>
                <a:highlight>
                  <a:srgbClr val="FFFFFF"/>
                </a:highlight>
                <a:latin typeface="Consolas" panose="020B0609020204030204" pitchFamily="49" charset="0"/>
              </a:rPr>
              <a:t> = </a:t>
            </a:r>
            <a:r>
              <a:rPr lang="nl-NL" dirty="0">
                <a:solidFill>
                  <a:srgbClr val="0000FF"/>
                </a:solidFill>
                <a:highlight>
                  <a:srgbClr val="FFFFFF"/>
                </a:highlight>
                <a:latin typeface="Consolas" panose="020B0609020204030204" pitchFamily="49" charset="0"/>
              </a:rPr>
              <a:t>new</a:t>
            </a:r>
            <a:r>
              <a:rPr lang="nl-NL" dirty="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List</a:t>
            </a:r>
            <a:r>
              <a:rPr lang="nl-NL" dirty="0">
                <a:solidFill>
                  <a:srgbClr val="000000"/>
                </a:solidFill>
                <a:highlight>
                  <a:srgbClr val="FFFFFF"/>
                </a:highlight>
                <a:latin typeface="Consolas" panose="020B0609020204030204" pitchFamily="49" charset="0"/>
              </a:rPr>
              <a:t>&lt;</a:t>
            </a:r>
            <a:r>
              <a:rPr lang="nl-NL" dirty="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&gt;();</a:t>
            </a:r>
          </a:p>
          <a:p>
            <a:r>
              <a:rPr lang="en-US" dirty="0" err="1" smtClean="0">
                <a:solidFill>
                  <a:srgbClr val="0000FF"/>
                </a:solidFill>
                <a:highlight>
                  <a:srgbClr val="FFFFFF"/>
                </a:highlight>
                <a:latin typeface="Consolas" panose="020B0609020204030204" pitchFamily="49" charset="0"/>
              </a:rPr>
              <a:t>foreach</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collection)</a:t>
            </a: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a:t>
            </a:r>
            <a:r>
              <a:rPr lang="nl-NL" dirty="0" err="1" smtClean="0">
                <a:solidFill>
                  <a:srgbClr val="0000FF"/>
                </a:solidFill>
                <a:highlight>
                  <a:srgbClr val="FFFFFF"/>
                </a:highlight>
                <a:latin typeface="Consolas" panose="020B0609020204030204" pitchFamily="49" charset="0"/>
              </a:rPr>
              <a:t>if</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r>
              <a:rPr lang="nl-NL" dirty="0" err="1">
                <a:solidFill>
                  <a:srgbClr val="000000"/>
                </a:solidFill>
                <a:highlight>
                  <a:srgbClr val="FFFFFF"/>
                </a:highlight>
                <a:latin typeface="Consolas" panose="020B0609020204030204" pitchFamily="49" charset="0"/>
              </a:rPr>
              <a:t>num</a:t>
            </a:r>
            <a:r>
              <a:rPr lang="nl-NL" dirty="0">
                <a:solidFill>
                  <a:srgbClr val="000000"/>
                </a:solidFill>
                <a:highlight>
                  <a:srgbClr val="FFFFFF"/>
                </a:highlight>
                <a:latin typeface="Consolas" panose="020B0609020204030204" pitchFamily="49" charset="0"/>
              </a:rPr>
              <a:t> % 2 != 0)</a:t>
            </a:r>
          </a:p>
          <a:p>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results.Add</a:t>
            </a:r>
            <a:r>
              <a:rPr lang="nl-NL" dirty="0" smtClean="0">
                <a:solidFill>
                  <a:srgbClr val="000000"/>
                </a:solidFill>
                <a:highlight>
                  <a:srgbClr val="FFFFFF"/>
                </a:highlight>
                <a:latin typeface="Consolas" panose="020B0609020204030204" pitchFamily="49" charset="0"/>
              </a:rPr>
              <a:t>(</a:t>
            </a:r>
            <a:r>
              <a:rPr lang="nl-NL" dirty="0" err="1" smtClean="0">
                <a:solidFill>
                  <a:srgbClr val="000000"/>
                </a:solidFill>
                <a:highlight>
                  <a:srgbClr val="FFFFFF"/>
                </a:highlight>
                <a:latin typeface="Consolas" panose="020B0609020204030204" pitchFamily="49" charset="0"/>
              </a:rPr>
              <a:t>num</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a:t>
            </a:r>
            <a:endParaRPr lang="nl-NL" dirty="0"/>
          </a:p>
        </p:txBody>
      </p:sp>
      <p:sp>
        <p:nvSpPr>
          <p:cNvPr id="24" name="Rectangle 23"/>
          <p:cNvSpPr/>
          <p:nvPr/>
        </p:nvSpPr>
        <p:spPr>
          <a:xfrm>
            <a:off x="5202010" y="3246475"/>
            <a:ext cx="6747939" cy="1015663"/>
          </a:xfrm>
          <a:prstGeom prst="rect">
            <a:avLst/>
          </a:prstGeom>
        </p:spPr>
        <p:txBody>
          <a:bodyPr wrap="square">
            <a:spAutoFit/>
          </a:bodyPr>
          <a:lstStyle/>
          <a:p>
            <a:r>
              <a:rPr lang="pt-BR" sz="2400" dirty="0" smtClean="0"/>
              <a:t>Declarative:</a:t>
            </a:r>
            <a:endParaRPr lang="pt-BR" sz="2400" dirty="0"/>
          </a:p>
          <a:p>
            <a:endParaRPr lang="pt-BR" dirty="0">
              <a:solidFill>
                <a:srgbClr val="0000FF"/>
              </a:solidFill>
              <a:highlight>
                <a:srgbClr val="FFFFFF"/>
              </a:highlight>
              <a:latin typeface="Consolas" panose="020B0609020204030204" pitchFamily="49" charset="0"/>
            </a:endParaRPr>
          </a:p>
          <a:p>
            <a:r>
              <a:rPr lang="pt-BR" dirty="0" smtClean="0">
                <a:solidFill>
                  <a:srgbClr val="0000FF"/>
                </a:solidFill>
                <a:highlight>
                  <a:srgbClr val="FFFFFF"/>
                </a:highlight>
                <a:latin typeface="Consolas" panose="020B0609020204030204" pitchFamily="49" charset="0"/>
              </a:rPr>
              <a:t>var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results = collection.Where(num =&gt; num % 2 != 0);</a:t>
            </a:r>
            <a:endParaRPr lang="nl-NL" dirty="0"/>
          </a:p>
        </p:txBody>
      </p:sp>
    </p:spTree>
    <p:extLst>
      <p:ext uri="{BB962C8B-B14F-4D97-AF65-F5344CB8AC3E}">
        <p14:creationId xmlns:p14="http://schemas.microsoft.com/office/powerpoint/2010/main" val="194007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487776" y="297573"/>
                <a:ext cx="3490897"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Higher</a:t>
                </a:r>
                <a:r>
                  <a:rPr lang="nl-NL" sz="2800" b="1" dirty="0" smtClean="0">
                    <a:effectLst>
                      <a:outerShdw blurRad="38100" dist="38100" dir="2700000" algn="tl">
                        <a:srgbClr val="000000">
                          <a:alpha val="43137"/>
                        </a:srgbClr>
                      </a:outerShdw>
                    </a:effectLst>
                  </a:rPr>
                  <a:t> Order </a:t>
                </a:r>
                <a:r>
                  <a:rPr lang="nl-NL" sz="2800" b="1" dirty="0" err="1" smtClean="0">
                    <a:effectLst>
                      <a:outerShdw blurRad="38100" dist="38100" dir="2700000" algn="tl">
                        <a:srgbClr val="000000">
                          <a:alpha val="43137"/>
                        </a:srgbClr>
                      </a:outerShdw>
                    </a:effectLst>
                  </a:rPr>
                  <a:t>Functions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6</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1343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smtClean="0"/>
              <a:t>“ Functies die functies als resultaat geven, en functies die functies als parameter hebben ”</a:t>
            </a:r>
          </a:p>
        </p:txBody>
      </p:sp>
      <p:sp>
        <p:nvSpPr>
          <p:cNvPr id="20" name="Content Placeholder 2"/>
          <p:cNvSpPr txBox="1">
            <a:spLocks/>
          </p:cNvSpPr>
          <p:nvPr/>
        </p:nvSpPr>
        <p:spPr>
          <a:xfrm>
            <a:off x="1017815" y="3086101"/>
            <a:ext cx="10515600" cy="704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smtClean="0"/>
              <a:t>Filter: “ Selecteer elementen uit een lijst”</a:t>
            </a:r>
          </a:p>
        </p:txBody>
      </p:sp>
      <p:sp>
        <p:nvSpPr>
          <p:cNvPr id="22" name="Content Placeholder 2"/>
          <p:cNvSpPr txBox="1">
            <a:spLocks/>
          </p:cNvSpPr>
          <p:nvPr/>
        </p:nvSpPr>
        <p:spPr>
          <a:xfrm>
            <a:off x="1017815" y="3703968"/>
            <a:ext cx="10515600" cy="12299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a:t>Map: “ Voer een functie uit op alle elementen uit een </a:t>
            </a:r>
            <a:r>
              <a:rPr lang="nl-NL" sz="4000" dirty="0" smtClean="0"/>
              <a:t>lijst ”</a:t>
            </a:r>
            <a:endParaRPr lang="nl-NL" sz="4000" dirty="0"/>
          </a:p>
        </p:txBody>
      </p:sp>
      <p:sp>
        <p:nvSpPr>
          <p:cNvPr id="25" name="Content Placeholder 2"/>
          <p:cNvSpPr txBox="1">
            <a:spLocks/>
          </p:cNvSpPr>
          <p:nvPr/>
        </p:nvSpPr>
        <p:spPr>
          <a:xfrm>
            <a:off x="1017815" y="4846965"/>
            <a:ext cx="10515600" cy="12395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err="1"/>
              <a:t>Reduce</a:t>
            </a:r>
            <a:r>
              <a:rPr lang="nl-NL" sz="4000" dirty="0"/>
              <a:t>: “ Combineer elementen uit een lijst tot een enkele </a:t>
            </a:r>
            <a:r>
              <a:rPr lang="nl-NL" sz="4000" dirty="0" smtClean="0"/>
              <a:t>waarde ”</a:t>
            </a:r>
            <a:endParaRPr lang="nl-NL" sz="4000" dirty="0"/>
          </a:p>
        </p:txBody>
      </p:sp>
      <p:sp>
        <p:nvSpPr>
          <p:cNvPr id="26" name="Content Placeholder 2"/>
          <p:cNvSpPr txBox="1">
            <a:spLocks/>
          </p:cNvSpPr>
          <p:nvPr/>
        </p:nvSpPr>
        <p:spPr>
          <a:xfrm>
            <a:off x="1017815" y="2536986"/>
            <a:ext cx="10515600" cy="704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smtClean="0"/>
              <a:t>Paar bekende voorbeelden:</a:t>
            </a:r>
          </a:p>
        </p:txBody>
      </p:sp>
    </p:spTree>
    <p:extLst>
      <p:ext uri="{BB962C8B-B14F-4D97-AF65-F5344CB8AC3E}">
        <p14:creationId xmlns:p14="http://schemas.microsoft.com/office/powerpoint/2010/main" val="117042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543732" y="297573"/>
                <a:ext cx="1378982"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Closures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7</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smtClean="0"/>
              <a:t>Wikipedia:</a:t>
            </a:r>
          </a:p>
          <a:p>
            <a:pPr marL="457200" lvl="1" indent="0">
              <a:buNone/>
            </a:pPr>
            <a:endParaRPr lang="en-US" dirty="0" smtClean="0"/>
          </a:p>
          <a:p>
            <a:pPr marL="457200" lvl="1" indent="0">
              <a:buNone/>
            </a:pPr>
            <a:r>
              <a:rPr lang="en-US" dirty="0" smtClean="0"/>
              <a:t>" </a:t>
            </a:r>
            <a:r>
              <a:rPr lang="en-US" dirty="0"/>
              <a:t>In programming languages, closures (also lexical closures or function closures) are a technique for implementing lexically scoped name binding in languages with first-class functions. Operationally, a closure is a record storing a function[a] together with an environment:[1] a mapping associating each free variable of the function (variables that are used locally, but defined in an enclosing scope) with the value or storage location to which the name was bound when the closure was created.[b] A closure—unlike a plain function—allows the function to access those captured variables through the closure's reference to them, even when the function is invoked outside their scope. "</a:t>
            </a:r>
            <a:endParaRPr lang="en-GB" dirty="0" smtClean="0"/>
          </a:p>
        </p:txBody>
      </p:sp>
      <p:sp>
        <p:nvSpPr>
          <p:cNvPr id="3" name="TextBox 2"/>
          <p:cNvSpPr txBox="1"/>
          <p:nvPr/>
        </p:nvSpPr>
        <p:spPr>
          <a:xfrm>
            <a:off x="1592187" y="1665514"/>
            <a:ext cx="9761613" cy="2585323"/>
          </a:xfrm>
          <a:prstGeom prst="rect">
            <a:avLst/>
          </a:prstGeom>
          <a:noFill/>
        </p:spPr>
        <p:txBody>
          <a:bodyPr wrap="square" rtlCol="0">
            <a:spAutoFit/>
          </a:bodyPr>
          <a:lstStyle/>
          <a:p>
            <a:r>
              <a:rPr lang="nl-NL" sz="2400" dirty="0" smtClean="0"/>
              <a:t>Stackoverflow met 1 </a:t>
            </a:r>
            <a:r>
              <a:rPr lang="nl-NL" sz="2400" dirty="0" err="1" smtClean="0"/>
              <a:t>upvote</a:t>
            </a:r>
            <a:endParaRPr lang="nl-NL" sz="2400" dirty="0" smtClean="0"/>
          </a:p>
          <a:p>
            <a:endParaRPr lang="nl-NL" sz="2400" dirty="0"/>
          </a:p>
          <a:p>
            <a:pPr marL="285750" indent="-285750">
              <a:buFont typeface="Arial" panose="020B0604020202020204" pitchFamily="34" charset="0"/>
              <a:buChar char="•"/>
            </a:pPr>
            <a:r>
              <a:rPr lang="en-US" sz="2400" dirty="0"/>
              <a:t>A variable in a scope</a:t>
            </a:r>
          </a:p>
          <a:p>
            <a:pPr marL="285750" indent="-285750">
              <a:buFont typeface="Arial" panose="020B0604020202020204" pitchFamily="34" charset="0"/>
              <a:buChar char="•"/>
            </a:pPr>
            <a:r>
              <a:rPr lang="en-US" sz="2400" dirty="0"/>
              <a:t>Something constructed inside this scope (typically a function or an object) that uses said variable</a:t>
            </a:r>
          </a:p>
          <a:p>
            <a:pPr marL="285750" indent="-285750">
              <a:buFont typeface="Arial" panose="020B0604020202020204" pitchFamily="34" charset="0"/>
              <a:buChar char="•"/>
            </a:pPr>
            <a:r>
              <a:rPr lang="en-US" sz="2400" dirty="0"/>
              <a:t>That something being passed to somewhere outside the originating scope</a:t>
            </a:r>
          </a:p>
          <a:p>
            <a:endParaRPr lang="nl-NL" dirty="0"/>
          </a:p>
        </p:txBody>
      </p:sp>
    </p:spTree>
    <p:extLst>
      <p:ext uri="{BB962C8B-B14F-4D97-AF65-F5344CB8AC3E}">
        <p14:creationId xmlns:p14="http://schemas.microsoft.com/office/powerpoint/2010/main" val="222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451125" y="297573"/>
                <a:ext cx="3564202"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Functional</a:t>
                </a:r>
                <a:r>
                  <a:rPr lang="nl-NL" sz="2800" b="1" dirty="0" smtClean="0">
                    <a:effectLst>
                      <a:outerShdw blurRad="38100" dist="38100" dir="2700000" algn="tl">
                        <a:srgbClr val="000000">
                          <a:alpha val="43137"/>
                        </a:srgbClr>
                      </a:outerShdw>
                    </a:effectLst>
                  </a:rPr>
                  <a:t> </a:t>
                </a:r>
                <a:r>
                  <a:rPr lang="nl-NL" sz="2800" b="1" dirty="0" err="1" smtClean="0">
                    <a:effectLst>
                      <a:outerShdw blurRad="38100" dist="38100" dir="2700000" algn="tl">
                        <a:srgbClr val="000000">
                          <a:alpha val="43137"/>
                        </a:srgbClr>
                      </a:outerShdw>
                    </a:effectLst>
                  </a:rPr>
                  <a:t>Composition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8</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smtClean="0"/>
          </a:p>
          <a:p>
            <a:pPr marL="457200" lvl="1" indent="0">
              <a:buNone/>
            </a:pPr>
            <a:r>
              <a:rPr lang="en-GB" dirty="0" smtClean="0"/>
              <a:t>Simple Compose:</a:t>
            </a:r>
          </a:p>
          <a:p>
            <a:pPr marL="0" indent="0">
              <a:buNone/>
            </a:pPr>
            <a:r>
              <a:rPr lang="en-US"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add2 = x =&gt; x + 2;</a:t>
            </a:r>
          </a:p>
          <a:p>
            <a:pPr marL="0" indent="0">
              <a:buNone/>
            </a:pPr>
            <a:r>
              <a:rPr lang="nl-NL" sz="1400" dirty="0">
                <a:solidFill>
                  <a:srgbClr val="000000"/>
                </a:solidFill>
                <a:highlight>
                  <a:srgbClr val="FFFFFF"/>
                </a:highlight>
                <a:latin typeface="Consolas" panose="020B0609020204030204" pitchFamily="49" charset="0"/>
              </a:rPr>
              <a:t>         </a:t>
            </a:r>
            <a:r>
              <a:rPr lang="nl-NL" sz="1400" dirty="0" smtClean="0">
                <a:solidFill>
                  <a:srgbClr val="000000"/>
                </a:solidFill>
                <a:highlight>
                  <a:srgbClr val="FFFFFF"/>
                </a:highlight>
                <a:latin typeface="Consolas" panose="020B0609020204030204" pitchFamily="49" charset="0"/>
              </a:rPr>
              <a:t>	</a:t>
            </a:r>
            <a:r>
              <a:rPr lang="nl-NL" sz="1400" dirty="0" err="1" smtClean="0">
                <a:solidFill>
                  <a:srgbClr val="2B91AF"/>
                </a:solidFill>
                <a:highlight>
                  <a:srgbClr val="FFFFFF"/>
                </a:highlight>
                <a:latin typeface="Consolas" panose="020B0609020204030204" pitchFamily="49" charset="0"/>
              </a:rPr>
              <a:t>Func</a:t>
            </a:r>
            <a:r>
              <a:rPr lang="nl-NL" sz="1400" dirty="0" smtClean="0">
                <a:solidFill>
                  <a:srgbClr val="000000"/>
                </a:solidFill>
                <a:highlight>
                  <a:srgbClr val="FFFFFF"/>
                </a:highlight>
                <a:latin typeface="Consolas" panose="020B0609020204030204" pitchFamily="49" charset="0"/>
              </a:rPr>
              <a:t>&lt;</a:t>
            </a:r>
            <a:r>
              <a:rPr lang="nl-NL" sz="1400" dirty="0" smtClean="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&gt; mult2 = x =&gt; x * 2</a:t>
            </a:r>
            <a:r>
              <a:rPr lang="nl-NL" sz="1400" dirty="0" smtClean="0">
                <a:solidFill>
                  <a:srgbClr val="000000"/>
                </a:solidFill>
                <a:highlight>
                  <a:srgbClr val="FFFFFF"/>
                </a:highlight>
                <a:latin typeface="Consolas" panose="020B0609020204030204" pitchFamily="49" charset="0"/>
              </a:rPr>
              <a:t>;</a:t>
            </a:r>
            <a:endParaRPr lang="nl-NL"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add2Mult2 = x =&gt; add2(mult2(x</a:t>
            </a:r>
            <a:r>
              <a:rPr lang="en-US" sz="1400" dirty="0" smtClean="0">
                <a:solidFill>
                  <a:srgbClr val="000000"/>
                </a:solidFill>
                <a:highlight>
                  <a:srgbClr val="FFFFFF"/>
                </a:highlight>
                <a:latin typeface="Consolas" panose="020B0609020204030204" pitchFamily="49" charset="0"/>
              </a:rPr>
              <a:t>));</a:t>
            </a:r>
          </a:p>
          <a:p>
            <a:pPr marL="0" indent="0">
              <a:buNone/>
            </a:pPr>
            <a:r>
              <a:rPr lang="en-GB" sz="2400" dirty="0"/>
              <a:t> </a:t>
            </a:r>
            <a:r>
              <a:rPr lang="en-GB" sz="2400" dirty="0" smtClean="0"/>
              <a:t>     Partial Application</a:t>
            </a:r>
          </a:p>
          <a:p>
            <a:pPr marL="0" indent="0">
              <a:buNone/>
            </a:pPr>
            <a:r>
              <a:rPr lang="fr-FR" sz="1400" dirty="0" smtClean="0">
                <a:solidFill>
                  <a:srgbClr val="2B91AF"/>
                </a:solidFill>
                <a:highlight>
                  <a:srgbClr val="FFFFFF"/>
                </a:highlight>
                <a:latin typeface="Consolas" panose="020B0609020204030204" pitchFamily="49" charset="0"/>
              </a:rPr>
              <a:t>	</a:t>
            </a:r>
            <a:r>
              <a:rPr lang="fr-FR" sz="1400" dirty="0" err="1" smtClean="0">
                <a:solidFill>
                  <a:srgbClr val="2B91AF"/>
                </a:solidFill>
                <a:highlight>
                  <a:srgbClr val="FFFFFF"/>
                </a:highlight>
                <a:latin typeface="Consolas" panose="020B0609020204030204" pitchFamily="49" charset="0"/>
              </a:rPr>
              <a:t>Func</a:t>
            </a:r>
            <a:r>
              <a:rPr lang="fr-FR" sz="1400" dirty="0" smtClean="0">
                <a:solidFill>
                  <a:srgbClr val="000000"/>
                </a:solidFill>
                <a:highlight>
                  <a:srgbClr val="FFFFFF"/>
                </a:highlight>
                <a:latin typeface="Consolas" panose="020B0609020204030204" pitchFamily="49" charset="0"/>
              </a:rPr>
              <a:t>&lt;</a:t>
            </a:r>
            <a:r>
              <a:rPr lang="fr-FR" sz="1400" dirty="0" err="1" smtClean="0">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&gt; </a:t>
            </a:r>
            <a:r>
              <a:rPr lang="fr-FR" sz="1400" dirty="0" err="1">
                <a:solidFill>
                  <a:srgbClr val="000000"/>
                </a:solidFill>
                <a:highlight>
                  <a:srgbClr val="FFFFFF"/>
                </a:highlight>
                <a:latin typeface="Consolas" panose="020B0609020204030204" pitchFamily="49" charset="0"/>
              </a:rPr>
              <a:t>add</a:t>
            </a:r>
            <a:r>
              <a:rPr lang="fr-FR" sz="1400" dirty="0">
                <a:solidFill>
                  <a:srgbClr val="000000"/>
                </a:solidFill>
                <a:highlight>
                  <a:srgbClr val="FFFFFF"/>
                </a:highlight>
                <a:latin typeface="Consolas" panose="020B0609020204030204" pitchFamily="49" charset="0"/>
              </a:rPr>
              <a:t> = (</a:t>
            </a:r>
            <a:r>
              <a:rPr lang="fr-FR" sz="1400" dirty="0" err="1">
                <a:solidFill>
                  <a:srgbClr val="000000"/>
                </a:solidFill>
                <a:highlight>
                  <a:srgbClr val="FFFFFF"/>
                </a:highlight>
                <a:latin typeface="Consolas" panose="020B0609020204030204" pitchFamily="49" charset="0"/>
              </a:rPr>
              <a:t>x,y</a:t>
            </a:r>
            <a:r>
              <a:rPr lang="fr-FR" sz="1400" dirty="0">
                <a:solidFill>
                  <a:srgbClr val="000000"/>
                </a:solidFill>
                <a:highlight>
                  <a:srgbClr val="FFFFFF"/>
                </a:highlight>
                <a:latin typeface="Consolas" panose="020B0609020204030204" pitchFamily="49" charset="0"/>
              </a:rPr>
              <a:t>) =&gt; x + y;</a:t>
            </a:r>
          </a:p>
          <a:p>
            <a:pPr marL="0" indent="0">
              <a:buNone/>
            </a:pPr>
            <a:r>
              <a:rPr lang="fr-FR" sz="1400" dirty="0">
                <a:solidFill>
                  <a:srgbClr val="000000"/>
                </a:solidFill>
                <a:highlight>
                  <a:srgbClr val="FFFFFF"/>
                </a:highlight>
                <a:latin typeface="Consolas" panose="020B0609020204030204" pitchFamily="49" charset="0"/>
              </a:rPr>
              <a:t>         </a:t>
            </a:r>
            <a:r>
              <a:rPr lang="fr-FR" sz="1400" dirty="0" smtClean="0">
                <a:solidFill>
                  <a:srgbClr val="000000"/>
                </a:solidFill>
                <a:highlight>
                  <a:srgbClr val="FFFFFF"/>
                </a:highlight>
                <a:latin typeface="Consolas" panose="020B0609020204030204" pitchFamily="49" charset="0"/>
              </a:rPr>
              <a:t>	</a:t>
            </a:r>
            <a:r>
              <a:rPr lang="fr-FR" sz="1400" dirty="0" err="1" smtClean="0">
                <a:solidFill>
                  <a:srgbClr val="2B91AF"/>
                </a:solidFill>
                <a:highlight>
                  <a:srgbClr val="FFFFFF"/>
                </a:highlight>
                <a:latin typeface="Consolas" panose="020B0609020204030204" pitchFamily="49" charset="0"/>
              </a:rPr>
              <a:t>Func</a:t>
            </a:r>
            <a:r>
              <a:rPr lang="fr-FR" sz="1400" dirty="0" smtClean="0">
                <a:solidFill>
                  <a:srgbClr val="000000"/>
                </a:solidFill>
                <a:highlight>
                  <a:srgbClr val="FFFFFF"/>
                </a:highlight>
                <a:latin typeface="Consolas" panose="020B0609020204030204" pitchFamily="49" charset="0"/>
              </a:rPr>
              <a:t>&lt;</a:t>
            </a:r>
            <a:r>
              <a:rPr lang="fr-FR" sz="1400" dirty="0" err="1" smtClean="0">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&gt; </a:t>
            </a:r>
            <a:r>
              <a:rPr lang="fr-FR" sz="1400" dirty="0" err="1">
                <a:solidFill>
                  <a:srgbClr val="000000"/>
                </a:solidFill>
                <a:highlight>
                  <a:srgbClr val="FFFFFF"/>
                </a:highlight>
                <a:latin typeface="Consolas" panose="020B0609020204030204" pitchFamily="49" charset="0"/>
              </a:rPr>
              <a:t>mult</a:t>
            </a:r>
            <a:r>
              <a:rPr lang="fr-FR" sz="1400" dirty="0">
                <a:solidFill>
                  <a:srgbClr val="000000"/>
                </a:solidFill>
                <a:highlight>
                  <a:srgbClr val="FFFFFF"/>
                </a:highlight>
                <a:latin typeface="Consolas" panose="020B0609020204030204" pitchFamily="49" charset="0"/>
              </a:rPr>
              <a:t> = (</a:t>
            </a:r>
            <a:r>
              <a:rPr lang="fr-FR" sz="1400" dirty="0" err="1">
                <a:solidFill>
                  <a:srgbClr val="000000"/>
                </a:solidFill>
                <a:highlight>
                  <a:srgbClr val="FFFFFF"/>
                </a:highlight>
                <a:latin typeface="Consolas" panose="020B0609020204030204" pitchFamily="49" charset="0"/>
              </a:rPr>
              <a:t>x,y</a:t>
            </a:r>
            <a:r>
              <a:rPr lang="fr-FR" sz="1400" dirty="0">
                <a:solidFill>
                  <a:srgbClr val="000000"/>
                </a:solidFill>
                <a:highlight>
                  <a:srgbClr val="FFFFFF"/>
                </a:highlight>
                <a:latin typeface="Consolas" panose="020B0609020204030204" pitchFamily="49" charset="0"/>
              </a:rPr>
              <a:t>) =&gt; x * y;</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add2 = x =&gt; add(x,2);</a:t>
            </a:r>
          </a:p>
          <a:p>
            <a:pPr marL="0" indent="0">
              <a:buNone/>
            </a:pPr>
            <a:r>
              <a:rPr lang="nl-NL" sz="1400" dirty="0" smtClean="0">
                <a:solidFill>
                  <a:srgbClr val="000000"/>
                </a:solidFill>
                <a:highlight>
                  <a:srgbClr val="FFFFFF"/>
                </a:highlight>
                <a:latin typeface="Consolas" panose="020B0609020204030204" pitchFamily="49" charset="0"/>
              </a:rPr>
              <a:t>         	</a:t>
            </a:r>
            <a:r>
              <a:rPr lang="nl-NL" sz="1400" dirty="0" err="1" smtClean="0">
                <a:solidFill>
                  <a:srgbClr val="2B91AF"/>
                </a:solidFill>
                <a:highlight>
                  <a:srgbClr val="FFFFFF"/>
                </a:highlight>
                <a:latin typeface="Consolas" panose="020B0609020204030204" pitchFamily="49" charset="0"/>
              </a:rPr>
              <a:t>Func</a:t>
            </a:r>
            <a:r>
              <a:rPr lang="nl-NL" sz="1400" dirty="0" smtClean="0">
                <a:solidFill>
                  <a:srgbClr val="000000"/>
                </a:solidFill>
                <a:highlight>
                  <a:srgbClr val="FFFFFF"/>
                </a:highlight>
                <a:latin typeface="Consolas" panose="020B0609020204030204" pitchFamily="49" charset="0"/>
              </a:rPr>
              <a:t>&lt;</a:t>
            </a:r>
            <a:r>
              <a:rPr lang="nl-NL" sz="1400" dirty="0" smtClean="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&gt; mult2 = x =&gt; </a:t>
            </a:r>
            <a:r>
              <a:rPr lang="nl-NL" sz="1400" dirty="0" err="1">
                <a:solidFill>
                  <a:srgbClr val="000000"/>
                </a:solidFill>
                <a:highlight>
                  <a:srgbClr val="FFFFFF"/>
                </a:highlight>
                <a:latin typeface="Consolas" panose="020B0609020204030204" pitchFamily="49" charset="0"/>
              </a:rPr>
              <a:t>mult</a:t>
            </a:r>
            <a:r>
              <a:rPr lang="nl-NL" sz="1400" dirty="0">
                <a:solidFill>
                  <a:srgbClr val="000000"/>
                </a:solidFill>
                <a:highlight>
                  <a:srgbClr val="FFFFFF"/>
                </a:highlight>
                <a:latin typeface="Consolas" panose="020B0609020204030204" pitchFamily="49" charset="0"/>
              </a:rPr>
              <a:t>(x, 2</a:t>
            </a:r>
            <a:r>
              <a:rPr lang="nl-NL" sz="1400" dirty="0" smtClean="0">
                <a:solidFill>
                  <a:srgbClr val="000000"/>
                </a:solidFill>
                <a:highlight>
                  <a:srgbClr val="FFFFFF"/>
                </a:highlight>
                <a:latin typeface="Consolas" panose="020B0609020204030204" pitchFamily="49" charset="0"/>
              </a:rPr>
              <a:t>);</a:t>
            </a:r>
          </a:p>
          <a:p>
            <a:pPr marL="0" indent="0">
              <a:buNone/>
            </a:pPr>
            <a:endParaRPr lang="nl-NL" sz="1400" dirty="0">
              <a:solidFill>
                <a:srgbClr val="000000"/>
              </a:solidFill>
              <a:highlight>
                <a:srgbClr val="FFFFFF"/>
              </a:highligh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982903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451125" y="297573"/>
                <a:ext cx="3564202"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Functional</a:t>
                </a:r>
                <a:r>
                  <a:rPr lang="nl-NL" sz="2800" b="1" dirty="0" smtClean="0">
                    <a:effectLst>
                      <a:outerShdw blurRad="38100" dist="38100" dir="2700000" algn="tl">
                        <a:srgbClr val="000000">
                          <a:alpha val="43137"/>
                        </a:srgbClr>
                      </a:outerShdw>
                    </a:effectLst>
                  </a:rPr>
                  <a:t> </a:t>
                </a:r>
                <a:r>
                  <a:rPr lang="nl-NL" sz="2800" b="1" dirty="0" err="1" smtClean="0">
                    <a:effectLst>
                      <a:outerShdw blurRad="38100" dist="38100" dir="2700000" algn="tl">
                        <a:srgbClr val="000000">
                          <a:alpha val="43137"/>
                        </a:srgbClr>
                      </a:outerShdw>
                    </a:effectLst>
                  </a:rPr>
                  <a:t>Composition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26-10-2015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9</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smtClean="0"/>
          </a:p>
          <a:p>
            <a:pPr marL="457200" lvl="1" indent="0">
              <a:buNone/>
            </a:pPr>
            <a:r>
              <a:rPr lang="en-GB" dirty="0" smtClean="0"/>
              <a:t>Currying:</a:t>
            </a:r>
          </a:p>
          <a:p>
            <a:pPr marL="0" indent="0">
              <a:buNone/>
            </a:pPr>
            <a:r>
              <a:rPr lang="fr-FR" sz="1400" dirty="0">
                <a:solidFill>
                  <a:srgbClr val="0000FF"/>
                </a:solidFill>
                <a:highlight>
                  <a:srgbClr val="FFFFFF"/>
                </a:highlight>
                <a:latin typeface="Consolas" panose="020B0609020204030204" pitchFamily="49" charset="0"/>
              </a:rPr>
              <a:t> </a:t>
            </a:r>
            <a:r>
              <a:rPr lang="fr-FR" sz="1400" dirty="0" smtClean="0">
                <a:solidFill>
                  <a:srgbClr val="0000FF"/>
                </a:solidFill>
                <a:highlight>
                  <a:srgbClr val="FFFFFF"/>
                </a:highlight>
                <a:latin typeface="Consolas" panose="020B0609020204030204" pitchFamily="49" charset="0"/>
              </a:rPr>
              <a:t>       public</a:t>
            </a:r>
            <a:r>
              <a:rPr lang="fr-FR" sz="1400" dirty="0" smtClean="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static</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&gt;&gt; Curry&lt;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&gt;(</a:t>
            </a:r>
            <a:r>
              <a:rPr lang="fr-FR" sz="1400" dirty="0" err="1">
                <a:solidFill>
                  <a:srgbClr val="0000FF"/>
                </a:solidFill>
                <a:highlight>
                  <a:srgbClr val="FFFFFF"/>
                </a:highlight>
                <a:latin typeface="Consolas" panose="020B0609020204030204" pitchFamily="49" charset="0"/>
              </a:rPr>
              <a:t>this</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&gt; f)</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 =&gt; b =&gt; f(a, b);</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endParaRPr lang="nl-NL" sz="1400" dirty="0">
              <a:solidFill>
                <a:srgbClr val="000000"/>
              </a:solidFill>
              <a:highlight>
                <a:srgbClr val="FFFFFF"/>
              </a:highlight>
              <a:latin typeface="Consolas" panose="020B0609020204030204" pitchFamily="49" charset="0"/>
            </a:endParaRPr>
          </a:p>
          <a:p>
            <a:pPr marL="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static</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&gt;&gt;&gt; Curry&lt;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&gt;(</a:t>
            </a:r>
            <a:r>
              <a:rPr lang="fr-FR" sz="1400" dirty="0" err="1">
                <a:solidFill>
                  <a:srgbClr val="0000FF"/>
                </a:solidFill>
                <a:highlight>
                  <a:srgbClr val="FFFFFF"/>
                </a:highlight>
                <a:latin typeface="Consolas" panose="020B0609020204030204" pitchFamily="49" charset="0"/>
              </a:rPr>
              <a:t>this</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&gt; f)</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 =&gt; b =&gt; c =&gt; f(a, </a:t>
            </a:r>
            <a:r>
              <a:rPr lang="en-US" sz="1400" dirty="0" err="1">
                <a:solidFill>
                  <a:srgbClr val="000000"/>
                </a:solidFill>
                <a:highlight>
                  <a:srgbClr val="FFFFFF"/>
                </a:highlight>
                <a:latin typeface="Consolas" panose="020B0609020204030204" pitchFamily="49" charset="0"/>
              </a:rPr>
              <a:t>b,c</a:t>
            </a:r>
            <a:r>
              <a:rPr lang="en-US" sz="1400" dirty="0">
                <a:solidFill>
                  <a:srgbClr val="000000"/>
                </a:solidFill>
                <a:highlight>
                  <a:srgbClr val="FFFFFF"/>
                </a:highlight>
                <a:latin typeface="Consolas" panose="020B0609020204030204" pitchFamily="49" charset="0"/>
              </a:rPr>
              <a:t>);</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endParaRPr lang="nl-NL" sz="1400" dirty="0">
              <a:solidFill>
                <a:srgbClr val="000000"/>
              </a:solidFill>
              <a:highlight>
                <a:srgbClr val="FFFFFF"/>
              </a:highlight>
              <a:latin typeface="Consolas" panose="020B0609020204030204" pitchFamily="49" charset="0"/>
            </a:endParaRPr>
          </a:p>
          <a:p>
            <a:pPr marL="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static</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a:t>
            </a:r>
            <a:r>
              <a:rPr lang="fr-FR" sz="1400" dirty="0">
                <a:solidFill>
                  <a:srgbClr val="2B91AF"/>
                </a:solidFill>
                <a:highlight>
                  <a:srgbClr val="FFFFFF"/>
                </a:highlight>
                <a:latin typeface="Consolas" panose="020B0609020204030204" pitchFamily="49" charset="0"/>
              </a:rPr>
              <a:t>T5</a:t>
            </a:r>
            <a:r>
              <a:rPr lang="fr-FR" sz="1400" dirty="0">
                <a:solidFill>
                  <a:srgbClr val="000000"/>
                </a:solidFill>
                <a:highlight>
                  <a:srgbClr val="FFFFFF"/>
                </a:highlight>
                <a:latin typeface="Consolas" panose="020B0609020204030204" pitchFamily="49" charset="0"/>
              </a:rPr>
              <a:t>&gt;&gt;&gt;&gt; Curry&lt;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T5</a:t>
            </a:r>
            <a:r>
              <a:rPr lang="fr-FR" sz="1400" dirty="0">
                <a:solidFill>
                  <a:srgbClr val="000000"/>
                </a:solidFill>
                <a:highlight>
                  <a:srgbClr val="FFFFFF"/>
                </a:highlight>
                <a:latin typeface="Consolas" panose="020B0609020204030204" pitchFamily="49" charset="0"/>
              </a:rPr>
              <a:t>&gt;(</a:t>
            </a:r>
            <a:r>
              <a:rPr lang="fr-FR" sz="1400" dirty="0" err="1">
                <a:solidFill>
                  <a:srgbClr val="0000FF"/>
                </a:solidFill>
                <a:highlight>
                  <a:srgbClr val="FFFFFF"/>
                </a:highlight>
                <a:latin typeface="Consolas" panose="020B0609020204030204" pitchFamily="49" charset="0"/>
              </a:rPr>
              <a:t>this</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T5</a:t>
            </a:r>
            <a:r>
              <a:rPr lang="fr-FR" sz="1400" dirty="0">
                <a:solidFill>
                  <a:srgbClr val="000000"/>
                </a:solidFill>
                <a:highlight>
                  <a:srgbClr val="FFFFFF"/>
                </a:highlight>
                <a:latin typeface="Consolas" panose="020B0609020204030204" pitchFamily="49" charset="0"/>
              </a:rPr>
              <a:t>&gt; f)</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 =&gt; b =&gt; c =&gt; d =&gt; f(a, b, c, d);</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endParaRPr lang="en-US" sz="1400" dirty="0"/>
          </a:p>
        </p:txBody>
      </p:sp>
    </p:spTree>
    <p:extLst>
      <p:ext uri="{BB962C8B-B14F-4D97-AF65-F5344CB8AC3E}">
        <p14:creationId xmlns:p14="http://schemas.microsoft.com/office/powerpoint/2010/main" val="35177508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1627</TotalTime>
  <Words>822</Words>
  <Application>Microsoft Office PowerPoint</Application>
  <PresentationFormat>Widescreen</PresentationFormat>
  <Paragraphs>183</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ＭＳ Ｐゴシック</vt:lpstr>
      <vt:lpstr>Arial</vt:lpstr>
      <vt:lpstr>Calibri</vt:lpstr>
      <vt:lpstr>Calibri Light</vt:lpstr>
      <vt:lpstr>Consolas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Sogeti Nederland B.V.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Dijk, Kees</dc:creator>
  <cp:lastModifiedBy>Dijk, Kees</cp:lastModifiedBy>
  <cp:revision>62</cp:revision>
  <dcterms:created xsi:type="dcterms:W3CDTF">2015-04-18T09:10:29Z</dcterms:created>
  <dcterms:modified xsi:type="dcterms:W3CDTF">2015-10-26T21:42:07Z</dcterms:modified>
</cp:coreProperties>
</file>