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85" d="100"/>
          <a:sy n="85" d="100"/>
        </p:scale>
        <p:origin x="102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828800" y="3159125"/>
            <a:ext cx="457200" cy="1035050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16118-7136-4ECB-BE5F-BE472A71CAF5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13DDE-802D-4E16-9D18-35B633984F84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37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A07E-53DE-4F11-9466-229FA8441D7F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17BA-841E-4CE1-9015-B55B07063DA9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0277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B5A6-1492-4329-8B3D-20CBD5A298AA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67348-2B33-4168-961C-A504DC36923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687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7BC2-EAAB-457F-A046-7EB858DB7369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40591-87DF-444C-9A52-59A48B2D066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146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4267200" y="4075113"/>
            <a:ext cx="457200" cy="10144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98B89-1EF5-48F7-9900-15F7AECBF569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68E513-8FE1-4556-850C-381A0D1AC6E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81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789B-3D26-43DC-AAD5-775FC76AE328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8F7ECF3-366F-48C0-8E76-CAA8909EEC9F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845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1057275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4779963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63054-1861-4433-82E3-A9D62EA8EFAA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FB778F-F119-48B6-A5EE-B558C637AD8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55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C465-CCC4-48A8-81F2-93E505288067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4EF0A-A259-42B8-AE38-8BE0286115C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440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A3A6-A90E-49CA-8846-30B2128EF113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13497-DCB7-41A5-80D5-77D0BAD5462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681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329238" y="1774825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5F260-74BE-441A-9B39-44B348571296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85A8EE-6CC6-4931-A023-8659213F9451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9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2435225" y="3332163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50063-2C6C-43A9-8A32-FA355494A422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51737-8B93-4DAC-8178-6F397D0196B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8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2F7C6D87-24D4-43A6-A3E3-5B16BD940670}" type="datetimeFigureOut">
              <a:rPr lang="nl-NL"/>
              <a:pPr>
                <a:defRPr/>
              </a:pPr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fld id="{EE14AA42-A491-44E6-A9C7-9195A235DFB9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Familie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388" y="474663"/>
            <a:ext cx="8785225" cy="18653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nl-NL" sz="5400" dirty="0">
                <a:solidFill>
                  <a:schemeClr val="bg1"/>
                </a:solidFill>
              </a:rPr>
              <a:t>Ons project </a:t>
            </a:r>
            <a:br>
              <a:rPr lang="nl-NL" sz="5400" dirty="0">
                <a:solidFill>
                  <a:schemeClr val="bg1"/>
                </a:solidFill>
              </a:rPr>
            </a:br>
            <a:r>
              <a:rPr lang="nl-NL" sz="5400" dirty="0">
                <a:solidFill>
                  <a:schemeClr val="bg1"/>
                </a:solidFill>
              </a:rPr>
              <a:t>“Familie”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82688" y="4856163"/>
            <a:ext cx="2663825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bg1"/>
                </a:solidFill>
              </a:rPr>
              <a:t>Ronald van den Berg</a:t>
            </a:r>
          </a:p>
        </p:txBody>
      </p:sp>
      <p:pic>
        <p:nvPicPr>
          <p:cNvPr id="13316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049588"/>
            <a:ext cx="179863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3049588"/>
            <a:ext cx="172243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kstvak 12"/>
          <p:cNvSpPr txBox="1">
            <a:spLocks noChangeArrowheads="1"/>
          </p:cNvSpPr>
          <p:nvPr/>
        </p:nvSpPr>
        <p:spPr bwMode="auto">
          <a:xfrm>
            <a:off x="4200525" y="2409825"/>
            <a:ext cx="80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2000">
                <a:solidFill>
                  <a:schemeClr val="bg1"/>
                </a:solidFill>
                <a:latin typeface="Palatino Linotype" panose="02040502050505030304" pitchFamily="18" charset="0"/>
              </a:rPr>
              <a:t>door</a:t>
            </a:r>
          </a:p>
        </p:txBody>
      </p:sp>
      <p:sp>
        <p:nvSpPr>
          <p:cNvPr id="14" name="Ondertitel 2"/>
          <p:cNvSpPr txBox="1">
            <a:spLocks/>
          </p:cNvSpPr>
          <p:nvPr/>
        </p:nvSpPr>
        <p:spPr>
          <a:xfrm>
            <a:off x="5722938" y="4862513"/>
            <a:ext cx="1519237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nl-NL" dirty="0">
                <a:solidFill>
                  <a:schemeClr val="bg1"/>
                </a:solidFill>
              </a:rPr>
              <a:t>Kees Roest</a:t>
            </a:r>
          </a:p>
        </p:txBody>
      </p:sp>
      <p:sp>
        <p:nvSpPr>
          <p:cNvPr id="13320" name="Tekstvak 14"/>
          <p:cNvSpPr txBox="1">
            <a:spLocks noChangeArrowheads="1"/>
          </p:cNvSpPr>
          <p:nvPr/>
        </p:nvSpPr>
        <p:spPr bwMode="auto">
          <a:xfrm>
            <a:off x="4316413" y="5005388"/>
            <a:ext cx="57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2000">
                <a:solidFill>
                  <a:schemeClr val="bg1"/>
                </a:solidFill>
                <a:latin typeface="Palatino Linotype" panose="02040502050505030304" pitchFamily="18" charset="0"/>
              </a:rPr>
              <a:t>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Communicatie met server en database I</a:t>
            </a:r>
          </a:p>
        </p:txBody>
      </p:sp>
      <p:pic>
        <p:nvPicPr>
          <p:cNvPr id="22530" name="Afbeelding 4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742950"/>
            <a:ext cx="4132263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Afbeelding 5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665663"/>
            <a:ext cx="4132263" cy="2190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met pijl 9"/>
          <p:cNvCxnSpPr>
            <a:stCxn id="22533" idx="2"/>
            <a:endCxn id="6" idx="0"/>
          </p:cNvCxnSpPr>
          <p:nvPr/>
        </p:nvCxnSpPr>
        <p:spPr>
          <a:xfrm>
            <a:off x="1924844" y="4264398"/>
            <a:ext cx="335756" cy="40126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kstvak 10"/>
          <p:cNvSpPr txBox="1">
            <a:spLocks noChangeArrowheads="1"/>
          </p:cNvSpPr>
          <p:nvPr/>
        </p:nvSpPr>
        <p:spPr bwMode="auto">
          <a:xfrm>
            <a:off x="1697215" y="4058864"/>
            <a:ext cx="455258" cy="20553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pic>
        <p:nvPicPr>
          <p:cNvPr id="22534" name="Afbeelding 27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752475"/>
            <a:ext cx="45164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Afbeelding 29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4640263"/>
            <a:ext cx="45529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Afbeelding 35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767013"/>
            <a:ext cx="45243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4716463" y="3840163"/>
            <a:ext cx="3816350" cy="4746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0" name="Tekstvak 19"/>
          <p:cNvSpPr txBox="1">
            <a:spLocks noChangeArrowheads="1"/>
          </p:cNvSpPr>
          <p:nvPr/>
        </p:nvSpPr>
        <p:spPr bwMode="auto">
          <a:xfrm>
            <a:off x="4868863" y="3022600"/>
            <a:ext cx="3816350" cy="5746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2539" name="Tekstvak 17"/>
          <p:cNvSpPr txBox="1">
            <a:spLocks noChangeArrowheads="1"/>
          </p:cNvSpPr>
          <p:nvPr/>
        </p:nvSpPr>
        <p:spPr bwMode="auto">
          <a:xfrm>
            <a:off x="4452938" y="752475"/>
            <a:ext cx="4540250" cy="554513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23"/>
          <p:cNvSpPr txBox="1">
            <a:spLocks noChangeArrowheads="1"/>
          </p:cNvSpPr>
          <p:nvPr/>
        </p:nvSpPr>
        <p:spPr bwMode="auto">
          <a:xfrm>
            <a:off x="192969" y="3268467"/>
            <a:ext cx="4759268" cy="153449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 dirty="0"/>
          </a:p>
        </p:txBody>
      </p:sp>
      <p:pic>
        <p:nvPicPr>
          <p:cNvPr id="23562" name="Afbeelding 25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8" y="3295728"/>
            <a:ext cx="475468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3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Communicatie met server en database II</a:t>
            </a:r>
          </a:p>
        </p:txBody>
      </p:sp>
      <p:pic>
        <p:nvPicPr>
          <p:cNvPr id="23554" name="Afbeelding 7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196975"/>
            <a:ext cx="5968851" cy="201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Afbeelding 8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051425"/>
            <a:ext cx="293528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met pijl 9"/>
          <p:cNvCxnSpPr>
            <a:stCxn id="23561" idx="2"/>
            <a:endCxn id="23557" idx="0"/>
          </p:cNvCxnSpPr>
          <p:nvPr/>
        </p:nvCxnSpPr>
        <p:spPr>
          <a:xfrm flipH="1">
            <a:off x="1188244" y="2206250"/>
            <a:ext cx="70525" cy="31039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kstvak 10"/>
          <p:cNvSpPr txBox="1">
            <a:spLocks noChangeArrowheads="1"/>
          </p:cNvSpPr>
          <p:nvPr/>
        </p:nvSpPr>
        <p:spPr bwMode="auto">
          <a:xfrm>
            <a:off x="141288" y="5310188"/>
            <a:ext cx="2093912" cy="18573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3558" name="Tekstvak 21"/>
          <p:cNvSpPr txBox="1">
            <a:spLocks noChangeArrowheads="1"/>
          </p:cNvSpPr>
          <p:nvPr/>
        </p:nvSpPr>
        <p:spPr bwMode="auto">
          <a:xfrm>
            <a:off x="157163" y="4591050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DAO</a:t>
            </a:r>
          </a:p>
        </p:txBody>
      </p:sp>
      <p:sp>
        <p:nvSpPr>
          <p:cNvPr id="23559" name="Tekstvak 22"/>
          <p:cNvSpPr txBox="1">
            <a:spLocks noChangeArrowheads="1"/>
          </p:cNvSpPr>
          <p:nvPr/>
        </p:nvSpPr>
        <p:spPr bwMode="auto">
          <a:xfrm>
            <a:off x="187325" y="827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JAX-RS</a:t>
            </a:r>
          </a:p>
        </p:txBody>
      </p:sp>
      <p:sp>
        <p:nvSpPr>
          <p:cNvPr id="23560" name="Tekstvak 23"/>
          <p:cNvSpPr txBox="1">
            <a:spLocks noChangeArrowheads="1"/>
          </p:cNvSpPr>
          <p:nvPr/>
        </p:nvSpPr>
        <p:spPr bwMode="auto">
          <a:xfrm>
            <a:off x="449262" y="2667102"/>
            <a:ext cx="4078288" cy="1873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3561" name="Tekstvak 24"/>
          <p:cNvSpPr txBox="1">
            <a:spLocks noChangeArrowheads="1"/>
          </p:cNvSpPr>
          <p:nvPr/>
        </p:nvSpPr>
        <p:spPr bwMode="auto">
          <a:xfrm>
            <a:off x="211812" y="2018925"/>
            <a:ext cx="2093913" cy="1873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pic>
        <p:nvPicPr>
          <p:cNvPr id="23563" name="Afbeelding 30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3" y="5063510"/>
            <a:ext cx="5907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Tekstvak 34"/>
          <p:cNvSpPr txBox="1">
            <a:spLocks noChangeArrowheads="1"/>
          </p:cNvSpPr>
          <p:nvPr/>
        </p:nvSpPr>
        <p:spPr bwMode="auto">
          <a:xfrm>
            <a:off x="3020483" y="6368586"/>
            <a:ext cx="1300162" cy="16885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3565" name="Tekstvak 36"/>
          <p:cNvSpPr txBox="1">
            <a:spLocks noChangeArrowheads="1"/>
          </p:cNvSpPr>
          <p:nvPr/>
        </p:nvSpPr>
        <p:spPr bwMode="auto">
          <a:xfrm>
            <a:off x="6384312" y="5415328"/>
            <a:ext cx="1180523" cy="33855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 sz="1600" dirty="0">
                <a:solidFill>
                  <a:schemeClr val="bg1"/>
                </a:solidFill>
              </a:rPr>
              <a:t>Status 412</a:t>
            </a:r>
          </a:p>
        </p:txBody>
      </p:sp>
      <p:cxnSp>
        <p:nvCxnSpPr>
          <p:cNvPr id="38" name="Rechte verbindingslijn met pijl 37"/>
          <p:cNvCxnSpPr>
            <a:stCxn id="23564" idx="3"/>
            <a:endCxn id="23565" idx="1"/>
          </p:cNvCxnSpPr>
          <p:nvPr/>
        </p:nvCxnSpPr>
        <p:spPr>
          <a:xfrm flipV="1">
            <a:off x="4320645" y="5584605"/>
            <a:ext cx="2063667" cy="86840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557" grpId="0" animBg="1"/>
      <p:bldP spid="23560" grpId="0" animBg="1"/>
      <p:bldP spid="23561" grpId="0" animBg="1"/>
      <p:bldP spid="23564" grpId="0" animBg="1"/>
      <p:bldP spid="235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663700" y="2697163"/>
            <a:ext cx="126841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Person</a:t>
            </a:r>
          </a:p>
        </p:txBody>
      </p:sp>
      <p:sp>
        <p:nvSpPr>
          <p:cNvPr id="5" name="Rechthoek 4"/>
          <p:cNvSpPr/>
          <p:nvPr/>
        </p:nvSpPr>
        <p:spPr>
          <a:xfrm>
            <a:off x="1663700" y="4254500"/>
            <a:ext cx="126841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Person</a:t>
            </a:r>
          </a:p>
        </p:txBody>
      </p:sp>
      <p:sp>
        <p:nvSpPr>
          <p:cNvPr id="6" name="Rechthoek 5"/>
          <p:cNvSpPr/>
          <p:nvPr/>
        </p:nvSpPr>
        <p:spPr>
          <a:xfrm>
            <a:off x="4624388" y="2713038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173413" y="2695575"/>
            <a:ext cx="1268412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DuplicatePerson</a:t>
            </a:r>
            <a:endParaRPr lang="nl-NL" dirty="0"/>
          </a:p>
          <a:p>
            <a:pPr algn="ctr" eaLnBrk="0" hangingPunct="0">
              <a:defRPr/>
            </a:pPr>
            <a:r>
              <a:rPr lang="nl-NL" dirty="0" err="1"/>
              <a:t>Exception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63700" y="5726113"/>
            <a:ext cx="126841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Person</a:t>
            </a:r>
          </a:p>
        </p:txBody>
      </p:sp>
      <p:sp>
        <p:nvSpPr>
          <p:cNvPr id="10" name="Rechthoek 9"/>
          <p:cNvSpPr/>
          <p:nvPr/>
        </p:nvSpPr>
        <p:spPr>
          <a:xfrm>
            <a:off x="6067425" y="2713038"/>
            <a:ext cx="126841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NoPartner</a:t>
            </a:r>
            <a:br>
              <a:rPr lang="nl-NL" dirty="0"/>
            </a:br>
            <a:r>
              <a:rPr lang="nl-NL" dirty="0" err="1"/>
              <a:t>Exceprion</a:t>
            </a:r>
            <a:endParaRPr lang="nl-NL" dirty="0"/>
          </a:p>
        </p:txBody>
      </p:sp>
      <p:sp>
        <p:nvSpPr>
          <p:cNvPr id="24583" name="Tekstvak 10"/>
          <p:cNvSpPr txBox="1">
            <a:spLocks noChangeArrowheads="1"/>
          </p:cNvSpPr>
          <p:nvPr/>
        </p:nvSpPr>
        <p:spPr bwMode="auto">
          <a:xfrm>
            <a:off x="874713" y="2257425"/>
            <a:ext cx="1296987" cy="369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Resource</a:t>
            </a:r>
          </a:p>
        </p:txBody>
      </p:sp>
      <p:sp>
        <p:nvSpPr>
          <p:cNvPr id="24584" name="Tekstvak 11"/>
          <p:cNvSpPr txBox="1">
            <a:spLocks noChangeArrowheads="1"/>
          </p:cNvSpPr>
          <p:nvPr/>
        </p:nvSpPr>
        <p:spPr bwMode="auto">
          <a:xfrm>
            <a:off x="874713" y="3798888"/>
            <a:ext cx="1081087" cy="369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Service</a:t>
            </a:r>
          </a:p>
        </p:txBody>
      </p:sp>
      <p:sp>
        <p:nvSpPr>
          <p:cNvPr id="24585" name="Tekstvak 12"/>
          <p:cNvSpPr txBox="1">
            <a:spLocks noChangeArrowheads="1"/>
          </p:cNvSpPr>
          <p:nvPr/>
        </p:nvSpPr>
        <p:spPr bwMode="auto">
          <a:xfrm>
            <a:off x="874713" y="5283200"/>
            <a:ext cx="936625" cy="3683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DAO</a:t>
            </a:r>
          </a:p>
        </p:txBody>
      </p:sp>
      <p:sp>
        <p:nvSpPr>
          <p:cNvPr id="14" name="Rechthoek 13"/>
          <p:cNvSpPr/>
          <p:nvPr/>
        </p:nvSpPr>
        <p:spPr>
          <a:xfrm>
            <a:off x="1660525" y="1222375"/>
            <a:ext cx="126841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set</a:t>
            </a:r>
          </a:p>
          <a:p>
            <a:pPr algn="ctr" eaLnBrk="0" hangingPunct="0">
              <a:defRPr/>
            </a:pPr>
            <a:r>
              <a:rPr lang="nl-NL" dirty="0" err="1"/>
              <a:t>Persgeg</a:t>
            </a:r>
            <a:endParaRPr lang="nl-NL" dirty="0"/>
          </a:p>
        </p:txBody>
      </p:sp>
      <p:sp>
        <p:nvSpPr>
          <p:cNvPr id="24587" name="Tekstvak 14"/>
          <p:cNvSpPr txBox="1">
            <a:spLocks noChangeArrowheads="1"/>
          </p:cNvSpPr>
          <p:nvPr/>
        </p:nvSpPr>
        <p:spPr bwMode="auto">
          <a:xfrm>
            <a:off x="874713" y="779463"/>
            <a:ext cx="1296987" cy="3683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Javascript</a:t>
            </a:r>
          </a:p>
        </p:txBody>
      </p:sp>
      <p:sp>
        <p:nvSpPr>
          <p:cNvPr id="16" name="Rechthoek 15"/>
          <p:cNvSpPr/>
          <p:nvPr/>
        </p:nvSpPr>
        <p:spPr>
          <a:xfrm>
            <a:off x="4603750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persoon</a:t>
            </a:r>
          </a:p>
        </p:txBody>
      </p:sp>
      <p:sp>
        <p:nvSpPr>
          <p:cNvPr id="17" name="Rechthoek 16"/>
          <p:cNvSpPr/>
          <p:nvPr/>
        </p:nvSpPr>
        <p:spPr>
          <a:xfrm>
            <a:off x="3154363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namen</a:t>
            </a:r>
          </a:p>
        </p:txBody>
      </p:sp>
      <p:sp>
        <p:nvSpPr>
          <p:cNvPr id="18" name="Rechthoek 17"/>
          <p:cNvSpPr/>
          <p:nvPr/>
        </p:nvSpPr>
        <p:spPr>
          <a:xfrm>
            <a:off x="6048375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set</a:t>
            </a:r>
          </a:p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107950" y="2713038"/>
            <a:ext cx="576263" cy="380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D</a:t>
            </a:r>
          </a:p>
          <a:p>
            <a:pPr algn="ctr" eaLnBrk="0" hangingPunct="0">
              <a:defRPr/>
            </a:pPr>
            <a:r>
              <a:rPr lang="nl-NL" dirty="0"/>
              <a:t>O</a:t>
            </a:r>
          </a:p>
          <a:p>
            <a:pPr algn="ctr" eaLnBrk="0" hangingPunct="0">
              <a:defRPr/>
            </a:pPr>
            <a:r>
              <a:rPr lang="nl-NL" dirty="0"/>
              <a:t>M</a:t>
            </a:r>
          </a:p>
          <a:p>
            <a:pPr algn="ctr" eaLnBrk="0" hangingPunct="0">
              <a:defRPr/>
            </a:pPr>
            <a:r>
              <a:rPr lang="nl-NL" dirty="0"/>
              <a:t>E</a:t>
            </a:r>
          </a:p>
          <a:p>
            <a:pPr algn="ctr" eaLnBrk="0" hangingPunct="0">
              <a:defRPr/>
            </a:pPr>
            <a:r>
              <a:rPr lang="nl-NL" dirty="0"/>
              <a:t>I</a:t>
            </a:r>
          </a:p>
          <a:p>
            <a:pPr algn="ctr" eaLnBrk="0" hangingPunct="0">
              <a:defRPr/>
            </a:pPr>
            <a:r>
              <a:rPr lang="nl-NL" dirty="0"/>
              <a:t>N</a:t>
            </a:r>
          </a:p>
        </p:txBody>
      </p:sp>
      <p:sp>
        <p:nvSpPr>
          <p:cNvPr id="20" name="Rechthoek 19"/>
          <p:cNvSpPr/>
          <p:nvPr/>
        </p:nvSpPr>
        <p:spPr>
          <a:xfrm>
            <a:off x="4624388" y="4254500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4624388" y="5726113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7554913" y="2713038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r>
              <a:rPr lang="nl-NL" dirty="0"/>
              <a:t> type</a:t>
            </a:r>
          </a:p>
        </p:txBody>
      </p:sp>
      <p:sp>
        <p:nvSpPr>
          <p:cNvPr id="26" name="Rechthoek 25"/>
          <p:cNvSpPr/>
          <p:nvPr/>
        </p:nvSpPr>
        <p:spPr>
          <a:xfrm>
            <a:off x="7534275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stamboom</a:t>
            </a:r>
          </a:p>
        </p:txBody>
      </p:sp>
      <p:sp>
        <p:nvSpPr>
          <p:cNvPr id="27" name="Rechthoek 26"/>
          <p:cNvSpPr/>
          <p:nvPr/>
        </p:nvSpPr>
        <p:spPr>
          <a:xfrm>
            <a:off x="7554913" y="4254500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r>
              <a:rPr lang="nl-NL" dirty="0"/>
              <a:t> type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7554913" y="5726113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r>
              <a:rPr lang="nl-NL" dirty="0"/>
              <a:t> type</a:t>
            </a:r>
          </a:p>
        </p:txBody>
      </p:sp>
      <p:cxnSp>
        <p:nvCxnSpPr>
          <p:cNvPr id="29" name="Rechte verbindingslijn met pijl 28"/>
          <p:cNvCxnSpPr>
            <a:stCxn id="14" idx="2"/>
            <a:endCxn id="4" idx="0"/>
          </p:cNvCxnSpPr>
          <p:nvPr/>
        </p:nvCxnSpPr>
        <p:spPr>
          <a:xfrm>
            <a:off x="2293938" y="2014538"/>
            <a:ext cx="3175" cy="682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4" idx="3"/>
            <a:endCxn id="7" idx="1"/>
          </p:cNvCxnSpPr>
          <p:nvPr/>
        </p:nvCxnSpPr>
        <p:spPr>
          <a:xfrm flipV="1">
            <a:off x="2932113" y="3090863"/>
            <a:ext cx="241300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7" idx="2"/>
            <a:endCxn id="4" idx="0"/>
          </p:cNvCxnSpPr>
          <p:nvPr/>
        </p:nvCxnSpPr>
        <p:spPr>
          <a:xfrm flipH="1">
            <a:off x="2297113" y="2014538"/>
            <a:ext cx="1490662" cy="68262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endCxn id="4" idx="0"/>
          </p:cNvCxnSpPr>
          <p:nvPr/>
        </p:nvCxnSpPr>
        <p:spPr>
          <a:xfrm flipH="1">
            <a:off x="2297113" y="2005013"/>
            <a:ext cx="3021012" cy="69215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>
            <a:stCxn id="4" idx="2"/>
            <a:endCxn id="5" idx="0"/>
          </p:cNvCxnSpPr>
          <p:nvPr/>
        </p:nvCxnSpPr>
        <p:spPr>
          <a:xfrm>
            <a:off x="2297113" y="3489325"/>
            <a:ext cx="0" cy="76517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5" idx="2"/>
            <a:endCxn id="8" idx="0"/>
          </p:cNvCxnSpPr>
          <p:nvPr/>
        </p:nvCxnSpPr>
        <p:spPr>
          <a:xfrm>
            <a:off x="2297113" y="5046663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>
            <a:off x="5237163" y="5046663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8167688" y="5054600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>
            <a:off x="5235575" y="3540125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/>
          <p:nvPr/>
        </p:nvCxnSpPr>
        <p:spPr>
          <a:xfrm>
            <a:off x="8188325" y="3540125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84375"/>
            <a:ext cx="1930400" cy="1930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79613" y="188913"/>
            <a:ext cx="4464050" cy="77946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bg1"/>
                </a:solidFill>
              </a:rPr>
              <a:t>Even </a:t>
            </a:r>
            <a:r>
              <a:rPr lang="en-US" sz="4400" dirty="0" err="1">
                <a:solidFill>
                  <a:schemeClr val="bg1"/>
                </a:solidFill>
              </a:rPr>
              <a:t>voorstellen</a:t>
            </a:r>
            <a:endParaRPr lang="nl-NL" sz="44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1349375" y="1209675"/>
            <a:ext cx="194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2400">
                <a:solidFill>
                  <a:schemeClr val="bg1"/>
                </a:solidFill>
              </a:rPr>
              <a:t>Werkgevers:</a:t>
            </a:r>
            <a:endParaRPr lang="nl-NL" altLang="nl-NL" sz="240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>
            <a:spLocks noChangeArrowheads="1"/>
          </p:cNvSpPr>
          <p:nvPr/>
        </p:nvSpPr>
        <p:spPr bwMode="auto">
          <a:xfrm>
            <a:off x="3203575" y="1268413"/>
            <a:ext cx="5545138" cy="520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Onderdelennet </a:t>
            </a:r>
            <a:r>
              <a:rPr lang="en-US" altLang="nl-NL" sz="1600">
                <a:solidFill>
                  <a:schemeClr val="bg1"/>
                </a:solidFill>
              </a:rPr>
              <a:t>(11 maanden)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MySQL Databaseontwerp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Stored procedures en PHP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Deployment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PostNL </a:t>
            </a:r>
            <a:r>
              <a:rPr lang="en-US" altLang="nl-NL" sz="1600">
                <a:solidFill>
                  <a:schemeClr val="bg1"/>
                </a:solidFill>
              </a:rPr>
              <a:t>(18 jaar)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Developer COBOL, PL/SQL en PHP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Impactanalyses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Inrichten Oracle databases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IBM AS/400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PTT/KPN/Post </a:t>
            </a:r>
            <a:r>
              <a:rPr lang="en-US" altLang="nl-NL" sz="1600">
                <a:solidFill>
                  <a:schemeClr val="bg1"/>
                </a:solidFill>
              </a:rPr>
              <a:t>(16 jaar)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Developer COBOL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Unisys 2200 mainframe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DMS-1100 database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Visual Foxprow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Praxis Instruments </a:t>
            </a:r>
            <a:r>
              <a:rPr lang="en-US" altLang="nl-NL" sz="1600">
                <a:solidFill>
                  <a:schemeClr val="bg1"/>
                </a:solidFill>
              </a:rPr>
              <a:t>(2 jaar)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nl-NL" altLang="nl-NL">
                <a:solidFill>
                  <a:schemeClr val="bg1"/>
                </a:solidFill>
              </a:rPr>
              <a:t>vervaardigen van meet- en regel-computers voor petrochemische industrie.</a:t>
            </a:r>
            <a:endParaRPr lang="en-US" altLang="nl-NL" b="1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nl-NL" altLang="nl-NL"/>
          </a:p>
        </p:txBody>
      </p:sp>
      <p:sp>
        <p:nvSpPr>
          <p:cNvPr id="14341" name="Tekstvak 6"/>
          <p:cNvSpPr txBox="1">
            <a:spLocks noChangeArrowheads="1"/>
          </p:cNvSpPr>
          <p:nvPr/>
        </p:nvSpPr>
        <p:spPr bwMode="auto">
          <a:xfrm>
            <a:off x="611188" y="4005263"/>
            <a:ext cx="2592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Ronald, 57 jaar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Passie: programmeren</a:t>
            </a:r>
            <a:endParaRPr lang="nl-NL" alt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2013"/>
            <a:ext cx="1701800" cy="1930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79613" y="188913"/>
            <a:ext cx="4464050" cy="77946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bg1"/>
                </a:solidFill>
              </a:rPr>
              <a:t>Even </a:t>
            </a:r>
            <a:r>
              <a:rPr lang="en-US" sz="4400" dirty="0" err="1">
                <a:solidFill>
                  <a:schemeClr val="bg1"/>
                </a:solidFill>
              </a:rPr>
              <a:t>voorstellen</a:t>
            </a:r>
            <a:endParaRPr lang="nl-NL" sz="44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88938" y="984250"/>
            <a:ext cx="194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2400">
                <a:solidFill>
                  <a:schemeClr val="bg1"/>
                </a:solidFill>
              </a:rPr>
              <a:t>Werkgever:</a:t>
            </a:r>
            <a:endParaRPr lang="nl-NL" altLang="nl-NL" sz="240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333625" y="1031875"/>
            <a:ext cx="6810375" cy="578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bg1"/>
                </a:solidFill>
              </a:rPr>
              <a:t>Onderlinge</a:t>
            </a:r>
            <a:r>
              <a:rPr lang="en-US" sz="2000" b="1" dirty="0">
                <a:solidFill>
                  <a:schemeClr val="bg1"/>
                </a:solidFill>
              </a:rPr>
              <a:t> ‘s-Gravenhage U.A.  </a:t>
            </a:r>
            <a:r>
              <a:rPr lang="en-US" sz="2000" b="1" dirty="0" err="1">
                <a:solidFill>
                  <a:schemeClr val="bg1"/>
                </a:solidFill>
              </a:rPr>
              <a:t>en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000" b="1" dirty="0" err="1">
                <a:solidFill>
                  <a:schemeClr val="bg1"/>
                </a:solidFill>
              </a:rPr>
              <a:t>Neerlandia</a:t>
            </a:r>
            <a:r>
              <a:rPr lang="en-US" sz="2000" b="1" dirty="0">
                <a:solidFill>
                  <a:schemeClr val="bg1"/>
                </a:solidFill>
              </a:rPr>
              <a:t> van 1880  </a:t>
            </a:r>
            <a:r>
              <a:rPr lang="en-US" sz="1600" dirty="0" err="1">
                <a:solidFill>
                  <a:schemeClr val="bg1"/>
                </a:solidFill>
              </a:rPr>
              <a:t>Levens</a:t>
            </a: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schadeverzekeraar</a:t>
            </a:r>
            <a:r>
              <a:rPr lang="en-US" sz="1600" dirty="0">
                <a:solidFill>
                  <a:schemeClr val="bg1"/>
                </a:solidFill>
              </a:rPr>
              <a:t> (33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bg1"/>
                </a:solidFill>
              </a:rPr>
              <a:t>COBOL </a:t>
            </a:r>
            <a:r>
              <a:rPr lang="en-US" b="1" dirty="0" err="1">
                <a:solidFill>
                  <a:schemeClr val="bg1"/>
                </a:solidFill>
              </a:rPr>
              <a:t>programmeur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(5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Herverzekeringen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Winstbijschrijving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Lijfrenten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Technisch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functioneel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ontwerper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(10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Schademeldingen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Relationele</a:t>
            </a:r>
            <a:r>
              <a:rPr lang="en-US" dirty="0">
                <a:solidFill>
                  <a:schemeClr val="bg1"/>
                </a:solidFill>
              </a:rPr>
              <a:t> database (IDS II)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Projectleider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(5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Relatie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administratie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Y2000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Teamleider</a:t>
            </a:r>
            <a:r>
              <a:rPr lang="en-US" sz="1600" dirty="0">
                <a:solidFill>
                  <a:schemeClr val="bg1"/>
                </a:solidFill>
              </a:rPr>
              <a:t>(13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Ontwerp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ontwikkeling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uitkeringensysteem</a:t>
            </a:r>
            <a:r>
              <a:rPr lang="en-US" sz="1600" dirty="0">
                <a:solidFill>
                  <a:schemeClr val="bg1"/>
                </a:solidFill>
              </a:rPr>
              <a:t> in VBA, </a:t>
            </a:r>
            <a:r>
              <a:rPr lang="en-US" sz="1600" dirty="0" err="1">
                <a:solidFill>
                  <a:schemeClr val="bg1"/>
                </a:solidFill>
              </a:rPr>
              <a:t>Ms</a:t>
            </a:r>
            <a:r>
              <a:rPr lang="en-US" sz="1600" dirty="0">
                <a:solidFill>
                  <a:schemeClr val="bg1"/>
                </a:solidFill>
              </a:rPr>
              <a:t> Access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Lid </a:t>
            </a:r>
            <a:r>
              <a:rPr lang="en-US" sz="1600" dirty="0" err="1">
                <a:solidFill>
                  <a:schemeClr val="bg1"/>
                </a:solidFill>
              </a:rPr>
              <a:t>managementteam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Werkstroom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optimalisatie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Financiele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verslaglegging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Kennis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ervaring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LeanSixSigma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Unix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Uniface</a:t>
            </a:r>
          </a:p>
        </p:txBody>
      </p:sp>
      <p:sp>
        <p:nvSpPr>
          <p:cNvPr id="15365" name="Tekstvak 6"/>
          <p:cNvSpPr txBox="1">
            <a:spLocks noChangeArrowheads="1"/>
          </p:cNvSpPr>
          <p:nvPr/>
        </p:nvSpPr>
        <p:spPr bwMode="auto">
          <a:xfrm>
            <a:off x="363538" y="4073525"/>
            <a:ext cx="2087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Kees, 57 jaar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Kracht: allround</a:t>
            </a:r>
            <a:endParaRPr lang="nl-NL" alt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2463" y="115888"/>
            <a:ext cx="78263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Wat we </a:t>
            </a:r>
            <a:r>
              <a:rPr lang="en-US" sz="4000" dirty="0" err="1">
                <a:solidFill>
                  <a:schemeClr val="bg1"/>
                </a:solidFill>
              </a:rPr>
              <a:t>hebben</a:t>
            </a:r>
            <a:r>
              <a:rPr lang="en-US" sz="4000" dirty="0">
                <a:solidFill>
                  <a:schemeClr val="bg1"/>
                </a:solidFill>
              </a:rPr>
              <a:t> we </a:t>
            </a:r>
            <a:r>
              <a:rPr lang="en-US" sz="4000" dirty="0" err="1">
                <a:solidFill>
                  <a:schemeClr val="bg1"/>
                </a:solidFill>
              </a:rPr>
              <a:t>geleerd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  <a:endParaRPr lang="nl-NL" sz="4000" dirty="0">
              <a:solidFill>
                <a:schemeClr val="bg1"/>
              </a:solidFill>
            </a:endParaRPr>
          </a:p>
        </p:txBody>
      </p:sp>
      <p:sp>
        <p:nvSpPr>
          <p:cNvPr id="4" name="Stroomdiagram: Weergave 3"/>
          <p:cNvSpPr/>
          <p:nvPr/>
        </p:nvSpPr>
        <p:spPr>
          <a:xfrm>
            <a:off x="220663" y="1484313"/>
            <a:ext cx="1871662" cy="158432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Client</a:t>
            </a:r>
            <a:endParaRPr lang="nl-NL" dirty="0"/>
          </a:p>
        </p:txBody>
      </p:sp>
      <p:sp>
        <p:nvSpPr>
          <p:cNvPr id="5" name="Kubus 4"/>
          <p:cNvSpPr/>
          <p:nvPr/>
        </p:nvSpPr>
        <p:spPr>
          <a:xfrm>
            <a:off x="3665538" y="1341438"/>
            <a:ext cx="1800225" cy="172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Server</a:t>
            </a:r>
            <a:endParaRPr lang="nl-NL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7185025" y="1341438"/>
            <a:ext cx="1439863" cy="172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Database</a:t>
            </a:r>
            <a:endParaRPr lang="nl-NL" dirty="0"/>
          </a:p>
        </p:txBody>
      </p:sp>
      <p:cxnSp>
        <p:nvCxnSpPr>
          <p:cNvPr id="9" name="Rechte verbindingslijn met pijl 8"/>
          <p:cNvCxnSpPr>
            <a:stCxn id="4" idx="3"/>
          </p:cNvCxnSpPr>
          <p:nvPr/>
        </p:nvCxnSpPr>
        <p:spPr>
          <a:xfrm>
            <a:off x="2092325" y="2276475"/>
            <a:ext cx="157321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5465763" y="2295525"/>
            <a:ext cx="170973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>
            <a:spLocks noChangeArrowheads="1"/>
          </p:cNvSpPr>
          <p:nvPr/>
        </p:nvSpPr>
        <p:spPr bwMode="auto">
          <a:xfrm>
            <a:off x="539750" y="3594100"/>
            <a:ext cx="1223963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HTML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CSS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Javascript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jQuery</a:t>
            </a:r>
            <a:endParaRPr lang="nl-NL" altLang="nl-NL">
              <a:solidFill>
                <a:schemeClr val="bg1"/>
              </a:solidFill>
            </a:endParaRPr>
          </a:p>
        </p:txBody>
      </p:sp>
      <p:cxnSp>
        <p:nvCxnSpPr>
          <p:cNvPr id="36" name="Rechte verbindingslijn met pijl 35"/>
          <p:cNvCxnSpPr>
            <a:stCxn id="32" idx="0"/>
            <a:endCxn id="4" idx="2"/>
          </p:cNvCxnSpPr>
          <p:nvPr/>
        </p:nvCxnSpPr>
        <p:spPr>
          <a:xfrm flipV="1">
            <a:off x="1152525" y="3068638"/>
            <a:ext cx="4763" cy="5254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>
            <a:spLocks noChangeArrowheads="1"/>
          </p:cNvSpPr>
          <p:nvPr/>
        </p:nvSpPr>
        <p:spPr bwMode="auto">
          <a:xfrm>
            <a:off x="2189163" y="3597275"/>
            <a:ext cx="1238250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JSON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RESTful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AJAX</a:t>
            </a:r>
          </a:p>
          <a:p>
            <a:pPr eaLnBrk="1" hangingPunct="1"/>
            <a:endParaRPr lang="nl-NL" altLang="nl-NL"/>
          </a:p>
        </p:txBody>
      </p:sp>
      <p:cxnSp>
        <p:nvCxnSpPr>
          <p:cNvPr id="38" name="Rechte verbindingslijn met pijl 37"/>
          <p:cNvCxnSpPr/>
          <p:nvPr/>
        </p:nvCxnSpPr>
        <p:spPr>
          <a:xfrm flipV="1">
            <a:off x="2830513" y="2276475"/>
            <a:ext cx="0" cy="13112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>
            <a:spLocks noChangeArrowheads="1"/>
          </p:cNvSpPr>
          <p:nvPr/>
        </p:nvSpPr>
        <p:spPr bwMode="auto">
          <a:xfrm>
            <a:off x="3730625" y="3594100"/>
            <a:ext cx="1223963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Java(EE)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JAX-RS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EJB</a:t>
            </a:r>
          </a:p>
          <a:p>
            <a:pPr eaLnBrk="1" hangingPunct="1"/>
            <a:endParaRPr lang="nl-NL" altLang="nl-NL"/>
          </a:p>
        </p:txBody>
      </p:sp>
      <p:cxnSp>
        <p:nvCxnSpPr>
          <p:cNvPr id="50" name="Rechte verbindingslijn met pijl 49"/>
          <p:cNvCxnSpPr>
            <a:stCxn id="49" idx="0"/>
          </p:cNvCxnSpPr>
          <p:nvPr/>
        </p:nvCxnSpPr>
        <p:spPr>
          <a:xfrm flipV="1">
            <a:off x="4343400" y="3068638"/>
            <a:ext cx="4763" cy="5254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/>
          <p:cNvSpPr txBox="1">
            <a:spLocks noChangeArrowheads="1"/>
          </p:cNvSpPr>
          <p:nvPr/>
        </p:nvSpPr>
        <p:spPr bwMode="auto">
          <a:xfrm>
            <a:off x="5619750" y="3587750"/>
            <a:ext cx="1241425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JPA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JDBC</a:t>
            </a:r>
          </a:p>
          <a:p>
            <a:pPr eaLnBrk="1" hangingPunct="1"/>
            <a:endParaRPr lang="en-US" altLang="nl-NL"/>
          </a:p>
          <a:p>
            <a:pPr eaLnBrk="1" hangingPunct="1"/>
            <a:endParaRPr lang="nl-NL" altLang="nl-NL"/>
          </a:p>
        </p:txBody>
      </p:sp>
      <p:cxnSp>
        <p:nvCxnSpPr>
          <p:cNvPr id="52" name="Rechte verbindingslijn met pijl 51"/>
          <p:cNvCxnSpPr/>
          <p:nvPr/>
        </p:nvCxnSpPr>
        <p:spPr>
          <a:xfrm flipV="1">
            <a:off x="6240463" y="2295525"/>
            <a:ext cx="0" cy="1281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>
            <a:spLocks noChangeArrowheads="1"/>
          </p:cNvSpPr>
          <p:nvPr/>
        </p:nvSpPr>
        <p:spPr bwMode="auto">
          <a:xfrm>
            <a:off x="7175500" y="3595688"/>
            <a:ext cx="1449388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PostgreSQL</a:t>
            </a:r>
          </a:p>
          <a:p>
            <a:pPr eaLnBrk="1" hangingPunct="1"/>
            <a:endParaRPr lang="en-US" altLang="nl-NL"/>
          </a:p>
          <a:p>
            <a:pPr eaLnBrk="1" hangingPunct="1"/>
            <a:endParaRPr lang="en-US" altLang="nl-NL"/>
          </a:p>
          <a:p>
            <a:pPr eaLnBrk="1" hangingPunct="1"/>
            <a:endParaRPr lang="nl-NL" altLang="nl-NL"/>
          </a:p>
        </p:txBody>
      </p:sp>
      <p:cxnSp>
        <p:nvCxnSpPr>
          <p:cNvPr id="54" name="Rechte verbindingslijn met pijl 53"/>
          <p:cNvCxnSpPr>
            <a:stCxn id="53" idx="0"/>
            <a:endCxn id="6" idx="3"/>
          </p:cNvCxnSpPr>
          <p:nvPr/>
        </p:nvCxnSpPr>
        <p:spPr>
          <a:xfrm flipV="1">
            <a:off x="7899400" y="3068638"/>
            <a:ext cx="4763" cy="527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61975" y="5157788"/>
            <a:ext cx="40100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Ontwikkelomgeving</a:t>
            </a:r>
            <a:r>
              <a:rPr lang="en-US" dirty="0">
                <a:solidFill>
                  <a:schemeClr val="bg1"/>
                </a:solidFill>
              </a:rPr>
              <a:t> met </a:t>
            </a:r>
            <a:r>
              <a:rPr lang="en-US" dirty="0" err="1">
                <a:solidFill>
                  <a:schemeClr val="bg1"/>
                </a:solidFill>
              </a:rPr>
              <a:t>gebruik</a:t>
            </a:r>
            <a:r>
              <a:rPr lang="en-US" dirty="0">
                <a:solidFill>
                  <a:schemeClr val="bg1"/>
                </a:solidFill>
              </a:rPr>
              <a:t> van: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Eclipse (IDE)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Wildfly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GitKraken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9" grpId="0" animBg="1"/>
      <p:bldP spid="51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Afbeelding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7" y="2711805"/>
            <a:ext cx="2452688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7157" y="333375"/>
            <a:ext cx="4495800" cy="479425"/>
          </a:xfrm>
        </p:spPr>
        <p:txBody>
          <a:bodyPr/>
          <a:lstStyle/>
          <a:p>
            <a:pPr>
              <a:defRPr/>
            </a:pPr>
            <a:r>
              <a:rPr lang="nl-NL" sz="2400" u="sng" dirty="0">
                <a:solidFill>
                  <a:schemeClr val="bg1"/>
                </a:solidFill>
                <a:cs typeface="Arial" panose="020B0604020202020204" pitchFamily="34" charset="0"/>
              </a:rPr>
              <a:t>Wat hebben we er mee gedaan</a:t>
            </a:r>
          </a:p>
        </p:txBody>
      </p:sp>
      <p:sp>
        <p:nvSpPr>
          <p:cNvPr id="17411" name="Tekstvak 4"/>
          <p:cNvSpPr txBox="1">
            <a:spLocks noChangeArrowheads="1"/>
          </p:cNvSpPr>
          <p:nvPr/>
        </p:nvSpPr>
        <p:spPr bwMode="auto">
          <a:xfrm>
            <a:off x="827088" y="981075"/>
            <a:ext cx="77057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 dirty="0">
                <a:solidFill>
                  <a:schemeClr val="bg1"/>
                </a:solidFill>
              </a:rPr>
              <a:t>We hebben een ‘familie”-website gemaakt waarbij we zijn uitgegaan van de cliënt en van daaruit hebben doorontwikkeld naar de server en de database. </a:t>
            </a:r>
          </a:p>
          <a:p>
            <a:r>
              <a:rPr lang="nl-NL" altLang="nl-NL" dirty="0">
                <a:solidFill>
                  <a:schemeClr val="bg1"/>
                </a:solidFill>
              </a:rPr>
              <a:t>Het is e</a:t>
            </a:r>
            <a:r>
              <a:rPr lang="nl-NL" dirty="0">
                <a:solidFill>
                  <a:schemeClr val="bg1"/>
                </a:solidFill>
              </a:rPr>
              <a:t>en 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Page Website.  Alleen de content van de pagina wordt ververst.</a:t>
            </a:r>
            <a:endParaRPr lang="nl-NL" altLang="nl-NL" dirty="0">
              <a:solidFill>
                <a:schemeClr val="bg1"/>
              </a:solidFill>
            </a:endParaRPr>
          </a:p>
          <a:p>
            <a:endParaRPr lang="nl-NL" altLang="nl-NL" dirty="0"/>
          </a:p>
        </p:txBody>
      </p:sp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Afbeelding 63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27213"/>
            <a:ext cx="49212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2051050" y="1079500"/>
            <a:ext cx="5060950" cy="3079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nl-NL" sz="1400" dirty="0"/>
              <a:t>Menubalk waarin het actieve menu </a:t>
            </a:r>
            <a:r>
              <a:rPr lang="nl-NL" sz="1400" dirty="0">
                <a:solidFill>
                  <a:srgbClr val="FF0000"/>
                </a:solidFill>
              </a:rPr>
              <a:t>rood</a:t>
            </a:r>
            <a:r>
              <a:rPr lang="nl-NL" sz="1400" dirty="0"/>
              <a:t> wordt weergegeven.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1136650" y="111125"/>
            <a:ext cx="70723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nl-NL" sz="2400" u="sng" dirty="0">
                <a:solidFill>
                  <a:schemeClr val="bg1"/>
                </a:solidFill>
                <a:latin typeface="+mj-lt"/>
                <a:cs typeface="Arial" charset="0"/>
              </a:rPr>
              <a:t>Gebruik van HTML, CSS, Javascript en </a:t>
            </a:r>
            <a:r>
              <a:rPr lang="nl-NL" sz="2400" u="sng" dirty="0" err="1">
                <a:solidFill>
                  <a:schemeClr val="bg1"/>
                </a:solidFill>
                <a:latin typeface="+mj-lt"/>
                <a:cs typeface="Arial" charset="0"/>
              </a:rPr>
              <a:t>jQuery</a:t>
            </a:r>
            <a:endParaRPr lang="nl-NL" sz="2400" u="sng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pic>
        <p:nvPicPr>
          <p:cNvPr id="18436" name="Afbeelding 13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855788"/>
            <a:ext cx="3724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kstvak 14"/>
          <p:cNvSpPr txBox="1">
            <a:spLocks noChangeArrowheads="1"/>
          </p:cNvSpPr>
          <p:nvPr/>
        </p:nvSpPr>
        <p:spPr bwMode="auto">
          <a:xfrm>
            <a:off x="34925" y="1489075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8438" name="Tekstvak 15"/>
          <p:cNvSpPr txBox="1">
            <a:spLocks noChangeArrowheads="1"/>
          </p:cNvSpPr>
          <p:nvPr/>
        </p:nvSpPr>
        <p:spPr bwMode="auto">
          <a:xfrm>
            <a:off x="5286375" y="1490663"/>
            <a:ext cx="1019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CSS</a:t>
            </a:r>
          </a:p>
        </p:txBody>
      </p:sp>
      <p:pic>
        <p:nvPicPr>
          <p:cNvPr id="18439" name="Afbeelding 16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229225"/>
            <a:ext cx="4384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kstvak 17"/>
          <p:cNvSpPr txBox="1">
            <a:spLocks noChangeArrowheads="1"/>
          </p:cNvSpPr>
          <p:nvPr/>
        </p:nvSpPr>
        <p:spPr bwMode="auto">
          <a:xfrm>
            <a:off x="34925" y="3548063"/>
            <a:ext cx="163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1595438" y="1897063"/>
            <a:ext cx="815975" cy="14763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/>
          </a:p>
          <a:p>
            <a:endParaRPr lang="nl-NL" altLang="nl-NL"/>
          </a:p>
          <a:p>
            <a:endParaRPr lang="nl-NL" altLang="nl-NL"/>
          </a:p>
          <a:p>
            <a:endParaRPr lang="nl-NL" altLang="nl-NL"/>
          </a:p>
          <a:p>
            <a:endParaRPr lang="nl-NL" altLang="nl-NL"/>
          </a:p>
        </p:txBody>
      </p:sp>
      <p:pic>
        <p:nvPicPr>
          <p:cNvPr id="18442" name="Afbeelding 19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749300"/>
            <a:ext cx="8869363" cy="2492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Afbeelding 21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17950"/>
            <a:ext cx="40306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Afbeelding 22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878263"/>
            <a:ext cx="438943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kstvak 24"/>
          <p:cNvSpPr txBox="1">
            <a:spLocks noChangeArrowheads="1"/>
          </p:cNvSpPr>
          <p:nvPr/>
        </p:nvSpPr>
        <p:spPr bwMode="auto">
          <a:xfrm>
            <a:off x="2840038" y="2109788"/>
            <a:ext cx="863600" cy="2317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6" name="Tekstvak 25"/>
          <p:cNvSpPr txBox="1"/>
          <p:nvPr/>
        </p:nvSpPr>
        <p:spPr>
          <a:xfrm>
            <a:off x="144463" y="3873500"/>
            <a:ext cx="1476375" cy="254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cxnSp>
        <p:nvCxnSpPr>
          <p:cNvPr id="28" name="Rechte verbindingslijn met pijl 27"/>
          <p:cNvCxnSpPr>
            <a:stCxn id="25" idx="2"/>
            <a:endCxn id="26" idx="0"/>
          </p:cNvCxnSpPr>
          <p:nvPr/>
        </p:nvCxnSpPr>
        <p:spPr>
          <a:xfrm flipH="1">
            <a:off x="882650" y="2341563"/>
            <a:ext cx="2389188" cy="15319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>
            <a:spLocks noChangeArrowheads="1"/>
          </p:cNvSpPr>
          <p:nvPr/>
        </p:nvSpPr>
        <p:spPr bwMode="auto">
          <a:xfrm>
            <a:off x="7308850" y="1827213"/>
            <a:ext cx="647700" cy="2317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36" name="Tekstvak 35"/>
          <p:cNvSpPr txBox="1">
            <a:spLocks noChangeArrowheads="1"/>
          </p:cNvSpPr>
          <p:nvPr/>
        </p:nvSpPr>
        <p:spPr bwMode="auto">
          <a:xfrm>
            <a:off x="6659563" y="2809875"/>
            <a:ext cx="2355850" cy="2317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37" name="Tekstvak 36"/>
          <p:cNvSpPr txBox="1"/>
          <p:nvPr/>
        </p:nvSpPr>
        <p:spPr>
          <a:xfrm>
            <a:off x="146050" y="5213350"/>
            <a:ext cx="1879600" cy="142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947738" y="4127500"/>
            <a:ext cx="0" cy="10715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 flipV="1">
            <a:off x="2411413" y="1897063"/>
            <a:ext cx="4897437" cy="1619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>
            <a:off x="5076825" y="1978025"/>
            <a:ext cx="1582738" cy="8318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54" name="Afbeelding 47" descr="Schermopnam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5626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Afbeelding 48" descr="Schermopnam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4070350"/>
            <a:ext cx="2705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6" name="Tekstvak 49"/>
          <p:cNvSpPr txBox="1">
            <a:spLocks noChangeArrowheads="1"/>
          </p:cNvSpPr>
          <p:nvPr/>
        </p:nvSpPr>
        <p:spPr bwMode="auto">
          <a:xfrm>
            <a:off x="5300663" y="3521075"/>
            <a:ext cx="162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51" name="Tekstvak 50"/>
          <p:cNvSpPr txBox="1"/>
          <p:nvPr/>
        </p:nvSpPr>
        <p:spPr>
          <a:xfrm>
            <a:off x="5300663" y="4084638"/>
            <a:ext cx="1874837" cy="287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5300663" y="5534025"/>
            <a:ext cx="2341562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cxnSp>
        <p:nvCxnSpPr>
          <p:cNvPr id="53" name="Rechte verbindingslijn met pijl 52"/>
          <p:cNvCxnSpPr/>
          <p:nvPr/>
        </p:nvCxnSpPr>
        <p:spPr>
          <a:xfrm>
            <a:off x="6394450" y="4403725"/>
            <a:ext cx="0" cy="11239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25" idx="2"/>
            <a:endCxn id="51" idx="0"/>
          </p:cNvCxnSpPr>
          <p:nvPr/>
        </p:nvCxnSpPr>
        <p:spPr>
          <a:xfrm>
            <a:off x="3271838" y="2341563"/>
            <a:ext cx="2965450" cy="17430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JL-RECHTS 61"/>
          <p:cNvSpPr/>
          <p:nvPr/>
        </p:nvSpPr>
        <p:spPr>
          <a:xfrm>
            <a:off x="4668838" y="4289425"/>
            <a:ext cx="531812" cy="3730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nl-NL"/>
          </a:p>
        </p:txBody>
      </p:sp>
      <p:sp>
        <p:nvSpPr>
          <p:cNvPr id="63" name="PIJL-RECHTS 62"/>
          <p:cNvSpPr/>
          <p:nvPr/>
        </p:nvSpPr>
        <p:spPr>
          <a:xfrm>
            <a:off x="4668838" y="5676900"/>
            <a:ext cx="531812" cy="3714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35" grpId="0" animBg="1"/>
      <p:bldP spid="36" grpId="0" animBg="1"/>
      <p:bldP spid="37" grpId="0" animBg="1"/>
      <p:bldP spid="51" grpId="0" animBg="1"/>
      <p:bldP spid="52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Afbeelding 39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82863"/>
            <a:ext cx="32385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Afbeelding 17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81363"/>
            <a:ext cx="323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De HTML wordt dynamisch aangepast</a:t>
            </a:r>
          </a:p>
        </p:txBody>
      </p:sp>
      <p:pic>
        <p:nvPicPr>
          <p:cNvPr id="19460" name="Afbeelding 4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2963"/>
            <a:ext cx="8604250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Afbeelding 5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592388"/>
            <a:ext cx="503872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Afbeelding 7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4786313"/>
            <a:ext cx="50403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Afbeelding 8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62463"/>
            <a:ext cx="29432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kstvak 9"/>
          <p:cNvSpPr txBox="1">
            <a:spLocks noChangeArrowheads="1"/>
          </p:cNvSpPr>
          <p:nvPr/>
        </p:nvSpPr>
        <p:spPr bwMode="auto">
          <a:xfrm>
            <a:off x="179388" y="2224088"/>
            <a:ext cx="1019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9465" name="Tekstvak 10"/>
          <p:cNvSpPr txBox="1">
            <a:spLocks noChangeArrowheads="1"/>
          </p:cNvSpPr>
          <p:nvPr/>
        </p:nvSpPr>
        <p:spPr bwMode="auto">
          <a:xfrm>
            <a:off x="3762375" y="2224088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863600" y="3436938"/>
            <a:ext cx="1836738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3" name="Tekstvak 12"/>
          <p:cNvSpPr txBox="1">
            <a:spLocks noChangeArrowheads="1"/>
          </p:cNvSpPr>
          <p:nvPr/>
        </p:nvSpPr>
        <p:spPr bwMode="auto">
          <a:xfrm>
            <a:off x="4481513" y="3251200"/>
            <a:ext cx="3043237" cy="23018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4" name="Tekstvak 13"/>
          <p:cNvSpPr txBox="1">
            <a:spLocks noChangeArrowheads="1"/>
          </p:cNvSpPr>
          <p:nvPr/>
        </p:nvSpPr>
        <p:spPr bwMode="auto">
          <a:xfrm>
            <a:off x="4716463" y="3665538"/>
            <a:ext cx="1565275" cy="2317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5" name="Tekstvak 14"/>
          <p:cNvSpPr txBox="1">
            <a:spLocks noChangeArrowheads="1"/>
          </p:cNvSpPr>
          <p:nvPr/>
        </p:nvSpPr>
        <p:spPr bwMode="auto">
          <a:xfrm>
            <a:off x="4144963" y="6064250"/>
            <a:ext cx="4673600" cy="3603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6" name="Tekstvak 15"/>
          <p:cNvSpPr txBox="1">
            <a:spLocks noChangeArrowheads="1"/>
          </p:cNvSpPr>
          <p:nvPr/>
        </p:nvSpPr>
        <p:spPr bwMode="auto">
          <a:xfrm>
            <a:off x="539750" y="5948363"/>
            <a:ext cx="2376488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9471" name="Tekstvak 18"/>
          <p:cNvSpPr txBox="1">
            <a:spLocks noChangeArrowheads="1"/>
          </p:cNvSpPr>
          <p:nvPr/>
        </p:nvSpPr>
        <p:spPr bwMode="auto">
          <a:xfrm>
            <a:off x="3778250" y="4397375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JAX-RS</a:t>
            </a:r>
          </a:p>
        </p:txBody>
      </p:sp>
      <p:sp>
        <p:nvSpPr>
          <p:cNvPr id="19472" name="Tekstvak 20"/>
          <p:cNvSpPr txBox="1">
            <a:spLocks noChangeArrowheads="1"/>
          </p:cNvSpPr>
          <p:nvPr/>
        </p:nvSpPr>
        <p:spPr bwMode="auto">
          <a:xfrm>
            <a:off x="539750" y="808038"/>
            <a:ext cx="792163" cy="4619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2400"/>
          </a:p>
        </p:txBody>
      </p:sp>
      <p:cxnSp>
        <p:nvCxnSpPr>
          <p:cNvPr id="22" name="Rechte verbindingslijn met pijl 21"/>
          <p:cNvCxnSpPr>
            <a:stCxn id="19472" idx="2"/>
            <a:endCxn id="19475" idx="0"/>
          </p:cNvCxnSpPr>
          <p:nvPr/>
        </p:nvCxnSpPr>
        <p:spPr>
          <a:xfrm>
            <a:off x="935038" y="1270000"/>
            <a:ext cx="1800225" cy="12795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14" idx="2"/>
            <a:endCxn id="15" idx="0"/>
          </p:cNvCxnSpPr>
          <p:nvPr/>
        </p:nvCxnSpPr>
        <p:spPr>
          <a:xfrm>
            <a:off x="5499100" y="3897313"/>
            <a:ext cx="982663" cy="21669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5" name="Tekstvak 27"/>
          <p:cNvSpPr txBox="1">
            <a:spLocks noChangeArrowheads="1"/>
          </p:cNvSpPr>
          <p:nvPr/>
        </p:nvSpPr>
        <p:spPr bwMode="auto">
          <a:xfrm>
            <a:off x="2054225" y="2549525"/>
            <a:ext cx="1363663" cy="2317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cxnSp>
        <p:nvCxnSpPr>
          <p:cNvPr id="31" name="Rechte verbindingslijn met pijl 30"/>
          <p:cNvCxnSpPr>
            <a:stCxn id="12" idx="3"/>
            <a:endCxn id="13" idx="1"/>
          </p:cNvCxnSpPr>
          <p:nvPr/>
        </p:nvCxnSpPr>
        <p:spPr>
          <a:xfrm flipV="1">
            <a:off x="2700338" y="3365500"/>
            <a:ext cx="1781175" cy="1873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Tekstvak 42"/>
          <p:cNvSpPr txBox="1">
            <a:spLocks noChangeArrowheads="1"/>
          </p:cNvSpPr>
          <p:nvPr/>
        </p:nvSpPr>
        <p:spPr bwMode="auto">
          <a:xfrm>
            <a:off x="3762375" y="2559050"/>
            <a:ext cx="1241425" cy="23018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cxnSp>
        <p:nvCxnSpPr>
          <p:cNvPr id="44" name="Rechte verbindingslijn met pijl 43"/>
          <p:cNvCxnSpPr>
            <a:stCxn id="40" idx="3"/>
            <a:endCxn id="19477" idx="1"/>
          </p:cNvCxnSpPr>
          <p:nvPr/>
        </p:nvCxnSpPr>
        <p:spPr>
          <a:xfrm>
            <a:off x="3417888" y="2673350"/>
            <a:ext cx="344487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Afbeelding 26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614863"/>
            <a:ext cx="7269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Afbeelding 4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614863"/>
            <a:ext cx="1492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2" name="Tekstvak 25"/>
          <p:cNvSpPr txBox="1">
            <a:spLocks noChangeArrowheads="1"/>
          </p:cNvSpPr>
          <p:nvPr/>
        </p:nvSpPr>
        <p:spPr bwMode="auto">
          <a:xfrm>
            <a:off x="169863" y="4627563"/>
            <a:ext cx="8842375" cy="18923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2400"/>
          </a:p>
        </p:txBody>
      </p:sp>
      <p:pic>
        <p:nvPicPr>
          <p:cNvPr id="20481" name="Afbeelding 33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82863"/>
            <a:ext cx="326231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Afbeelding 19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2592388"/>
            <a:ext cx="5286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Afbeelding 3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08038"/>
            <a:ext cx="8832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Afbeelding 17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44863"/>
            <a:ext cx="323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De HTML wordt dynamisch aangepast</a:t>
            </a:r>
          </a:p>
        </p:txBody>
      </p:sp>
      <p:sp>
        <p:nvSpPr>
          <p:cNvPr id="20487" name="Tekstvak 9"/>
          <p:cNvSpPr txBox="1">
            <a:spLocks noChangeArrowheads="1"/>
          </p:cNvSpPr>
          <p:nvPr/>
        </p:nvSpPr>
        <p:spPr bwMode="auto">
          <a:xfrm>
            <a:off x="179388" y="2224088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0488" name="Tekstvak 10"/>
          <p:cNvSpPr txBox="1">
            <a:spLocks noChangeArrowheads="1"/>
          </p:cNvSpPr>
          <p:nvPr/>
        </p:nvSpPr>
        <p:spPr bwMode="auto">
          <a:xfrm>
            <a:off x="3762375" y="2224088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0489" name="Tekstvak 11"/>
          <p:cNvSpPr txBox="1">
            <a:spLocks noChangeArrowheads="1"/>
          </p:cNvSpPr>
          <p:nvPr/>
        </p:nvSpPr>
        <p:spPr bwMode="auto">
          <a:xfrm>
            <a:off x="881063" y="3503613"/>
            <a:ext cx="1836737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0490" name="Tekstvak 12"/>
          <p:cNvSpPr txBox="1">
            <a:spLocks noChangeArrowheads="1"/>
          </p:cNvSpPr>
          <p:nvPr/>
        </p:nvSpPr>
        <p:spPr bwMode="auto">
          <a:xfrm>
            <a:off x="4481513" y="3322638"/>
            <a:ext cx="3186112" cy="17303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0491" name="Tekstvak 13"/>
          <p:cNvSpPr txBox="1">
            <a:spLocks noChangeArrowheads="1"/>
          </p:cNvSpPr>
          <p:nvPr/>
        </p:nvSpPr>
        <p:spPr bwMode="auto">
          <a:xfrm>
            <a:off x="4716463" y="3700463"/>
            <a:ext cx="2016125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0492" name="Tekstvak 18"/>
          <p:cNvSpPr txBox="1">
            <a:spLocks noChangeArrowheads="1"/>
          </p:cNvSpPr>
          <p:nvPr/>
        </p:nvSpPr>
        <p:spPr bwMode="auto">
          <a:xfrm>
            <a:off x="169863" y="4214813"/>
            <a:ext cx="161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persGeg.html</a:t>
            </a:r>
          </a:p>
        </p:txBody>
      </p:sp>
      <p:sp>
        <p:nvSpPr>
          <p:cNvPr id="20493" name="Tekstvak 20"/>
          <p:cNvSpPr txBox="1">
            <a:spLocks noChangeArrowheads="1"/>
          </p:cNvSpPr>
          <p:nvPr/>
        </p:nvSpPr>
        <p:spPr bwMode="auto">
          <a:xfrm>
            <a:off x="1792288" y="774700"/>
            <a:ext cx="909637" cy="3143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2400"/>
          </a:p>
        </p:txBody>
      </p:sp>
      <p:cxnSp>
        <p:nvCxnSpPr>
          <p:cNvPr id="22" name="Rechte verbindingslijn met pijl 21"/>
          <p:cNvCxnSpPr>
            <a:stCxn id="20493" idx="2"/>
            <a:endCxn id="20496" idx="0"/>
          </p:cNvCxnSpPr>
          <p:nvPr/>
        </p:nvCxnSpPr>
        <p:spPr>
          <a:xfrm>
            <a:off x="2247900" y="1089025"/>
            <a:ext cx="642938" cy="14366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20491" idx="2"/>
          </p:cNvCxnSpPr>
          <p:nvPr/>
        </p:nvCxnSpPr>
        <p:spPr>
          <a:xfrm flipH="1">
            <a:off x="5219700" y="3930650"/>
            <a:ext cx="504825" cy="6842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kstvak 27"/>
          <p:cNvSpPr txBox="1">
            <a:spLocks noChangeArrowheads="1"/>
          </p:cNvSpPr>
          <p:nvPr/>
        </p:nvSpPr>
        <p:spPr bwMode="auto">
          <a:xfrm>
            <a:off x="2284413" y="2525713"/>
            <a:ext cx="1212850" cy="3397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cxnSp>
        <p:nvCxnSpPr>
          <p:cNvPr id="31" name="Rechte verbindingslijn met pijl 30"/>
          <p:cNvCxnSpPr>
            <a:stCxn id="20489" idx="3"/>
            <a:endCxn id="20490" idx="1"/>
          </p:cNvCxnSpPr>
          <p:nvPr/>
        </p:nvCxnSpPr>
        <p:spPr>
          <a:xfrm flipV="1">
            <a:off x="2717800" y="3408363"/>
            <a:ext cx="1763713" cy="2111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8" name="Tekstvak 37"/>
          <p:cNvSpPr txBox="1">
            <a:spLocks noChangeArrowheads="1"/>
          </p:cNvSpPr>
          <p:nvPr/>
        </p:nvSpPr>
        <p:spPr bwMode="auto">
          <a:xfrm>
            <a:off x="3700463" y="2600569"/>
            <a:ext cx="1303337" cy="174136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cxnSp>
        <p:nvCxnSpPr>
          <p:cNvPr id="39" name="Rechte verbindingslijn met pijl 38"/>
          <p:cNvCxnSpPr>
            <a:stCxn id="20496" idx="3"/>
            <a:endCxn id="20498" idx="1"/>
          </p:cNvCxnSpPr>
          <p:nvPr/>
        </p:nvCxnSpPr>
        <p:spPr>
          <a:xfrm flipV="1">
            <a:off x="3497263" y="2687637"/>
            <a:ext cx="203200" cy="79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Tekstvak 22"/>
          <p:cNvSpPr txBox="1">
            <a:spLocks noChangeArrowheads="1"/>
          </p:cNvSpPr>
          <p:nvPr/>
        </p:nvSpPr>
        <p:spPr bwMode="auto">
          <a:xfrm>
            <a:off x="1743075" y="4697413"/>
            <a:ext cx="1460500" cy="1619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 animBg="1"/>
      <p:bldP spid="20489" grpId="0" animBg="1"/>
      <p:bldP spid="20490" grpId="0" animBg="1"/>
      <p:bldP spid="20491" grpId="0" animBg="1"/>
      <p:bldP spid="20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Afbeelding 12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63825"/>
            <a:ext cx="49736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Afbeelding 6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2000"/>
            <a:ext cx="87899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Afbeelding 2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59063"/>
            <a:ext cx="3765550" cy="4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el 2"/>
          <p:cNvSpPr>
            <a:spLocks noGrp="1"/>
          </p:cNvSpPr>
          <p:nvPr>
            <p:ph type="title"/>
          </p:nvPr>
        </p:nvSpPr>
        <p:spPr bwMode="auto">
          <a:xfrm>
            <a:off x="468313" y="25400"/>
            <a:ext cx="7831137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Form validatie</a:t>
            </a:r>
          </a:p>
        </p:txBody>
      </p:sp>
      <p:cxnSp>
        <p:nvCxnSpPr>
          <p:cNvPr id="10" name="Rechte verbindingslijn met pijl 9"/>
          <p:cNvCxnSpPr>
            <a:stCxn id="21510" idx="2"/>
          </p:cNvCxnSpPr>
          <p:nvPr/>
        </p:nvCxnSpPr>
        <p:spPr>
          <a:xfrm flipH="1">
            <a:off x="5508625" y="2247900"/>
            <a:ext cx="2297113" cy="509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kstvak 10"/>
          <p:cNvSpPr txBox="1">
            <a:spLocks noChangeArrowheads="1"/>
          </p:cNvSpPr>
          <p:nvPr/>
        </p:nvSpPr>
        <p:spPr bwMode="auto">
          <a:xfrm>
            <a:off x="7019925" y="2078038"/>
            <a:ext cx="1573213" cy="1698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pic>
        <p:nvPicPr>
          <p:cNvPr id="21511" name="Afbeelding 13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5229225"/>
            <a:ext cx="49672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Afbeelding 17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6024563"/>
            <a:ext cx="49482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kstvak 26"/>
          <p:cNvSpPr txBox="1">
            <a:spLocks noChangeArrowheads="1"/>
          </p:cNvSpPr>
          <p:nvPr/>
        </p:nvSpPr>
        <p:spPr bwMode="auto">
          <a:xfrm>
            <a:off x="1550988" y="6515100"/>
            <a:ext cx="455612" cy="22383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cxnSp>
        <p:nvCxnSpPr>
          <p:cNvPr id="29" name="Rechte verbindingslijn met pijl 28"/>
          <p:cNvCxnSpPr>
            <a:stCxn id="21513" idx="0"/>
          </p:cNvCxnSpPr>
          <p:nvPr/>
        </p:nvCxnSpPr>
        <p:spPr>
          <a:xfrm flipV="1">
            <a:off x="1778000" y="5440363"/>
            <a:ext cx="2433638" cy="10747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Afbeelding 34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14375"/>
            <a:ext cx="88026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ir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i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i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1567</TotalTime>
  <Words>322</Words>
  <Application>Microsoft Office PowerPoint</Application>
  <PresentationFormat>Diavoorstelling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Palatino Linotype</vt:lpstr>
      <vt:lpstr>Wingdings</vt:lpstr>
      <vt:lpstr>Calibri</vt:lpstr>
      <vt:lpstr>Elementair</vt:lpstr>
      <vt:lpstr>Ons project  “Familie”</vt:lpstr>
      <vt:lpstr>Even voorstellen</vt:lpstr>
      <vt:lpstr>Even voorstellen</vt:lpstr>
      <vt:lpstr>Wat we hebben we geleerd:</vt:lpstr>
      <vt:lpstr>Wat hebben we er mee gedaan</vt:lpstr>
      <vt:lpstr>PowerPoint-presentatie</vt:lpstr>
      <vt:lpstr>De HTML wordt dynamisch aangepast</vt:lpstr>
      <vt:lpstr>De HTML wordt dynamisch aangepast</vt:lpstr>
      <vt:lpstr>Form validatie</vt:lpstr>
      <vt:lpstr>Communicatie met server en database I</vt:lpstr>
      <vt:lpstr>Communicatie met server en database II</vt:lpstr>
      <vt:lpstr>PowerPoint-presentatie</vt:lpstr>
    </vt:vector>
  </TitlesOfParts>
  <Company>RSG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van het ons project  “Familie”</dc:title>
  <dc:creator>JavaAssesment</dc:creator>
  <cp:lastModifiedBy>Kees Roest</cp:lastModifiedBy>
  <cp:revision>92</cp:revision>
  <dcterms:created xsi:type="dcterms:W3CDTF">2016-11-14T14:49:15Z</dcterms:created>
  <dcterms:modified xsi:type="dcterms:W3CDTF">2016-11-17T14:51:33Z</dcterms:modified>
</cp:coreProperties>
</file>