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</p:sldMasterIdLst>
  <p:notesMasterIdLst>
    <p:notesMasterId r:id="rId11"/>
  </p:notesMasterIdLst>
  <p:sldIdLst>
    <p:sldId id="257" r:id="rId2"/>
    <p:sldId id="258" r:id="rId3"/>
    <p:sldId id="260" r:id="rId4"/>
    <p:sldId id="262" r:id="rId5"/>
    <p:sldId id="265" r:id="rId6"/>
    <p:sldId id="266" r:id="rId7"/>
    <p:sldId id="264" r:id="rId8"/>
    <p:sldId id="268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08"/>
    <p:restoredTop sz="94843"/>
  </p:normalViewPr>
  <p:slideViewPr>
    <p:cSldViewPr snapToGrid="0" snapToObjects="1">
      <p:cViewPr varScale="1">
        <p:scale>
          <a:sx n="132" d="100"/>
          <a:sy n="132" d="100"/>
        </p:scale>
        <p:origin x="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4F960-8614-BE4D-9DBE-A3E3B840B50C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4F1D2-64F7-E648-8D4D-84550AA21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4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4F1D2-64F7-E648-8D4D-84550AA21E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08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4F1D2-64F7-E648-8D4D-84550AA21E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62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4F1D2-64F7-E648-8D4D-84550AA21E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69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4F1D2-64F7-E648-8D4D-84550AA21E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19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12/30/20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14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3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5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37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20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3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4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1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12/30/20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0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10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9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2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879A56-BA4A-47BE-B8EA-643910D69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8E7D62B-6F82-4DD0-9764-C143AEAAC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8C251F-59BE-1742-9781-BF02D2DC7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297" y="1348844"/>
            <a:ext cx="4859289" cy="304270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83000"/>
              </a:lnSpc>
            </a:pPr>
            <a:r>
              <a:rPr lang="en-US" sz="6000" cap="all" spc="-100" dirty="0"/>
              <a:t>Hey, what kind of dog is that?</a:t>
            </a:r>
          </a:p>
        </p:txBody>
      </p:sp>
      <p:pic>
        <p:nvPicPr>
          <p:cNvPr id="3" name="Picture 2" descr="A dog looking at the camera&#10;&#10;Description automatically generated">
            <a:extLst>
              <a:ext uri="{FF2B5EF4-FFF2-40B4-BE49-F238E27FC236}">
                <a16:creationId xmlns:a16="http://schemas.microsoft.com/office/drawing/2014/main" id="{4DB4CA09-438A-5E41-B4A3-E31BE449FD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66" t="858" r="19659" b="5318"/>
          <a:stretch/>
        </p:blipFill>
        <p:spPr>
          <a:xfrm>
            <a:off x="716127" y="815009"/>
            <a:ext cx="5479261" cy="526773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C283B92-B6AF-4FE0-AF35-F51A6790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512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B60A8CB-176B-4FD6-AD24-9D98027E5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171CA5D-A004-471D-81F2-0B1381DE6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2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682D131-57BB-442B-BD9B-8F06D2B23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3">
            <a:extLst>
              <a:ext uri="{FF2B5EF4-FFF2-40B4-BE49-F238E27FC236}">
                <a16:creationId xmlns:a16="http://schemas.microsoft.com/office/drawing/2014/main" id="{263BCF55-998C-A94D-937E-29C9E9B3ED5B}"/>
              </a:ext>
            </a:extLst>
          </p:cNvPr>
          <p:cNvSpPr txBox="1">
            <a:spLocks/>
          </p:cNvSpPr>
          <p:nvPr/>
        </p:nvSpPr>
        <p:spPr>
          <a:xfrm>
            <a:off x="6106617" y="4535435"/>
            <a:ext cx="4859289" cy="179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2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>
              <a:lnSpc>
                <a:spcPct val="83000"/>
              </a:lnSpc>
            </a:pPr>
            <a:r>
              <a:rPr lang="en-US" sz="3200" spc="-100" dirty="0"/>
              <a:t>Keeshan Williams, PhD.</a:t>
            </a:r>
          </a:p>
        </p:txBody>
      </p:sp>
    </p:spTree>
    <p:extLst>
      <p:ext uri="{BB962C8B-B14F-4D97-AF65-F5344CB8AC3E}">
        <p14:creationId xmlns:p14="http://schemas.microsoft.com/office/powerpoint/2010/main" val="67202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C9FA5C-1592-DF47-8001-4711969AFF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4" t="1845" r="30706" b="82329"/>
          <a:stretch/>
        </p:blipFill>
        <p:spPr>
          <a:xfrm>
            <a:off x="490330" y="437321"/>
            <a:ext cx="5719967" cy="5943601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D01D21B8-3BB9-634B-9546-85C1B46D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298" y="1348844"/>
            <a:ext cx="3331268" cy="6588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3000"/>
              </a:lnSpc>
            </a:pPr>
            <a:r>
              <a:rPr lang="en-US" sz="2000" spc="-100" dirty="0"/>
              <a:t>10+ years Analytical Scientist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F7E7AF2-72E9-5248-AEAC-8F6503FA76C8}"/>
              </a:ext>
            </a:extLst>
          </p:cNvPr>
          <p:cNvSpPr txBox="1">
            <a:spLocks/>
          </p:cNvSpPr>
          <p:nvPr/>
        </p:nvSpPr>
        <p:spPr>
          <a:xfrm>
            <a:off x="6210297" y="689984"/>
            <a:ext cx="5239581" cy="658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2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2000" spc="-100" dirty="0"/>
              <a:t>PhD./MS: Chemical Engineering</a:t>
            </a:r>
          </a:p>
          <a:p>
            <a:pPr>
              <a:lnSpc>
                <a:spcPct val="83000"/>
              </a:lnSpc>
            </a:pPr>
            <a:r>
              <a:rPr lang="en-US" sz="2000" spc="-100" dirty="0"/>
              <a:t> </a:t>
            </a:r>
          </a:p>
          <a:p>
            <a:pPr>
              <a:lnSpc>
                <a:spcPct val="83000"/>
              </a:lnSpc>
            </a:pPr>
            <a:r>
              <a:rPr lang="en-US" sz="2000" spc="-100" dirty="0"/>
              <a:t>BS.: Chemistry</a:t>
            </a:r>
          </a:p>
        </p:txBody>
      </p:sp>
      <p:pic>
        <p:nvPicPr>
          <p:cNvPr id="16" name="Graphic 15" descr="Chevron arrows with solid fill">
            <a:extLst>
              <a:ext uri="{FF2B5EF4-FFF2-40B4-BE49-F238E27FC236}">
                <a16:creationId xmlns:a16="http://schemas.microsoft.com/office/drawing/2014/main" id="{546BE33F-2838-D845-BF3A-0770F6207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94823" y="1452126"/>
            <a:ext cx="452296" cy="452296"/>
          </a:xfrm>
          <a:prstGeom prst="rect">
            <a:avLst/>
          </a:prstGeom>
        </p:spPr>
      </p:pic>
      <p:sp>
        <p:nvSpPr>
          <p:cNvPr id="17" name="Title 3">
            <a:extLst>
              <a:ext uri="{FF2B5EF4-FFF2-40B4-BE49-F238E27FC236}">
                <a16:creationId xmlns:a16="http://schemas.microsoft.com/office/drawing/2014/main" id="{26621A10-71D6-1A40-A9EA-686E461EF226}"/>
              </a:ext>
            </a:extLst>
          </p:cNvPr>
          <p:cNvSpPr txBox="1">
            <a:spLocks/>
          </p:cNvSpPr>
          <p:nvPr/>
        </p:nvSpPr>
        <p:spPr>
          <a:xfrm>
            <a:off x="10100376" y="1348844"/>
            <a:ext cx="1740440" cy="658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2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2000" spc="-100" dirty="0"/>
              <a:t>Data Scientist</a:t>
            </a: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EF53ADDB-2A08-624F-911B-DB6E79B1E799}"/>
              </a:ext>
            </a:extLst>
          </p:cNvPr>
          <p:cNvSpPr txBox="1">
            <a:spLocks/>
          </p:cNvSpPr>
          <p:nvPr/>
        </p:nvSpPr>
        <p:spPr>
          <a:xfrm>
            <a:off x="6254193" y="2011596"/>
            <a:ext cx="5239581" cy="658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2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2000" spc="-100" dirty="0"/>
              <a:t>Lover of all creatures, big and small!</a:t>
            </a:r>
          </a:p>
        </p:txBody>
      </p:sp>
      <p:pic>
        <p:nvPicPr>
          <p:cNvPr id="21" name="Picture 20" descr="A cat sitting next to a dog&#10;&#10;Description automatically generated">
            <a:extLst>
              <a:ext uri="{FF2B5EF4-FFF2-40B4-BE49-F238E27FC236}">
                <a16:creationId xmlns:a16="http://schemas.microsoft.com/office/drawing/2014/main" id="{342C5E9F-70BE-224C-84F0-A701CD44D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036" y="3035034"/>
            <a:ext cx="5399634" cy="283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26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C8AC92D2-D6DE-4772-A874-5D65F883F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F2E3678-25D0-49F9-9BD6-8D4D60565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8B8AECE-0FFD-EB41-A4A8-047273AC5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849" y="1348844"/>
            <a:ext cx="5716338" cy="81499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83000"/>
              </a:lnSpc>
            </a:pPr>
            <a:r>
              <a:rPr lang="en-US" sz="6000" cap="all" spc="-100" dirty="0"/>
              <a:t>Data 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3A45CD5-61B0-48E1-8090-7584418C2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48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D4C1FD-C274-4FA8-939A-09E6498EF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3D4426-8AD5-43D7-8033-05DBB3BFE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8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EC8029B-C6E2-4459-859A-7539865E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6">
            <a:extLst>
              <a:ext uri="{FF2B5EF4-FFF2-40B4-BE49-F238E27FC236}">
                <a16:creationId xmlns:a16="http://schemas.microsoft.com/office/drawing/2014/main" id="{440F5B12-6DC2-2E4C-A279-5D297305CB81}"/>
              </a:ext>
            </a:extLst>
          </p:cNvPr>
          <p:cNvSpPr txBox="1">
            <a:spLocks/>
          </p:cNvSpPr>
          <p:nvPr/>
        </p:nvSpPr>
        <p:spPr>
          <a:xfrm>
            <a:off x="1090292" y="2143135"/>
            <a:ext cx="5716338" cy="2170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2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457200" indent="-457200">
              <a:lnSpc>
                <a:spcPct val="83000"/>
              </a:lnSpc>
              <a:buFont typeface="Arial" panose="020B0604020202020204" pitchFamily="34" charset="0"/>
              <a:buChar char="•"/>
            </a:pPr>
            <a:r>
              <a:rPr lang="en-US" sz="3200" spc="-100" dirty="0"/>
              <a:t>Stanford Dogs Dataset (</a:t>
            </a:r>
            <a:r>
              <a:rPr lang="en-US" sz="3200" spc="-100" dirty="0" err="1"/>
              <a:t>standford.edu</a:t>
            </a:r>
            <a:r>
              <a:rPr lang="en-US" sz="3200" spc="-100" dirty="0"/>
              <a:t>)</a:t>
            </a:r>
          </a:p>
          <a:p>
            <a:pPr marL="457200" indent="-457200">
              <a:lnSpc>
                <a:spcPct val="83000"/>
              </a:lnSpc>
              <a:buFont typeface="Arial" panose="020B0604020202020204" pitchFamily="34" charset="0"/>
              <a:buChar char="•"/>
            </a:pPr>
            <a:r>
              <a:rPr lang="en-US" sz="3200" spc="-100" dirty="0"/>
              <a:t>120 dog breeds</a:t>
            </a:r>
          </a:p>
          <a:p>
            <a:pPr marL="457200" indent="-457200">
              <a:lnSpc>
                <a:spcPct val="83000"/>
              </a:lnSpc>
              <a:buFont typeface="Arial" panose="020B0604020202020204" pitchFamily="34" charset="0"/>
              <a:buChar char="•"/>
            </a:pPr>
            <a:r>
              <a:rPr lang="en-US" sz="3200" spc="-100" dirty="0"/>
              <a:t>~ 150 images/class</a:t>
            </a:r>
          </a:p>
        </p:txBody>
      </p:sp>
      <p:sp>
        <p:nvSpPr>
          <p:cNvPr id="30" name="Title 6">
            <a:extLst>
              <a:ext uri="{FF2B5EF4-FFF2-40B4-BE49-F238E27FC236}">
                <a16:creationId xmlns:a16="http://schemas.microsoft.com/office/drawing/2014/main" id="{9F05029F-A72D-A44B-928E-628BF52A6145}"/>
              </a:ext>
            </a:extLst>
          </p:cNvPr>
          <p:cNvSpPr txBox="1">
            <a:spLocks/>
          </p:cNvSpPr>
          <p:nvPr/>
        </p:nvSpPr>
        <p:spPr>
          <a:xfrm>
            <a:off x="1113571" y="4022650"/>
            <a:ext cx="5716338" cy="2170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2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3200" spc="-100" dirty="0"/>
              <a:t>This project:</a:t>
            </a:r>
          </a:p>
          <a:p>
            <a:pPr marL="457200" indent="-457200">
              <a:lnSpc>
                <a:spcPct val="83000"/>
              </a:lnSpc>
              <a:buFont typeface="Arial" panose="020B0604020202020204" pitchFamily="34" charset="0"/>
              <a:buChar char="•"/>
            </a:pPr>
            <a:r>
              <a:rPr lang="en-US" sz="3200" spc="-100" dirty="0"/>
              <a:t>Models based on 10 classes</a:t>
            </a:r>
          </a:p>
          <a:p>
            <a:pPr marL="457200" indent="-457200">
              <a:lnSpc>
                <a:spcPct val="83000"/>
              </a:lnSpc>
              <a:buFont typeface="Arial" panose="020B0604020202020204" pitchFamily="34" charset="0"/>
              <a:buChar char="•"/>
            </a:pPr>
            <a:r>
              <a:rPr lang="en-US" sz="3200" spc="-100" dirty="0"/>
              <a:t>Transfer learning using VVG-16 and VVG-19</a:t>
            </a:r>
          </a:p>
        </p:txBody>
      </p:sp>
      <p:pic>
        <p:nvPicPr>
          <p:cNvPr id="15" name="Picture 14" descr="A dog lying on the ground&#10;&#10;Description automatically generated">
            <a:extLst>
              <a:ext uri="{FF2B5EF4-FFF2-40B4-BE49-F238E27FC236}">
                <a16:creationId xmlns:a16="http://schemas.microsoft.com/office/drawing/2014/main" id="{44ABEEB6-2F10-B347-AB1E-BDB5D22B5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202" y="754976"/>
            <a:ext cx="2617213" cy="2250803"/>
          </a:xfrm>
          <a:prstGeom prst="rect">
            <a:avLst/>
          </a:prstGeom>
        </p:spPr>
      </p:pic>
      <p:pic>
        <p:nvPicPr>
          <p:cNvPr id="19" name="Picture 18" descr="A large brown dog lying on a bed&#10;&#10;Description automatically generated">
            <a:extLst>
              <a:ext uri="{FF2B5EF4-FFF2-40B4-BE49-F238E27FC236}">
                <a16:creationId xmlns:a16="http://schemas.microsoft.com/office/drawing/2014/main" id="{1EBDE92E-5111-F24C-B3BC-B8A792F1F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2474" y="1685862"/>
            <a:ext cx="2595217" cy="1946413"/>
          </a:xfrm>
          <a:prstGeom prst="rect">
            <a:avLst/>
          </a:prstGeom>
        </p:spPr>
      </p:pic>
      <p:pic>
        <p:nvPicPr>
          <p:cNvPr id="26" name="Picture 25" descr="A large brown dog lying on a bed&#10;&#10;Description automatically generated">
            <a:extLst>
              <a:ext uri="{FF2B5EF4-FFF2-40B4-BE49-F238E27FC236}">
                <a16:creationId xmlns:a16="http://schemas.microsoft.com/office/drawing/2014/main" id="{F419EE07-8FE9-E644-A24C-88C3EBFC5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313" y="3023764"/>
            <a:ext cx="2771969" cy="2078977"/>
          </a:xfrm>
          <a:prstGeom prst="rect">
            <a:avLst/>
          </a:prstGeom>
        </p:spPr>
      </p:pic>
      <p:pic>
        <p:nvPicPr>
          <p:cNvPr id="34" name="Picture 33" descr="A dog looking at the camera&#10;&#10;Description automatically generated">
            <a:extLst>
              <a:ext uri="{FF2B5EF4-FFF2-40B4-BE49-F238E27FC236}">
                <a16:creationId xmlns:a16="http://schemas.microsoft.com/office/drawing/2014/main" id="{ACD2EDEE-CA14-A841-A975-EE056C3690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9539" y="4325152"/>
            <a:ext cx="2804724" cy="1867946"/>
          </a:xfrm>
          <a:prstGeom prst="rect">
            <a:avLst/>
          </a:prstGeom>
        </p:spPr>
      </p:pic>
      <p:pic>
        <p:nvPicPr>
          <p:cNvPr id="38" name="Picture 37" descr="A dog looking at the camera&#10;&#10;Description automatically generated">
            <a:extLst>
              <a:ext uri="{FF2B5EF4-FFF2-40B4-BE49-F238E27FC236}">
                <a16:creationId xmlns:a16="http://schemas.microsoft.com/office/drawing/2014/main" id="{E9BAEEAC-C8AD-2842-990C-9A7EEA0566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72436" y="724011"/>
            <a:ext cx="713729" cy="1370976"/>
          </a:xfrm>
          <a:prstGeom prst="rect">
            <a:avLst/>
          </a:prstGeom>
        </p:spPr>
      </p:pic>
      <p:pic>
        <p:nvPicPr>
          <p:cNvPr id="40" name="Picture 39" descr="A dog sitting on a bed&#10;&#10;Description automatically generated">
            <a:extLst>
              <a:ext uri="{FF2B5EF4-FFF2-40B4-BE49-F238E27FC236}">
                <a16:creationId xmlns:a16="http://schemas.microsoft.com/office/drawing/2014/main" id="{38047BFB-B827-FC42-AB36-61F8CD34A2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2778" y="4770783"/>
            <a:ext cx="1044752" cy="139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92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8B8AECE-0FFD-EB41-A4A8-047273AC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000" cap="all" spc="-100" dirty="0"/>
              <a:t>Models used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03646A-EB93-CB40-90EA-EF01AA062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3650974" cy="374904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2400" dirty="0">
                <a:latin typeface="Century Schoolbook" panose="02040604050505020304" pitchFamily="18" charset="0"/>
              </a:rPr>
              <a:t>VGG-16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Convolutional neural network that is 16 layers deep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pretrained on million+ images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Froze weights on all exiting layers, except last one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Added dense layer of shape 10, with </a:t>
            </a:r>
            <a:r>
              <a:rPr lang="en-US" dirty="0" err="1">
                <a:latin typeface="Century Schoolbook" panose="02040604050505020304" pitchFamily="18" charset="0"/>
              </a:rPr>
              <a:t>Softmax</a:t>
            </a:r>
            <a:r>
              <a:rPr lang="en-US" dirty="0">
                <a:latin typeface="Century Schoolbook" panose="02040604050505020304" pitchFamily="18" charset="0"/>
              </a:rPr>
              <a:t> activation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Train Accuracy: 99.83%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Valid. Accuracy.: 74.10% 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10 classes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100 epochs, 1173 Train, 166 Valid., 321 Test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AC9D7-EA9B-014A-A92B-E2D6EE3C8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74224" y="2103120"/>
            <a:ext cx="3650975" cy="374904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2400" dirty="0">
                <a:latin typeface="Century Schoolbook" panose="02040604050505020304" pitchFamily="18" charset="0"/>
              </a:rPr>
              <a:t>VGG-19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Convolutional neural network that is 18 layers deep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pretrained on million+ images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Froze weights on all exiting layers, except last one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Added dense layer of shape 10, with </a:t>
            </a:r>
            <a:r>
              <a:rPr lang="en-US" dirty="0" err="1">
                <a:latin typeface="Century Schoolbook" panose="02040604050505020304" pitchFamily="18" charset="0"/>
              </a:rPr>
              <a:t>Softmax</a:t>
            </a:r>
            <a:r>
              <a:rPr lang="en-US" dirty="0">
                <a:latin typeface="Century Schoolbook" panose="02040604050505020304" pitchFamily="18" charset="0"/>
              </a:rPr>
              <a:t> activation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Train Accuracy: 99.91%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Valid. Accuracy.: 77.71% 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10 classes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100 epochs, 1173 Train, 166 Valid., 321 Test images</a:t>
            </a:r>
          </a:p>
          <a:p>
            <a:endParaRPr lang="en-US" dirty="0">
              <a:latin typeface="Century Schoolbook" panose="02040604050505020304" pitchFamily="18" charset="0"/>
            </a:endParaRPr>
          </a:p>
          <a:p>
            <a:endParaRPr lang="en-US" dirty="0">
              <a:latin typeface="Century Schoolbook" panose="02040604050505020304" pitchFamily="18" charset="0"/>
            </a:endParaRPr>
          </a:p>
        </p:txBody>
      </p:sp>
      <p:sp>
        <p:nvSpPr>
          <p:cNvPr id="30" name="Title 6">
            <a:extLst>
              <a:ext uri="{FF2B5EF4-FFF2-40B4-BE49-F238E27FC236}">
                <a16:creationId xmlns:a16="http://schemas.microsoft.com/office/drawing/2014/main" id="{9F05029F-A72D-A44B-928E-628BF52A6145}"/>
              </a:ext>
            </a:extLst>
          </p:cNvPr>
          <p:cNvSpPr txBox="1">
            <a:spLocks/>
          </p:cNvSpPr>
          <p:nvPr/>
        </p:nvSpPr>
        <p:spPr>
          <a:xfrm>
            <a:off x="1113571" y="4022650"/>
            <a:ext cx="5716338" cy="2170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2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lnSpc>
                <a:spcPct val="83000"/>
              </a:lnSpc>
            </a:pPr>
            <a:endParaRPr lang="en-US" sz="3200" spc="-100" dirty="0"/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C0BE2418-1A5E-4240-9AA2-54D851A61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774" y="1645210"/>
            <a:ext cx="250026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43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waterfall chart&#10;&#10;Description automatically generated">
            <a:extLst>
              <a:ext uri="{FF2B5EF4-FFF2-40B4-BE49-F238E27FC236}">
                <a16:creationId xmlns:a16="http://schemas.microsoft.com/office/drawing/2014/main" id="{AB5BDEEF-22AF-DC4D-93A9-4F300D4041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60" r="14801"/>
          <a:stretch/>
        </p:blipFill>
        <p:spPr>
          <a:xfrm>
            <a:off x="2640531" y="392687"/>
            <a:ext cx="6910939" cy="607262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02C98C7-EF18-994E-B8C3-BE4E5B4AA4EE}"/>
              </a:ext>
            </a:extLst>
          </p:cNvPr>
          <p:cNvSpPr/>
          <p:nvPr/>
        </p:nvSpPr>
        <p:spPr>
          <a:xfrm>
            <a:off x="7671335" y="654517"/>
            <a:ext cx="510139" cy="5005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576356-C1DD-1F45-90B0-1FF6D8E4CDD2}"/>
              </a:ext>
            </a:extLst>
          </p:cNvPr>
          <p:cNvSpPr/>
          <p:nvPr/>
        </p:nvSpPr>
        <p:spPr>
          <a:xfrm>
            <a:off x="8181474" y="3655995"/>
            <a:ext cx="510139" cy="5005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36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waterfall chart&#10;&#10;Description automatically generated">
            <a:extLst>
              <a:ext uri="{FF2B5EF4-FFF2-40B4-BE49-F238E27FC236}">
                <a16:creationId xmlns:a16="http://schemas.microsoft.com/office/drawing/2014/main" id="{F541E3BC-7370-9F44-818F-86B2A4D2B6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41" r="15372"/>
          <a:stretch/>
        </p:blipFill>
        <p:spPr>
          <a:xfrm>
            <a:off x="2644463" y="385010"/>
            <a:ext cx="6903074" cy="608798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90005F0-45B5-6942-B7AD-D0CD35A702AD}"/>
              </a:ext>
            </a:extLst>
          </p:cNvPr>
          <p:cNvSpPr/>
          <p:nvPr/>
        </p:nvSpPr>
        <p:spPr>
          <a:xfrm>
            <a:off x="8200724" y="3646370"/>
            <a:ext cx="510139" cy="5005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0AB648-B732-0045-B372-52B57C246E3D}"/>
              </a:ext>
            </a:extLst>
          </p:cNvPr>
          <p:cNvSpPr/>
          <p:nvPr/>
        </p:nvSpPr>
        <p:spPr>
          <a:xfrm>
            <a:off x="7699849" y="641684"/>
            <a:ext cx="510139" cy="5005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297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7E97ED-4525-D440-9689-97EE2306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Otterhound  vs. Flat-coated Retriever </a:t>
            </a:r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E819203B-E2F1-6D41-B58F-0E2364ADEF25}"/>
              </a:ext>
            </a:extLst>
          </p:cNvPr>
          <p:cNvSpPr txBox="1">
            <a:spLocks/>
          </p:cNvSpPr>
          <p:nvPr/>
        </p:nvSpPr>
        <p:spPr>
          <a:xfrm>
            <a:off x="6096000" y="2743200"/>
            <a:ext cx="94302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2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b="1" dirty="0"/>
              <a:t>≠</a:t>
            </a:r>
          </a:p>
        </p:txBody>
      </p:sp>
      <p:pic>
        <p:nvPicPr>
          <p:cNvPr id="28" name="Picture 27" descr="A close up of a dog&#10;&#10;Description automatically generated">
            <a:extLst>
              <a:ext uri="{FF2B5EF4-FFF2-40B4-BE49-F238E27FC236}">
                <a16:creationId xmlns:a16="http://schemas.microsoft.com/office/drawing/2014/main" id="{8452A9AE-F91C-0342-95F8-FAF92D089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86" y="1621569"/>
            <a:ext cx="2649187" cy="3518451"/>
          </a:xfrm>
          <a:prstGeom prst="rect">
            <a:avLst/>
          </a:prstGeom>
        </p:spPr>
      </p:pic>
      <p:pic>
        <p:nvPicPr>
          <p:cNvPr id="30" name="Picture 29" descr="A close up of a dog&#10;&#10;Description automatically generated">
            <a:extLst>
              <a:ext uri="{FF2B5EF4-FFF2-40B4-BE49-F238E27FC236}">
                <a16:creationId xmlns:a16="http://schemas.microsoft.com/office/drawing/2014/main" id="{13BE9804-4E87-9B4C-9EE9-1B64CF7C2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6460" y="3217017"/>
            <a:ext cx="1990930" cy="2998389"/>
          </a:xfrm>
          <a:prstGeom prst="rect">
            <a:avLst/>
          </a:prstGeom>
        </p:spPr>
      </p:pic>
      <p:pic>
        <p:nvPicPr>
          <p:cNvPr id="32" name="Picture 31" descr="A dog lying on the ground&#10;&#10;Description automatically generated">
            <a:extLst>
              <a:ext uri="{FF2B5EF4-FFF2-40B4-BE49-F238E27FC236}">
                <a16:creationId xmlns:a16="http://schemas.microsoft.com/office/drawing/2014/main" id="{9EAE210F-626B-7241-AD4D-C860AD8604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4612" y="4001781"/>
            <a:ext cx="3128678" cy="2359023"/>
          </a:xfrm>
          <a:prstGeom prst="rect">
            <a:avLst/>
          </a:prstGeom>
        </p:spPr>
      </p:pic>
      <p:pic>
        <p:nvPicPr>
          <p:cNvPr id="34" name="Picture 33" descr="A dog sitting on top of a grass covered field&#10;&#10;Description automatically generated">
            <a:extLst>
              <a:ext uri="{FF2B5EF4-FFF2-40B4-BE49-F238E27FC236}">
                <a16:creationId xmlns:a16="http://schemas.microsoft.com/office/drawing/2014/main" id="{16749F0E-E23E-7A4B-BA07-658A124D04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6002" y="1625593"/>
            <a:ext cx="2198494" cy="293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0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7E97ED-4525-D440-9689-97EE2306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Japanese Spaniel  vs. Ibizan Hound</a:t>
            </a:r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E819203B-E2F1-6D41-B58F-0E2364ADEF25}"/>
              </a:ext>
            </a:extLst>
          </p:cNvPr>
          <p:cNvSpPr txBox="1">
            <a:spLocks/>
          </p:cNvSpPr>
          <p:nvPr/>
        </p:nvSpPr>
        <p:spPr>
          <a:xfrm>
            <a:off x="6096000" y="2743200"/>
            <a:ext cx="94302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2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b="1" dirty="0"/>
              <a:t>≠</a:t>
            </a:r>
          </a:p>
        </p:txBody>
      </p:sp>
      <p:pic>
        <p:nvPicPr>
          <p:cNvPr id="3" name="Picture 2" descr="A dog lying on green grass&#10;&#10;Description automatically generated">
            <a:extLst>
              <a:ext uri="{FF2B5EF4-FFF2-40B4-BE49-F238E27FC236}">
                <a16:creationId xmlns:a16="http://schemas.microsoft.com/office/drawing/2014/main" id="{F0824672-E049-AA45-A47C-22B6AABCF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37" y="2014194"/>
            <a:ext cx="2686326" cy="2133710"/>
          </a:xfrm>
          <a:prstGeom prst="rect">
            <a:avLst/>
          </a:prstGeom>
        </p:spPr>
      </p:pic>
      <p:pic>
        <p:nvPicPr>
          <p:cNvPr id="6" name="Picture 5" descr="A dog sitting in front of a door&#10;&#10;Description automatically generated">
            <a:extLst>
              <a:ext uri="{FF2B5EF4-FFF2-40B4-BE49-F238E27FC236}">
                <a16:creationId xmlns:a16="http://schemas.microsoft.com/office/drawing/2014/main" id="{27A58BDA-DE7C-0A42-A7EC-1ECB84741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771" y="3429000"/>
            <a:ext cx="2863935" cy="2863935"/>
          </a:xfrm>
          <a:prstGeom prst="rect">
            <a:avLst/>
          </a:prstGeom>
        </p:spPr>
      </p:pic>
      <p:pic>
        <p:nvPicPr>
          <p:cNvPr id="8" name="Picture 7" descr="A dog sitting in front of a window&#10;&#10;Description automatically generated">
            <a:extLst>
              <a:ext uri="{FF2B5EF4-FFF2-40B4-BE49-F238E27FC236}">
                <a16:creationId xmlns:a16="http://schemas.microsoft.com/office/drawing/2014/main" id="{ED51AC1B-E6BC-3244-9606-3485C94A0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6809" y="2579399"/>
            <a:ext cx="2571293" cy="3860800"/>
          </a:xfrm>
          <a:prstGeom prst="rect">
            <a:avLst/>
          </a:prstGeom>
        </p:spPr>
      </p:pic>
      <p:pic>
        <p:nvPicPr>
          <p:cNvPr id="10" name="Picture 9" descr="A dog standing on top of a grass covered field&#10;&#10;Description automatically generated">
            <a:extLst>
              <a:ext uri="{FF2B5EF4-FFF2-40B4-BE49-F238E27FC236}">
                <a16:creationId xmlns:a16="http://schemas.microsoft.com/office/drawing/2014/main" id="{6C05543F-6D47-5E4A-A5D0-3E9332C5FC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2322" y="1652299"/>
            <a:ext cx="2621527" cy="262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00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B0B8F-E00A-C442-86E0-247B9D90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TOP DOG SHOUT OUTS!!!</a:t>
            </a:r>
          </a:p>
        </p:txBody>
      </p:sp>
      <p:pic>
        <p:nvPicPr>
          <p:cNvPr id="4" name="Picture 3" descr="A close up&#10;&#10;Description automatically generated">
            <a:extLst>
              <a:ext uri="{FF2B5EF4-FFF2-40B4-BE49-F238E27FC236}">
                <a16:creationId xmlns:a16="http://schemas.microsoft.com/office/drawing/2014/main" id="{2087911A-7EB0-594F-8F02-A7EBD8153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926" y="3002238"/>
            <a:ext cx="4482161" cy="2513980"/>
          </a:xfrm>
          <a:prstGeom prst="rect">
            <a:avLst/>
          </a:prstGeom>
        </p:spPr>
      </p:pic>
      <p:pic>
        <p:nvPicPr>
          <p:cNvPr id="6" name="Picture 5" descr="A close up of a dog looking at the camera&#10;&#10;Description automatically generated">
            <a:extLst>
              <a:ext uri="{FF2B5EF4-FFF2-40B4-BE49-F238E27FC236}">
                <a16:creationId xmlns:a16="http://schemas.microsoft.com/office/drawing/2014/main" id="{466253B5-720D-EF4F-A543-8B1C10B13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24" y="3002237"/>
            <a:ext cx="3671163" cy="276245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DF9265D-27FB-2F4B-8627-CB3F84BD7F98}"/>
              </a:ext>
            </a:extLst>
          </p:cNvPr>
          <p:cNvSpPr txBox="1">
            <a:spLocks/>
          </p:cNvSpPr>
          <p:nvPr/>
        </p:nvSpPr>
        <p:spPr>
          <a:xfrm>
            <a:off x="1138019" y="2247051"/>
            <a:ext cx="2306556" cy="79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2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dirty="0"/>
              <a:t>Alexander </a:t>
            </a:r>
          </a:p>
          <a:p>
            <a:pPr algn="ctr"/>
            <a:r>
              <a:rPr lang="en-US" dirty="0"/>
              <a:t>Martinez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99E0CA-971D-AF45-8233-B60172039BCB}"/>
              </a:ext>
            </a:extLst>
          </p:cNvPr>
          <p:cNvSpPr txBox="1">
            <a:spLocks/>
          </p:cNvSpPr>
          <p:nvPr/>
        </p:nvSpPr>
        <p:spPr>
          <a:xfrm>
            <a:off x="8317728" y="2219546"/>
            <a:ext cx="2306556" cy="79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2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dirty="0"/>
              <a:t>Jonathan </a:t>
            </a:r>
            <a:r>
              <a:rPr lang="en-US" dirty="0" err="1"/>
              <a:t>Lendof</a:t>
            </a:r>
            <a:endParaRPr lang="en-US" dirty="0"/>
          </a:p>
        </p:txBody>
      </p:sp>
      <p:pic>
        <p:nvPicPr>
          <p:cNvPr id="10" name="Picture 9" descr="A dog looking at the camera&#10;&#10;Description automatically generated">
            <a:extLst>
              <a:ext uri="{FF2B5EF4-FFF2-40B4-BE49-F238E27FC236}">
                <a16:creationId xmlns:a16="http://schemas.microsoft.com/office/drawing/2014/main" id="{7205AF5B-2067-5948-9A25-5F7BE95A0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549" y="2773387"/>
            <a:ext cx="2728014" cy="363735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6EF6D29-DF33-F743-9D75-F0A72471404C}"/>
              </a:ext>
            </a:extLst>
          </p:cNvPr>
          <p:cNvSpPr txBox="1">
            <a:spLocks/>
          </p:cNvSpPr>
          <p:nvPr/>
        </p:nvSpPr>
        <p:spPr>
          <a:xfrm>
            <a:off x="4666955" y="2014194"/>
            <a:ext cx="2306556" cy="79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2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dirty="0"/>
              <a:t>Miguel </a:t>
            </a:r>
          </a:p>
          <a:p>
            <a:pPr algn="ctr"/>
            <a:r>
              <a:rPr lang="en-US" dirty="0"/>
              <a:t>Angelis</a:t>
            </a:r>
          </a:p>
        </p:txBody>
      </p:sp>
    </p:spTree>
    <p:extLst>
      <p:ext uri="{BB962C8B-B14F-4D97-AF65-F5344CB8AC3E}">
        <p14:creationId xmlns:p14="http://schemas.microsoft.com/office/powerpoint/2010/main" val="4098729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Century School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220</Words>
  <Application>Microsoft Macintosh PowerPoint</Application>
  <PresentationFormat>Widescreen</PresentationFormat>
  <Paragraphs>48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Schoolbook</vt:lpstr>
      <vt:lpstr>Franklin Gothic Book</vt:lpstr>
      <vt:lpstr>Garamond</vt:lpstr>
      <vt:lpstr>SavonVTI</vt:lpstr>
      <vt:lpstr>Hey, what kind of dog is that?</vt:lpstr>
      <vt:lpstr>10+ years Analytical Scientist</vt:lpstr>
      <vt:lpstr>Data set</vt:lpstr>
      <vt:lpstr>Models used </vt:lpstr>
      <vt:lpstr>PowerPoint Presentation</vt:lpstr>
      <vt:lpstr>PowerPoint Presentation</vt:lpstr>
      <vt:lpstr>Otterhound  vs. Flat-coated Retriever </vt:lpstr>
      <vt:lpstr>Japanese Spaniel  vs. Ibizan Hound</vt:lpstr>
      <vt:lpstr>TOP DOG SHOUT OUTS!!!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Hey, what kind of dog is that?</dc:title>
  <dc:creator>Keeshan Williams</dc:creator>
  <cp:lastModifiedBy>Keeshan Williams</cp:lastModifiedBy>
  <cp:revision>7</cp:revision>
  <dcterms:created xsi:type="dcterms:W3CDTF">2020-12-04T15:42:25Z</dcterms:created>
  <dcterms:modified xsi:type="dcterms:W3CDTF">2020-12-30T16:06:34Z</dcterms:modified>
</cp:coreProperties>
</file>