
<file path=[Content_Types].xml><?xml version="1.0" encoding="utf-8"?>
<Types xmlns="http://schemas.openxmlformats.org/package/2006/content-types">
  <Default ContentType="application/x-fontdata" Extension="fntdata"/>
  <Default ContentType="image/gif" Extension="gif"/>
  <Default ContentType="image/jpeg" Extension="jpeg"/>
  <Default ContentType="video/mp4" Extension="mp4"/>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x="18288000" cy="10287000"/>
  <p:notesSz cx="6858000" cy="9144000"/>
  <p:embeddedFontLst>
    <p:embeddedFont>
      <p:font typeface="Arcade Gamer" charset="1" panose="00000000000000000000"/>
      <p:regular r:id="rId38"/>
    </p:embeddedFont>
    <p:embeddedFont>
      <p:font typeface="Disket Mono" charset="1" panose="020B0509050000020004"/>
      <p:regular r:id="rId39"/>
    </p:embeddedFont>
    <p:embeddedFont>
      <p:font typeface="Disket Mono Bold" charset="1" panose="020B0509050000020004"/>
      <p:regular r:id="rId40"/>
    </p:embeddedFont>
    <p:embeddedFont>
      <p:font typeface="Garet" charset="1" panose="00000000000000000000"/>
      <p:regular r:id="rId41"/>
    </p:embeddedFont>
    <p:embeddedFont>
      <p:font typeface="Garet Italics" charset="1" panose="00000000000000000000"/>
      <p:regular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gif" Type="http://schemas.openxmlformats.org/officeDocument/2006/relationships/image"/><Relationship Id="rId2" Target="../media/image1.png" Type="http://schemas.openxmlformats.org/officeDocument/2006/relationships/image"/><Relationship Id="rId20" Target="../media/image19.gif"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gif"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png" Type="http://schemas.openxmlformats.org/officeDocument/2006/relationships/image"/><Relationship Id="rId11" Target="../media/image30.svg" Type="http://schemas.openxmlformats.org/officeDocument/2006/relationships/image"/><Relationship Id="rId12" Target="../media/image32.png" Type="http://schemas.openxmlformats.org/officeDocument/2006/relationships/image"/><Relationship Id="rId13" Target="../media/image33.svg" Type="http://schemas.openxmlformats.org/officeDocument/2006/relationships/image"/><Relationship Id="rId2" Target="../media/image65.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media/image66.jpe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32.png" Type="http://schemas.openxmlformats.org/officeDocument/2006/relationships/image"/><Relationship Id="rId9" Target="../media/image33.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8.svg" Type="http://schemas.openxmlformats.org/officeDocument/2006/relationships/image"/><Relationship Id="rId11" Target="../media/image29.png" Type="http://schemas.openxmlformats.org/officeDocument/2006/relationships/image"/><Relationship Id="rId12" Target="../media/image30.svg" Type="http://schemas.openxmlformats.org/officeDocument/2006/relationships/image"/><Relationship Id="rId13" Target="../media/image32.png" Type="http://schemas.openxmlformats.org/officeDocument/2006/relationships/image"/><Relationship Id="rId14" Target="../media/image33.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67.jpeg" Type="http://schemas.openxmlformats.org/officeDocument/2006/relationships/image"/><Relationship Id="rId5" Target="../media/image68.jpeg" Type="http://schemas.openxmlformats.org/officeDocument/2006/relationships/image"/><Relationship Id="rId6" Target="../media/image69.jpeg" Type="http://schemas.openxmlformats.org/officeDocument/2006/relationships/image"/><Relationship Id="rId7" Target="../media/image43.png" Type="http://schemas.openxmlformats.org/officeDocument/2006/relationships/image"/><Relationship Id="rId8" Target="../media/image44.svg" Type="http://schemas.openxmlformats.org/officeDocument/2006/relationships/image"/><Relationship Id="rId9" Target="../media/image2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9.png" Type="http://schemas.openxmlformats.org/officeDocument/2006/relationships/image"/><Relationship Id="rId11" Target="../media/image40.svg" Type="http://schemas.openxmlformats.org/officeDocument/2006/relationships/image"/><Relationship Id="rId12" Target="../media/image55.png" Type="http://schemas.openxmlformats.org/officeDocument/2006/relationships/image"/><Relationship Id="rId13" Target="../media/image56.svg" Type="http://schemas.openxmlformats.org/officeDocument/2006/relationships/image"/><Relationship Id="rId14" Target="../media/image18.gif" Type="http://schemas.openxmlformats.org/officeDocument/2006/relationships/image"/><Relationship Id="rId15" Target="../media/image32.png" Type="http://schemas.openxmlformats.org/officeDocument/2006/relationships/image"/><Relationship Id="rId16" Target="../media/image33.svg" Type="http://schemas.openxmlformats.org/officeDocument/2006/relationships/image"/><Relationship Id="rId17" Target="../media/image47.png" Type="http://schemas.openxmlformats.org/officeDocument/2006/relationships/image"/><Relationship Id="rId18" Target="../media/image48.svg" Type="http://schemas.openxmlformats.org/officeDocument/2006/relationships/image"/><Relationship Id="rId19" Target="../media/image49.png" Type="http://schemas.openxmlformats.org/officeDocument/2006/relationships/image"/><Relationship Id="rId2" Target="../media/image1.png" Type="http://schemas.openxmlformats.org/officeDocument/2006/relationships/image"/><Relationship Id="rId20" Target="../media/image50.svg" Type="http://schemas.openxmlformats.org/officeDocument/2006/relationships/image"/><Relationship Id="rId21" Target="../media/image51.png" Type="http://schemas.openxmlformats.org/officeDocument/2006/relationships/image"/><Relationship Id="rId22" Target="../media/image52.svg" Type="http://schemas.openxmlformats.org/officeDocument/2006/relationships/image"/><Relationship Id="rId23" Target="../media/image53.png" Type="http://schemas.openxmlformats.org/officeDocument/2006/relationships/image"/><Relationship Id="rId24" Target="../media/image54.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45.png" Type="http://schemas.openxmlformats.org/officeDocument/2006/relationships/image"/><Relationship Id="rId7" Target="../media/image46.svg" Type="http://schemas.openxmlformats.org/officeDocument/2006/relationships/image"/><Relationship Id="rId8" Target="../media/image37.png" Type="http://schemas.openxmlformats.org/officeDocument/2006/relationships/image"/><Relationship Id="rId9" Target="../media/image38.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4.svg" Type="http://schemas.openxmlformats.org/officeDocument/2006/relationships/image"/><Relationship Id="rId11" Target="../media/image27.png" Type="http://schemas.openxmlformats.org/officeDocument/2006/relationships/image"/><Relationship Id="rId12" Target="../media/image28.svg" Type="http://schemas.openxmlformats.org/officeDocument/2006/relationships/image"/><Relationship Id="rId13" Target="../media/image29.png" Type="http://schemas.openxmlformats.org/officeDocument/2006/relationships/image"/><Relationship Id="rId14" Target="../media/image30.svg" Type="http://schemas.openxmlformats.org/officeDocument/2006/relationships/image"/><Relationship Id="rId15" Target="../media/image32.png" Type="http://schemas.openxmlformats.org/officeDocument/2006/relationships/image"/><Relationship Id="rId16" Target="../media/image33.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0.png" Type="http://schemas.openxmlformats.org/officeDocument/2006/relationships/image"/><Relationship Id="rId5" Target="../media/image71.svg" Type="http://schemas.openxmlformats.org/officeDocument/2006/relationships/image"/><Relationship Id="rId6" Target="../media/image72.jpeg" Type="http://schemas.openxmlformats.org/officeDocument/2006/relationships/image"/><Relationship Id="rId7" Target="../media/image73.jpeg" Type="http://schemas.openxmlformats.org/officeDocument/2006/relationships/image"/><Relationship Id="rId8" Target="../media/image74.jpeg" Type="http://schemas.openxmlformats.org/officeDocument/2006/relationships/image"/><Relationship Id="rId9" Target="../media/image4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png" Type="http://schemas.openxmlformats.org/officeDocument/2006/relationships/image"/><Relationship Id="rId11" Target="../media/image30.svg" Type="http://schemas.openxmlformats.org/officeDocument/2006/relationships/image"/><Relationship Id="rId12" Target="../media/image32.png" Type="http://schemas.openxmlformats.org/officeDocument/2006/relationships/image"/><Relationship Id="rId13" Target="../media/image33.svg" Type="http://schemas.openxmlformats.org/officeDocument/2006/relationships/image"/><Relationship Id="rId14" Target="../media/image75.jpeg" Type="http://schemas.openxmlformats.org/officeDocument/2006/relationships/image"/><Relationship Id="rId15" Target="../media/VAGkQfaR6hE.mp4" Type="http://schemas.openxmlformats.org/officeDocument/2006/relationships/video"/><Relationship Id="rId16" Target="../media/VAGkQfaR6hE.mp4" Type="http://schemas.microsoft.com/office/2007/relationships/media"/><Relationship Id="rId2" Target="../media/image1.png" Type="http://schemas.openxmlformats.org/officeDocument/2006/relationships/image"/><Relationship Id="rId3" Target="../media/image2.svg" Type="http://schemas.openxmlformats.org/officeDocument/2006/relationships/image"/><Relationship Id="rId4" Target="../media/image70.png" Type="http://schemas.openxmlformats.org/officeDocument/2006/relationships/image"/><Relationship Id="rId5" Target="../media/image71.svg" Type="http://schemas.openxmlformats.org/officeDocument/2006/relationships/image"/><Relationship Id="rId6" Target="../media/image43.png" Type="http://schemas.openxmlformats.org/officeDocument/2006/relationships/image"/><Relationship Id="rId7" Target="../media/image44.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8.svg" Type="http://schemas.openxmlformats.org/officeDocument/2006/relationships/image"/><Relationship Id="rId11" Target="../media/image29.png" Type="http://schemas.openxmlformats.org/officeDocument/2006/relationships/image"/><Relationship Id="rId12" Target="../media/image30.svg" Type="http://schemas.openxmlformats.org/officeDocument/2006/relationships/image"/><Relationship Id="rId13" Target="../media/image32.png" Type="http://schemas.openxmlformats.org/officeDocument/2006/relationships/image"/><Relationship Id="rId14" Target="../media/image33.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0.png" Type="http://schemas.openxmlformats.org/officeDocument/2006/relationships/image"/><Relationship Id="rId5" Target="../media/image71.svg" Type="http://schemas.openxmlformats.org/officeDocument/2006/relationships/image"/><Relationship Id="rId6" Target="../media/image76.jpeg" Type="http://schemas.openxmlformats.org/officeDocument/2006/relationships/image"/><Relationship Id="rId7" Target="../media/image43.png" Type="http://schemas.openxmlformats.org/officeDocument/2006/relationships/image"/><Relationship Id="rId8" Target="../media/image44.svg" Type="http://schemas.openxmlformats.org/officeDocument/2006/relationships/image"/><Relationship Id="rId9" Target="../media/image27.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8.svg" Type="http://schemas.openxmlformats.org/officeDocument/2006/relationships/image"/><Relationship Id="rId11" Target="../media/image29.png" Type="http://schemas.openxmlformats.org/officeDocument/2006/relationships/image"/><Relationship Id="rId12" Target="../media/image30.svg" Type="http://schemas.openxmlformats.org/officeDocument/2006/relationships/image"/><Relationship Id="rId13" Target="../media/image32.png" Type="http://schemas.openxmlformats.org/officeDocument/2006/relationships/image"/><Relationship Id="rId14" Target="../media/image33.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0.png" Type="http://schemas.openxmlformats.org/officeDocument/2006/relationships/image"/><Relationship Id="rId5" Target="../media/image71.svg" Type="http://schemas.openxmlformats.org/officeDocument/2006/relationships/image"/><Relationship Id="rId6" Target="../media/image77.png" Type="http://schemas.openxmlformats.org/officeDocument/2006/relationships/image"/><Relationship Id="rId7" Target="../media/image43.png" Type="http://schemas.openxmlformats.org/officeDocument/2006/relationships/image"/><Relationship Id="rId8" Target="../media/image44.svg" Type="http://schemas.openxmlformats.org/officeDocument/2006/relationships/image"/><Relationship Id="rId9" Target="../media/image27.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9.png" Type="http://schemas.openxmlformats.org/officeDocument/2006/relationships/image"/><Relationship Id="rId11" Target="../media/image40.svg" Type="http://schemas.openxmlformats.org/officeDocument/2006/relationships/image"/><Relationship Id="rId12" Target="../media/image55.png" Type="http://schemas.openxmlformats.org/officeDocument/2006/relationships/image"/><Relationship Id="rId13" Target="../media/image56.svg" Type="http://schemas.openxmlformats.org/officeDocument/2006/relationships/image"/><Relationship Id="rId14" Target="../media/image18.gif" Type="http://schemas.openxmlformats.org/officeDocument/2006/relationships/image"/><Relationship Id="rId15" Target="../media/image32.png" Type="http://schemas.openxmlformats.org/officeDocument/2006/relationships/image"/><Relationship Id="rId16" Target="../media/image33.svg" Type="http://schemas.openxmlformats.org/officeDocument/2006/relationships/image"/><Relationship Id="rId17" Target="../media/image36.gif" Type="http://schemas.openxmlformats.org/officeDocument/2006/relationships/image"/><Relationship Id="rId18" Target="../media/image78.png" Type="http://schemas.openxmlformats.org/officeDocument/2006/relationships/image"/><Relationship Id="rId19" Target="../media/image79.svg" Type="http://schemas.openxmlformats.org/officeDocument/2006/relationships/image"/><Relationship Id="rId2" Target="../media/image1.png" Type="http://schemas.openxmlformats.org/officeDocument/2006/relationships/image"/><Relationship Id="rId20" Target="../media/image80.gif"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45.png" Type="http://schemas.openxmlformats.org/officeDocument/2006/relationships/image"/><Relationship Id="rId7" Target="../media/image46.svg" Type="http://schemas.openxmlformats.org/officeDocument/2006/relationships/image"/><Relationship Id="rId8" Target="../media/image37.png" Type="http://schemas.openxmlformats.org/officeDocument/2006/relationships/image"/><Relationship Id="rId9" Target="../media/image38.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1.jpeg" Type="http://schemas.openxmlformats.org/officeDocument/2006/relationships/image"/><Relationship Id="rId11" Target="../media/VAGkOeA-lqc.mp4" Type="http://schemas.openxmlformats.org/officeDocument/2006/relationships/video"/><Relationship Id="rId12" Target="../media/VAGkOeA-lqc.mp4" Type="http://schemas.microsoft.com/office/2007/relationships/media"/><Relationship Id="rId2" Target="../media/image1.png" Type="http://schemas.openxmlformats.org/officeDocument/2006/relationships/image"/><Relationship Id="rId3" Target="../media/image2.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32.png" Type="http://schemas.openxmlformats.org/officeDocument/2006/relationships/image"/><Relationship Id="rId9" Target="../media/image3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6.gif" Type="http://schemas.openxmlformats.org/officeDocument/2006/relationships/image"/><Relationship Id="rId11" Target="../media/image27.png" Type="http://schemas.openxmlformats.org/officeDocument/2006/relationships/image"/><Relationship Id="rId12" Target="../media/image28.svg" Type="http://schemas.openxmlformats.org/officeDocument/2006/relationships/image"/><Relationship Id="rId13" Target="../media/image29.png" Type="http://schemas.openxmlformats.org/officeDocument/2006/relationships/image"/><Relationship Id="rId14" Target="../media/image30.svg" Type="http://schemas.openxmlformats.org/officeDocument/2006/relationships/image"/><Relationship Id="rId15" Target="../media/image31.gif" Type="http://schemas.openxmlformats.org/officeDocument/2006/relationships/image"/><Relationship Id="rId16" Target="../media/image32.png" Type="http://schemas.openxmlformats.org/officeDocument/2006/relationships/image"/><Relationship Id="rId17" Target="../media/image33.svg" Type="http://schemas.openxmlformats.org/officeDocument/2006/relationships/image"/><Relationship Id="rId18" Target="../media/image34.gif" Type="http://schemas.openxmlformats.org/officeDocument/2006/relationships/image"/><Relationship Id="rId19" Target="../media/image35.gif" Type="http://schemas.openxmlformats.org/officeDocument/2006/relationships/image"/><Relationship Id="rId2" Target="../media/image1.png" Type="http://schemas.openxmlformats.org/officeDocument/2006/relationships/image"/><Relationship Id="rId20" Target="../media/image36.gif" Type="http://schemas.openxmlformats.org/officeDocument/2006/relationships/image"/><Relationship Id="rId3" Target="../media/image2.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24.png" Type="http://schemas.openxmlformats.org/officeDocument/2006/relationships/image"/><Relationship Id="rId9" Target="../media/image25.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3.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82.pn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 Id="rId7" Target="../media/image29.png" Type="http://schemas.openxmlformats.org/officeDocument/2006/relationships/image"/><Relationship Id="rId8" Target="../media/image30.svg" Type="http://schemas.openxmlformats.org/officeDocument/2006/relationships/image"/><Relationship Id="rId9" Target="../media/image32.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32.png" Type="http://schemas.openxmlformats.org/officeDocument/2006/relationships/image"/><Relationship Id="rId9" Target="../media/image33.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9.png" Type="http://schemas.openxmlformats.org/officeDocument/2006/relationships/image"/><Relationship Id="rId11" Target="../media/image40.svg" Type="http://schemas.openxmlformats.org/officeDocument/2006/relationships/image"/><Relationship Id="rId12" Target="../media/image47.png" Type="http://schemas.openxmlformats.org/officeDocument/2006/relationships/image"/><Relationship Id="rId13" Target="../media/image48.svg" Type="http://schemas.openxmlformats.org/officeDocument/2006/relationships/image"/><Relationship Id="rId14" Target="../media/image49.png" Type="http://schemas.openxmlformats.org/officeDocument/2006/relationships/image"/><Relationship Id="rId15" Target="../media/image50.svg" Type="http://schemas.openxmlformats.org/officeDocument/2006/relationships/image"/><Relationship Id="rId16" Target="../media/image51.png" Type="http://schemas.openxmlformats.org/officeDocument/2006/relationships/image"/><Relationship Id="rId17" Target="../media/image52.svg" Type="http://schemas.openxmlformats.org/officeDocument/2006/relationships/image"/><Relationship Id="rId18" Target="../media/image53.png" Type="http://schemas.openxmlformats.org/officeDocument/2006/relationships/image"/><Relationship Id="rId19" Target="../media/image54.svg" Type="http://schemas.openxmlformats.org/officeDocument/2006/relationships/image"/><Relationship Id="rId2" Target="../media/image1.png" Type="http://schemas.openxmlformats.org/officeDocument/2006/relationships/image"/><Relationship Id="rId20" Target="../media/image55.png" Type="http://schemas.openxmlformats.org/officeDocument/2006/relationships/image"/><Relationship Id="rId21" Target="../media/image56.svg" Type="http://schemas.openxmlformats.org/officeDocument/2006/relationships/image"/><Relationship Id="rId22" Target="../media/image18.gif" Type="http://schemas.openxmlformats.org/officeDocument/2006/relationships/image"/><Relationship Id="rId23" Target="../media/image32.png" Type="http://schemas.openxmlformats.org/officeDocument/2006/relationships/image"/><Relationship Id="rId24" Target="../media/image33.svg" Type="http://schemas.openxmlformats.org/officeDocument/2006/relationships/image"/><Relationship Id="rId25" Target="../media/image83.png" Type="http://schemas.openxmlformats.org/officeDocument/2006/relationships/image"/><Relationship Id="rId26" Target="../media/image84.svg" Type="http://schemas.openxmlformats.org/officeDocument/2006/relationships/image"/><Relationship Id="rId27" Target="../media/image85.png" Type="http://schemas.openxmlformats.org/officeDocument/2006/relationships/image"/><Relationship Id="rId28" Target="../media/image86.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45.png" Type="http://schemas.openxmlformats.org/officeDocument/2006/relationships/image"/><Relationship Id="rId7" Target="../media/image46.svg" Type="http://schemas.openxmlformats.org/officeDocument/2006/relationships/image"/><Relationship Id="rId8" Target="../media/image37.png" Type="http://schemas.openxmlformats.org/officeDocument/2006/relationships/image"/><Relationship Id="rId9" Target="../media/image38.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7.png" Type="http://schemas.openxmlformats.org/officeDocument/2006/relationships/image"/><Relationship Id="rId11" Target="../media/image88.svg" Type="http://schemas.openxmlformats.org/officeDocument/2006/relationships/image"/><Relationship Id="rId12" Target="../media/image29.png" Type="http://schemas.openxmlformats.org/officeDocument/2006/relationships/image"/><Relationship Id="rId13" Target="../media/image3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 Id="rId8" Target="../media/image43.png" Type="http://schemas.openxmlformats.org/officeDocument/2006/relationships/image"/><Relationship Id="rId9" Target="../media/image44.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3.png" Type="http://schemas.openxmlformats.org/officeDocument/2006/relationships/image"/><Relationship Id="rId11" Target="../media/image44.svg" Type="http://schemas.openxmlformats.org/officeDocument/2006/relationships/image"/><Relationship Id="rId12" Target="../media/image89.png" Type="http://schemas.openxmlformats.org/officeDocument/2006/relationships/image"/><Relationship Id="rId13" Target="../media/image87.png" Type="http://schemas.openxmlformats.org/officeDocument/2006/relationships/image"/><Relationship Id="rId14" Target="../media/image8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32.png" Type="http://schemas.openxmlformats.org/officeDocument/2006/relationships/image"/><Relationship Id="rId9" Target="../media/image33.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8.svg" Type="http://schemas.openxmlformats.org/officeDocument/2006/relationships/image"/><Relationship Id="rId11" Target="../media/image43.png" Type="http://schemas.openxmlformats.org/officeDocument/2006/relationships/image"/><Relationship Id="rId12" Target="../media/image44.svg" Type="http://schemas.openxmlformats.org/officeDocument/2006/relationships/image"/><Relationship Id="rId13" Target="../media/image29.png" Type="http://schemas.openxmlformats.org/officeDocument/2006/relationships/image"/><Relationship Id="rId14" Target="../media/image30.svg" Type="http://schemas.openxmlformats.org/officeDocument/2006/relationships/image"/><Relationship Id="rId15" Target="../media/image32.png" Type="http://schemas.openxmlformats.org/officeDocument/2006/relationships/image"/><Relationship Id="rId16" Target="../media/image33.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87.png" Type="http://schemas.openxmlformats.org/officeDocument/2006/relationships/image"/><Relationship Id="rId5" Target="../media/image88.svg" Type="http://schemas.openxmlformats.org/officeDocument/2006/relationships/image"/><Relationship Id="rId6" Target="../media/image89.png" Type="http://schemas.openxmlformats.org/officeDocument/2006/relationships/image"/><Relationship Id="rId7" Target="../media/image90.png" Type="http://schemas.openxmlformats.org/officeDocument/2006/relationships/image"/><Relationship Id="rId8" Target="../media/image91.svg" Type="http://schemas.openxmlformats.org/officeDocument/2006/relationships/image"/><Relationship Id="rId9" Target="../media/image27.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32.png" Type="http://schemas.openxmlformats.org/officeDocument/2006/relationships/image"/><Relationship Id="rId9" Target="../media/image33.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32.png" Type="http://schemas.openxmlformats.org/officeDocument/2006/relationships/image"/><Relationship Id="rId9" Target="../media/image33.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2.png" Type="http://schemas.openxmlformats.org/officeDocument/2006/relationships/image"/><Relationship Id="rId11" Target="../media/image33.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92.png" Type="http://schemas.openxmlformats.org/officeDocument/2006/relationships/image"/><Relationship Id="rId5" Target="../media/image93.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29.png" Type="http://schemas.openxmlformats.org/officeDocument/2006/relationships/image"/><Relationship Id="rId9" Target="../media/image30.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32.png" Type="http://schemas.openxmlformats.org/officeDocument/2006/relationships/image"/><Relationship Id="rId9" Target="../media/image3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7.png" Type="http://schemas.openxmlformats.org/officeDocument/2006/relationships/image"/><Relationship Id="rId11" Target="../media/image38.svg" Type="http://schemas.openxmlformats.org/officeDocument/2006/relationships/image"/><Relationship Id="rId12" Target="../media/image39.png" Type="http://schemas.openxmlformats.org/officeDocument/2006/relationships/image"/><Relationship Id="rId13" Target="../media/image40.svg" Type="http://schemas.openxmlformats.org/officeDocument/2006/relationships/image"/><Relationship Id="rId14" Target="../media/image41.png" Type="http://schemas.openxmlformats.org/officeDocument/2006/relationships/image"/><Relationship Id="rId15" Target="../media/image42.svg" Type="http://schemas.openxmlformats.org/officeDocument/2006/relationships/image"/><Relationship Id="rId16" Target="../media/image32.png" Type="http://schemas.openxmlformats.org/officeDocument/2006/relationships/image"/><Relationship Id="rId17" Target="../media/image33.svg" Type="http://schemas.openxmlformats.org/officeDocument/2006/relationships/image"/><Relationship Id="rId18" Target="../media/image22.png" Type="http://schemas.openxmlformats.org/officeDocument/2006/relationships/image"/><Relationship Id="rId19" Target="../media/image23.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32.png" Type="http://schemas.openxmlformats.org/officeDocument/2006/relationships/image"/><Relationship Id="rId9" Target="../media/image33.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32.png" Type="http://schemas.openxmlformats.org/officeDocument/2006/relationships/image"/><Relationship Id="rId9" Target="../media/image33.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6.png" Type="http://schemas.openxmlformats.org/officeDocument/2006/relationships/image"/><Relationship Id="rId11" Target="../media/image97.svg" Type="http://schemas.openxmlformats.org/officeDocument/2006/relationships/image"/><Relationship Id="rId12" Target="../media/image98.png" Type="http://schemas.openxmlformats.org/officeDocument/2006/relationships/image"/><Relationship Id="rId13" Target="../media/image99.svg" Type="http://schemas.openxmlformats.org/officeDocument/2006/relationships/image"/><Relationship Id="rId14" Target="../media/image3.png" Type="http://schemas.openxmlformats.org/officeDocument/2006/relationships/image"/><Relationship Id="rId15" Target="../media/image4.svg" Type="http://schemas.openxmlformats.org/officeDocument/2006/relationships/image"/><Relationship Id="rId16" Target="../media/image37.png" Type="http://schemas.openxmlformats.org/officeDocument/2006/relationships/image"/><Relationship Id="rId17" Target="../media/image38.svg" Type="http://schemas.openxmlformats.org/officeDocument/2006/relationships/image"/><Relationship Id="rId18" Target="../media/image29.png" Type="http://schemas.openxmlformats.org/officeDocument/2006/relationships/image"/><Relationship Id="rId19" Target="../media/image30.svg" Type="http://schemas.openxmlformats.org/officeDocument/2006/relationships/image"/><Relationship Id="rId2" Target="../media/image1.png" Type="http://schemas.openxmlformats.org/officeDocument/2006/relationships/image"/><Relationship Id="rId20" Target="../media/image80.gif" Type="http://schemas.openxmlformats.org/officeDocument/2006/relationships/image"/><Relationship Id="rId3" Target="../media/image2.svg" Type="http://schemas.openxmlformats.org/officeDocument/2006/relationships/image"/><Relationship Id="rId4" Target="../media/image94.png" Type="http://schemas.openxmlformats.org/officeDocument/2006/relationships/image"/><Relationship Id="rId5" Target="../media/image95.svg" Type="http://schemas.openxmlformats.org/officeDocument/2006/relationships/image"/><Relationship Id="rId6" Target="../media/image78.png" Type="http://schemas.openxmlformats.org/officeDocument/2006/relationships/image"/><Relationship Id="rId7" Target="../media/image79.svg" Type="http://schemas.openxmlformats.org/officeDocument/2006/relationships/image"/><Relationship Id="rId8" Target="../media/image41.png" Type="http://schemas.openxmlformats.org/officeDocument/2006/relationships/image"/><Relationship Id="rId9" Target="../media/image4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png" Type="http://schemas.openxmlformats.org/officeDocument/2006/relationships/image"/><Relationship Id="rId11" Target="../media/image28.svg" Type="http://schemas.openxmlformats.org/officeDocument/2006/relationships/image"/><Relationship Id="rId12" Target="../media/image24.png" Type="http://schemas.openxmlformats.org/officeDocument/2006/relationships/image"/><Relationship Id="rId13" Target="../media/image25.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43.png" Type="http://schemas.openxmlformats.org/officeDocument/2006/relationships/image"/><Relationship Id="rId5" Target="../media/image44.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 Id="rId8" Target="../media/image29.png" Type="http://schemas.openxmlformats.org/officeDocument/2006/relationships/image"/><Relationship Id="rId9" Target="../media/image3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2.png" Type="http://schemas.openxmlformats.org/officeDocument/2006/relationships/image"/><Relationship Id="rId5" Target="../media/image33.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9.png" Type="http://schemas.openxmlformats.org/officeDocument/2006/relationships/image"/><Relationship Id="rId11" Target="../media/image40.svg" Type="http://schemas.openxmlformats.org/officeDocument/2006/relationships/image"/><Relationship Id="rId12" Target="../media/image47.png" Type="http://schemas.openxmlformats.org/officeDocument/2006/relationships/image"/><Relationship Id="rId13" Target="../media/image48.svg" Type="http://schemas.openxmlformats.org/officeDocument/2006/relationships/image"/><Relationship Id="rId14" Target="../media/image49.png" Type="http://schemas.openxmlformats.org/officeDocument/2006/relationships/image"/><Relationship Id="rId15" Target="../media/image50.svg" Type="http://schemas.openxmlformats.org/officeDocument/2006/relationships/image"/><Relationship Id="rId16" Target="../media/image51.png" Type="http://schemas.openxmlformats.org/officeDocument/2006/relationships/image"/><Relationship Id="rId17" Target="../media/image52.svg" Type="http://schemas.openxmlformats.org/officeDocument/2006/relationships/image"/><Relationship Id="rId18" Target="../media/image53.png" Type="http://schemas.openxmlformats.org/officeDocument/2006/relationships/image"/><Relationship Id="rId19" Target="../media/image54.svg" Type="http://schemas.openxmlformats.org/officeDocument/2006/relationships/image"/><Relationship Id="rId2" Target="../media/image1.png" Type="http://schemas.openxmlformats.org/officeDocument/2006/relationships/image"/><Relationship Id="rId20" Target="../media/image55.png" Type="http://schemas.openxmlformats.org/officeDocument/2006/relationships/image"/><Relationship Id="rId21" Target="../media/image56.svg" Type="http://schemas.openxmlformats.org/officeDocument/2006/relationships/image"/><Relationship Id="rId22" Target="../media/image18.gif" Type="http://schemas.openxmlformats.org/officeDocument/2006/relationships/image"/><Relationship Id="rId23" Target="../media/image57.png" Type="http://schemas.openxmlformats.org/officeDocument/2006/relationships/image"/><Relationship Id="rId24" Target="../media/image58.svg" Type="http://schemas.openxmlformats.org/officeDocument/2006/relationships/image"/><Relationship Id="rId25" Target="../media/image59.png" Type="http://schemas.openxmlformats.org/officeDocument/2006/relationships/image"/><Relationship Id="rId26" Target="../media/image60.svg" Type="http://schemas.openxmlformats.org/officeDocument/2006/relationships/image"/><Relationship Id="rId27" Target="../media/image32.png" Type="http://schemas.openxmlformats.org/officeDocument/2006/relationships/image"/><Relationship Id="rId28" Target="../media/image33.svg" Type="http://schemas.openxmlformats.org/officeDocument/2006/relationships/image"/><Relationship Id="rId29" Target="../media/image61.gif" Type="http://schemas.openxmlformats.org/officeDocument/2006/relationships/image"/><Relationship Id="rId3" Target="../media/image2.svg" Type="http://schemas.openxmlformats.org/officeDocument/2006/relationships/image"/><Relationship Id="rId4" Target="../media/image45.png" Type="http://schemas.openxmlformats.org/officeDocument/2006/relationships/image"/><Relationship Id="rId5" Target="../media/image46.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37.png" Type="http://schemas.openxmlformats.org/officeDocument/2006/relationships/image"/><Relationship Id="rId9" Target="../media/image3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2.png" Type="http://schemas.openxmlformats.org/officeDocument/2006/relationships/image"/><Relationship Id="rId11" Target="../media/image33.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43.png" Type="http://schemas.openxmlformats.org/officeDocument/2006/relationships/image"/><Relationship Id="rId5" Target="../media/image44.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29.png" Type="http://schemas.openxmlformats.org/officeDocument/2006/relationships/image"/><Relationship Id="rId9" Target="../media/image3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0.svg" Type="http://schemas.openxmlformats.org/officeDocument/2006/relationships/image"/><Relationship Id="rId11" Target="../media/image32.png" Type="http://schemas.openxmlformats.org/officeDocument/2006/relationships/image"/><Relationship Id="rId12" Target="../media/image33.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62.jpeg" Type="http://schemas.openxmlformats.org/officeDocument/2006/relationships/image"/><Relationship Id="rId5" Target="../media/image43.png" Type="http://schemas.openxmlformats.org/officeDocument/2006/relationships/image"/><Relationship Id="rId6" Target="../media/image44.svg" Type="http://schemas.openxmlformats.org/officeDocument/2006/relationships/image"/><Relationship Id="rId7" Target="../media/image27.png" Type="http://schemas.openxmlformats.org/officeDocument/2006/relationships/image"/><Relationship Id="rId8" Target="../media/image28.svg" Type="http://schemas.openxmlformats.org/officeDocument/2006/relationships/image"/><Relationship Id="rId9" Target="../media/image2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9.png" Type="http://schemas.openxmlformats.org/officeDocument/2006/relationships/image"/><Relationship Id="rId11" Target="../media/image40.svg" Type="http://schemas.openxmlformats.org/officeDocument/2006/relationships/image"/><Relationship Id="rId12" Target="../media/image47.png" Type="http://schemas.openxmlformats.org/officeDocument/2006/relationships/image"/><Relationship Id="rId13" Target="../media/image48.svg" Type="http://schemas.openxmlformats.org/officeDocument/2006/relationships/image"/><Relationship Id="rId14" Target="../media/image49.png" Type="http://schemas.openxmlformats.org/officeDocument/2006/relationships/image"/><Relationship Id="rId15" Target="../media/image50.svg" Type="http://schemas.openxmlformats.org/officeDocument/2006/relationships/image"/><Relationship Id="rId16" Target="../media/image51.png" Type="http://schemas.openxmlformats.org/officeDocument/2006/relationships/image"/><Relationship Id="rId17" Target="../media/image52.svg" Type="http://schemas.openxmlformats.org/officeDocument/2006/relationships/image"/><Relationship Id="rId18" Target="../media/image53.png" Type="http://schemas.openxmlformats.org/officeDocument/2006/relationships/image"/><Relationship Id="rId19" Target="../media/image54.svg" Type="http://schemas.openxmlformats.org/officeDocument/2006/relationships/image"/><Relationship Id="rId2" Target="../media/image1.png" Type="http://schemas.openxmlformats.org/officeDocument/2006/relationships/image"/><Relationship Id="rId20" Target="../media/image55.png" Type="http://schemas.openxmlformats.org/officeDocument/2006/relationships/image"/><Relationship Id="rId21" Target="../media/image56.svg" Type="http://schemas.openxmlformats.org/officeDocument/2006/relationships/image"/><Relationship Id="rId22" Target="../media/image18.gif" Type="http://schemas.openxmlformats.org/officeDocument/2006/relationships/image"/><Relationship Id="rId23" Target="../media/image57.png" Type="http://schemas.openxmlformats.org/officeDocument/2006/relationships/image"/><Relationship Id="rId24" Target="../media/image58.svg" Type="http://schemas.openxmlformats.org/officeDocument/2006/relationships/image"/><Relationship Id="rId25" Target="../media/image20.png" Type="http://schemas.openxmlformats.org/officeDocument/2006/relationships/image"/><Relationship Id="rId26" Target="../media/image21.svg" Type="http://schemas.openxmlformats.org/officeDocument/2006/relationships/image"/><Relationship Id="rId27" Target="../media/image59.png" Type="http://schemas.openxmlformats.org/officeDocument/2006/relationships/image"/><Relationship Id="rId28" Target="../media/image60.svg" Type="http://schemas.openxmlformats.org/officeDocument/2006/relationships/image"/><Relationship Id="rId29" Target="../media/image14.png" Type="http://schemas.openxmlformats.org/officeDocument/2006/relationships/image"/><Relationship Id="rId3" Target="../media/image2.svg" Type="http://schemas.openxmlformats.org/officeDocument/2006/relationships/image"/><Relationship Id="rId30" Target="../media/image15.svg" Type="http://schemas.openxmlformats.org/officeDocument/2006/relationships/image"/><Relationship Id="rId31" Target="../media/image63.png" Type="http://schemas.openxmlformats.org/officeDocument/2006/relationships/image"/><Relationship Id="rId32" Target="../media/image64.svg" Type="http://schemas.openxmlformats.org/officeDocument/2006/relationships/image"/><Relationship Id="rId33" Target="../media/image32.png" Type="http://schemas.openxmlformats.org/officeDocument/2006/relationships/image"/><Relationship Id="rId34" Target="../media/image33.svg" Type="http://schemas.openxmlformats.org/officeDocument/2006/relationships/image"/><Relationship Id="rId4" Target="../media/image45.png" Type="http://schemas.openxmlformats.org/officeDocument/2006/relationships/image"/><Relationship Id="rId5" Target="../media/image46.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37.png" Type="http://schemas.openxmlformats.org/officeDocument/2006/relationships/image"/><Relationship Id="rId9" Target="../media/image3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92985" y="-30963"/>
            <a:ext cx="18473970" cy="10391608"/>
          </a:xfrm>
          <a:custGeom>
            <a:avLst/>
            <a:gdLst/>
            <a:ahLst/>
            <a:cxnLst/>
            <a:rect r="r" b="b" t="t" l="l"/>
            <a:pathLst>
              <a:path h="10391608" w="18473970">
                <a:moveTo>
                  <a:pt x="0" y="0"/>
                </a:moveTo>
                <a:lnTo>
                  <a:pt x="18473970" y="0"/>
                </a:lnTo>
                <a:lnTo>
                  <a:pt x="18473970" y="10391608"/>
                </a:lnTo>
                <a:lnTo>
                  <a:pt x="0" y="10391608"/>
                </a:lnTo>
                <a:lnTo>
                  <a:pt x="0" y="0"/>
                </a:lnTo>
                <a:close/>
              </a:path>
            </a:pathLst>
          </a:custGeom>
          <a:blipFill>
            <a:blip r:embed="rId2">
              <a:alphaModFix amt="14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9705109"/>
            <a:ext cx="18288000" cy="1163782"/>
            <a:chOff x="0" y="0"/>
            <a:chExt cx="24384000" cy="1551709"/>
          </a:xfrm>
        </p:grpSpPr>
        <p:sp>
          <p:nvSpPr>
            <p:cNvPr name="Freeform 4" id="4"/>
            <p:cNvSpPr/>
            <p:nvPr/>
          </p:nvSpPr>
          <p:spPr>
            <a:xfrm flipH="false" flipV="false" rot="0">
              <a:off x="0" y="0"/>
              <a:ext cx="8128000" cy="1551709"/>
            </a:xfrm>
            <a:custGeom>
              <a:avLst/>
              <a:gdLst/>
              <a:ahLst/>
              <a:cxnLst/>
              <a:rect r="r" b="b" t="t" l="l"/>
              <a:pathLst>
                <a:path h="1551709" w="8128000">
                  <a:moveTo>
                    <a:pt x="0" y="0"/>
                  </a:moveTo>
                  <a:lnTo>
                    <a:pt x="8128000" y="0"/>
                  </a:lnTo>
                  <a:lnTo>
                    <a:pt x="8128000" y="1551709"/>
                  </a:lnTo>
                  <a:lnTo>
                    <a:pt x="0" y="15517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8128000" y="0"/>
              <a:ext cx="8128000" cy="1551709"/>
            </a:xfrm>
            <a:custGeom>
              <a:avLst/>
              <a:gdLst/>
              <a:ahLst/>
              <a:cxnLst/>
              <a:rect r="r" b="b" t="t" l="l"/>
              <a:pathLst>
                <a:path h="1551709" w="8128000">
                  <a:moveTo>
                    <a:pt x="0" y="0"/>
                  </a:moveTo>
                  <a:lnTo>
                    <a:pt x="8128000" y="0"/>
                  </a:lnTo>
                  <a:lnTo>
                    <a:pt x="8128000" y="1551709"/>
                  </a:lnTo>
                  <a:lnTo>
                    <a:pt x="0" y="15517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256000" y="0"/>
              <a:ext cx="8128000" cy="1551709"/>
            </a:xfrm>
            <a:custGeom>
              <a:avLst/>
              <a:gdLst/>
              <a:ahLst/>
              <a:cxnLst/>
              <a:rect r="r" b="b" t="t" l="l"/>
              <a:pathLst>
                <a:path h="1551709" w="8128000">
                  <a:moveTo>
                    <a:pt x="0" y="0"/>
                  </a:moveTo>
                  <a:lnTo>
                    <a:pt x="8128000" y="0"/>
                  </a:lnTo>
                  <a:lnTo>
                    <a:pt x="8128000" y="1551709"/>
                  </a:lnTo>
                  <a:lnTo>
                    <a:pt x="0" y="15517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7" id="7"/>
          <p:cNvGrpSpPr/>
          <p:nvPr/>
        </p:nvGrpSpPr>
        <p:grpSpPr>
          <a:xfrm rot="0">
            <a:off x="1509980" y="1049997"/>
            <a:ext cx="15268040" cy="7145132"/>
            <a:chOff x="0" y="0"/>
            <a:chExt cx="4021212" cy="1881845"/>
          </a:xfrm>
        </p:grpSpPr>
        <p:sp>
          <p:nvSpPr>
            <p:cNvPr name="Freeform 8" id="8">
              <a:extLst>
                <a:ext uri="{C183D7F6-B498-43B3-948B-1728B52AA6E4}">
                  <adec:decorative xmlns:adec="http://schemas.microsoft.com/office/drawing/2017/decorative" val="1"/>
                </a:ext>
              </a:extLst>
            </p:cNvPr>
            <p:cNvSpPr/>
            <p:nvPr/>
          </p:nvSpPr>
          <p:spPr>
            <a:xfrm flipH="false" flipV="false" rot="0">
              <a:off x="0" y="0"/>
              <a:ext cx="4021212" cy="1881845"/>
            </a:xfrm>
            <a:custGeom>
              <a:avLst/>
              <a:gdLst/>
              <a:ahLst/>
              <a:cxnLst/>
              <a:rect r="r" b="b" t="t" l="l"/>
              <a:pathLst>
                <a:path h="1881845" w="4021212">
                  <a:moveTo>
                    <a:pt x="24846" y="0"/>
                  </a:moveTo>
                  <a:lnTo>
                    <a:pt x="3996366" y="0"/>
                  </a:lnTo>
                  <a:cubicBezTo>
                    <a:pt x="4010088" y="0"/>
                    <a:pt x="4021212" y="11124"/>
                    <a:pt x="4021212" y="24846"/>
                  </a:cubicBezTo>
                  <a:lnTo>
                    <a:pt x="4021212" y="1856999"/>
                  </a:lnTo>
                  <a:cubicBezTo>
                    <a:pt x="4021212" y="1870721"/>
                    <a:pt x="4010088" y="1881845"/>
                    <a:pt x="3996366" y="1881845"/>
                  </a:cubicBezTo>
                  <a:lnTo>
                    <a:pt x="24846" y="1881845"/>
                  </a:lnTo>
                  <a:cubicBezTo>
                    <a:pt x="11124" y="1881845"/>
                    <a:pt x="0" y="1870721"/>
                    <a:pt x="0" y="1856999"/>
                  </a:cubicBezTo>
                  <a:lnTo>
                    <a:pt x="0" y="24846"/>
                  </a:lnTo>
                  <a:cubicBezTo>
                    <a:pt x="0" y="11124"/>
                    <a:pt x="11124" y="0"/>
                    <a:pt x="24846" y="0"/>
                  </a:cubicBezTo>
                  <a:close/>
                </a:path>
              </a:pathLst>
            </a:custGeom>
            <a:solidFill>
              <a:srgbClr val="000000"/>
            </a:solidFill>
            <a:ln w="47625" cap="rnd">
              <a:solidFill>
                <a:srgbClr val="21EF80"/>
              </a:solidFill>
              <a:prstDash val="solid"/>
              <a:round/>
            </a:ln>
          </p:spPr>
        </p:sp>
        <p:sp>
          <p:nvSpPr>
            <p:cNvPr name="TextBox 9" id="9"/>
            <p:cNvSpPr txBox="true"/>
            <p:nvPr/>
          </p:nvSpPr>
          <p:spPr>
            <a:xfrm>
              <a:off x="0" y="-28575"/>
              <a:ext cx="4021212" cy="1910420"/>
            </a:xfrm>
            <a:prstGeom prst="rect">
              <a:avLst/>
            </a:prstGeom>
          </p:spPr>
          <p:txBody>
            <a:bodyPr anchor="ctr" rtlCol="false" tIns="254000" lIns="254000" bIns="254000" rIns="254000"/>
            <a:lstStyle/>
            <a:p>
              <a:pPr algn="ctr">
                <a:lnSpc>
                  <a:spcPts val="2100"/>
                </a:lnSpc>
              </a:pPr>
            </a:p>
          </p:txBody>
        </p:sp>
      </p:grpSp>
      <p:pic>
        <p:nvPicPr>
          <p:cNvPr name="Picture 10" id="10" descr="pixelated character with yellow hair"/>
          <p:cNvPicPr>
            <a:picLocks noChangeAspect="true"/>
          </p:cNvPicPr>
          <p:nvPr/>
        </p:nvPicPr>
        <p:blipFill>
          <a:blip r:embed="rId6"/>
          <a:srcRect l="0" t="0" r="0" b="0"/>
          <a:stretch>
            <a:fillRect/>
          </a:stretch>
        </p:blipFill>
        <p:spPr>
          <a:xfrm flipH="false" flipV="false" rot="0">
            <a:off x="2195034" y="7694576"/>
            <a:ext cx="1688848" cy="2010533"/>
          </a:xfrm>
          <a:prstGeom prst="rect">
            <a:avLst/>
          </a:prstGeom>
        </p:spPr>
      </p:pic>
      <p:sp>
        <p:nvSpPr>
          <p:cNvPr name="Freeform 11" id="11" descr="Start pixel art button"/>
          <p:cNvSpPr/>
          <p:nvPr/>
        </p:nvSpPr>
        <p:spPr>
          <a:xfrm flipH="false" flipV="false" rot="0">
            <a:off x="6244894" y="6151992"/>
            <a:ext cx="2196534" cy="938519"/>
          </a:xfrm>
          <a:custGeom>
            <a:avLst/>
            <a:gdLst/>
            <a:ahLst/>
            <a:cxnLst/>
            <a:rect r="r" b="b" t="t" l="l"/>
            <a:pathLst>
              <a:path h="938519" w="2196534">
                <a:moveTo>
                  <a:pt x="0" y="0"/>
                </a:moveTo>
                <a:lnTo>
                  <a:pt x="2196534" y="0"/>
                </a:lnTo>
                <a:lnTo>
                  <a:pt x="2196534" y="938519"/>
                </a:lnTo>
                <a:lnTo>
                  <a:pt x="0" y="9385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descr="Menu pixel art button"/>
          <p:cNvSpPr/>
          <p:nvPr/>
        </p:nvSpPr>
        <p:spPr>
          <a:xfrm flipH="false" flipV="false" rot="0">
            <a:off x="10355953" y="6228904"/>
            <a:ext cx="2196534" cy="942513"/>
          </a:xfrm>
          <a:custGeom>
            <a:avLst/>
            <a:gdLst/>
            <a:ahLst/>
            <a:cxnLst/>
            <a:rect r="r" b="b" t="t" l="l"/>
            <a:pathLst>
              <a:path h="942513" w="2196534">
                <a:moveTo>
                  <a:pt x="0" y="0"/>
                </a:moveTo>
                <a:lnTo>
                  <a:pt x="2196534" y="0"/>
                </a:lnTo>
                <a:lnTo>
                  <a:pt x="2196534" y="942513"/>
                </a:lnTo>
                <a:lnTo>
                  <a:pt x="0" y="94251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descr="health bar pixel art for Player 1"/>
          <p:cNvSpPr/>
          <p:nvPr/>
        </p:nvSpPr>
        <p:spPr>
          <a:xfrm flipH="false" flipV="false" rot="0">
            <a:off x="2695009" y="596383"/>
            <a:ext cx="2377744" cy="432317"/>
          </a:xfrm>
          <a:custGeom>
            <a:avLst/>
            <a:gdLst/>
            <a:ahLst/>
            <a:cxnLst/>
            <a:rect r="r" b="b" t="t" l="l"/>
            <a:pathLst>
              <a:path h="432317" w="2377744">
                <a:moveTo>
                  <a:pt x="0" y="0"/>
                </a:moveTo>
                <a:lnTo>
                  <a:pt x="2377745" y="0"/>
                </a:lnTo>
                <a:lnTo>
                  <a:pt x="2377745" y="432317"/>
                </a:lnTo>
                <a:lnTo>
                  <a:pt x="0" y="43231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4" id="14" descr="health bar pixel art for Player 2"/>
          <p:cNvSpPr/>
          <p:nvPr/>
        </p:nvSpPr>
        <p:spPr>
          <a:xfrm flipH="false" flipV="false" rot="0">
            <a:off x="13424017" y="670536"/>
            <a:ext cx="2087036" cy="379461"/>
          </a:xfrm>
          <a:custGeom>
            <a:avLst/>
            <a:gdLst/>
            <a:ahLst/>
            <a:cxnLst/>
            <a:rect r="r" b="b" t="t" l="l"/>
            <a:pathLst>
              <a:path h="379461" w="2087036">
                <a:moveTo>
                  <a:pt x="0" y="0"/>
                </a:moveTo>
                <a:lnTo>
                  <a:pt x="2087036" y="0"/>
                </a:lnTo>
                <a:lnTo>
                  <a:pt x="2087036" y="379461"/>
                </a:lnTo>
                <a:lnTo>
                  <a:pt x="0" y="37946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5" id="15" descr="pixelated cat illustration"/>
          <p:cNvSpPr/>
          <p:nvPr/>
        </p:nvSpPr>
        <p:spPr>
          <a:xfrm flipH="true" flipV="false" rot="0">
            <a:off x="16356666" y="8614008"/>
            <a:ext cx="1855950" cy="1091101"/>
          </a:xfrm>
          <a:custGeom>
            <a:avLst/>
            <a:gdLst/>
            <a:ahLst/>
            <a:cxnLst/>
            <a:rect r="r" b="b" t="t" l="l"/>
            <a:pathLst>
              <a:path h="1091101" w="1855950">
                <a:moveTo>
                  <a:pt x="1855950" y="0"/>
                </a:moveTo>
                <a:lnTo>
                  <a:pt x="0" y="0"/>
                </a:lnTo>
                <a:lnTo>
                  <a:pt x="0" y="1091101"/>
                </a:lnTo>
                <a:lnTo>
                  <a:pt x="1855950" y="1091101"/>
                </a:lnTo>
                <a:lnTo>
                  <a:pt x="1855950" y="0"/>
                </a:lnTo>
                <a:close/>
              </a:path>
            </a:pathLst>
          </a:custGeom>
          <a:blipFill>
            <a:blip r:embed="rId15">
              <a:extLst>
                <a:ext uri="{96DAC541-7B7A-43D3-8B79-37D633B846F1}">
                  <asvg:svgBlip xmlns:asvg="http://schemas.microsoft.com/office/drawing/2016/SVG/main" r:embed="rId16"/>
                </a:ext>
              </a:extLst>
            </a:blip>
            <a:stretch>
              <a:fillRect l="0" t="0" r="0" b="-10100"/>
            </a:stretch>
          </a:blipFill>
        </p:spPr>
      </p:sp>
      <p:sp>
        <p:nvSpPr>
          <p:cNvPr name="Freeform 16" id="16" descr="pixelated street lamp"/>
          <p:cNvSpPr/>
          <p:nvPr/>
        </p:nvSpPr>
        <p:spPr>
          <a:xfrm flipH="false" flipV="false" rot="0">
            <a:off x="375433" y="6228904"/>
            <a:ext cx="2319577" cy="3476205"/>
          </a:xfrm>
          <a:custGeom>
            <a:avLst/>
            <a:gdLst/>
            <a:ahLst/>
            <a:cxnLst/>
            <a:rect r="r" b="b" t="t" l="l"/>
            <a:pathLst>
              <a:path h="3476205" w="2319577">
                <a:moveTo>
                  <a:pt x="0" y="0"/>
                </a:moveTo>
                <a:lnTo>
                  <a:pt x="2319576" y="0"/>
                </a:lnTo>
                <a:lnTo>
                  <a:pt x="2319576" y="3476205"/>
                </a:lnTo>
                <a:lnTo>
                  <a:pt x="0" y="3476205"/>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pic>
        <p:nvPicPr>
          <p:cNvPr name="Picture 17" id="17" descr="pixelated yellow star slightly bouncing"/>
          <p:cNvPicPr>
            <a:picLocks noChangeAspect="true"/>
          </p:cNvPicPr>
          <p:nvPr/>
        </p:nvPicPr>
        <p:blipFill>
          <a:blip r:embed="rId19">
            <a:alphaModFix amt="71000"/>
          </a:blip>
          <a:srcRect l="0" t="0" r="0" b="0"/>
          <a:stretch>
            <a:fillRect/>
          </a:stretch>
        </p:blipFill>
        <p:spPr>
          <a:xfrm flipH="false" flipV="false" rot="604890">
            <a:off x="17509575" y="4896612"/>
            <a:ext cx="554300" cy="577396"/>
          </a:xfrm>
          <a:prstGeom prst="rect">
            <a:avLst/>
          </a:prstGeom>
        </p:spPr>
      </p:pic>
      <p:pic>
        <p:nvPicPr>
          <p:cNvPr name="Picture 18" id="18" descr="pixelated yellow star slightly bouncing"/>
          <p:cNvPicPr>
            <a:picLocks noChangeAspect="true"/>
          </p:cNvPicPr>
          <p:nvPr/>
        </p:nvPicPr>
        <p:blipFill>
          <a:blip r:embed="rId19">
            <a:alphaModFix amt="71000"/>
          </a:blip>
          <a:srcRect l="0" t="0" r="0" b="0"/>
          <a:stretch>
            <a:fillRect/>
          </a:stretch>
        </p:blipFill>
        <p:spPr>
          <a:xfrm flipH="false" flipV="false" rot="-1221735">
            <a:off x="17085962" y="3338385"/>
            <a:ext cx="397359" cy="413915"/>
          </a:xfrm>
          <a:prstGeom prst="rect">
            <a:avLst/>
          </a:prstGeom>
        </p:spPr>
      </p:pic>
      <p:pic>
        <p:nvPicPr>
          <p:cNvPr name="Picture 19" id="19" descr="pixelated yellow star slightly bouncing"/>
          <p:cNvPicPr>
            <a:picLocks noChangeAspect="true"/>
          </p:cNvPicPr>
          <p:nvPr/>
        </p:nvPicPr>
        <p:blipFill>
          <a:blip r:embed="rId19">
            <a:alphaModFix amt="71000"/>
          </a:blip>
          <a:srcRect l="0" t="0" r="0" b="0"/>
          <a:stretch>
            <a:fillRect/>
          </a:stretch>
        </p:blipFill>
        <p:spPr>
          <a:xfrm flipH="false" flipV="false" rot="0">
            <a:off x="17517576" y="1957766"/>
            <a:ext cx="269149" cy="280364"/>
          </a:xfrm>
          <a:prstGeom prst="rect">
            <a:avLst/>
          </a:prstGeom>
        </p:spPr>
      </p:pic>
      <p:pic>
        <p:nvPicPr>
          <p:cNvPr name="Picture 20" id="20" descr="pixelated yellow star slightly bouncing"/>
          <p:cNvPicPr>
            <a:picLocks noChangeAspect="true"/>
          </p:cNvPicPr>
          <p:nvPr/>
        </p:nvPicPr>
        <p:blipFill>
          <a:blip r:embed="rId19">
            <a:alphaModFix amt="71000"/>
          </a:blip>
          <a:srcRect l="0" t="0" r="0" b="0"/>
          <a:stretch>
            <a:fillRect/>
          </a:stretch>
        </p:blipFill>
        <p:spPr>
          <a:xfrm flipH="false" flipV="false" rot="-599390">
            <a:off x="421312" y="5056909"/>
            <a:ext cx="554300" cy="577396"/>
          </a:xfrm>
          <a:prstGeom prst="rect">
            <a:avLst/>
          </a:prstGeom>
        </p:spPr>
      </p:pic>
      <p:pic>
        <p:nvPicPr>
          <p:cNvPr name="Picture 21" id="21" descr="pixelated yellow star slightly bouncing"/>
          <p:cNvPicPr>
            <a:picLocks noChangeAspect="true"/>
          </p:cNvPicPr>
          <p:nvPr/>
        </p:nvPicPr>
        <p:blipFill>
          <a:blip r:embed="rId19">
            <a:alphaModFix amt="71000"/>
          </a:blip>
          <a:srcRect l="0" t="0" r="0" b="0"/>
          <a:stretch>
            <a:fillRect/>
          </a:stretch>
        </p:blipFill>
        <p:spPr>
          <a:xfrm flipH="false" flipV="false" rot="368085">
            <a:off x="788009" y="3418711"/>
            <a:ext cx="397359" cy="413915"/>
          </a:xfrm>
          <a:prstGeom prst="rect">
            <a:avLst/>
          </a:prstGeom>
        </p:spPr>
      </p:pic>
      <p:pic>
        <p:nvPicPr>
          <p:cNvPr name="Picture 22" id="22" descr="pixelated yellow star slightly bouncing"/>
          <p:cNvPicPr>
            <a:picLocks noChangeAspect="true"/>
          </p:cNvPicPr>
          <p:nvPr/>
        </p:nvPicPr>
        <p:blipFill>
          <a:blip r:embed="rId19">
            <a:alphaModFix amt="71000"/>
          </a:blip>
          <a:srcRect l="0" t="0" r="0" b="0"/>
          <a:stretch>
            <a:fillRect/>
          </a:stretch>
        </p:blipFill>
        <p:spPr>
          <a:xfrm flipH="false" flipV="false" rot="-980286">
            <a:off x="463881" y="1925570"/>
            <a:ext cx="269149" cy="280364"/>
          </a:xfrm>
          <a:prstGeom prst="rect">
            <a:avLst/>
          </a:prstGeom>
        </p:spPr>
      </p:pic>
      <p:pic>
        <p:nvPicPr>
          <p:cNvPr name="Picture 23" id="23" descr="pixelated button slightly bouncing from lower right to upper left"/>
          <p:cNvPicPr>
            <a:picLocks noChangeAspect="true"/>
          </p:cNvPicPr>
          <p:nvPr/>
        </p:nvPicPr>
        <p:blipFill>
          <a:blip r:embed="rId20"/>
          <a:srcRect l="0" t="0" r="0" b="0"/>
          <a:stretch>
            <a:fillRect/>
          </a:stretch>
        </p:blipFill>
        <p:spPr>
          <a:xfrm flipH="false" flipV="false" rot="0">
            <a:off x="7952391" y="6621251"/>
            <a:ext cx="978075" cy="934061"/>
          </a:xfrm>
          <a:prstGeom prst="rect">
            <a:avLst/>
          </a:prstGeom>
        </p:spPr>
      </p:pic>
      <p:sp>
        <p:nvSpPr>
          <p:cNvPr name="TextBox 24" id="24"/>
          <p:cNvSpPr txBox="true"/>
          <p:nvPr/>
        </p:nvSpPr>
        <p:spPr>
          <a:xfrm rot="0">
            <a:off x="15511053" y="682309"/>
            <a:ext cx="1952265" cy="336677"/>
          </a:xfrm>
          <a:prstGeom prst="rect">
            <a:avLst/>
          </a:prstGeom>
        </p:spPr>
        <p:txBody>
          <a:bodyPr anchor="t" rtlCol="false" tIns="0" lIns="0" bIns="0" rIns="0">
            <a:spAutoFit/>
          </a:bodyPr>
          <a:lstStyle/>
          <a:p>
            <a:pPr algn="r">
              <a:lnSpc>
                <a:spcPts val="2463"/>
              </a:lnSpc>
            </a:pPr>
            <a:r>
              <a:rPr lang="en-US" sz="2199">
                <a:solidFill>
                  <a:srgbClr val="FF63D8"/>
                </a:solidFill>
                <a:latin typeface="Arcade Gamer"/>
                <a:ea typeface="Arcade Gamer"/>
                <a:cs typeface="Arcade Gamer"/>
                <a:sym typeface="Arcade Gamer"/>
              </a:rPr>
              <a:t>PLAYER 2</a:t>
            </a:r>
          </a:p>
        </p:txBody>
      </p:sp>
      <p:sp>
        <p:nvSpPr>
          <p:cNvPr name="TextBox 25" id="25"/>
          <p:cNvSpPr txBox="true"/>
          <p:nvPr/>
        </p:nvSpPr>
        <p:spPr>
          <a:xfrm rot="0">
            <a:off x="828291" y="639714"/>
            <a:ext cx="1866718" cy="336677"/>
          </a:xfrm>
          <a:prstGeom prst="rect">
            <a:avLst/>
          </a:prstGeom>
        </p:spPr>
        <p:txBody>
          <a:bodyPr anchor="t" rtlCol="false" tIns="0" lIns="0" bIns="0" rIns="0">
            <a:spAutoFit/>
          </a:bodyPr>
          <a:lstStyle/>
          <a:p>
            <a:pPr algn="l">
              <a:lnSpc>
                <a:spcPts val="2463"/>
              </a:lnSpc>
            </a:pPr>
            <a:r>
              <a:rPr lang="en-US" sz="2199">
                <a:solidFill>
                  <a:srgbClr val="585EFF"/>
                </a:solidFill>
                <a:latin typeface="Arcade Gamer"/>
                <a:ea typeface="Arcade Gamer"/>
                <a:cs typeface="Arcade Gamer"/>
                <a:sym typeface="Arcade Gamer"/>
              </a:rPr>
              <a:t>PLAYER 1</a:t>
            </a:r>
          </a:p>
        </p:txBody>
      </p:sp>
      <p:sp>
        <p:nvSpPr>
          <p:cNvPr name="TextBox 26" id="26"/>
          <p:cNvSpPr txBox="true"/>
          <p:nvPr/>
        </p:nvSpPr>
        <p:spPr>
          <a:xfrm rot="0">
            <a:off x="2361856" y="2470934"/>
            <a:ext cx="13564288" cy="3088003"/>
          </a:xfrm>
          <a:prstGeom prst="rect">
            <a:avLst/>
          </a:prstGeom>
        </p:spPr>
        <p:txBody>
          <a:bodyPr anchor="t" rtlCol="false" tIns="0" lIns="0" bIns="0" rIns="0">
            <a:spAutoFit/>
          </a:bodyPr>
          <a:lstStyle/>
          <a:p>
            <a:pPr algn="ctr">
              <a:lnSpc>
                <a:spcPts val="11759"/>
              </a:lnSpc>
            </a:pPr>
            <a:r>
              <a:rPr lang="en-US" sz="10499">
                <a:solidFill>
                  <a:srgbClr val="FF63D8"/>
                </a:solidFill>
                <a:latin typeface="Arcade Gamer"/>
                <a:ea typeface="Arcade Gamer"/>
                <a:cs typeface="Arcade Gamer"/>
                <a:sym typeface="Arcade Gamer"/>
              </a:rPr>
              <a:t>FROM NUMBERS TO PIXELS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3322642" y="4768857"/>
            <a:ext cx="5112263" cy="5112263"/>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5715000" y="6350000"/>
                  </a:moveTo>
                  <a:lnTo>
                    <a:pt x="635000" y="6350000"/>
                  </a:lnTo>
                  <a:cubicBezTo>
                    <a:pt x="284480" y="6350000"/>
                    <a:pt x="0" y="6065520"/>
                    <a:pt x="0" y="5715000"/>
                  </a:cubicBezTo>
                  <a:lnTo>
                    <a:pt x="0" y="635000"/>
                  </a:lnTo>
                  <a:cubicBezTo>
                    <a:pt x="0" y="284480"/>
                    <a:pt x="284480" y="0"/>
                    <a:pt x="635000" y="0"/>
                  </a:cubicBezTo>
                  <a:lnTo>
                    <a:pt x="5715000" y="0"/>
                  </a:lnTo>
                  <a:cubicBezTo>
                    <a:pt x="6065520" y="0"/>
                    <a:pt x="6350000" y="284480"/>
                    <a:pt x="6350000" y="635000"/>
                  </a:cubicBezTo>
                  <a:lnTo>
                    <a:pt x="6350000" y="5715000"/>
                  </a:lnTo>
                  <a:cubicBezTo>
                    <a:pt x="6350000" y="6065520"/>
                    <a:pt x="6065520" y="6350000"/>
                    <a:pt x="5715000" y="6350000"/>
                  </a:cubicBezTo>
                  <a:close/>
                </a:path>
              </a:pathLst>
            </a:custGeom>
            <a:blipFill>
              <a:blip r:embed="rId2"/>
              <a:stretch>
                <a:fillRect l="-49999" t="0" r="-50000" b="0"/>
              </a:stretch>
            </a:blipFill>
          </p:spPr>
        </p:sp>
      </p:grpSp>
      <p:sp>
        <p:nvSpPr>
          <p:cNvPr name="Freeform 4" id="4">
            <a:extLst>
              <a:ext uri="{C183D7F6-B498-43B3-948B-1728B52AA6E4}">
                <adec:decorative xmlns:adec="http://schemas.microsoft.com/office/drawing/2017/decorative" val="1"/>
              </a:ext>
            </a:extLst>
          </p:cNvPr>
          <p:cNvSpPr/>
          <p:nvPr/>
        </p:nvSpPr>
        <p:spPr>
          <a:xfrm flipH="false" flipV="false" rot="0">
            <a:off x="-92985" y="-104608"/>
            <a:ext cx="18473970" cy="10391608"/>
          </a:xfrm>
          <a:custGeom>
            <a:avLst/>
            <a:gdLst/>
            <a:ahLst/>
            <a:cxnLst/>
            <a:rect r="r" b="b" t="t" l="l"/>
            <a:pathLst>
              <a:path h="10391608" w="18473970">
                <a:moveTo>
                  <a:pt x="0" y="0"/>
                </a:moveTo>
                <a:lnTo>
                  <a:pt x="18473970" y="0"/>
                </a:lnTo>
                <a:lnTo>
                  <a:pt x="18473970" y="10391608"/>
                </a:lnTo>
                <a:lnTo>
                  <a:pt x="0" y="10391608"/>
                </a:lnTo>
                <a:lnTo>
                  <a:pt x="0" y="0"/>
                </a:lnTo>
                <a:close/>
              </a:path>
            </a:pathLst>
          </a:custGeom>
          <a:blipFill>
            <a:blip r:embed="rId3">
              <a:alphaModFix amt="14000"/>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0" y="9735035"/>
            <a:ext cx="21945600" cy="1103930"/>
            <a:chOff x="0" y="0"/>
            <a:chExt cx="29260800" cy="1471907"/>
          </a:xfrm>
        </p:grpSpPr>
        <p:sp>
          <p:nvSpPr>
            <p:cNvPr name="Freeform 6" id="6"/>
            <p:cNvSpPr/>
            <p:nvPr/>
          </p:nvSpPr>
          <p:spPr>
            <a:xfrm flipH="false" flipV="false" rot="0">
              <a:off x="0" y="0"/>
              <a:ext cx="9753600" cy="1471907"/>
            </a:xfrm>
            <a:custGeom>
              <a:avLst/>
              <a:gdLst/>
              <a:ahLst/>
              <a:cxnLst/>
              <a:rect r="r" b="b" t="t" l="l"/>
              <a:pathLst>
                <a:path h="1471907" w="9753600">
                  <a:moveTo>
                    <a:pt x="0" y="0"/>
                  </a:moveTo>
                  <a:lnTo>
                    <a:pt x="9753600" y="0"/>
                  </a:lnTo>
                  <a:lnTo>
                    <a:pt x="9753600" y="1471907"/>
                  </a:lnTo>
                  <a:lnTo>
                    <a:pt x="0" y="147190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9753600" y="0"/>
              <a:ext cx="9753600" cy="1471907"/>
            </a:xfrm>
            <a:custGeom>
              <a:avLst/>
              <a:gdLst/>
              <a:ahLst/>
              <a:cxnLst/>
              <a:rect r="r" b="b" t="t" l="l"/>
              <a:pathLst>
                <a:path h="1471907" w="9753600">
                  <a:moveTo>
                    <a:pt x="0" y="0"/>
                  </a:moveTo>
                  <a:lnTo>
                    <a:pt x="9753600" y="0"/>
                  </a:lnTo>
                  <a:lnTo>
                    <a:pt x="9753600" y="1471907"/>
                  </a:lnTo>
                  <a:lnTo>
                    <a:pt x="0" y="147190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9507200" y="0"/>
              <a:ext cx="9753600" cy="1471907"/>
            </a:xfrm>
            <a:custGeom>
              <a:avLst/>
              <a:gdLst/>
              <a:ahLst/>
              <a:cxnLst/>
              <a:rect r="r" b="b" t="t" l="l"/>
              <a:pathLst>
                <a:path h="1471907" w="9753600">
                  <a:moveTo>
                    <a:pt x="0" y="0"/>
                  </a:moveTo>
                  <a:lnTo>
                    <a:pt x="9753600" y="0"/>
                  </a:lnTo>
                  <a:lnTo>
                    <a:pt x="9753600" y="1471907"/>
                  </a:lnTo>
                  <a:lnTo>
                    <a:pt x="0" y="147190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grpSp>
        <p:nvGrpSpPr>
          <p:cNvPr name="Group 9" id="9"/>
          <p:cNvGrpSpPr/>
          <p:nvPr/>
        </p:nvGrpSpPr>
        <p:grpSpPr>
          <a:xfrm rot="0">
            <a:off x="393718" y="3057545"/>
            <a:ext cx="9628022" cy="5548103"/>
            <a:chOff x="0" y="0"/>
            <a:chExt cx="2535775" cy="1461229"/>
          </a:xfrm>
        </p:grpSpPr>
        <p:sp>
          <p:nvSpPr>
            <p:cNvPr name="Freeform 10" id="10">
              <a:extLst>
                <a:ext uri="{C183D7F6-B498-43B3-948B-1728B52AA6E4}">
                  <adec:decorative xmlns:adec="http://schemas.microsoft.com/office/drawing/2017/decorative" val="1"/>
                </a:ext>
              </a:extLst>
            </p:cNvPr>
            <p:cNvSpPr/>
            <p:nvPr/>
          </p:nvSpPr>
          <p:spPr>
            <a:xfrm flipH="false" flipV="false" rot="0">
              <a:off x="0" y="0"/>
              <a:ext cx="2535775" cy="1461229"/>
            </a:xfrm>
            <a:custGeom>
              <a:avLst/>
              <a:gdLst/>
              <a:ahLst/>
              <a:cxnLst/>
              <a:rect r="r" b="b" t="t" l="l"/>
              <a:pathLst>
                <a:path h="1461229" w="2535775">
                  <a:moveTo>
                    <a:pt x="39401" y="0"/>
                  </a:moveTo>
                  <a:lnTo>
                    <a:pt x="2496374" y="0"/>
                  </a:lnTo>
                  <a:cubicBezTo>
                    <a:pt x="2506824" y="0"/>
                    <a:pt x="2516846" y="4151"/>
                    <a:pt x="2524235" y="11540"/>
                  </a:cubicBezTo>
                  <a:cubicBezTo>
                    <a:pt x="2531624" y="18929"/>
                    <a:pt x="2535775" y="28951"/>
                    <a:pt x="2535775" y="39401"/>
                  </a:cubicBezTo>
                  <a:lnTo>
                    <a:pt x="2535775" y="1421828"/>
                  </a:lnTo>
                  <a:cubicBezTo>
                    <a:pt x="2535775" y="1432277"/>
                    <a:pt x="2531624" y="1442299"/>
                    <a:pt x="2524235" y="1449688"/>
                  </a:cubicBezTo>
                  <a:cubicBezTo>
                    <a:pt x="2516846" y="1457078"/>
                    <a:pt x="2506824" y="1461229"/>
                    <a:pt x="2496374" y="1461229"/>
                  </a:cubicBezTo>
                  <a:lnTo>
                    <a:pt x="39401" y="1461229"/>
                  </a:lnTo>
                  <a:cubicBezTo>
                    <a:pt x="28951" y="1461229"/>
                    <a:pt x="18929" y="1457078"/>
                    <a:pt x="11540" y="1449688"/>
                  </a:cubicBezTo>
                  <a:cubicBezTo>
                    <a:pt x="4151" y="1442299"/>
                    <a:pt x="0" y="1432277"/>
                    <a:pt x="0" y="1421828"/>
                  </a:cubicBezTo>
                  <a:lnTo>
                    <a:pt x="0" y="39401"/>
                  </a:lnTo>
                  <a:cubicBezTo>
                    <a:pt x="0" y="28951"/>
                    <a:pt x="4151" y="18929"/>
                    <a:pt x="11540" y="11540"/>
                  </a:cubicBezTo>
                  <a:cubicBezTo>
                    <a:pt x="18929" y="4151"/>
                    <a:pt x="28951" y="0"/>
                    <a:pt x="39401" y="0"/>
                  </a:cubicBezTo>
                  <a:close/>
                </a:path>
              </a:pathLst>
            </a:custGeom>
            <a:solidFill>
              <a:srgbClr val="000000"/>
            </a:solidFill>
            <a:ln w="47625" cap="rnd">
              <a:solidFill>
                <a:srgbClr val="21EF80"/>
              </a:solidFill>
              <a:prstDash val="solid"/>
              <a:round/>
            </a:ln>
          </p:spPr>
        </p:sp>
        <p:sp>
          <p:nvSpPr>
            <p:cNvPr name="TextBox 11" id="11"/>
            <p:cNvSpPr txBox="true"/>
            <p:nvPr/>
          </p:nvSpPr>
          <p:spPr>
            <a:xfrm>
              <a:off x="0" y="-57150"/>
              <a:ext cx="2535775" cy="1518379"/>
            </a:xfrm>
            <a:prstGeom prst="rect">
              <a:avLst/>
            </a:prstGeom>
          </p:spPr>
          <p:txBody>
            <a:bodyPr anchor="t" rtlCol="false" tIns="254000" lIns="254000" bIns="254000" rIns="254000"/>
            <a:lstStyle/>
            <a:p>
              <a:pPr algn="l">
                <a:lnSpc>
                  <a:spcPts val="3359"/>
                </a:lnSpc>
              </a:pPr>
            </a:p>
            <a:p>
              <a:pPr algn="l">
                <a:lnSpc>
                  <a:spcPts val="3359"/>
                </a:lnSpc>
              </a:pPr>
              <a:r>
                <a:rPr lang="en-US" sz="2399">
                  <a:solidFill>
                    <a:srgbClr val="FFFFFF"/>
                  </a:solidFill>
                  <a:latin typeface="Disket Mono"/>
                  <a:ea typeface="Disket Mono"/>
                  <a:cs typeface="Disket Mono"/>
                  <a:sym typeface="Disket Mono"/>
                </a:rPr>
                <a:t>    </a:t>
              </a:r>
            </a:p>
            <a:p>
              <a:pPr algn="l">
                <a:lnSpc>
                  <a:spcPts val="3359"/>
                </a:lnSpc>
              </a:pPr>
            </a:p>
          </p:txBody>
        </p:sp>
      </p:grpSp>
      <p:grpSp>
        <p:nvGrpSpPr>
          <p:cNvPr name="Group 12" id="12"/>
          <p:cNvGrpSpPr>
            <a:grpSpLocks noChangeAspect="true"/>
          </p:cNvGrpSpPr>
          <p:nvPr/>
        </p:nvGrpSpPr>
        <p:grpSpPr>
          <a:xfrm rot="0">
            <a:off x="10972800" y="1928917"/>
            <a:ext cx="3902679" cy="3902679"/>
            <a:chOff x="0" y="0"/>
            <a:chExt cx="6350000" cy="6350000"/>
          </a:xfrm>
        </p:grpSpPr>
        <p:sp>
          <p:nvSpPr>
            <p:cNvPr name="Freeform 13" id="13"/>
            <p:cNvSpPr/>
            <p:nvPr/>
          </p:nvSpPr>
          <p:spPr>
            <a:xfrm flipH="false" flipV="false" rot="0">
              <a:off x="0" y="0"/>
              <a:ext cx="6350000" cy="6350000"/>
            </a:xfrm>
            <a:custGeom>
              <a:avLst/>
              <a:gdLst/>
              <a:ahLst/>
              <a:cxnLst/>
              <a:rect r="r" b="b" t="t" l="l"/>
              <a:pathLst>
                <a:path h="6350000" w="6350000">
                  <a:moveTo>
                    <a:pt x="5715000" y="6350000"/>
                  </a:moveTo>
                  <a:lnTo>
                    <a:pt x="635000" y="6350000"/>
                  </a:lnTo>
                  <a:cubicBezTo>
                    <a:pt x="284480" y="6350000"/>
                    <a:pt x="0" y="6065520"/>
                    <a:pt x="0" y="5715000"/>
                  </a:cubicBezTo>
                  <a:lnTo>
                    <a:pt x="0" y="635000"/>
                  </a:lnTo>
                  <a:cubicBezTo>
                    <a:pt x="0" y="284480"/>
                    <a:pt x="284480" y="0"/>
                    <a:pt x="635000" y="0"/>
                  </a:cubicBezTo>
                  <a:lnTo>
                    <a:pt x="5715000" y="0"/>
                  </a:lnTo>
                  <a:cubicBezTo>
                    <a:pt x="6065520" y="0"/>
                    <a:pt x="6350000" y="284480"/>
                    <a:pt x="6350000" y="635000"/>
                  </a:cubicBezTo>
                  <a:lnTo>
                    <a:pt x="6350000" y="5715000"/>
                  </a:lnTo>
                  <a:cubicBezTo>
                    <a:pt x="6350000" y="6065520"/>
                    <a:pt x="6065520" y="6350000"/>
                    <a:pt x="5715000" y="6350000"/>
                  </a:cubicBezTo>
                  <a:close/>
                </a:path>
              </a:pathLst>
            </a:custGeom>
            <a:blipFill>
              <a:blip r:embed="rId7"/>
              <a:stretch>
                <a:fillRect l="0" t="0" r="0" b="0"/>
              </a:stretch>
            </a:blipFill>
          </p:spPr>
        </p:sp>
      </p:grpSp>
      <p:sp>
        <p:nvSpPr>
          <p:cNvPr name="TextBox 14" id="14"/>
          <p:cNvSpPr txBox="true"/>
          <p:nvPr/>
        </p:nvSpPr>
        <p:spPr>
          <a:xfrm rot="0">
            <a:off x="840723" y="3792993"/>
            <a:ext cx="8253741" cy="4015359"/>
          </a:xfrm>
          <a:prstGeom prst="rect">
            <a:avLst/>
          </a:prstGeom>
        </p:spPr>
        <p:txBody>
          <a:bodyPr anchor="t" rtlCol="false" tIns="0" lIns="0" bIns="0" rIns="0">
            <a:spAutoFit/>
          </a:bodyPr>
          <a:lstStyle/>
          <a:p>
            <a:pPr algn="l" marL="518160" indent="-259080" lvl="1">
              <a:lnSpc>
                <a:spcPts val="2688"/>
              </a:lnSpc>
              <a:buFont typeface="Arial"/>
              <a:buChar char="•"/>
            </a:pPr>
            <a:r>
              <a:rPr lang="en-US" sz="2400">
                <a:solidFill>
                  <a:srgbClr val="FFFFFF"/>
                </a:solidFill>
                <a:latin typeface="Disket Mono"/>
                <a:ea typeface="Disket Mono"/>
                <a:cs typeface="Disket Mono"/>
                <a:sym typeface="Disket Mono"/>
              </a:rPr>
              <a:t>FRACTALS ARE COMPLEX PATTERNS THAT REPEAT AT DIFFERENT SCALES, SHOWING SELF-SIMILARITY.</a:t>
            </a:r>
          </a:p>
          <a:p>
            <a:pPr algn="l">
              <a:lnSpc>
                <a:spcPts val="2688"/>
              </a:lnSpc>
            </a:pPr>
          </a:p>
          <a:p>
            <a:pPr algn="l">
              <a:lnSpc>
                <a:spcPts val="2688"/>
              </a:lnSpc>
            </a:pPr>
          </a:p>
          <a:p>
            <a:pPr algn="l" marL="518160" indent="-259080" lvl="1">
              <a:lnSpc>
                <a:spcPts val="2688"/>
              </a:lnSpc>
              <a:buFont typeface="Arial"/>
              <a:buChar char="•"/>
            </a:pPr>
            <a:r>
              <a:rPr lang="en-US" sz="2400">
                <a:solidFill>
                  <a:srgbClr val="FFFFFF"/>
                </a:solidFill>
                <a:latin typeface="Disket Mono"/>
                <a:ea typeface="Disket Mono"/>
                <a:cs typeface="Disket Mono"/>
                <a:sym typeface="Disket Mono"/>
              </a:rPr>
              <a:t>THEY ARE MATHEMATICALLY GENERATED BUT LOOK NATURAL.</a:t>
            </a:r>
          </a:p>
          <a:p>
            <a:pPr algn="l">
              <a:lnSpc>
                <a:spcPts val="2688"/>
              </a:lnSpc>
            </a:pPr>
          </a:p>
          <a:p>
            <a:pPr algn="l">
              <a:lnSpc>
                <a:spcPts val="2688"/>
              </a:lnSpc>
            </a:pPr>
          </a:p>
          <a:p>
            <a:pPr algn="l" marL="518160" indent="-259080" lvl="1">
              <a:lnSpc>
                <a:spcPts val="2688"/>
              </a:lnSpc>
              <a:buFont typeface="Arial"/>
              <a:buChar char="•"/>
            </a:pPr>
            <a:r>
              <a:rPr lang="en-US" sz="2400">
                <a:solidFill>
                  <a:srgbClr val="FFFFFF"/>
                </a:solidFill>
                <a:latin typeface="Disket Mono"/>
                <a:ea typeface="Disket Mono"/>
                <a:cs typeface="Disket Mono"/>
                <a:sym typeface="Disket Mono"/>
              </a:rPr>
              <a:t> USED IN COMPUTER GRAPHICS TO CREATE REALISTIC TEXTURES, TERRAINS, AND EFFECTS IN VIDEO GAMES.</a:t>
            </a:r>
          </a:p>
        </p:txBody>
      </p:sp>
      <p:sp>
        <p:nvSpPr>
          <p:cNvPr name="TextBox 15" id="15"/>
          <p:cNvSpPr txBox="true"/>
          <p:nvPr/>
        </p:nvSpPr>
        <p:spPr>
          <a:xfrm rot="0">
            <a:off x="516386" y="1992103"/>
            <a:ext cx="8681534" cy="693420"/>
          </a:xfrm>
          <a:prstGeom prst="rect">
            <a:avLst/>
          </a:prstGeom>
        </p:spPr>
        <p:txBody>
          <a:bodyPr anchor="t" rtlCol="false" tIns="0" lIns="0" bIns="0" rIns="0">
            <a:spAutoFit/>
          </a:bodyPr>
          <a:lstStyle/>
          <a:p>
            <a:pPr algn="ctr">
              <a:lnSpc>
                <a:spcPts val="5040"/>
              </a:lnSpc>
            </a:pPr>
            <a:r>
              <a:rPr lang="en-US" sz="4500">
                <a:solidFill>
                  <a:srgbClr val="FFFFFF"/>
                </a:solidFill>
                <a:latin typeface="Arcade Gamer"/>
                <a:ea typeface="Arcade Gamer"/>
                <a:cs typeface="Arcade Gamer"/>
                <a:sym typeface="Arcade Gamer"/>
              </a:rPr>
              <a:t>WHAT ARE FRACTALS?</a:t>
            </a:r>
          </a:p>
        </p:txBody>
      </p:sp>
      <p:sp>
        <p:nvSpPr>
          <p:cNvPr name="Freeform 16" id="16" descr="pixelated five hearts"/>
          <p:cNvSpPr/>
          <p:nvPr/>
        </p:nvSpPr>
        <p:spPr>
          <a:xfrm flipH="false" flipV="false" rot="0">
            <a:off x="14000181" y="719461"/>
            <a:ext cx="2193866" cy="362985"/>
          </a:xfrm>
          <a:custGeom>
            <a:avLst/>
            <a:gdLst/>
            <a:ahLst/>
            <a:cxnLst/>
            <a:rect r="r" b="b" t="t" l="l"/>
            <a:pathLst>
              <a:path h="362985" w="2193866">
                <a:moveTo>
                  <a:pt x="0" y="0"/>
                </a:moveTo>
                <a:lnTo>
                  <a:pt x="2193866" y="0"/>
                </a:lnTo>
                <a:lnTo>
                  <a:pt x="2193866" y="362985"/>
                </a:lnTo>
                <a:lnTo>
                  <a:pt x="0" y="36298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7" id="17" descr="pixelated Menu button"/>
          <p:cNvSpPr/>
          <p:nvPr/>
        </p:nvSpPr>
        <p:spPr>
          <a:xfrm flipH="false" flipV="false" rot="0">
            <a:off x="1028700" y="668737"/>
            <a:ext cx="1082363" cy="464432"/>
          </a:xfrm>
          <a:custGeom>
            <a:avLst/>
            <a:gdLst/>
            <a:ahLst/>
            <a:cxnLst/>
            <a:rect r="r" b="b" t="t" l="l"/>
            <a:pathLst>
              <a:path h="464432" w="1082363">
                <a:moveTo>
                  <a:pt x="0" y="0"/>
                </a:moveTo>
                <a:lnTo>
                  <a:pt x="1082363" y="0"/>
                </a:lnTo>
                <a:lnTo>
                  <a:pt x="1082363" y="464432"/>
                </a:lnTo>
                <a:lnTo>
                  <a:pt x="0" y="46443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8" id="18"/>
          <p:cNvGrpSpPr/>
          <p:nvPr/>
        </p:nvGrpSpPr>
        <p:grpSpPr>
          <a:xfrm rot="0">
            <a:off x="2689104" y="737377"/>
            <a:ext cx="862336" cy="327152"/>
            <a:chOff x="0" y="0"/>
            <a:chExt cx="1149782" cy="436203"/>
          </a:xfrm>
        </p:grpSpPr>
        <p:sp>
          <p:nvSpPr>
            <p:cNvPr name="TextBox 19" id="19"/>
            <p:cNvSpPr txBox="true"/>
            <p:nvPr/>
          </p:nvSpPr>
          <p:spPr>
            <a:xfrm rot="0">
              <a:off x="367030" y="-9525"/>
              <a:ext cx="782752" cy="445728"/>
            </a:xfrm>
            <a:prstGeom prst="rect">
              <a:avLst/>
            </a:prstGeom>
          </p:spPr>
          <p:txBody>
            <a:bodyPr anchor="t" rtlCol="false" tIns="0" lIns="0" bIns="0" rIns="0">
              <a:spAutoFit/>
            </a:bodyPr>
            <a:lstStyle/>
            <a:p>
              <a:pPr algn="ctr">
                <a:lnSpc>
                  <a:spcPts val="2463"/>
                </a:lnSpc>
              </a:pPr>
              <a:r>
                <a:rPr lang="en-US" sz="2199">
                  <a:solidFill>
                    <a:srgbClr val="FFFFFF"/>
                  </a:solidFill>
                  <a:latin typeface="Arcade Gamer"/>
                  <a:ea typeface="Arcade Gamer"/>
                  <a:cs typeface="Arcade Gamer"/>
                  <a:sym typeface="Arcade Gamer"/>
                </a:rPr>
                <a:t>9</a:t>
              </a:r>
            </a:p>
          </p:txBody>
        </p:sp>
        <p:sp>
          <p:nvSpPr>
            <p:cNvPr name="Freeform 20" id="20"/>
            <p:cNvSpPr/>
            <p:nvPr/>
          </p:nvSpPr>
          <p:spPr>
            <a:xfrm flipH="false" flipV="false" rot="0">
              <a:off x="0" y="20313"/>
              <a:ext cx="367030" cy="332329"/>
            </a:xfrm>
            <a:custGeom>
              <a:avLst/>
              <a:gdLst/>
              <a:ahLst/>
              <a:cxnLst/>
              <a:rect r="r" b="b" t="t" l="l"/>
              <a:pathLst>
                <a:path h="332329" w="367030">
                  <a:moveTo>
                    <a:pt x="0" y="0"/>
                  </a:moveTo>
                  <a:lnTo>
                    <a:pt x="367030" y="0"/>
                  </a:lnTo>
                  <a:lnTo>
                    <a:pt x="367030" y="332329"/>
                  </a:lnTo>
                  <a:lnTo>
                    <a:pt x="0" y="33232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92985" y="-30963"/>
            <a:ext cx="18473970" cy="10391608"/>
          </a:xfrm>
          <a:custGeom>
            <a:avLst/>
            <a:gdLst/>
            <a:ahLst/>
            <a:cxnLst/>
            <a:rect r="r" b="b" t="t" l="l"/>
            <a:pathLst>
              <a:path h="10391608" w="18473970">
                <a:moveTo>
                  <a:pt x="0" y="0"/>
                </a:moveTo>
                <a:lnTo>
                  <a:pt x="18473970" y="0"/>
                </a:lnTo>
                <a:lnTo>
                  <a:pt x="18473970" y="10391608"/>
                </a:lnTo>
                <a:lnTo>
                  <a:pt x="0" y="10391608"/>
                </a:lnTo>
                <a:lnTo>
                  <a:pt x="0" y="0"/>
                </a:lnTo>
                <a:close/>
              </a:path>
            </a:pathLst>
          </a:custGeom>
          <a:blipFill>
            <a:blip r:embed="rId2">
              <a:alphaModFix amt="14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690900"/>
            <a:ext cx="9541595" cy="612140"/>
          </a:xfrm>
          <a:prstGeom prst="rect">
            <a:avLst/>
          </a:prstGeom>
        </p:spPr>
        <p:txBody>
          <a:bodyPr anchor="t" rtlCol="false" tIns="0" lIns="0" bIns="0" rIns="0">
            <a:spAutoFit/>
          </a:bodyPr>
          <a:lstStyle/>
          <a:p>
            <a:pPr algn="l">
              <a:lnSpc>
                <a:spcPts val="4479"/>
              </a:lnSpc>
            </a:pPr>
            <a:r>
              <a:rPr lang="en-US" sz="3999">
                <a:solidFill>
                  <a:srgbClr val="FFFFFF"/>
                </a:solidFill>
                <a:latin typeface="Arcade Gamer"/>
                <a:ea typeface="Arcade Gamer"/>
                <a:cs typeface="Arcade Gamer"/>
                <a:sym typeface="Arcade Gamer"/>
              </a:rPr>
              <a:t>MATH BEHIND FRACTALS</a:t>
            </a:r>
          </a:p>
        </p:txBody>
      </p:sp>
      <p:sp>
        <p:nvSpPr>
          <p:cNvPr name="Freeform 4" id="4" descr="pixelated five hearts"/>
          <p:cNvSpPr/>
          <p:nvPr/>
        </p:nvSpPr>
        <p:spPr>
          <a:xfrm flipH="false" flipV="false" rot="0">
            <a:off x="14000181" y="719461"/>
            <a:ext cx="2193866" cy="362985"/>
          </a:xfrm>
          <a:custGeom>
            <a:avLst/>
            <a:gdLst/>
            <a:ahLst/>
            <a:cxnLst/>
            <a:rect r="r" b="b" t="t" l="l"/>
            <a:pathLst>
              <a:path h="362985" w="2193866">
                <a:moveTo>
                  <a:pt x="0" y="0"/>
                </a:moveTo>
                <a:lnTo>
                  <a:pt x="2193866" y="0"/>
                </a:lnTo>
                <a:lnTo>
                  <a:pt x="2193866" y="362985"/>
                </a:lnTo>
                <a:lnTo>
                  <a:pt x="0" y="3629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descr="pixelated Menu button"/>
          <p:cNvSpPr/>
          <p:nvPr/>
        </p:nvSpPr>
        <p:spPr>
          <a:xfrm flipH="false" flipV="false" rot="0">
            <a:off x="1028700" y="668737"/>
            <a:ext cx="1082363" cy="464432"/>
          </a:xfrm>
          <a:custGeom>
            <a:avLst/>
            <a:gdLst/>
            <a:ahLst/>
            <a:cxnLst/>
            <a:rect r="r" b="b" t="t" l="l"/>
            <a:pathLst>
              <a:path h="464432" w="1082363">
                <a:moveTo>
                  <a:pt x="0" y="0"/>
                </a:moveTo>
                <a:lnTo>
                  <a:pt x="1082363" y="0"/>
                </a:lnTo>
                <a:lnTo>
                  <a:pt x="1082363" y="464432"/>
                </a:lnTo>
                <a:lnTo>
                  <a:pt x="0" y="4644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2689104" y="737377"/>
            <a:ext cx="862336" cy="327152"/>
            <a:chOff x="0" y="0"/>
            <a:chExt cx="1149782" cy="436203"/>
          </a:xfrm>
        </p:grpSpPr>
        <p:sp>
          <p:nvSpPr>
            <p:cNvPr name="TextBox 7" id="7"/>
            <p:cNvSpPr txBox="true"/>
            <p:nvPr/>
          </p:nvSpPr>
          <p:spPr>
            <a:xfrm rot="0">
              <a:off x="367030" y="-9525"/>
              <a:ext cx="782752" cy="445728"/>
            </a:xfrm>
            <a:prstGeom prst="rect">
              <a:avLst/>
            </a:prstGeom>
          </p:spPr>
          <p:txBody>
            <a:bodyPr anchor="t" rtlCol="false" tIns="0" lIns="0" bIns="0" rIns="0">
              <a:spAutoFit/>
            </a:bodyPr>
            <a:lstStyle/>
            <a:p>
              <a:pPr algn="ctr">
                <a:lnSpc>
                  <a:spcPts val="2463"/>
                </a:lnSpc>
              </a:pPr>
              <a:r>
                <a:rPr lang="en-US" sz="2199">
                  <a:solidFill>
                    <a:srgbClr val="FFFFFF"/>
                  </a:solidFill>
                  <a:latin typeface="Arcade Gamer"/>
                  <a:ea typeface="Arcade Gamer"/>
                  <a:cs typeface="Arcade Gamer"/>
                  <a:sym typeface="Arcade Gamer"/>
                </a:rPr>
                <a:t>10</a:t>
              </a:r>
            </a:p>
          </p:txBody>
        </p:sp>
        <p:sp>
          <p:nvSpPr>
            <p:cNvPr name="Freeform 8" id="8"/>
            <p:cNvSpPr/>
            <p:nvPr/>
          </p:nvSpPr>
          <p:spPr>
            <a:xfrm flipH="false" flipV="false" rot="0">
              <a:off x="0" y="20313"/>
              <a:ext cx="367030" cy="332329"/>
            </a:xfrm>
            <a:custGeom>
              <a:avLst/>
              <a:gdLst/>
              <a:ahLst/>
              <a:cxnLst/>
              <a:rect r="r" b="b" t="t" l="l"/>
              <a:pathLst>
                <a:path h="332329" w="367030">
                  <a:moveTo>
                    <a:pt x="0" y="0"/>
                  </a:moveTo>
                  <a:lnTo>
                    <a:pt x="367030" y="0"/>
                  </a:lnTo>
                  <a:lnTo>
                    <a:pt x="367030" y="332329"/>
                  </a:lnTo>
                  <a:lnTo>
                    <a:pt x="0" y="33232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grpSp>
        <p:nvGrpSpPr>
          <p:cNvPr name="Group 9" id="9"/>
          <p:cNvGrpSpPr/>
          <p:nvPr/>
        </p:nvGrpSpPr>
        <p:grpSpPr>
          <a:xfrm rot="0">
            <a:off x="782168" y="2870296"/>
            <a:ext cx="16477132" cy="6192653"/>
            <a:chOff x="0" y="0"/>
            <a:chExt cx="4339656" cy="1630987"/>
          </a:xfrm>
        </p:grpSpPr>
        <p:sp>
          <p:nvSpPr>
            <p:cNvPr name="Freeform 10" id="10">
              <a:extLst>
                <a:ext uri="{C183D7F6-B498-43B3-948B-1728B52AA6E4}">
                  <adec:decorative xmlns:adec="http://schemas.microsoft.com/office/drawing/2017/decorative" val="1"/>
                </a:ext>
              </a:extLst>
            </p:cNvPr>
            <p:cNvSpPr/>
            <p:nvPr/>
          </p:nvSpPr>
          <p:spPr>
            <a:xfrm flipH="false" flipV="false" rot="0">
              <a:off x="0" y="0"/>
              <a:ext cx="4339656" cy="1630987"/>
            </a:xfrm>
            <a:custGeom>
              <a:avLst/>
              <a:gdLst/>
              <a:ahLst/>
              <a:cxnLst/>
              <a:rect r="r" b="b" t="t" l="l"/>
              <a:pathLst>
                <a:path h="1630987" w="4339656">
                  <a:moveTo>
                    <a:pt x="23023" y="0"/>
                  </a:moveTo>
                  <a:lnTo>
                    <a:pt x="4316633" y="0"/>
                  </a:lnTo>
                  <a:cubicBezTo>
                    <a:pt x="4322739" y="0"/>
                    <a:pt x="4328595" y="2426"/>
                    <a:pt x="4332913" y="6743"/>
                  </a:cubicBezTo>
                  <a:cubicBezTo>
                    <a:pt x="4337231" y="11061"/>
                    <a:pt x="4339656" y="16917"/>
                    <a:pt x="4339656" y="23023"/>
                  </a:cubicBezTo>
                  <a:lnTo>
                    <a:pt x="4339656" y="1607964"/>
                  </a:lnTo>
                  <a:cubicBezTo>
                    <a:pt x="4339656" y="1620679"/>
                    <a:pt x="4329348" y="1630987"/>
                    <a:pt x="4316633" y="1630987"/>
                  </a:cubicBezTo>
                  <a:lnTo>
                    <a:pt x="23023" y="1630987"/>
                  </a:lnTo>
                  <a:cubicBezTo>
                    <a:pt x="10308" y="1630987"/>
                    <a:pt x="0" y="1620679"/>
                    <a:pt x="0" y="1607964"/>
                  </a:cubicBezTo>
                  <a:lnTo>
                    <a:pt x="0" y="23023"/>
                  </a:lnTo>
                  <a:cubicBezTo>
                    <a:pt x="0" y="10308"/>
                    <a:pt x="10308" y="0"/>
                    <a:pt x="23023" y="0"/>
                  </a:cubicBezTo>
                  <a:close/>
                </a:path>
              </a:pathLst>
            </a:custGeom>
            <a:solidFill>
              <a:srgbClr val="000000"/>
            </a:solidFill>
            <a:ln w="47625" cap="rnd">
              <a:solidFill>
                <a:srgbClr val="21EF80"/>
              </a:solidFill>
              <a:prstDash val="solid"/>
              <a:round/>
            </a:ln>
          </p:spPr>
        </p:sp>
        <p:sp>
          <p:nvSpPr>
            <p:cNvPr name="TextBox 11" id="11"/>
            <p:cNvSpPr txBox="true"/>
            <p:nvPr/>
          </p:nvSpPr>
          <p:spPr>
            <a:xfrm>
              <a:off x="0" y="-57150"/>
              <a:ext cx="4339656" cy="1688137"/>
            </a:xfrm>
            <a:prstGeom prst="rect">
              <a:avLst/>
            </a:prstGeom>
          </p:spPr>
          <p:txBody>
            <a:bodyPr anchor="t" rtlCol="false" tIns="254000" lIns="254000" bIns="254000" rIns="254000"/>
            <a:lstStyle/>
            <a:p>
              <a:pPr algn="l">
                <a:lnSpc>
                  <a:spcPts val="3359"/>
                </a:lnSpc>
              </a:pPr>
            </a:p>
            <a:p>
              <a:pPr algn="l">
                <a:lnSpc>
                  <a:spcPts val="3359"/>
                </a:lnSpc>
              </a:pPr>
              <a:r>
                <a:rPr lang="en-US" sz="2399">
                  <a:solidFill>
                    <a:srgbClr val="FFFFFF"/>
                  </a:solidFill>
                  <a:latin typeface="Disket Mono"/>
                  <a:ea typeface="Disket Mono"/>
                  <a:cs typeface="Disket Mono"/>
                  <a:sym typeface="Disket Mono"/>
                </a:rPr>
                <a:t>    </a:t>
              </a:r>
            </a:p>
            <a:p>
              <a:pPr algn="l">
                <a:lnSpc>
                  <a:spcPts val="3359"/>
                </a:lnSpc>
              </a:pPr>
            </a:p>
          </p:txBody>
        </p:sp>
      </p:grpSp>
      <p:sp>
        <p:nvSpPr>
          <p:cNvPr name="TextBox 12" id="12"/>
          <p:cNvSpPr txBox="true"/>
          <p:nvPr/>
        </p:nvSpPr>
        <p:spPr>
          <a:xfrm rot="0">
            <a:off x="1028700" y="3130620"/>
            <a:ext cx="15505739" cy="5681531"/>
          </a:xfrm>
          <a:prstGeom prst="rect">
            <a:avLst/>
          </a:prstGeom>
        </p:spPr>
        <p:txBody>
          <a:bodyPr anchor="t" rtlCol="false" tIns="0" lIns="0" bIns="0" rIns="0">
            <a:spAutoFit/>
          </a:bodyPr>
          <a:lstStyle/>
          <a:p>
            <a:pPr algn="l">
              <a:lnSpc>
                <a:spcPts val="2688"/>
              </a:lnSpc>
            </a:pPr>
            <a:r>
              <a:rPr lang="en-US" sz="2400">
                <a:solidFill>
                  <a:srgbClr val="FFFFFF"/>
                </a:solidFill>
                <a:latin typeface="Disket Mono"/>
                <a:ea typeface="Disket Mono"/>
                <a:cs typeface="Disket Mono"/>
                <a:sym typeface="Disket Mono"/>
              </a:rPr>
              <a:t>1. RECURSION</a:t>
            </a:r>
          </a:p>
          <a:p>
            <a:pPr algn="l" marL="518160" indent="-259080" lvl="1">
              <a:lnSpc>
                <a:spcPts val="2688"/>
              </a:lnSpc>
              <a:buFont typeface="Arial"/>
              <a:buChar char="•"/>
            </a:pPr>
            <a:r>
              <a:rPr lang="en-US" sz="2400">
                <a:solidFill>
                  <a:srgbClr val="FFFFFF"/>
                </a:solidFill>
                <a:latin typeface="Disket Mono"/>
                <a:ea typeface="Disket Mono"/>
                <a:cs typeface="Disket Mono"/>
                <a:sym typeface="Disket Mono"/>
              </a:rPr>
              <a:t>Fractals use recursive rules where a function calls itself with smaller inputs.</a:t>
            </a:r>
          </a:p>
          <a:p>
            <a:pPr algn="l" marL="518160" indent="-259080" lvl="1">
              <a:lnSpc>
                <a:spcPts val="2688"/>
              </a:lnSpc>
              <a:buFont typeface="Arial"/>
              <a:buChar char="•"/>
            </a:pPr>
            <a:r>
              <a:rPr lang="en-US" sz="2400">
                <a:solidFill>
                  <a:srgbClr val="FFFFFF"/>
                </a:solidFill>
                <a:latin typeface="Disket Mono"/>
                <a:ea typeface="Disket Mono"/>
                <a:cs typeface="Disket Mono"/>
                <a:sym typeface="Disket Mono"/>
              </a:rPr>
              <a:t>Example: A fractal tree forms by repeatedly splitting branches.</a:t>
            </a:r>
          </a:p>
          <a:p>
            <a:pPr algn="l">
              <a:lnSpc>
                <a:spcPts val="2688"/>
              </a:lnSpc>
            </a:pPr>
          </a:p>
          <a:p>
            <a:pPr algn="l">
              <a:lnSpc>
                <a:spcPts val="2688"/>
              </a:lnSpc>
            </a:pPr>
          </a:p>
          <a:p>
            <a:pPr algn="l">
              <a:lnSpc>
                <a:spcPts val="2688"/>
              </a:lnSpc>
            </a:pPr>
            <a:r>
              <a:rPr lang="en-US" sz="2400">
                <a:solidFill>
                  <a:srgbClr val="FFFFFF"/>
                </a:solidFill>
                <a:latin typeface="Disket Mono"/>
                <a:ea typeface="Disket Mono"/>
                <a:cs typeface="Disket Mono"/>
                <a:sym typeface="Disket Mono"/>
              </a:rPr>
              <a:t>2. Iterative Formulas</a:t>
            </a:r>
          </a:p>
          <a:p>
            <a:pPr algn="l" marL="518160" indent="-259080" lvl="1">
              <a:lnSpc>
                <a:spcPts val="2688"/>
              </a:lnSpc>
              <a:buFont typeface="Arial"/>
              <a:buChar char="•"/>
            </a:pPr>
            <a:r>
              <a:rPr lang="en-US" sz="2400">
                <a:solidFill>
                  <a:srgbClr val="FFFFFF"/>
                </a:solidFill>
                <a:latin typeface="Disket Mono"/>
                <a:ea typeface="Disket Mono"/>
                <a:cs typeface="Disket Mono"/>
                <a:sym typeface="Disket Mono"/>
              </a:rPr>
              <a:t>Fractals can be generated by applying a rule repeatedly.</a:t>
            </a:r>
          </a:p>
          <a:p>
            <a:pPr algn="l" marL="518160" indent="-259080" lvl="1">
              <a:lnSpc>
                <a:spcPts val="2688"/>
              </a:lnSpc>
              <a:buFont typeface="Arial"/>
              <a:buChar char="•"/>
            </a:pPr>
            <a:r>
              <a:rPr lang="en-US" sz="2400">
                <a:solidFill>
                  <a:srgbClr val="FFFFFF"/>
                </a:solidFill>
                <a:latin typeface="Disket Mono"/>
                <a:ea typeface="Disket Mono"/>
                <a:cs typeface="Disket Mono"/>
                <a:sym typeface="Disket Mono"/>
              </a:rPr>
              <a:t>Example: The Mandelbrot Set follows z</a:t>
            </a:r>
            <a:r>
              <a:rPr lang="en-US" sz="2400">
                <a:solidFill>
                  <a:srgbClr val="FFFFFF"/>
                </a:solidFill>
                <a:latin typeface="Disket Mono"/>
                <a:ea typeface="Disket Mono"/>
                <a:cs typeface="Disket Mono"/>
                <a:sym typeface="Disket Mono"/>
              </a:rPr>
              <a:t>n+1</a:t>
            </a:r>
            <a:r>
              <a:rPr lang="en-US" sz="2400">
                <a:solidFill>
                  <a:srgbClr val="FFFFFF"/>
                </a:solidFill>
                <a:latin typeface="Disket Mono"/>
                <a:ea typeface="Disket Mono"/>
                <a:cs typeface="Disket Mono"/>
                <a:sym typeface="Disket Mono"/>
              </a:rPr>
              <a:t>=z</a:t>
            </a:r>
            <a:r>
              <a:rPr lang="en-US" sz="2400">
                <a:solidFill>
                  <a:srgbClr val="FFFFFF"/>
                </a:solidFill>
                <a:latin typeface="Disket Mono"/>
                <a:ea typeface="Disket Mono"/>
                <a:cs typeface="Disket Mono"/>
                <a:sym typeface="Disket Mono"/>
              </a:rPr>
              <a:t>n</a:t>
            </a:r>
            <a:r>
              <a:rPr lang="en-US" sz="2400">
                <a:solidFill>
                  <a:srgbClr val="FFFFFF"/>
                </a:solidFill>
                <a:latin typeface="Disket Mono"/>
                <a:ea typeface="Disket Mono"/>
                <a:cs typeface="Disket Mono"/>
                <a:sym typeface="Disket Mono"/>
              </a:rPr>
              <a:t>2</a:t>
            </a:r>
            <a:r>
              <a:rPr lang="en-US" sz="2400">
                <a:solidFill>
                  <a:srgbClr val="FFFFFF"/>
                </a:solidFill>
                <a:latin typeface="Disket Mono"/>
                <a:ea typeface="Disket Mono"/>
                <a:cs typeface="Disket Mono"/>
                <a:sym typeface="Disket Mono"/>
              </a:rPr>
              <a:t> + c (with complex numbers).</a:t>
            </a:r>
          </a:p>
          <a:p>
            <a:pPr algn="l">
              <a:lnSpc>
                <a:spcPts val="2688"/>
              </a:lnSpc>
            </a:pPr>
          </a:p>
          <a:p>
            <a:pPr algn="l">
              <a:lnSpc>
                <a:spcPts val="2688"/>
              </a:lnSpc>
            </a:pPr>
          </a:p>
          <a:p>
            <a:pPr algn="l">
              <a:lnSpc>
                <a:spcPts val="2688"/>
              </a:lnSpc>
            </a:pPr>
            <a:r>
              <a:rPr lang="en-US" sz="2400">
                <a:solidFill>
                  <a:srgbClr val="FFFFFF"/>
                </a:solidFill>
                <a:latin typeface="Disket Mono"/>
                <a:ea typeface="Disket Mono"/>
                <a:cs typeface="Disket Mono"/>
                <a:sym typeface="Disket Mono"/>
              </a:rPr>
              <a:t>3. Fractional Dimension</a:t>
            </a:r>
          </a:p>
          <a:p>
            <a:pPr algn="l" marL="518160" indent="-259080" lvl="1">
              <a:lnSpc>
                <a:spcPts val="2688"/>
              </a:lnSpc>
              <a:buFont typeface="Arial"/>
              <a:buChar char="•"/>
            </a:pPr>
            <a:r>
              <a:rPr lang="en-US" sz="2400">
                <a:solidFill>
                  <a:srgbClr val="FFFFFF"/>
                </a:solidFill>
                <a:latin typeface="Disket Mono"/>
                <a:ea typeface="Disket Mono"/>
                <a:cs typeface="Disket Mono"/>
                <a:sym typeface="Disket Mono"/>
              </a:rPr>
              <a:t>Unlike regular shapes, fractals have non-integer dimensions (e.g. 1.26, 1.58).</a:t>
            </a:r>
          </a:p>
          <a:p>
            <a:pPr algn="l" marL="518160" indent="-259080" lvl="1">
              <a:lnSpc>
                <a:spcPts val="2688"/>
              </a:lnSpc>
              <a:buFont typeface="Arial"/>
              <a:buChar char="•"/>
            </a:pPr>
            <a:r>
              <a:rPr lang="en-US" sz="2400">
                <a:solidFill>
                  <a:srgbClr val="FFFFFF"/>
                </a:solidFill>
                <a:latin typeface="Disket Mono"/>
                <a:ea typeface="Disket Mono"/>
                <a:cs typeface="Disket Mono"/>
                <a:sym typeface="Disket Mono"/>
              </a:rPr>
              <a:t>Formula: D=log⁡(N)/-log⁡(S), where N is self-similar parts, and S is the scaling factor.</a:t>
            </a:r>
          </a:p>
          <a:p>
            <a:pPr algn="l">
              <a:lnSpc>
                <a:spcPts val="2688"/>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92985" y="-30963"/>
            <a:ext cx="18473970" cy="10391608"/>
          </a:xfrm>
          <a:custGeom>
            <a:avLst/>
            <a:gdLst/>
            <a:ahLst/>
            <a:cxnLst/>
            <a:rect r="r" b="b" t="t" l="l"/>
            <a:pathLst>
              <a:path h="10391608" w="18473970">
                <a:moveTo>
                  <a:pt x="0" y="0"/>
                </a:moveTo>
                <a:lnTo>
                  <a:pt x="18473970" y="0"/>
                </a:lnTo>
                <a:lnTo>
                  <a:pt x="18473970" y="10391608"/>
                </a:lnTo>
                <a:lnTo>
                  <a:pt x="0" y="10391608"/>
                </a:lnTo>
                <a:lnTo>
                  <a:pt x="0" y="0"/>
                </a:lnTo>
                <a:close/>
              </a:path>
            </a:pathLst>
          </a:custGeom>
          <a:blipFill>
            <a:blip r:embed="rId2">
              <a:alphaModFix amt="14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431494" y="1658754"/>
            <a:ext cx="7030742" cy="2003630"/>
            <a:chOff x="0" y="0"/>
            <a:chExt cx="1851718" cy="527705"/>
          </a:xfrm>
        </p:grpSpPr>
        <p:sp>
          <p:nvSpPr>
            <p:cNvPr name="Freeform 4" id="4">
              <a:extLst>
                <a:ext uri="{C183D7F6-B498-43B3-948B-1728B52AA6E4}">
                  <adec:decorative xmlns:adec="http://schemas.microsoft.com/office/drawing/2017/decorative" val="1"/>
                </a:ext>
              </a:extLst>
            </p:cNvPr>
            <p:cNvSpPr/>
            <p:nvPr/>
          </p:nvSpPr>
          <p:spPr>
            <a:xfrm flipH="false" flipV="false" rot="0">
              <a:off x="0" y="0"/>
              <a:ext cx="1851718" cy="527705"/>
            </a:xfrm>
            <a:custGeom>
              <a:avLst/>
              <a:gdLst/>
              <a:ahLst/>
              <a:cxnLst/>
              <a:rect r="r" b="b" t="t" l="l"/>
              <a:pathLst>
                <a:path h="527705" w="1851718">
                  <a:moveTo>
                    <a:pt x="23124" y="0"/>
                  </a:moveTo>
                  <a:lnTo>
                    <a:pt x="1828594" y="0"/>
                  </a:lnTo>
                  <a:cubicBezTo>
                    <a:pt x="1834727" y="0"/>
                    <a:pt x="1840608" y="2436"/>
                    <a:pt x="1844945" y="6773"/>
                  </a:cubicBezTo>
                  <a:cubicBezTo>
                    <a:pt x="1849282" y="11110"/>
                    <a:pt x="1851718" y="16991"/>
                    <a:pt x="1851718" y="23124"/>
                  </a:cubicBezTo>
                  <a:lnTo>
                    <a:pt x="1851718" y="504581"/>
                  </a:lnTo>
                  <a:cubicBezTo>
                    <a:pt x="1851718" y="510714"/>
                    <a:pt x="1849282" y="516596"/>
                    <a:pt x="1844945" y="520932"/>
                  </a:cubicBezTo>
                  <a:cubicBezTo>
                    <a:pt x="1840608" y="525269"/>
                    <a:pt x="1834727" y="527705"/>
                    <a:pt x="1828594" y="527705"/>
                  </a:cubicBezTo>
                  <a:lnTo>
                    <a:pt x="23124" y="527705"/>
                  </a:lnTo>
                  <a:cubicBezTo>
                    <a:pt x="16991" y="527705"/>
                    <a:pt x="11110" y="525269"/>
                    <a:pt x="6773" y="520932"/>
                  </a:cubicBezTo>
                  <a:cubicBezTo>
                    <a:pt x="2436" y="516596"/>
                    <a:pt x="0" y="510714"/>
                    <a:pt x="0" y="504581"/>
                  </a:cubicBezTo>
                  <a:lnTo>
                    <a:pt x="0" y="23124"/>
                  </a:lnTo>
                  <a:cubicBezTo>
                    <a:pt x="0" y="16991"/>
                    <a:pt x="2436" y="11110"/>
                    <a:pt x="6773" y="6773"/>
                  </a:cubicBezTo>
                  <a:cubicBezTo>
                    <a:pt x="11110" y="2436"/>
                    <a:pt x="16991" y="0"/>
                    <a:pt x="23124" y="0"/>
                  </a:cubicBezTo>
                  <a:close/>
                </a:path>
              </a:pathLst>
            </a:custGeom>
            <a:solidFill>
              <a:srgbClr val="000000"/>
            </a:solidFill>
            <a:ln w="47625" cap="rnd">
              <a:solidFill>
                <a:srgbClr val="21EF80"/>
              </a:solidFill>
              <a:prstDash val="solid"/>
              <a:round/>
            </a:ln>
          </p:spPr>
        </p:sp>
        <p:sp>
          <p:nvSpPr>
            <p:cNvPr name="TextBox 5" id="5"/>
            <p:cNvSpPr txBox="true"/>
            <p:nvPr/>
          </p:nvSpPr>
          <p:spPr>
            <a:xfrm>
              <a:off x="0" y="-57150"/>
              <a:ext cx="1851718" cy="584855"/>
            </a:xfrm>
            <a:prstGeom prst="rect">
              <a:avLst/>
            </a:prstGeom>
          </p:spPr>
          <p:txBody>
            <a:bodyPr anchor="t" rtlCol="false" tIns="254000" lIns="254000" bIns="254000" rIns="254000"/>
            <a:lstStyle/>
            <a:p>
              <a:pPr algn="l">
                <a:lnSpc>
                  <a:spcPts val="3359"/>
                </a:lnSpc>
              </a:pPr>
            </a:p>
            <a:p>
              <a:pPr algn="l">
                <a:lnSpc>
                  <a:spcPts val="3359"/>
                </a:lnSpc>
              </a:pPr>
              <a:r>
                <a:rPr lang="en-US" sz="2400">
                  <a:solidFill>
                    <a:srgbClr val="FFFFFF"/>
                  </a:solidFill>
                  <a:latin typeface="Disket Mono"/>
                  <a:ea typeface="Disket Mono"/>
                  <a:cs typeface="Disket Mono"/>
                  <a:sym typeface="Disket Mono"/>
                </a:rPr>
                <a:t>  </a:t>
              </a:r>
            </a:p>
          </p:txBody>
        </p:sp>
      </p:grpSp>
      <p:grpSp>
        <p:nvGrpSpPr>
          <p:cNvPr name="Group 6" id="6"/>
          <p:cNvGrpSpPr>
            <a:grpSpLocks noChangeAspect="true"/>
          </p:cNvGrpSpPr>
          <p:nvPr/>
        </p:nvGrpSpPr>
        <p:grpSpPr>
          <a:xfrm rot="0">
            <a:off x="5801930" y="1407841"/>
            <a:ext cx="4239039" cy="2543423"/>
            <a:chOff x="0" y="0"/>
            <a:chExt cx="6350000" cy="3810000"/>
          </a:xfrm>
        </p:grpSpPr>
        <p:sp>
          <p:nvSpPr>
            <p:cNvPr name="Freeform 7" id="7"/>
            <p:cNvSpPr/>
            <p:nvPr/>
          </p:nvSpPr>
          <p:spPr>
            <a:xfrm flipH="false" flipV="false" rot="0">
              <a:off x="0" y="0"/>
              <a:ext cx="6350000" cy="3810000"/>
            </a:xfrm>
            <a:custGeom>
              <a:avLst/>
              <a:gdLst/>
              <a:ahLst/>
              <a:cxnLst/>
              <a:rect r="r" b="b" t="t" l="l"/>
              <a:pathLst>
                <a:path h="3810000" w="6350000">
                  <a:moveTo>
                    <a:pt x="0" y="3175000"/>
                  </a:moveTo>
                  <a:lnTo>
                    <a:pt x="0" y="635000"/>
                  </a:lnTo>
                  <a:cubicBezTo>
                    <a:pt x="0" y="284480"/>
                    <a:pt x="284480" y="0"/>
                    <a:pt x="635000" y="0"/>
                  </a:cubicBezTo>
                  <a:lnTo>
                    <a:pt x="5715000" y="0"/>
                  </a:lnTo>
                  <a:cubicBezTo>
                    <a:pt x="6065520" y="0"/>
                    <a:pt x="6350000" y="284480"/>
                    <a:pt x="6350000" y="635000"/>
                  </a:cubicBezTo>
                  <a:lnTo>
                    <a:pt x="6350000" y="3175000"/>
                  </a:lnTo>
                  <a:cubicBezTo>
                    <a:pt x="6350000" y="3525520"/>
                    <a:pt x="6065520" y="3810000"/>
                    <a:pt x="5715000" y="3810000"/>
                  </a:cubicBezTo>
                  <a:lnTo>
                    <a:pt x="635000" y="3810000"/>
                  </a:lnTo>
                  <a:cubicBezTo>
                    <a:pt x="284480" y="3810000"/>
                    <a:pt x="0" y="3525520"/>
                    <a:pt x="0" y="3175000"/>
                  </a:cubicBezTo>
                  <a:close/>
                </a:path>
              </a:pathLst>
            </a:custGeom>
            <a:blipFill>
              <a:blip r:embed="rId4"/>
              <a:stretch>
                <a:fillRect l="0" t="-29166" r="0" b="-29166"/>
              </a:stretch>
            </a:blipFill>
          </p:spPr>
        </p:sp>
        <p:sp>
          <p:nvSpPr>
            <p:cNvPr name="Freeform 8" id="8"/>
            <p:cNvSpPr/>
            <p:nvPr/>
          </p:nvSpPr>
          <p:spPr>
            <a:xfrm flipH="false" flipV="false" rot="0">
              <a:off x="0" y="0"/>
              <a:ext cx="6350000" cy="3810000"/>
            </a:xfrm>
            <a:custGeom>
              <a:avLst/>
              <a:gdLst/>
              <a:ahLst/>
              <a:cxnLst/>
              <a:rect r="r" b="b" t="t" l="l"/>
              <a:pathLst>
                <a:path h="3810000" w="6350000">
                  <a:moveTo>
                    <a:pt x="5715000" y="19050"/>
                  </a:moveTo>
                  <a:cubicBezTo>
                    <a:pt x="6054090" y="19050"/>
                    <a:pt x="6330950" y="295910"/>
                    <a:pt x="6330950" y="635000"/>
                  </a:cubicBezTo>
                  <a:lnTo>
                    <a:pt x="6330950" y="3175000"/>
                  </a:lnTo>
                  <a:cubicBezTo>
                    <a:pt x="6330950" y="3514090"/>
                    <a:pt x="6054090" y="3790950"/>
                    <a:pt x="5715000" y="3790950"/>
                  </a:cubicBezTo>
                  <a:lnTo>
                    <a:pt x="635000" y="3790950"/>
                  </a:lnTo>
                  <a:cubicBezTo>
                    <a:pt x="295910" y="3790950"/>
                    <a:pt x="19050" y="3514090"/>
                    <a:pt x="19050" y="3175000"/>
                  </a:cubicBezTo>
                  <a:lnTo>
                    <a:pt x="19050" y="635000"/>
                  </a:lnTo>
                  <a:cubicBezTo>
                    <a:pt x="19050" y="295910"/>
                    <a:pt x="295910" y="19050"/>
                    <a:pt x="635000" y="19050"/>
                  </a:cubicBezTo>
                  <a:lnTo>
                    <a:pt x="5715000" y="19050"/>
                  </a:lnTo>
                  <a:moveTo>
                    <a:pt x="5715000" y="0"/>
                  </a:moveTo>
                  <a:lnTo>
                    <a:pt x="635000" y="0"/>
                  </a:lnTo>
                  <a:cubicBezTo>
                    <a:pt x="284480" y="0"/>
                    <a:pt x="0" y="284480"/>
                    <a:pt x="0" y="635000"/>
                  </a:cubicBezTo>
                  <a:lnTo>
                    <a:pt x="0" y="3175000"/>
                  </a:lnTo>
                  <a:cubicBezTo>
                    <a:pt x="0" y="3525520"/>
                    <a:pt x="284480" y="3810000"/>
                    <a:pt x="635000" y="3810000"/>
                  </a:cubicBezTo>
                  <a:lnTo>
                    <a:pt x="5715000" y="3810000"/>
                  </a:lnTo>
                  <a:cubicBezTo>
                    <a:pt x="6065520" y="3810000"/>
                    <a:pt x="6350000" y="3525520"/>
                    <a:pt x="6350000" y="3175000"/>
                  </a:cubicBezTo>
                  <a:lnTo>
                    <a:pt x="6350000" y="635000"/>
                  </a:lnTo>
                  <a:cubicBezTo>
                    <a:pt x="6350000" y="284480"/>
                    <a:pt x="6065520" y="0"/>
                    <a:pt x="5715000" y="0"/>
                  </a:cubicBezTo>
                  <a:lnTo>
                    <a:pt x="5715000" y="0"/>
                  </a:lnTo>
                  <a:close/>
                </a:path>
              </a:pathLst>
            </a:custGeom>
            <a:solidFill>
              <a:srgbClr val="CB34A5"/>
            </a:solidFill>
          </p:spPr>
        </p:sp>
      </p:grpSp>
      <p:grpSp>
        <p:nvGrpSpPr>
          <p:cNvPr name="Group 9" id="9"/>
          <p:cNvGrpSpPr>
            <a:grpSpLocks noChangeAspect="true"/>
          </p:cNvGrpSpPr>
          <p:nvPr/>
        </p:nvGrpSpPr>
        <p:grpSpPr>
          <a:xfrm rot="0">
            <a:off x="5801930" y="4312855"/>
            <a:ext cx="4239039" cy="2543423"/>
            <a:chOff x="0" y="0"/>
            <a:chExt cx="6350000" cy="3810000"/>
          </a:xfrm>
        </p:grpSpPr>
        <p:sp>
          <p:nvSpPr>
            <p:cNvPr name="Freeform 10" id="10"/>
            <p:cNvSpPr/>
            <p:nvPr/>
          </p:nvSpPr>
          <p:spPr>
            <a:xfrm flipH="false" flipV="false" rot="0">
              <a:off x="0" y="0"/>
              <a:ext cx="6350000" cy="3810000"/>
            </a:xfrm>
            <a:custGeom>
              <a:avLst/>
              <a:gdLst/>
              <a:ahLst/>
              <a:cxnLst/>
              <a:rect r="r" b="b" t="t" l="l"/>
              <a:pathLst>
                <a:path h="3810000" w="6350000">
                  <a:moveTo>
                    <a:pt x="0" y="3175000"/>
                  </a:moveTo>
                  <a:lnTo>
                    <a:pt x="0" y="635000"/>
                  </a:lnTo>
                  <a:cubicBezTo>
                    <a:pt x="0" y="284480"/>
                    <a:pt x="284480" y="0"/>
                    <a:pt x="635000" y="0"/>
                  </a:cubicBezTo>
                  <a:lnTo>
                    <a:pt x="5715000" y="0"/>
                  </a:lnTo>
                  <a:cubicBezTo>
                    <a:pt x="6065520" y="0"/>
                    <a:pt x="6350000" y="284480"/>
                    <a:pt x="6350000" y="635000"/>
                  </a:cubicBezTo>
                  <a:lnTo>
                    <a:pt x="6350000" y="3175000"/>
                  </a:lnTo>
                  <a:cubicBezTo>
                    <a:pt x="6350000" y="3525520"/>
                    <a:pt x="6065520" y="3810000"/>
                    <a:pt x="5715000" y="3810000"/>
                  </a:cubicBezTo>
                  <a:lnTo>
                    <a:pt x="635000" y="3810000"/>
                  </a:lnTo>
                  <a:cubicBezTo>
                    <a:pt x="284480" y="3810000"/>
                    <a:pt x="0" y="3525520"/>
                    <a:pt x="0" y="3175000"/>
                  </a:cubicBezTo>
                  <a:close/>
                </a:path>
              </a:pathLst>
            </a:custGeom>
            <a:blipFill>
              <a:blip r:embed="rId5"/>
              <a:stretch>
                <a:fillRect l="0" t="-8703" r="0" b="-8703"/>
              </a:stretch>
            </a:blipFill>
          </p:spPr>
        </p:sp>
        <p:sp>
          <p:nvSpPr>
            <p:cNvPr name="Freeform 11" id="11"/>
            <p:cNvSpPr/>
            <p:nvPr/>
          </p:nvSpPr>
          <p:spPr>
            <a:xfrm flipH="false" flipV="false" rot="0">
              <a:off x="0" y="0"/>
              <a:ext cx="6350000" cy="3810000"/>
            </a:xfrm>
            <a:custGeom>
              <a:avLst/>
              <a:gdLst/>
              <a:ahLst/>
              <a:cxnLst/>
              <a:rect r="r" b="b" t="t" l="l"/>
              <a:pathLst>
                <a:path h="3810000" w="6350000">
                  <a:moveTo>
                    <a:pt x="5715000" y="19050"/>
                  </a:moveTo>
                  <a:cubicBezTo>
                    <a:pt x="6054090" y="19050"/>
                    <a:pt x="6330950" y="295910"/>
                    <a:pt x="6330950" y="635000"/>
                  </a:cubicBezTo>
                  <a:lnTo>
                    <a:pt x="6330950" y="3175000"/>
                  </a:lnTo>
                  <a:cubicBezTo>
                    <a:pt x="6330950" y="3514090"/>
                    <a:pt x="6054090" y="3790950"/>
                    <a:pt x="5715000" y="3790950"/>
                  </a:cubicBezTo>
                  <a:lnTo>
                    <a:pt x="635000" y="3790950"/>
                  </a:lnTo>
                  <a:cubicBezTo>
                    <a:pt x="295910" y="3790950"/>
                    <a:pt x="19050" y="3514090"/>
                    <a:pt x="19050" y="3175000"/>
                  </a:cubicBezTo>
                  <a:lnTo>
                    <a:pt x="19050" y="635000"/>
                  </a:lnTo>
                  <a:cubicBezTo>
                    <a:pt x="19050" y="295910"/>
                    <a:pt x="295910" y="19050"/>
                    <a:pt x="635000" y="19050"/>
                  </a:cubicBezTo>
                  <a:lnTo>
                    <a:pt x="5715000" y="19050"/>
                  </a:lnTo>
                  <a:moveTo>
                    <a:pt x="5715000" y="0"/>
                  </a:moveTo>
                  <a:lnTo>
                    <a:pt x="635000" y="0"/>
                  </a:lnTo>
                  <a:cubicBezTo>
                    <a:pt x="284480" y="0"/>
                    <a:pt x="0" y="284480"/>
                    <a:pt x="0" y="635000"/>
                  </a:cubicBezTo>
                  <a:lnTo>
                    <a:pt x="0" y="3175000"/>
                  </a:lnTo>
                  <a:cubicBezTo>
                    <a:pt x="0" y="3525520"/>
                    <a:pt x="284480" y="3810000"/>
                    <a:pt x="635000" y="3810000"/>
                  </a:cubicBezTo>
                  <a:lnTo>
                    <a:pt x="5715000" y="3810000"/>
                  </a:lnTo>
                  <a:cubicBezTo>
                    <a:pt x="6065520" y="3810000"/>
                    <a:pt x="6350000" y="3525520"/>
                    <a:pt x="6350000" y="3175000"/>
                  </a:cubicBezTo>
                  <a:lnTo>
                    <a:pt x="6350000" y="635000"/>
                  </a:lnTo>
                  <a:cubicBezTo>
                    <a:pt x="6350000" y="284480"/>
                    <a:pt x="6065520" y="0"/>
                    <a:pt x="5715000" y="0"/>
                  </a:cubicBezTo>
                  <a:lnTo>
                    <a:pt x="5715000" y="0"/>
                  </a:lnTo>
                  <a:close/>
                </a:path>
              </a:pathLst>
            </a:custGeom>
            <a:solidFill>
              <a:srgbClr val="CB34A5"/>
            </a:solidFill>
          </p:spPr>
        </p:sp>
      </p:grpSp>
      <p:grpSp>
        <p:nvGrpSpPr>
          <p:cNvPr name="Group 12" id="12"/>
          <p:cNvGrpSpPr>
            <a:grpSpLocks noChangeAspect="true"/>
          </p:cNvGrpSpPr>
          <p:nvPr/>
        </p:nvGrpSpPr>
        <p:grpSpPr>
          <a:xfrm rot="0">
            <a:off x="5801930" y="7218229"/>
            <a:ext cx="4239039" cy="2543423"/>
            <a:chOff x="0" y="0"/>
            <a:chExt cx="6350000" cy="3810000"/>
          </a:xfrm>
        </p:grpSpPr>
        <p:sp>
          <p:nvSpPr>
            <p:cNvPr name="Freeform 13" id="13"/>
            <p:cNvSpPr/>
            <p:nvPr/>
          </p:nvSpPr>
          <p:spPr>
            <a:xfrm flipH="false" flipV="false" rot="0">
              <a:off x="0" y="0"/>
              <a:ext cx="6350000" cy="3810000"/>
            </a:xfrm>
            <a:custGeom>
              <a:avLst/>
              <a:gdLst/>
              <a:ahLst/>
              <a:cxnLst/>
              <a:rect r="r" b="b" t="t" l="l"/>
              <a:pathLst>
                <a:path h="3810000" w="6350000">
                  <a:moveTo>
                    <a:pt x="0" y="3175000"/>
                  </a:moveTo>
                  <a:lnTo>
                    <a:pt x="0" y="635000"/>
                  </a:lnTo>
                  <a:cubicBezTo>
                    <a:pt x="0" y="284480"/>
                    <a:pt x="284480" y="0"/>
                    <a:pt x="635000" y="0"/>
                  </a:cubicBezTo>
                  <a:lnTo>
                    <a:pt x="5715000" y="0"/>
                  </a:lnTo>
                  <a:cubicBezTo>
                    <a:pt x="6065520" y="0"/>
                    <a:pt x="6350000" y="284480"/>
                    <a:pt x="6350000" y="635000"/>
                  </a:cubicBezTo>
                  <a:lnTo>
                    <a:pt x="6350000" y="3175000"/>
                  </a:lnTo>
                  <a:cubicBezTo>
                    <a:pt x="6350000" y="3525520"/>
                    <a:pt x="6065520" y="3810000"/>
                    <a:pt x="5715000" y="3810000"/>
                  </a:cubicBezTo>
                  <a:lnTo>
                    <a:pt x="635000" y="3810000"/>
                  </a:lnTo>
                  <a:cubicBezTo>
                    <a:pt x="284480" y="3810000"/>
                    <a:pt x="0" y="3525520"/>
                    <a:pt x="0" y="3175000"/>
                  </a:cubicBezTo>
                  <a:close/>
                </a:path>
              </a:pathLst>
            </a:custGeom>
            <a:blipFill>
              <a:blip r:embed="rId6"/>
              <a:stretch>
                <a:fillRect l="-3253" t="0" r="-3253" b="0"/>
              </a:stretch>
            </a:blipFill>
          </p:spPr>
        </p:sp>
        <p:sp>
          <p:nvSpPr>
            <p:cNvPr name="Freeform 14" id="14"/>
            <p:cNvSpPr/>
            <p:nvPr/>
          </p:nvSpPr>
          <p:spPr>
            <a:xfrm flipH="false" flipV="false" rot="0">
              <a:off x="0" y="0"/>
              <a:ext cx="6350000" cy="3810000"/>
            </a:xfrm>
            <a:custGeom>
              <a:avLst/>
              <a:gdLst/>
              <a:ahLst/>
              <a:cxnLst/>
              <a:rect r="r" b="b" t="t" l="l"/>
              <a:pathLst>
                <a:path h="3810000" w="6350000">
                  <a:moveTo>
                    <a:pt x="5715000" y="19050"/>
                  </a:moveTo>
                  <a:cubicBezTo>
                    <a:pt x="6054090" y="19050"/>
                    <a:pt x="6330950" y="295910"/>
                    <a:pt x="6330950" y="635000"/>
                  </a:cubicBezTo>
                  <a:lnTo>
                    <a:pt x="6330950" y="3175000"/>
                  </a:lnTo>
                  <a:cubicBezTo>
                    <a:pt x="6330950" y="3514090"/>
                    <a:pt x="6054090" y="3790950"/>
                    <a:pt x="5715000" y="3790950"/>
                  </a:cubicBezTo>
                  <a:lnTo>
                    <a:pt x="635000" y="3790950"/>
                  </a:lnTo>
                  <a:cubicBezTo>
                    <a:pt x="295910" y="3790950"/>
                    <a:pt x="19050" y="3514090"/>
                    <a:pt x="19050" y="3175000"/>
                  </a:cubicBezTo>
                  <a:lnTo>
                    <a:pt x="19050" y="635000"/>
                  </a:lnTo>
                  <a:cubicBezTo>
                    <a:pt x="19050" y="295910"/>
                    <a:pt x="295910" y="19050"/>
                    <a:pt x="635000" y="19050"/>
                  </a:cubicBezTo>
                  <a:lnTo>
                    <a:pt x="5715000" y="19050"/>
                  </a:lnTo>
                  <a:moveTo>
                    <a:pt x="5715000" y="0"/>
                  </a:moveTo>
                  <a:lnTo>
                    <a:pt x="635000" y="0"/>
                  </a:lnTo>
                  <a:cubicBezTo>
                    <a:pt x="284480" y="0"/>
                    <a:pt x="0" y="284480"/>
                    <a:pt x="0" y="635000"/>
                  </a:cubicBezTo>
                  <a:lnTo>
                    <a:pt x="0" y="3175000"/>
                  </a:lnTo>
                  <a:cubicBezTo>
                    <a:pt x="0" y="3525520"/>
                    <a:pt x="284480" y="3810000"/>
                    <a:pt x="635000" y="3810000"/>
                  </a:cubicBezTo>
                  <a:lnTo>
                    <a:pt x="5715000" y="3810000"/>
                  </a:lnTo>
                  <a:cubicBezTo>
                    <a:pt x="6065520" y="3810000"/>
                    <a:pt x="6350000" y="3525520"/>
                    <a:pt x="6350000" y="3175000"/>
                  </a:cubicBezTo>
                  <a:lnTo>
                    <a:pt x="6350000" y="635000"/>
                  </a:lnTo>
                  <a:cubicBezTo>
                    <a:pt x="6350000" y="284480"/>
                    <a:pt x="6065520" y="0"/>
                    <a:pt x="5715000" y="0"/>
                  </a:cubicBezTo>
                  <a:lnTo>
                    <a:pt x="5715000" y="0"/>
                  </a:lnTo>
                  <a:close/>
                </a:path>
              </a:pathLst>
            </a:custGeom>
            <a:solidFill>
              <a:srgbClr val="CB34A5"/>
            </a:solidFill>
          </p:spPr>
        </p:sp>
      </p:grpSp>
      <p:sp>
        <p:nvSpPr>
          <p:cNvPr name="Freeform 15" id="15" descr="pixelated arrow pointing to the right"/>
          <p:cNvSpPr/>
          <p:nvPr/>
        </p:nvSpPr>
        <p:spPr>
          <a:xfrm flipH="true" flipV="false" rot="0">
            <a:off x="10623784" y="1997635"/>
            <a:ext cx="268028" cy="249997"/>
          </a:xfrm>
          <a:custGeom>
            <a:avLst/>
            <a:gdLst/>
            <a:ahLst/>
            <a:cxnLst/>
            <a:rect r="r" b="b" t="t" l="l"/>
            <a:pathLst>
              <a:path h="249997" w="268028">
                <a:moveTo>
                  <a:pt x="268028" y="0"/>
                </a:moveTo>
                <a:lnTo>
                  <a:pt x="0" y="0"/>
                </a:lnTo>
                <a:lnTo>
                  <a:pt x="0" y="249997"/>
                </a:lnTo>
                <a:lnTo>
                  <a:pt x="268028" y="249997"/>
                </a:lnTo>
                <a:lnTo>
                  <a:pt x="268028"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6" id="16"/>
          <p:cNvGrpSpPr/>
          <p:nvPr/>
        </p:nvGrpSpPr>
        <p:grpSpPr>
          <a:xfrm rot="0">
            <a:off x="10431494" y="4312855"/>
            <a:ext cx="7030742" cy="2242922"/>
            <a:chOff x="0" y="0"/>
            <a:chExt cx="1851718" cy="590728"/>
          </a:xfrm>
        </p:grpSpPr>
        <p:sp>
          <p:nvSpPr>
            <p:cNvPr name="Freeform 17" id="17">
              <a:extLst>
                <a:ext uri="{C183D7F6-B498-43B3-948B-1728B52AA6E4}">
                  <adec:decorative xmlns:adec="http://schemas.microsoft.com/office/drawing/2017/decorative" val="1"/>
                </a:ext>
              </a:extLst>
            </p:cNvPr>
            <p:cNvSpPr/>
            <p:nvPr/>
          </p:nvSpPr>
          <p:spPr>
            <a:xfrm flipH="false" flipV="false" rot="0">
              <a:off x="0" y="0"/>
              <a:ext cx="1851718" cy="590728"/>
            </a:xfrm>
            <a:custGeom>
              <a:avLst/>
              <a:gdLst/>
              <a:ahLst/>
              <a:cxnLst/>
              <a:rect r="r" b="b" t="t" l="l"/>
              <a:pathLst>
                <a:path h="590728" w="1851718">
                  <a:moveTo>
                    <a:pt x="23124" y="0"/>
                  </a:moveTo>
                  <a:lnTo>
                    <a:pt x="1828594" y="0"/>
                  </a:lnTo>
                  <a:cubicBezTo>
                    <a:pt x="1834727" y="0"/>
                    <a:pt x="1840608" y="2436"/>
                    <a:pt x="1844945" y="6773"/>
                  </a:cubicBezTo>
                  <a:cubicBezTo>
                    <a:pt x="1849282" y="11110"/>
                    <a:pt x="1851718" y="16991"/>
                    <a:pt x="1851718" y="23124"/>
                  </a:cubicBezTo>
                  <a:lnTo>
                    <a:pt x="1851718" y="567604"/>
                  </a:lnTo>
                  <a:cubicBezTo>
                    <a:pt x="1851718" y="580375"/>
                    <a:pt x="1841365" y="590728"/>
                    <a:pt x="1828594" y="590728"/>
                  </a:cubicBezTo>
                  <a:lnTo>
                    <a:pt x="23124" y="590728"/>
                  </a:lnTo>
                  <a:cubicBezTo>
                    <a:pt x="16991" y="590728"/>
                    <a:pt x="11110" y="588292"/>
                    <a:pt x="6773" y="583956"/>
                  </a:cubicBezTo>
                  <a:cubicBezTo>
                    <a:pt x="2436" y="579619"/>
                    <a:pt x="0" y="573737"/>
                    <a:pt x="0" y="567604"/>
                  </a:cubicBezTo>
                  <a:lnTo>
                    <a:pt x="0" y="23124"/>
                  </a:lnTo>
                  <a:cubicBezTo>
                    <a:pt x="0" y="16991"/>
                    <a:pt x="2436" y="11110"/>
                    <a:pt x="6773" y="6773"/>
                  </a:cubicBezTo>
                  <a:cubicBezTo>
                    <a:pt x="11110" y="2436"/>
                    <a:pt x="16991" y="0"/>
                    <a:pt x="23124" y="0"/>
                  </a:cubicBezTo>
                  <a:close/>
                </a:path>
              </a:pathLst>
            </a:custGeom>
            <a:solidFill>
              <a:srgbClr val="000000"/>
            </a:solidFill>
            <a:ln w="47625" cap="rnd">
              <a:solidFill>
                <a:srgbClr val="21EF80"/>
              </a:solidFill>
              <a:prstDash val="solid"/>
              <a:round/>
            </a:ln>
          </p:spPr>
        </p:sp>
        <p:sp>
          <p:nvSpPr>
            <p:cNvPr name="TextBox 18" id="18"/>
            <p:cNvSpPr txBox="true"/>
            <p:nvPr/>
          </p:nvSpPr>
          <p:spPr>
            <a:xfrm>
              <a:off x="0" y="-57150"/>
              <a:ext cx="1851718" cy="647878"/>
            </a:xfrm>
            <a:prstGeom prst="rect">
              <a:avLst/>
            </a:prstGeom>
          </p:spPr>
          <p:txBody>
            <a:bodyPr anchor="t" rtlCol="false" tIns="254000" lIns="254000" bIns="254000" rIns="254000"/>
            <a:lstStyle/>
            <a:p>
              <a:pPr algn="l">
                <a:lnSpc>
                  <a:spcPts val="3359"/>
                </a:lnSpc>
              </a:pPr>
            </a:p>
            <a:p>
              <a:pPr algn="l">
                <a:lnSpc>
                  <a:spcPts val="3359"/>
                </a:lnSpc>
              </a:pPr>
              <a:r>
                <a:rPr lang="en-US" sz="2400">
                  <a:solidFill>
                    <a:srgbClr val="FFFFFF"/>
                  </a:solidFill>
                  <a:latin typeface="Disket Mono"/>
                  <a:ea typeface="Disket Mono"/>
                  <a:cs typeface="Disket Mono"/>
                  <a:sym typeface="Disket Mono"/>
                </a:rPr>
                <a:t>  </a:t>
              </a:r>
            </a:p>
          </p:txBody>
        </p:sp>
      </p:grpSp>
      <p:sp>
        <p:nvSpPr>
          <p:cNvPr name="Freeform 19" id="19" descr="pixelated arrow pointing to the right"/>
          <p:cNvSpPr/>
          <p:nvPr/>
        </p:nvSpPr>
        <p:spPr>
          <a:xfrm flipH="true" flipV="false" rot="0">
            <a:off x="10623784" y="4674446"/>
            <a:ext cx="268028" cy="249997"/>
          </a:xfrm>
          <a:custGeom>
            <a:avLst/>
            <a:gdLst/>
            <a:ahLst/>
            <a:cxnLst/>
            <a:rect r="r" b="b" t="t" l="l"/>
            <a:pathLst>
              <a:path h="249997" w="268028">
                <a:moveTo>
                  <a:pt x="268028" y="0"/>
                </a:moveTo>
                <a:lnTo>
                  <a:pt x="0" y="0"/>
                </a:lnTo>
                <a:lnTo>
                  <a:pt x="0" y="249997"/>
                </a:lnTo>
                <a:lnTo>
                  <a:pt x="268028" y="249997"/>
                </a:lnTo>
                <a:lnTo>
                  <a:pt x="268028"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20" id="20"/>
          <p:cNvGrpSpPr/>
          <p:nvPr/>
        </p:nvGrpSpPr>
        <p:grpSpPr>
          <a:xfrm rot="0">
            <a:off x="10431494" y="7218229"/>
            <a:ext cx="7030742" cy="1998734"/>
            <a:chOff x="0" y="0"/>
            <a:chExt cx="1851718" cy="526416"/>
          </a:xfrm>
        </p:grpSpPr>
        <p:sp>
          <p:nvSpPr>
            <p:cNvPr name="Freeform 21" id="21" descr="pixelated arrow pointing to the right"/>
            <p:cNvSpPr/>
            <p:nvPr/>
          </p:nvSpPr>
          <p:spPr>
            <a:xfrm flipH="false" flipV="false" rot="0">
              <a:off x="0" y="0"/>
              <a:ext cx="1851718" cy="526416"/>
            </a:xfrm>
            <a:custGeom>
              <a:avLst/>
              <a:gdLst/>
              <a:ahLst/>
              <a:cxnLst/>
              <a:rect r="r" b="b" t="t" l="l"/>
              <a:pathLst>
                <a:path h="526416" w="1851718">
                  <a:moveTo>
                    <a:pt x="23124" y="0"/>
                  </a:moveTo>
                  <a:lnTo>
                    <a:pt x="1828594" y="0"/>
                  </a:lnTo>
                  <a:cubicBezTo>
                    <a:pt x="1834727" y="0"/>
                    <a:pt x="1840608" y="2436"/>
                    <a:pt x="1844945" y="6773"/>
                  </a:cubicBezTo>
                  <a:cubicBezTo>
                    <a:pt x="1849282" y="11110"/>
                    <a:pt x="1851718" y="16991"/>
                    <a:pt x="1851718" y="23124"/>
                  </a:cubicBezTo>
                  <a:lnTo>
                    <a:pt x="1851718" y="503291"/>
                  </a:lnTo>
                  <a:cubicBezTo>
                    <a:pt x="1851718" y="509424"/>
                    <a:pt x="1849282" y="515306"/>
                    <a:pt x="1844945" y="519643"/>
                  </a:cubicBezTo>
                  <a:cubicBezTo>
                    <a:pt x="1840608" y="523979"/>
                    <a:pt x="1834727" y="526416"/>
                    <a:pt x="1828594" y="526416"/>
                  </a:cubicBezTo>
                  <a:lnTo>
                    <a:pt x="23124" y="526416"/>
                  </a:lnTo>
                  <a:cubicBezTo>
                    <a:pt x="16991" y="526416"/>
                    <a:pt x="11110" y="523979"/>
                    <a:pt x="6773" y="519643"/>
                  </a:cubicBezTo>
                  <a:cubicBezTo>
                    <a:pt x="2436" y="515306"/>
                    <a:pt x="0" y="509424"/>
                    <a:pt x="0" y="503291"/>
                  </a:cubicBezTo>
                  <a:lnTo>
                    <a:pt x="0" y="23124"/>
                  </a:lnTo>
                  <a:cubicBezTo>
                    <a:pt x="0" y="16991"/>
                    <a:pt x="2436" y="11110"/>
                    <a:pt x="6773" y="6773"/>
                  </a:cubicBezTo>
                  <a:cubicBezTo>
                    <a:pt x="11110" y="2436"/>
                    <a:pt x="16991" y="0"/>
                    <a:pt x="23124" y="0"/>
                  </a:cubicBezTo>
                  <a:close/>
                </a:path>
              </a:pathLst>
            </a:custGeom>
            <a:solidFill>
              <a:srgbClr val="000000"/>
            </a:solidFill>
            <a:ln w="47625" cap="rnd">
              <a:solidFill>
                <a:srgbClr val="21EF80"/>
              </a:solidFill>
              <a:prstDash val="solid"/>
              <a:round/>
            </a:ln>
          </p:spPr>
        </p:sp>
        <p:sp>
          <p:nvSpPr>
            <p:cNvPr name="TextBox 22" id="22"/>
            <p:cNvSpPr txBox="true"/>
            <p:nvPr/>
          </p:nvSpPr>
          <p:spPr>
            <a:xfrm>
              <a:off x="0" y="-57150"/>
              <a:ext cx="1851718" cy="583566"/>
            </a:xfrm>
            <a:prstGeom prst="rect">
              <a:avLst/>
            </a:prstGeom>
          </p:spPr>
          <p:txBody>
            <a:bodyPr anchor="t" rtlCol="false" tIns="254000" lIns="254000" bIns="254000" rIns="254000"/>
            <a:lstStyle/>
            <a:p>
              <a:pPr algn="l">
                <a:lnSpc>
                  <a:spcPts val="3359"/>
                </a:lnSpc>
              </a:pPr>
            </a:p>
            <a:p>
              <a:pPr algn="l">
                <a:lnSpc>
                  <a:spcPts val="3359"/>
                </a:lnSpc>
              </a:pPr>
              <a:r>
                <a:rPr lang="en-US" sz="2400">
                  <a:solidFill>
                    <a:srgbClr val="FFFFFF"/>
                  </a:solidFill>
                  <a:latin typeface="Disket Mono"/>
                  <a:ea typeface="Disket Mono"/>
                  <a:cs typeface="Disket Mono"/>
                  <a:sym typeface="Disket Mono"/>
                </a:rPr>
                <a:t>  </a:t>
              </a:r>
            </a:p>
          </p:txBody>
        </p:sp>
      </p:grpSp>
      <p:sp>
        <p:nvSpPr>
          <p:cNvPr name="Freeform 23" id="23" descr="pixelated arrow pointing to the right"/>
          <p:cNvSpPr/>
          <p:nvPr/>
        </p:nvSpPr>
        <p:spPr>
          <a:xfrm flipH="true" flipV="false" rot="0">
            <a:off x="10623784" y="7436575"/>
            <a:ext cx="268028" cy="249997"/>
          </a:xfrm>
          <a:custGeom>
            <a:avLst/>
            <a:gdLst/>
            <a:ahLst/>
            <a:cxnLst/>
            <a:rect r="r" b="b" t="t" l="l"/>
            <a:pathLst>
              <a:path h="249997" w="268028">
                <a:moveTo>
                  <a:pt x="268028" y="0"/>
                </a:moveTo>
                <a:lnTo>
                  <a:pt x="0" y="0"/>
                </a:lnTo>
                <a:lnTo>
                  <a:pt x="0" y="249997"/>
                </a:lnTo>
                <a:lnTo>
                  <a:pt x="268028" y="249997"/>
                </a:lnTo>
                <a:lnTo>
                  <a:pt x="268028"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4" id="24"/>
          <p:cNvSpPr txBox="true"/>
          <p:nvPr/>
        </p:nvSpPr>
        <p:spPr>
          <a:xfrm rot="0">
            <a:off x="183843" y="4155608"/>
            <a:ext cx="5227562" cy="2607945"/>
          </a:xfrm>
          <a:prstGeom prst="rect">
            <a:avLst/>
          </a:prstGeom>
        </p:spPr>
        <p:txBody>
          <a:bodyPr anchor="t" rtlCol="false" tIns="0" lIns="0" bIns="0" rIns="0">
            <a:spAutoFit/>
          </a:bodyPr>
          <a:lstStyle/>
          <a:p>
            <a:pPr algn="l">
              <a:lnSpc>
                <a:spcPts val="5040"/>
              </a:lnSpc>
            </a:pPr>
            <a:r>
              <a:rPr lang="en-US" sz="4500">
                <a:solidFill>
                  <a:srgbClr val="FFFFFF"/>
                </a:solidFill>
                <a:latin typeface="Arcade Gamer"/>
                <a:ea typeface="Arcade Gamer"/>
                <a:cs typeface="Arcade Gamer"/>
                <a:sym typeface="Arcade Gamer"/>
              </a:rPr>
              <a:t>APPLICATION OF FRACTALS IN VIDEO GAMES</a:t>
            </a:r>
          </a:p>
        </p:txBody>
      </p:sp>
      <p:grpSp>
        <p:nvGrpSpPr>
          <p:cNvPr name="Group 25" id="25"/>
          <p:cNvGrpSpPr/>
          <p:nvPr/>
        </p:nvGrpSpPr>
        <p:grpSpPr>
          <a:xfrm rot="0">
            <a:off x="10994392" y="1978585"/>
            <a:ext cx="6467844" cy="1508675"/>
            <a:chOff x="0" y="0"/>
            <a:chExt cx="8623792" cy="2011566"/>
          </a:xfrm>
        </p:grpSpPr>
        <p:sp>
          <p:nvSpPr>
            <p:cNvPr name="TextBox 26" id="26"/>
            <p:cNvSpPr txBox="true"/>
            <p:nvPr/>
          </p:nvSpPr>
          <p:spPr>
            <a:xfrm rot="0">
              <a:off x="0" y="-57150"/>
              <a:ext cx="8623792" cy="512656"/>
            </a:xfrm>
            <a:prstGeom prst="rect">
              <a:avLst/>
            </a:prstGeom>
          </p:spPr>
          <p:txBody>
            <a:bodyPr anchor="t" rtlCol="false" tIns="0" lIns="0" bIns="0" rIns="0">
              <a:spAutoFit/>
            </a:bodyPr>
            <a:lstStyle/>
            <a:p>
              <a:pPr algn="l">
                <a:lnSpc>
                  <a:spcPts val="3220"/>
                </a:lnSpc>
              </a:pPr>
              <a:r>
                <a:rPr lang="en-US" b="true" sz="2300">
                  <a:solidFill>
                    <a:srgbClr val="FFFFFF"/>
                  </a:solidFill>
                  <a:latin typeface="Disket Mono Bold"/>
                  <a:ea typeface="Disket Mono Bold"/>
                  <a:cs typeface="Disket Mono Bold"/>
                  <a:sym typeface="Disket Mono Bold"/>
                </a:rPr>
                <a:t>Procedural Terrain Generation</a:t>
              </a:r>
            </a:p>
          </p:txBody>
        </p:sp>
        <p:sp>
          <p:nvSpPr>
            <p:cNvPr name="TextBox 27" id="27"/>
            <p:cNvSpPr txBox="true"/>
            <p:nvPr/>
          </p:nvSpPr>
          <p:spPr>
            <a:xfrm rot="0">
              <a:off x="0" y="621974"/>
              <a:ext cx="8623792" cy="1389592"/>
            </a:xfrm>
            <a:prstGeom prst="rect">
              <a:avLst/>
            </a:prstGeom>
          </p:spPr>
          <p:txBody>
            <a:bodyPr anchor="t" rtlCol="false" tIns="0" lIns="0" bIns="0" rIns="0">
              <a:spAutoFit/>
            </a:bodyPr>
            <a:lstStyle/>
            <a:p>
              <a:pPr algn="l">
                <a:lnSpc>
                  <a:spcPts val="2799"/>
                </a:lnSpc>
              </a:pPr>
              <a:r>
                <a:rPr lang="en-US" sz="1999">
                  <a:solidFill>
                    <a:srgbClr val="FFFFFF"/>
                  </a:solidFill>
                  <a:latin typeface="Disket Mono"/>
                  <a:ea typeface="Disket Mono"/>
                  <a:cs typeface="Disket Mono"/>
                  <a:sym typeface="Disket Mono"/>
                </a:rPr>
                <a:t>Minecraft and No Man’s Sky use fractals to create vast, explorable worlds.</a:t>
              </a:r>
            </a:p>
          </p:txBody>
        </p:sp>
      </p:grpSp>
      <p:grpSp>
        <p:nvGrpSpPr>
          <p:cNvPr name="Group 28" id="28"/>
          <p:cNvGrpSpPr/>
          <p:nvPr/>
        </p:nvGrpSpPr>
        <p:grpSpPr>
          <a:xfrm rot="0">
            <a:off x="10994392" y="4634894"/>
            <a:ext cx="6133121" cy="1508675"/>
            <a:chOff x="0" y="0"/>
            <a:chExt cx="8177495" cy="2011566"/>
          </a:xfrm>
        </p:grpSpPr>
        <p:sp>
          <p:nvSpPr>
            <p:cNvPr name="TextBox 29" id="29"/>
            <p:cNvSpPr txBox="true"/>
            <p:nvPr/>
          </p:nvSpPr>
          <p:spPr>
            <a:xfrm rot="0">
              <a:off x="0" y="-57150"/>
              <a:ext cx="8177495" cy="512656"/>
            </a:xfrm>
            <a:prstGeom prst="rect">
              <a:avLst/>
            </a:prstGeom>
          </p:spPr>
          <p:txBody>
            <a:bodyPr anchor="t" rtlCol="false" tIns="0" lIns="0" bIns="0" rIns="0">
              <a:spAutoFit/>
            </a:bodyPr>
            <a:lstStyle/>
            <a:p>
              <a:pPr algn="l">
                <a:lnSpc>
                  <a:spcPts val="3220"/>
                </a:lnSpc>
              </a:pPr>
              <a:r>
                <a:rPr lang="en-US" b="true" sz="2300">
                  <a:solidFill>
                    <a:srgbClr val="FFFFFF"/>
                  </a:solidFill>
                  <a:latin typeface="Disket Mono Bold"/>
                  <a:ea typeface="Disket Mono Bold"/>
                  <a:cs typeface="Disket Mono Bold"/>
                  <a:sym typeface="Disket Mono Bold"/>
                </a:rPr>
                <a:t>Natural Textures and Effects</a:t>
              </a:r>
            </a:p>
          </p:txBody>
        </p:sp>
        <p:sp>
          <p:nvSpPr>
            <p:cNvPr name="TextBox 30" id="30"/>
            <p:cNvSpPr txBox="true"/>
            <p:nvPr/>
          </p:nvSpPr>
          <p:spPr>
            <a:xfrm rot="0">
              <a:off x="0" y="621974"/>
              <a:ext cx="8177495" cy="1389592"/>
            </a:xfrm>
            <a:prstGeom prst="rect">
              <a:avLst/>
            </a:prstGeom>
          </p:spPr>
          <p:txBody>
            <a:bodyPr anchor="t" rtlCol="false" tIns="0" lIns="0" bIns="0" rIns="0">
              <a:spAutoFit/>
            </a:bodyPr>
            <a:lstStyle/>
            <a:p>
              <a:pPr algn="l">
                <a:lnSpc>
                  <a:spcPts val="2799"/>
                </a:lnSpc>
              </a:pPr>
              <a:r>
                <a:rPr lang="en-US" sz="1999">
                  <a:solidFill>
                    <a:srgbClr val="FFFFFF"/>
                  </a:solidFill>
                  <a:latin typeface="Disket Mono"/>
                  <a:ea typeface="Disket Mono"/>
                  <a:cs typeface="Disket Mono"/>
                  <a:sym typeface="Disket Mono"/>
                </a:rPr>
                <a:t>Frostbite Engine uses fractals for realistic environmental effects such as clouds, fire and smoke.</a:t>
              </a:r>
            </a:p>
          </p:txBody>
        </p:sp>
      </p:grpSp>
      <p:grpSp>
        <p:nvGrpSpPr>
          <p:cNvPr name="Group 31" id="31"/>
          <p:cNvGrpSpPr/>
          <p:nvPr/>
        </p:nvGrpSpPr>
        <p:grpSpPr>
          <a:xfrm rot="0">
            <a:off x="10960605" y="7427050"/>
            <a:ext cx="6298695" cy="1861100"/>
            <a:chOff x="0" y="0"/>
            <a:chExt cx="8398260" cy="2481466"/>
          </a:xfrm>
        </p:grpSpPr>
        <p:sp>
          <p:nvSpPr>
            <p:cNvPr name="TextBox 32" id="32"/>
            <p:cNvSpPr txBox="true"/>
            <p:nvPr/>
          </p:nvSpPr>
          <p:spPr>
            <a:xfrm rot="0">
              <a:off x="0" y="-57150"/>
              <a:ext cx="8398260" cy="512656"/>
            </a:xfrm>
            <a:prstGeom prst="rect">
              <a:avLst/>
            </a:prstGeom>
          </p:spPr>
          <p:txBody>
            <a:bodyPr anchor="t" rtlCol="false" tIns="0" lIns="0" bIns="0" rIns="0">
              <a:spAutoFit/>
            </a:bodyPr>
            <a:lstStyle/>
            <a:p>
              <a:pPr algn="l">
                <a:lnSpc>
                  <a:spcPts val="3220"/>
                </a:lnSpc>
              </a:pPr>
              <a:r>
                <a:rPr lang="en-US" b="true" sz="2300">
                  <a:solidFill>
                    <a:srgbClr val="FFFFFF"/>
                  </a:solidFill>
                  <a:latin typeface="Disket Mono Bold"/>
                  <a:ea typeface="Disket Mono Bold"/>
                  <a:cs typeface="Disket Mono Bold"/>
                  <a:sym typeface="Disket Mono Bold"/>
                </a:rPr>
                <a:t>Im</a:t>
              </a:r>
              <a:r>
                <a:rPr lang="en-US" b="true" sz="2300">
                  <a:solidFill>
                    <a:srgbClr val="FFFFFF"/>
                  </a:solidFill>
                  <a:latin typeface="Disket Mono Bold"/>
                  <a:ea typeface="Disket Mono Bold"/>
                  <a:cs typeface="Disket Mono Bold"/>
                  <a:sym typeface="Disket Mono Bold"/>
                </a:rPr>
                <a:t>mersive Environments</a:t>
              </a:r>
            </a:p>
          </p:txBody>
        </p:sp>
        <p:sp>
          <p:nvSpPr>
            <p:cNvPr name="TextBox 33" id="33"/>
            <p:cNvSpPr txBox="true"/>
            <p:nvPr/>
          </p:nvSpPr>
          <p:spPr>
            <a:xfrm rot="0">
              <a:off x="0" y="621974"/>
              <a:ext cx="8398260" cy="1859492"/>
            </a:xfrm>
            <a:prstGeom prst="rect">
              <a:avLst/>
            </a:prstGeom>
          </p:spPr>
          <p:txBody>
            <a:bodyPr anchor="t" rtlCol="false" tIns="0" lIns="0" bIns="0" rIns="0">
              <a:spAutoFit/>
            </a:bodyPr>
            <a:lstStyle/>
            <a:p>
              <a:pPr algn="l">
                <a:lnSpc>
                  <a:spcPts val="2799"/>
                </a:lnSpc>
              </a:pPr>
              <a:r>
                <a:rPr lang="en-US" sz="1999">
                  <a:solidFill>
                    <a:srgbClr val="FFFFFF"/>
                  </a:solidFill>
                  <a:latin typeface="Disket Mono"/>
                  <a:ea typeface="Disket Mono"/>
                  <a:cs typeface="Disket Mono"/>
                  <a:sym typeface="Disket Mono"/>
                </a:rPr>
                <a:t>Games like The Elder Scrolls V: Skyrim use fractals for realistic landscapes.</a:t>
              </a:r>
            </a:p>
            <a:p>
              <a:pPr algn="l">
                <a:lnSpc>
                  <a:spcPts val="2799"/>
                </a:lnSpc>
              </a:pPr>
            </a:p>
          </p:txBody>
        </p:sp>
      </p:grpSp>
      <p:sp>
        <p:nvSpPr>
          <p:cNvPr name="Freeform 34" id="34" descr="pixelated five hearts"/>
          <p:cNvSpPr/>
          <p:nvPr/>
        </p:nvSpPr>
        <p:spPr>
          <a:xfrm flipH="false" flipV="false" rot="0">
            <a:off x="14000181" y="719461"/>
            <a:ext cx="2193866" cy="362985"/>
          </a:xfrm>
          <a:custGeom>
            <a:avLst/>
            <a:gdLst/>
            <a:ahLst/>
            <a:cxnLst/>
            <a:rect r="r" b="b" t="t" l="l"/>
            <a:pathLst>
              <a:path h="362985" w="2193866">
                <a:moveTo>
                  <a:pt x="0" y="0"/>
                </a:moveTo>
                <a:lnTo>
                  <a:pt x="2193866" y="0"/>
                </a:lnTo>
                <a:lnTo>
                  <a:pt x="2193866" y="362985"/>
                </a:lnTo>
                <a:lnTo>
                  <a:pt x="0" y="36298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35" id="35" descr="pixelated Menu button"/>
          <p:cNvSpPr/>
          <p:nvPr/>
        </p:nvSpPr>
        <p:spPr>
          <a:xfrm flipH="false" flipV="false" rot="0">
            <a:off x="1028700" y="668737"/>
            <a:ext cx="1082363" cy="464432"/>
          </a:xfrm>
          <a:custGeom>
            <a:avLst/>
            <a:gdLst/>
            <a:ahLst/>
            <a:cxnLst/>
            <a:rect r="r" b="b" t="t" l="l"/>
            <a:pathLst>
              <a:path h="464432" w="1082363">
                <a:moveTo>
                  <a:pt x="0" y="0"/>
                </a:moveTo>
                <a:lnTo>
                  <a:pt x="1082363" y="0"/>
                </a:lnTo>
                <a:lnTo>
                  <a:pt x="1082363" y="464432"/>
                </a:lnTo>
                <a:lnTo>
                  <a:pt x="0" y="46443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36" id="36"/>
          <p:cNvGrpSpPr/>
          <p:nvPr/>
        </p:nvGrpSpPr>
        <p:grpSpPr>
          <a:xfrm rot="0">
            <a:off x="2689104" y="737377"/>
            <a:ext cx="862336" cy="327152"/>
            <a:chOff x="0" y="0"/>
            <a:chExt cx="1149782" cy="436203"/>
          </a:xfrm>
        </p:grpSpPr>
        <p:sp>
          <p:nvSpPr>
            <p:cNvPr name="TextBox 37" id="37"/>
            <p:cNvSpPr txBox="true"/>
            <p:nvPr/>
          </p:nvSpPr>
          <p:spPr>
            <a:xfrm rot="0">
              <a:off x="367030" y="-9525"/>
              <a:ext cx="782752" cy="445728"/>
            </a:xfrm>
            <a:prstGeom prst="rect">
              <a:avLst/>
            </a:prstGeom>
          </p:spPr>
          <p:txBody>
            <a:bodyPr anchor="t" rtlCol="false" tIns="0" lIns="0" bIns="0" rIns="0">
              <a:spAutoFit/>
            </a:bodyPr>
            <a:lstStyle/>
            <a:p>
              <a:pPr algn="ctr">
                <a:lnSpc>
                  <a:spcPts val="2463"/>
                </a:lnSpc>
              </a:pPr>
              <a:r>
                <a:rPr lang="en-US" sz="2199">
                  <a:solidFill>
                    <a:srgbClr val="FFFFFF"/>
                  </a:solidFill>
                  <a:latin typeface="Arcade Gamer"/>
                  <a:ea typeface="Arcade Gamer"/>
                  <a:cs typeface="Arcade Gamer"/>
                  <a:sym typeface="Arcade Gamer"/>
                </a:rPr>
                <a:t>11</a:t>
              </a:r>
            </a:p>
          </p:txBody>
        </p:sp>
        <p:sp>
          <p:nvSpPr>
            <p:cNvPr name="Freeform 38" id="38"/>
            <p:cNvSpPr/>
            <p:nvPr/>
          </p:nvSpPr>
          <p:spPr>
            <a:xfrm flipH="false" flipV="false" rot="0">
              <a:off x="0" y="20313"/>
              <a:ext cx="367030" cy="332329"/>
            </a:xfrm>
            <a:custGeom>
              <a:avLst/>
              <a:gdLst/>
              <a:ahLst/>
              <a:cxnLst/>
              <a:rect r="r" b="b" t="t" l="l"/>
              <a:pathLst>
                <a:path h="332329" w="367030">
                  <a:moveTo>
                    <a:pt x="0" y="0"/>
                  </a:moveTo>
                  <a:lnTo>
                    <a:pt x="367030" y="0"/>
                  </a:lnTo>
                  <a:lnTo>
                    <a:pt x="367030" y="332329"/>
                  </a:lnTo>
                  <a:lnTo>
                    <a:pt x="0" y="33232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92985" y="-30963"/>
            <a:ext cx="18473970" cy="10391608"/>
          </a:xfrm>
          <a:custGeom>
            <a:avLst/>
            <a:gdLst/>
            <a:ahLst/>
            <a:cxnLst/>
            <a:rect r="r" b="b" t="t" l="l"/>
            <a:pathLst>
              <a:path h="10391608" w="18473970">
                <a:moveTo>
                  <a:pt x="0" y="0"/>
                </a:moveTo>
                <a:lnTo>
                  <a:pt x="18473970" y="0"/>
                </a:lnTo>
                <a:lnTo>
                  <a:pt x="18473970" y="10391608"/>
                </a:lnTo>
                <a:lnTo>
                  <a:pt x="0" y="10391608"/>
                </a:lnTo>
                <a:lnTo>
                  <a:pt x="0" y="0"/>
                </a:lnTo>
                <a:close/>
              </a:path>
            </a:pathLst>
          </a:custGeom>
          <a:blipFill>
            <a:blip r:embed="rId2">
              <a:alphaModFix amt="14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9705109"/>
            <a:ext cx="18288000" cy="1163782"/>
            <a:chOff x="0" y="0"/>
            <a:chExt cx="24384000" cy="1551709"/>
          </a:xfrm>
        </p:grpSpPr>
        <p:sp>
          <p:nvSpPr>
            <p:cNvPr name="Freeform 4" id="4"/>
            <p:cNvSpPr/>
            <p:nvPr/>
          </p:nvSpPr>
          <p:spPr>
            <a:xfrm flipH="false" flipV="false" rot="0">
              <a:off x="0" y="0"/>
              <a:ext cx="8128000" cy="1551709"/>
            </a:xfrm>
            <a:custGeom>
              <a:avLst/>
              <a:gdLst/>
              <a:ahLst/>
              <a:cxnLst/>
              <a:rect r="r" b="b" t="t" l="l"/>
              <a:pathLst>
                <a:path h="1551709" w="8128000">
                  <a:moveTo>
                    <a:pt x="0" y="0"/>
                  </a:moveTo>
                  <a:lnTo>
                    <a:pt x="8128000" y="0"/>
                  </a:lnTo>
                  <a:lnTo>
                    <a:pt x="8128000" y="1551709"/>
                  </a:lnTo>
                  <a:lnTo>
                    <a:pt x="0" y="15517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8128000" y="0"/>
              <a:ext cx="8128000" cy="1551709"/>
            </a:xfrm>
            <a:custGeom>
              <a:avLst/>
              <a:gdLst/>
              <a:ahLst/>
              <a:cxnLst/>
              <a:rect r="r" b="b" t="t" l="l"/>
              <a:pathLst>
                <a:path h="1551709" w="8128000">
                  <a:moveTo>
                    <a:pt x="0" y="0"/>
                  </a:moveTo>
                  <a:lnTo>
                    <a:pt x="8128000" y="0"/>
                  </a:lnTo>
                  <a:lnTo>
                    <a:pt x="8128000" y="1551709"/>
                  </a:lnTo>
                  <a:lnTo>
                    <a:pt x="0" y="15517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256000" y="0"/>
              <a:ext cx="8128000" cy="1551709"/>
            </a:xfrm>
            <a:custGeom>
              <a:avLst/>
              <a:gdLst/>
              <a:ahLst/>
              <a:cxnLst/>
              <a:rect r="r" b="b" t="t" l="l"/>
              <a:pathLst>
                <a:path h="1551709" w="8128000">
                  <a:moveTo>
                    <a:pt x="0" y="0"/>
                  </a:moveTo>
                  <a:lnTo>
                    <a:pt x="8128000" y="0"/>
                  </a:lnTo>
                  <a:lnTo>
                    <a:pt x="8128000" y="1551709"/>
                  </a:lnTo>
                  <a:lnTo>
                    <a:pt x="0" y="15517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descr="pixelated cafe storefront"/>
          <p:cNvSpPr/>
          <p:nvPr/>
        </p:nvSpPr>
        <p:spPr>
          <a:xfrm flipH="false" flipV="false" rot="0">
            <a:off x="7002032" y="6114605"/>
            <a:ext cx="3590504" cy="3590504"/>
          </a:xfrm>
          <a:custGeom>
            <a:avLst/>
            <a:gdLst/>
            <a:ahLst/>
            <a:cxnLst/>
            <a:rect r="r" b="b" t="t" l="l"/>
            <a:pathLst>
              <a:path h="3590504" w="3590504">
                <a:moveTo>
                  <a:pt x="0" y="0"/>
                </a:moveTo>
                <a:lnTo>
                  <a:pt x="3590504" y="0"/>
                </a:lnTo>
                <a:lnTo>
                  <a:pt x="3590504" y="3590504"/>
                </a:lnTo>
                <a:lnTo>
                  <a:pt x="0" y="35905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descr="pixelated flower bush"/>
          <p:cNvSpPr/>
          <p:nvPr/>
        </p:nvSpPr>
        <p:spPr>
          <a:xfrm flipH="false" flipV="false" rot="0">
            <a:off x="13381398" y="8857429"/>
            <a:ext cx="2913900" cy="847680"/>
          </a:xfrm>
          <a:custGeom>
            <a:avLst/>
            <a:gdLst/>
            <a:ahLst/>
            <a:cxnLst/>
            <a:rect r="r" b="b" t="t" l="l"/>
            <a:pathLst>
              <a:path h="847680" w="2913900">
                <a:moveTo>
                  <a:pt x="0" y="0"/>
                </a:moveTo>
                <a:lnTo>
                  <a:pt x="2913900" y="0"/>
                </a:lnTo>
                <a:lnTo>
                  <a:pt x="2913900" y="847680"/>
                </a:lnTo>
                <a:lnTo>
                  <a:pt x="0" y="8476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descr="pixelated flower bush"/>
          <p:cNvSpPr/>
          <p:nvPr/>
        </p:nvSpPr>
        <p:spPr>
          <a:xfrm flipH="false" flipV="false" rot="0">
            <a:off x="15808423" y="8857429"/>
            <a:ext cx="2913900" cy="847680"/>
          </a:xfrm>
          <a:custGeom>
            <a:avLst/>
            <a:gdLst/>
            <a:ahLst/>
            <a:cxnLst/>
            <a:rect r="r" b="b" t="t" l="l"/>
            <a:pathLst>
              <a:path h="847680" w="2913900">
                <a:moveTo>
                  <a:pt x="0" y="0"/>
                </a:moveTo>
                <a:lnTo>
                  <a:pt x="2913900" y="0"/>
                </a:lnTo>
                <a:lnTo>
                  <a:pt x="2913900" y="847680"/>
                </a:lnTo>
                <a:lnTo>
                  <a:pt x="0" y="8476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descr="pixelated fire hydrant"/>
          <p:cNvSpPr/>
          <p:nvPr/>
        </p:nvSpPr>
        <p:spPr>
          <a:xfrm flipH="false" flipV="false" rot="0">
            <a:off x="10814350" y="8857429"/>
            <a:ext cx="471618" cy="847680"/>
          </a:xfrm>
          <a:custGeom>
            <a:avLst/>
            <a:gdLst/>
            <a:ahLst/>
            <a:cxnLst/>
            <a:rect r="r" b="b" t="t" l="l"/>
            <a:pathLst>
              <a:path h="847680" w="471618">
                <a:moveTo>
                  <a:pt x="0" y="0"/>
                </a:moveTo>
                <a:lnTo>
                  <a:pt x="471618" y="0"/>
                </a:lnTo>
                <a:lnTo>
                  <a:pt x="471618" y="847680"/>
                </a:lnTo>
                <a:lnTo>
                  <a:pt x="0" y="84768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descr="pixelated flower bush"/>
          <p:cNvSpPr/>
          <p:nvPr/>
        </p:nvSpPr>
        <p:spPr>
          <a:xfrm flipH="false" flipV="false" rot="0">
            <a:off x="-337725" y="8857429"/>
            <a:ext cx="2913900" cy="847680"/>
          </a:xfrm>
          <a:custGeom>
            <a:avLst/>
            <a:gdLst/>
            <a:ahLst/>
            <a:cxnLst/>
            <a:rect r="r" b="b" t="t" l="l"/>
            <a:pathLst>
              <a:path h="847680" w="2913900">
                <a:moveTo>
                  <a:pt x="0" y="0"/>
                </a:moveTo>
                <a:lnTo>
                  <a:pt x="2913900" y="0"/>
                </a:lnTo>
                <a:lnTo>
                  <a:pt x="2913900" y="847680"/>
                </a:lnTo>
                <a:lnTo>
                  <a:pt x="0" y="8476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descr="pixelated flower bush"/>
          <p:cNvSpPr/>
          <p:nvPr/>
        </p:nvSpPr>
        <p:spPr>
          <a:xfrm flipH="false" flipV="false" rot="0">
            <a:off x="1992632" y="8857429"/>
            <a:ext cx="2913900" cy="847680"/>
          </a:xfrm>
          <a:custGeom>
            <a:avLst/>
            <a:gdLst/>
            <a:ahLst/>
            <a:cxnLst/>
            <a:rect r="r" b="b" t="t" l="l"/>
            <a:pathLst>
              <a:path h="847680" w="2913900">
                <a:moveTo>
                  <a:pt x="0" y="0"/>
                </a:moveTo>
                <a:lnTo>
                  <a:pt x="2913900" y="0"/>
                </a:lnTo>
                <a:lnTo>
                  <a:pt x="2913900" y="847680"/>
                </a:lnTo>
                <a:lnTo>
                  <a:pt x="0" y="8476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descr="pixelated trophy"/>
          <p:cNvSpPr/>
          <p:nvPr/>
        </p:nvSpPr>
        <p:spPr>
          <a:xfrm flipH="false" flipV="false" rot="0">
            <a:off x="8467052" y="736535"/>
            <a:ext cx="702268" cy="547769"/>
          </a:xfrm>
          <a:custGeom>
            <a:avLst/>
            <a:gdLst/>
            <a:ahLst/>
            <a:cxnLst/>
            <a:rect r="r" b="b" t="t" l="l"/>
            <a:pathLst>
              <a:path h="547769" w="702268">
                <a:moveTo>
                  <a:pt x="0" y="0"/>
                </a:moveTo>
                <a:lnTo>
                  <a:pt x="702268" y="0"/>
                </a:lnTo>
                <a:lnTo>
                  <a:pt x="702268" y="547769"/>
                </a:lnTo>
                <a:lnTo>
                  <a:pt x="0" y="54776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pic>
        <p:nvPicPr>
          <p:cNvPr name="Picture 14" id="14" descr="pixelated star slightly bouncing"/>
          <p:cNvPicPr>
            <a:picLocks noChangeAspect="true"/>
          </p:cNvPicPr>
          <p:nvPr/>
        </p:nvPicPr>
        <p:blipFill>
          <a:blip r:embed="rId14"/>
          <a:srcRect l="0" t="0" r="0" b="0"/>
          <a:stretch>
            <a:fillRect/>
          </a:stretch>
        </p:blipFill>
        <p:spPr>
          <a:xfrm flipH="false" flipV="false" rot="0">
            <a:off x="688057" y="4233805"/>
            <a:ext cx="517579" cy="539145"/>
          </a:xfrm>
          <a:prstGeom prst="rect">
            <a:avLst/>
          </a:prstGeom>
        </p:spPr>
      </p:pic>
      <p:pic>
        <p:nvPicPr>
          <p:cNvPr name="Picture 15" id="15" descr="pixelated star slightly bouncing"/>
          <p:cNvPicPr>
            <a:picLocks noChangeAspect="true"/>
          </p:cNvPicPr>
          <p:nvPr/>
        </p:nvPicPr>
        <p:blipFill>
          <a:blip r:embed="rId14"/>
          <a:srcRect l="0" t="0" r="0" b="0"/>
          <a:stretch>
            <a:fillRect/>
          </a:stretch>
        </p:blipFill>
        <p:spPr>
          <a:xfrm flipH="false" flipV="false" rot="0">
            <a:off x="16487269" y="4772951"/>
            <a:ext cx="517579" cy="539145"/>
          </a:xfrm>
          <a:prstGeom prst="rect">
            <a:avLst/>
          </a:prstGeom>
        </p:spPr>
      </p:pic>
      <p:grpSp>
        <p:nvGrpSpPr>
          <p:cNvPr name="Group 16" id="16"/>
          <p:cNvGrpSpPr/>
          <p:nvPr/>
        </p:nvGrpSpPr>
        <p:grpSpPr>
          <a:xfrm rot="0">
            <a:off x="688057" y="429137"/>
            <a:ext cx="862336" cy="327152"/>
            <a:chOff x="0" y="0"/>
            <a:chExt cx="1149782" cy="436203"/>
          </a:xfrm>
        </p:grpSpPr>
        <p:sp>
          <p:nvSpPr>
            <p:cNvPr name="TextBox 17" id="17"/>
            <p:cNvSpPr txBox="true"/>
            <p:nvPr/>
          </p:nvSpPr>
          <p:spPr>
            <a:xfrm rot="0">
              <a:off x="367030" y="-9525"/>
              <a:ext cx="782752" cy="445728"/>
            </a:xfrm>
            <a:prstGeom prst="rect">
              <a:avLst/>
            </a:prstGeom>
          </p:spPr>
          <p:txBody>
            <a:bodyPr anchor="t" rtlCol="false" tIns="0" lIns="0" bIns="0" rIns="0">
              <a:spAutoFit/>
            </a:bodyPr>
            <a:lstStyle/>
            <a:p>
              <a:pPr algn="ctr">
                <a:lnSpc>
                  <a:spcPts val="2463"/>
                </a:lnSpc>
              </a:pPr>
              <a:r>
                <a:rPr lang="en-US" sz="2199">
                  <a:solidFill>
                    <a:srgbClr val="FFFFFF"/>
                  </a:solidFill>
                  <a:latin typeface="Arcade Gamer"/>
                  <a:ea typeface="Arcade Gamer"/>
                  <a:cs typeface="Arcade Gamer"/>
                  <a:sym typeface="Arcade Gamer"/>
                </a:rPr>
                <a:t>12</a:t>
              </a:r>
            </a:p>
          </p:txBody>
        </p:sp>
        <p:sp>
          <p:nvSpPr>
            <p:cNvPr name="Freeform 18" id="18"/>
            <p:cNvSpPr/>
            <p:nvPr/>
          </p:nvSpPr>
          <p:spPr>
            <a:xfrm flipH="false" flipV="false" rot="0">
              <a:off x="0" y="20313"/>
              <a:ext cx="367030" cy="332329"/>
            </a:xfrm>
            <a:custGeom>
              <a:avLst/>
              <a:gdLst/>
              <a:ahLst/>
              <a:cxnLst/>
              <a:rect r="r" b="b" t="t" l="l"/>
              <a:pathLst>
                <a:path h="332329" w="367030">
                  <a:moveTo>
                    <a:pt x="0" y="0"/>
                  </a:moveTo>
                  <a:lnTo>
                    <a:pt x="367030" y="0"/>
                  </a:lnTo>
                  <a:lnTo>
                    <a:pt x="367030" y="332329"/>
                  </a:lnTo>
                  <a:lnTo>
                    <a:pt x="0" y="33232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grpSp>
      <p:sp>
        <p:nvSpPr>
          <p:cNvPr name="TextBox 19" id="19"/>
          <p:cNvSpPr txBox="true"/>
          <p:nvPr/>
        </p:nvSpPr>
        <p:spPr>
          <a:xfrm rot="0">
            <a:off x="3586368" y="3658335"/>
            <a:ext cx="11115265" cy="1131892"/>
          </a:xfrm>
          <a:prstGeom prst="rect">
            <a:avLst/>
          </a:prstGeom>
        </p:spPr>
        <p:txBody>
          <a:bodyPr anchor="t" rtlCol="false" tIns="0" lIns="0" bIns="0" rIns="0">
            <a:spAutoFit/>
          </a:bodyPr>
          <a:lstStyle/>
          <a:p>
            <a:pPr algn="ctr">
              <a:lnSpc>
                <a:spcPts val="8234"/>
              </a:lnSpc>
            </a:pPr>
            <a:r>
              <a:rPr lang="en-US" sz="7352">
                <a:solidFill>
                  <a:srgbClr val="FF63D8"/>
                </a:solidFill>
                <a:latin typeface="Arcade Gamer"/>
                <a:ea typeface="Arcade Gamer"/>
                <a:cs typeface="Arcade Gamer"/>
                <a:sym typeface="Arcade Gamer"/>
              </a:rPr>
              <a:t>LINEAR ALGEBRA</a:t>
            </a:r>
          </a:p>
        </p:txBody>
      </p:sp>
      <p:sp>
        <p:nvSpPr>
          <p:cNvPr name="Freeform 20" id="20" descr="pixelated arrow pointing downwards"/>
          <p:cNvSpPr/>
          <p:nvPr/>
        </p:nvSpPr>
        <p:spPr>
          <a:xfrm flipH="false" flipV="false" rot="0">
            <a:off x="7151826" y="716781"/>
            <a:ext cx="548836" cy="587276"/>
          </a:xfrm>
          <a:custGeom>
            <a:avLst/>
            <a:gdLst/>
            <a:ahLst/>
            <a:cxnLst/>
            <a:rect r="r" b="b" t="t" l="l"/>
            <a:pathLst>
              <a:path h="587276" w="548836">
                <a:moveTo>
                  <a:pt x="0" y="0"/>
                </a:moveTo>
                <a:lnTo>
                  <a:pt x="548836" y="0"/>
                </a:lnTo>
                <a:lnTo>
                  <a:pt x="548836" y="587277"/>
                </a:lnTo>
                <a:lnTo>
                  <a:pt x="0" y="58727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21" id="21" descr="pixelated arrow pointing to the left"/>
          <p:cNvSpPr/>
          <p:nvPr/>
        </p:nvSpPr>
        <p:spPr>
          <a:xfrm flipH="false" flipV="false" rot="0">
            <a:off x="6272125" y="756289"/>
            <a:ext cx="587276" cy="547769"/>
          </a:xfrm>
          <a:custGeom>
            <a:avLst/>
            <a:gdLst/>
            <a:ahLst/>
            <a:cxnLst/>
            <a:rect r="r" b="b" t="t" l="l"/>
            <a:pathLst>
              <a:path h="547769" w="587276">
                <a:moveTo>
                  <a:pt x="0" y="0"/>
                </a:moveTo>
                <a:lnTo>
                  <a:pt x="587276" y="0"/>
                </a:lnTo>
                <a:lnTo>
                  <a:pt x="587276" y="547769"/>
                </a:lnTo>
                <a:lnTo>
                  <a:pt x="0" y="547769"/>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22" id="22" descr="pixelated arrow pointing upwards"/>
          <p:cNvSpPr/>
          <p:nvPr/>
        </p:nvSpPr>
        <p:spPr>
          <a:xfrm flipH="false" flipV="false" rot="0">
            <a:off x="9939918" y="697028"/>
            <a:ext cx="548836" cy="587276"/>
          </a:xfrm>
          <a:custGeom>
            <a:avLst/>
            <a:gdLst/>
            <a:ahLst/>
            <a:cxnLst/>
            <a:rect r="r" b="b" t="t" l="l"/>
            <a:pathLst>
              <a:path h="587276" w="548836">
                <a:moveTo>
                  <a:pt x="0" y="0"/>
                </a:moveTo>
                <a:lnTo>
                  <a:pt x="548836" y="0"/>
                </a:lnTo>
                <a:lnTo>
                  <a:pt x="548836" y="587276"/>
                </a:lnTo>
                <a:lnTo>
                  <a:pt x="0" y="587276"/>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Freeform 23" id="23" descr="pixelated arrow pointing to the right"/>
          <p:cNvSpPr/>
          <p:nvPr/>
        </p:nvSpPr>
        <p:spPr>
          <a:xfrm flipH="false" flipV="false" rot="0">
            <a:off x="10735167" y="716781"/>
            <a:ext cx="587276" cy="547769"/>
          </a:xfrm>
          <a:custGeom>
            <a:avLst/>
            <a:gdLst/>
            <a:ahLst/>
            <a:cxnLst/>
            <a:rect r="r" b="b" t="t" l="l"/>
            <a:pathLst>
              <a:path h="547769" w="587276">
                <a:moveTo>
                  <a:pt x="0" y="0"/>
                </a:moveTo>
                <a:lnTo>
                  <a:pt x="587277" y="0"/>
                </a:lnTo>
                <a:lnTo>
                  <a:pt x="587277" y="547769"/>
                </a:lnTo>
                <a:lnTo>
                  <a:pt x="0" y="547769"/>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pic>
        <p:nvPicPr>
          <p:cNvPr name="Picture 24" id="24" descr="pixelated star slightly bouncing"/>
          <p:cNvPicPr>
            <a:picLocks noChangeAspect="true"/>
          </p:cNvPicPr>
          <p:nvPr/>
        </p:nvPicPr>
        <p:blipFill>
          <a:blip r:embed="rId14"/>
          <a:srcRect l="0" t="0" r="0" b="0"/>
          <a:stretch>
            <a:fillRect/>
          </a:stretch>
        </p:blipFill>
        <p:spPr>
          <a:xfrm flipH="false" flipV="false" rot="0">
            <a:off x="3684965" y="1952441"/>
            <a:ext cx="517579" cy="539145"/>
          </a:xfrm>
          <a:prstGeom prst="rect">
            <a:avLst/>
          </a:prstGeom>
        </p:spPr>
      </p:pic>
      <p:pic>
        <p:nvPicPr>
          <p:cNvPr name="Picture 25" id="25" descr="pixelated star slightly bouncing"/>
          <p:cNvPicPr>
            <a:picLocks noChangeAspect="true"/>
          </p:cNvPicPr>
          <p:nvPr/>
        </p:nvPicPr>
        <p:blipFill>
          <a:blip r:embed="rId14"/>
          <a:srcRect l="0" t="0" r="0" b="0"/>
          <a:stretch>
            <a:fillRect/>
          </a:stretch>
        </p:blipFill>
        <p:spPr>
          <a:xfrm flipH="false" flipV="false" rot="0">
            <a:off x="14701632" y="2183914"/>
            <a:ext cx="517579" cy="539145"/>
          </a:xfrm>
          <a:prstGeom prst="rect">
            <a:avLst/>
          </a:prstGeom>
        </p:spPr>
      </p:pic>
      <p:pic>
        <p:nvPicPr>
          <p:cNvPr name="Picture 26" id="26" descr="pixelated star slightly bouncing"/>
          <p:cNvPicPr>
            <a:picLocks noChangeAspect="true"/>
          </p:cNvPicPr>
          <p:nvPr/>
        </p:nvPicPr>
        <p:blipFill>
          <a:blip r:embed="rId14"/>
          <a:srcRect l="0" t="0" r="0" b="0"/>
          <a:stretch>
            <a:fillRect/>
          </a:stretch>
        </p:blipFill>
        <p:spPr>
          <a:xfrm flipH="false" flipV="false" rot="0">
            <a:off x="3167386" y="6527850"/>
            <a:ext cx="517579" cy="539145"/>
          </a:xfrm>
          <a:prstGeom prst="rect">
            <a:avLst/>
          </a:prstGeom>
        </p:spPr>
      </p:pic>
      <p:pic>
        <p:nvPicPr>
          <p:cNvPr name="Picture 27" id="27" descr="pixelated star slightly bouncing"/>
          <p:cNvPicPr>
            <a:picLocks noChangeAspect="true"/>
          </p:cNvPicPr>
          <p:nvPr/>
        </p:nvPicPr>
        <p:blipFill>
          <a:blip r:embed="rId14"/>
          <a:srcRect l="0" t="0" r="0" b="0"/>
          <a:stretch>
            <a:fillRect/>
          </a:stretch>
        </p:blipFill>
        <p:spPr>
          <a:xfrm flipH="false" flipV="false" rot="0">
            <a:off x="13483092" y="6258278"/>
            <a:ext cx="517579" cy="539145"/>
          </a:xfrm>
          <a:prstGeom prst="rect">
            <a:avLst/>
          </a:prstGeom>
        </p:spPr>
      </p:pic>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92985" y="-30963"/>
            <a:ext cx="18473970" cy="10391608"/>
          </a:xfrm>
          <a:custGeom>
            <a:avLst/>
            <a:gdLst/>
            <a:ahLst/>
            <a:cxnLst/>
            <a:rect r="r" b="b" t="t" l="l"/>
            <a:pathLst>
              <a:path h="10391608" w="18473970">
                <a:moveTo>
                  <a:pt x="0" y="0"/>
                </a:moveTo>
                <a:lnTo>
                  <a:pt x="18473970" y="0"/>
                </a:lnTo>
                <a:lnTo>
                  <a:pt x="18473970" y="10391608"/>
                </a:lnTo>
                <a:lnTo>
                  <a:pt x="0" y="10391608"/>
                </a:lnTo>
                <a:lnTo>
                  <a:pt x="0" y="0"/>
                </a:lnTo>
                <a:close/>
              </a:path>
            </a:pathLst>
          </a:custGeom>
          <a:blipFill>
            <a:blip r:embed="rId2">
              <a:alphaModFix amt="14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055996" y="934621"/>
            <a:ext cx="6203304" cy="2384470"/>
            <a:chOff x="0" y="0"/>
            <a:chExt cx="1633792" cy="628009"/>
          </a:xfrm>
        </p:grpSpPr>
        <p:sp>
          <p:nvSpPr>
            <p:cNvPr name="Freeform 4" id="4">
              <a:extLst>
                <a:ext uri="{C183D7F6-B498-43B3-948B-1728B52AA6E4}">
                  <adec:decorative xmlns:adec="http://schemas.microsoft.com/office/drawing/2017/decorative" val="1"/>
                </a:ext>
              </a:extLst>
            </p:cNvPr>
            <p:cNvSpPr/>
            <p:nvPr/>
          </p:nvSpPr>
          <p:spPr>
            <a:xfrm flipH="false" flipV="false" rot="0">
              <a:off x="0" y="0"/>
              <a:ext cx="1633792" cy="628009"/>
            </a:xfrm>
            <a:custGeom>
              <a:avLst/>
              <a:gdLst/>
              <a:ahLst/>
              <a:cxnLst/>
              <a:rect r="r" b="b" t="t" l="l"/>
              <a:pathLst>
                <a:path h="628009" w="1633792">
                  <a:moveTo>
                    <a:pt x="26209" y="0"/>
                  </a:moveTo>
                  <a:lnTo>
                    <a:pt x="1607583" y="0"/>
                  </a:lnTo>
                  <a:cubicBezTo>
                    <a:pt x="1614534" y="0"/>
                    <a:pt x="1621201" y="2761"/>
                    <a:pt x="1626116" y="7676"/>
                  </a:cubicBezTo>
                  <a:cubicBezTo>
                    <a:pt x="1631031" y="12591"/>
                    <a:pt x="1633792" y="19258"/>
                    <a:pt x="1633792" y="26209"/>
                  </a:cubicBezTo>
                  <a:lnTo>
                    <a:pt x="1633792" y="601800"/>
                  </a:lnTo>
                  <a:cubicBezTo>
                    <a:pt x="1633792" y="608751"/>
                    <a:pt x="1631031" y="615417"/>
                    <a:pt x="1626116" y="620332"/>
                  </a:cubicBezTo>
                  <a:cubicBezTo>
                    <a:pt x="1621201" y="625247"/>
                    <a:pt x="1614534" y="628009"/>
                    <a:pt x="1607583" y="628009"/>
                  </a:cubicBezTo>
                  <a:lnTo>
                    <a:pt x="26209" y="628009"/>
                  </a:lnTo>
                  <a:cubicBezTo>
                    <a:pt x="11734" y="628009"/>
                    <a:pt x="0" y="616275"/>
                    <a:pt x="0" y="601800"/>
                  </a:cubicBezTo>
                  <a:lnTo>
                    <a:pt x="0" y="26209"/>
                  </a:lnTo>
                  <a:cubicBezTo>
                    <a:pt x="0" y="19258"/>
                    <a:pt x="2761" y="12591"/>
                    <a:pt x="7676" y="7676"/>
                  </a:cubicBezTo>
                  <a:cubicBezTo>
                    <a:pt x="12591" y="2761"/>
                    <a:pt x="19258" y="0"/>
                    <a:pt x="26209" y="0"/>
                  </a:cubicBezTo>
                  <a:close/>
                </a:path>
              </a:pathLst>
            </a:custGeom>
            <a:solidFill>
              <a:srgbClr val="000000"/>
            </a:solidFill>
            <a:ln w="47625" cap="rnd">
              <a:solidFill>
                <a:srgbClr val="21EF80"/>
              </a:solidFill>
              <a:prstDash val="solid"/>
              <a:round/>
            </a:ln>
          </p:spPr>
        </p:sp>
        <p:sp>
          <p:nvSpPr>
            <p:cNvPr name="TextBox 5" id="5"/>
            <p:cNvSpPr txBox="true"/>
            <p:nvPr/>
          </p:nvSpPr>
          <p:spPr>
            <a:xfrm>
              <a:off x="0" y="-57150"/>
              <a:ext cx="1633792" cy="685159"/>
            </a:xfrm>
            <a:prstGeom prst="rect">
              <a:avLst/>
            </a:prstGeom>
          </p:spPr>
          <p:txBody>
            <a:bodyPr anchor="t" rtlCol="false" tIns="254000" lIns="254000" bIns="254000" rIns="254000"/>
            <a:lstStyle/>
            <a:p>
              <a:pPr algn="l">
                <a:lnSpc>
                  <a:spcPts val="3359"/>
                </a:lnSpc>
              </a:pPr>
            </a:p>
            <a:p>
              <a:pPr algn="l">
                <a:lnSpc>
                  <a:spcPts val="3359"/>
                </a:lnSpc>
              </a:pPr>
              <a:r>
                <a:rPr lang="en-US" sz="2400">
                  <a:solidFill>
                    <a:srgbClr val="FFFFFF"/>
                  </a:solidFill>
                  <a:latin typeface="Disket Mono"/>
                  <a:ea typeface="Disket Mono"/>
                  <a:cs typeface="Disket Mono"/>
                  <a:sym typeface="Disket Mono"/>
                </a:rPr>
                <a:t>  </a:t>
              </a:r>
            </a:p>
          </p:txBody>
        </p:sp>
      </p:grpSp>
      <p:sp>
        <p:nvSpPr>
          <p:cNvPr name="Freeform 6" id="6" descr="pixelated billboard sign"/>
          <p:cNvSpPr/>
          <p:nvPr/>
        </p:nvSpPr>
        <p:spPr>
          <a:xfrm flipH="false" flipV="false" rot="0">
            <a:off x="6260480" y="700983"/>
            <a:ext cx="4336814" cy="2753524"/>
          </a:xfrm>
          <a:custGeom>
            <a:avLst/>
            <a:gdLst/>
            <a:ahLst/>
            <a:cxnLst/>
            <a:rect r="r" b="b" t="t" l="l"/>
            <a:pathLst>
              <a:path h="2753524" w="4336814">
                <a:moveTo>
                  <a:pt x="0" y="0"/>
                </a:moveTo>
                <a:lnTo>
                  <a:pt x="4336813" y="0"/>
                </a:lnTo>
                <a:lnTo>
                  <a:pt x="4336813" y="2753524"/>
                </a:lnTo>
                <a:lnTo>
                  <a:pt x="0" y="2753524"/>
                </a:lnTo>
                <a:lnTo>
                  <a:pt x="0" y="0"/>
                </a:lnTo>
                <a:close/>
              </a:path>
            </a:pathLst>
          </a:custGeom>
          <a:blipFill>
            <a:blip r:embed="rId4">
              <a:extLst>
                <a:ext uri="{96DAC541-7B7A-43D3-8B79-37D633B846F1}">
                  <asvg:svgBlip xmlns:asvg="http://schemas.microsoft.com/office/drawing/2016/SVG/main" r:embed="rId5"/>
                </a:ext>
              </a:extLst>
            </a:blip>
            <a:stretch>
              <a:fillRect l="0" t="0" r="0" b="-162500"/>
            </a:stretch>
          </a:blipFill>
        </p:spPr>
      </p:sp>
      <p:grpSp>
        <p:nvGrpSpPr>
          <p:cNvPr name="Group 7" id="7"/>
          <p:cNvGrpSpPr>
            <a:grpSpLocks noChangeAspect="true"/>
          </p:cNvGrpSpPr>
          <p:nvPr/>
        </p:nvGrpSpPr>
        <p:grpSpPr>
          <a:xfrm rot="0">
            <a:off x="6347734" y="781647"/>
            <a:ext cx="4162305" cy="2497383"/>
            <a:chOff x="0" y="0"/>
            <a:chExt cx="6350000" cy="3810000"/>
          </a:xfrm>
        </p:grpSpPr>
        <p:sp>
          <p:nvSpPr>
            <p:cNvPr name="Freeform 8" id="8"/>
            <p:cNvSpPr/>
            <p:nvPr/>
          </p:nvSpPr>
          <p:spPr>
            <a:xfrm flipH="false" flipV="false" rot="0">
              <a:off x="0" y="0"/>
              <a:ext cx="6350000" cy="3810000"/>
            </a:xfrm>
            <a:custGeom>
              <a:avLst/>
              <a:gdLst/>
              <a:ahLst/>
              <a:cxnLst/>
              <a:rect r="r" b="b" t="t" l="l"/>
              <a:pathLst>
                <a:path h="3810000" w="6350000">
                  <a:moveTo>
                    <a:pt x="0" y="3175000"/>
                  </a:moveTo>
                  <a:lnTo>
                    <a:pt x="0" y="635000"/>
                  </a:lnTo>
                  <a:cubicBezTo>
                    <a:pt x="0" y="284480"/>
                    <a:pt x="284480" y="0"/>
                    <a:pt x="635000" y="0"/>
                  </a:cubicBezTo>
                  <a:lnTo>
                    <a:pt x="5715000" y="0"/>
                  </a:lnTo>
                  <a:cubicBezTo>
                    <a:pt x="6065520" y="0"/>
                    <a:pt x="6350000" y="284480"/>
                    <a:pt x="6350000" y="635000"/>
                  </a:cubicBezTo>
                  <a:lnTo>
                    <a:pt x="6350000" y="3175000"/>
                  </a:lnTo>
                  <a:cubicBezTo>
                    <a:pt x="6350000" y="3525520"/>
                    <a:pt x="6065520" y="3810000"/>
                    <a:pt x="5715000" y="3810000"/>
                  </a:cubicBezTo>
                  <a:lnTo>
                    <a:pt x="635000" y="3810000"/>
                  </a:lnTo>
                  <a:cubicBezTo>
                    <a:pt x="284480" y="3810000"/>
                    <a:pt x="0" y="3525520"/>
                    <a:pt x="0" y="3175000"/>
                  </a:cubicBezTo>
                  <a:close/>
                </a:path>
              </a:pathLst>
            </a:custGeom>
            <a:blipFill>
              <a:blip r:embed="rId6"/>
              <a:stretch>
                <a:fillRect l="-14462" t="0" r="-14462" b="0"/>
              </a:stretch>
            </a:blipFill>
          </p:spPr>
        </p:sp>
        <p:sp>
          <p:nvSpPr>
            <p:cNvPr name="Freeform 9" id="9"/>
            <p:cNvSpPr/>
            <p:nvPr/>
          </p:nvSpPr>
          <p:spPr>
            <a:xfrm flipH="false" flipV="false" rot="0">
              <a:off x="0" y="0"/>
              <a:ext cx="6350000" cy="3810000"/>
            </a:xfrm>
            <a:custGeom>
              <a:avLst/>
              <a:gdLst/>
              <a:ahLst/>
              <a:cxnLst/>
              <a:rect r="r" b="b" t="t" l="l"/>
              <a:pathLst>
                <a:path h="3810000" w="6350000">
                  <a:moveTo>
                    <a:pt x="5715000" y="19050"/>
                  </a:moveTo>
                  <a:cubicBezTo>
                    <a:pt x="6054090" y="19050"/>
                    <a:pt x="6330950" y="295910"/>
                    <a:pt x="6330950" y="635000"/>
                  </a:cubicBezTo>
                  <a:lnTo>
                    <a:pt x="6330950" y="3175000"/>
                  </a:lnTo>
                  <a:cubicBezTo>
                    <a:pt x="6330950" y="3514090"/>
                    <a:pt x="6054090" y="3790950"/>
                    <a:pt x="5715000" y="3790950"/>
                  </a:cubicBezTo>
                  <a:lnTo>
                    <a:pt x="635000" y="3790950"/>
                  </a:lnTo>
                  <a:cubicBezTo>
                    <a:pt x="295910" y="3790950"/>
                    <a:pt x="19050" y="3514090"/>
                    <a:pt x="19050" y="3175000"/>
                  </a:cubicBezTo>
                  <a:lnTo>
                    <a:pt x="19050" y="635000"/>
                  </a:lnTo>
                  <a:cubicBezTo>
                    <a:pt x="19050" y="295910"/>
                    <a:pt x="295910" y="19050"/>
                    <a:pt x="635000" y="19050"/>
                  </a:cubicBezTo>
                  <a:lnTo>
                    <a:pt x="5715000" y="19050"/>
                  </a:lnTo>
                  <a:moveTo>
                    <a:pt x="5715000" y="0"/>
                  </a:moveTo>
                  <a:lnTo>
                    <a:pt x="635000" y="0"/>
                  </a:lnTo>
                  <a:cubicBezTo>
                    <a:pt x="284480" y="0"/>
                    <a:pt x="0" y="284480"/>
                    <a:pt x="0" y="635000"/>
                  </a:cubicBezTo>
                  <a:lnTo>
                    <a:pt x="0" y="3175000"/>
                  </a:lnTo>
                  <a:cubicBezTo>
                    <a:pt x="0" y="3525520"/>
                    <a:pt x="284480" y="3810000"/>
                    <a:pt x="635000" y="3810000"/>
                  </a:cubicBezTo>
                  <a:lnTo>
                    <a:pt x="5715000" y="3810000"/>
                  </a:lnTo>
                  <a:cubicBezTo>
                    <a:pt x="6065520" y="3810000"/>
                    <a:pt x="6350000" y="3525520"/>
                    <a:pt x="6350000" y="3175000"/>
                  </a:cubicBezTo>
                  <a:lnTo>
                    <a:pt x="6350000" y="635000"/>
                  </a:lnTo>
                  <a:cubicBezTo>
                    <a:pt x="6350000" y="284480"/>
                    <a:pt x="6065520" y="0"/>
                    <a:pt x="5715000" y="0"/>
                  </a:cubicBezTo>
                  <a:lnTo>
                    <a:pt x="5715000" y="0"/>
                  </a:lnTo>
                  <a:close/>
                </a:path>
              </a:pathLst>
            </a:custGeom>
            <a:solidFill>
              <a:srgbClr val="CB34A5"/>
            </a:solidFill>
          </p:spPr>
        </p:sp>
      </p:grpSp>
      <p:sp>
        <p:nvSpPr>
          <p:cNvPr name="Freeform 10" id="10" descr="pixelated billboard sign"/>
          <p:cNvSpPr/>
          <p:nvPr/>
        </p:nvSpPr>
        <p:spPr>
          <a:xfrm flipH="false" flipV="false" rot="0">
            <a:off x="6260480" y="3815359"/>
            <a:ext cx="4336814" cy="2753524"/>
          </a:xfrm>
          <a:custGeom>
            <a:avLst/>
            <a:gdLst/>
            <a:ahLst/>
            <a:cxnLst/>
            <a:rect r="r" b="b" t="t" l="l"/>
            <a:pathLst>
              <a:path h="2753524" w="4336814">
                <a:moveTo>
                  <a:pt x="0" y="0"/>
                </a:moveTo>
                <a:lnTo>
                  <a:pt x="4336813" y="0"/>
                </a:lnTo>
                <a:lnTo>
                  <a:pt x="4336813" y="2753523"/>
                </a:lnTo>
                <a:lnTo>
                  <a:pt x="0" y="2753523"/>
                </a:lnTo>
                <a:lnTo>
                  <a:pt x="0" y="0"/>
                </a:lnTo>
                <a:close/>
              </a:path>
            </a:pathLst>
          </a:custGeom>
          <a:blipFill>
            <a:blip r:embed="rId4">
              <a:extLst>
                <a:ext uri="{96DAC541-7B7A-43D3-8B79-37D633B846F1}">
                  <asvg:svgBlip xmlns:asvg="http://schemas.microsoft.com/office/drawing/2016/SVG/main" r:embed="rId5"/>
                </a:ext>
              </a:extLst>
            </a:blip>
            <a:stretch>
              <a:fillRect l="0" t="0" r="0" b="-162500"/>
            </a:stretch>
          </a:blipFill>
        </p:spPr>
      </p:sp>
      <p:grpSp>
        <p:nvGrpSpPr>
          <p:cNvPr name="Group 11" id="11"/>
          <p:cNvGrpSpPr>
            <a:grpSpLocks noChangeAspect="true"/>
          </p:cNvGrpSpPr>
          <p:nvPr/>
        </p:nvGrpSpPr>
        <p:grpSpPr>
          <a:xfrm rot="0">
            <a:off x="6434988" y="3995564"/>
            <a:ext cx="4018503" cy="2411102"/>
            <a:chOff x="0" y="0"/>
            <a:chExt cx="6350000" cy="3810000"/>
          </a:xfrm>
        </p:grpSpPr>
        <p:sp>
          <p:nvSpPr>
            <p:cNvPr name="Freeform 12" id="12"/>
            <p:cNvSpPr/>
            <p:nvPr/>
          </p:nvSpPr>
          <p:spPr>
            <a:xfrm flipH="false" flipV="false" rot="0">
              <a:off x="0" y="0"/>
              <a:ext cx="6350000" cy="3810000"/>
            </a:xfrm>
            <a:custGeom>
              <a:avLst/>
              <a:gdLst/>
              <a:ahLst/>
              <a:cxnLst/>
              <a:rect r="r" b="b" t="t" l="l"/>
              <a:pathLst>
                <a:path h="3810000" w="6350000">
                  <a:moveTo>
                    <a:pt x="0" y="3175000"/>
                  </a:moveTo>
                  <a:lnTo>
                    <a:pt x="0" y="635000"/>
                  </a:lnTo>
                  <a:cubicBezTo>
                    <a:pt x="0" y="284480"/>
                    <a:pt x="284480" y="0"/>
                    <a:pt x="635000" y="0"/>
                  </a:cubicBezTo>
                  <a:lnTo>
                    <a:pt x="5715000" y="0"/>
                  </a:lnTo>
                  <a:cubicBezTo>
                    <a:pt x="6065520" y="0"/>
                    <a:pt x="6350000" y="284480"/>
                    <a:pt x="6350000" y="635000"/>
                  </a:cubicBezTo>
                  <a:lnTo>
                    <a:pt x="6350000" y="3175000"/>
                  </a:lnTo>
                  <a:cubicBezTo>
                    <a:pt x="6350000" y="3525520"/>
                    <a:pt x="6065520" y="3810000"/>
                    <a:pt x="5715000" y="3810000"/>
                  </a:cubicBezTo>
                  <a:lnTo>
                    <a:pt x="635000" y="3810000"/>
                  </a:lnTo>
                  <a:cubicBezTo>
                    <a:pt x="284480" y="3810000"/>
                    <a:pt x="0" y="3525520"/>
                    <a:pt x="0" y="3175000"/>
                  </a:cubicBezTo>
                  <a:close/>
                </a:path>
              </a:pathLst>
            </a:custGeom>
            <a:blipFill>
              <a:blip r:embed="rId7"/>
              <a:stretch>
                <a:fillRect l="-2872" t="0" r="-2872" b="0"/>
              </a:stretch>
            </a:blipFill>
          </p:spPr>
        </p:sp>
        <p:sp>
          <p:nvSpPr>
            <p:cNvPr name="Freeform 13" id="13"/>
            <p:cNvSpPr/>
            <p:nvPr/>
          </p:nvSpPr>
          <p:spPr>
            <a:xfrm flipH="false" flipV="false" rot="0">
              <a:off x="0" y="0"/>
              <a:ext cx="6350000" cy="3810000"/>
            </a:xfrm>
            <a:custGeom>
              <a:avLst/>
              <a:gdLst/>
              <a:ahLst/>
              <a:cxnLst/>
              <a:rect r="r" b="b" t="t" l="l"/>
              <a:pathLst>
                <a:path h="3810000" w="6350000">
                  <a:moveTo>
                    <a:pt x="5715000" y="19050"/>
                  </a:moveTo>
                  <a:cubicBezTo>
                    <a:pt x="6054090" y="19050"/>
                    <a:pt x="6330950" y="295910"/>
                    <a:pt x="6330950" y="635000"/>
                  </a:cubicBezTo>
                  <a:lnTo>
                    <a:pt x="6330950" y="3175000"/>
                  </a:lnTo>
                  <a:cubicBezTo>
                    <a:pt x="6330950" y="3514090"/>
                    <a:pt x="6054090" y="3790950"/>
                    <a:pt x="5715000" y="3790950"/>
                  </a:cubicBezTo>
                  <a:lnTo>
                    <a:pt x="635000" y="3790950"/>
                  </a:lnTo>
                  <a:cubicBezTo>
                    <a:pt x="295910" y="3790950"/>
                    <a:pt x="19050" y="3514090"/>
                    <a:pt x="19050" y="3175000"/>
                  </a:cubicBezTo>
                  <a:lnTo>
                    <a:pt x="19050" y="635000"/>
                  </a:lnTo>
                  <a:cubicBezTo>
                    <a:pt x="19050" y="295910"/>
                    <a:pt x="295910" y="19050"/>
                    <a:pt x="635000" y="19050"/>
                  </a:cubicBezTo>
                  <a:lnTo>
                    <a:pt x="5715000" y="19050"/>
                  </a:lnTo>
                  <a:moveTo>
                    <a:pt x="5715000" y="0"/>
                  </a:moveTo>
                  <a:lnTo>
                    <a:pt x="635000" y="0"/>
                  </a:lnTo>
                  <a:cubicBezTo>
                    <a:pt x="284480" y="0"/>
                    <a:pt x="0" y="284480"/>
                    <a:pt x="0" y="635000"/>
                  </a:cubicBezTo>
                  <a:lnTo>
                    <a:pt x="0" y="3175000"/>
                  </a:lnTo>
                  <a:cubicBezTo>
                    <a:pt x="0" y="3525520"/>
                    <a:pt x="284480" y="3810000"/>
                    <a:pt x="635000" y="3810000"/>
                  </a:cubicBezTo>
                  <a:lnTo>
                    <a:pt x="5715000" y="3810000"/>
                  </a:lnTo>
                  <a:cubicBezTo>
                    <a:pt x="6065520" y="3810000"/>
                    <a:pt x="6350000" y="3525520"/>
                    <a:pt x="6350000" y="3175000"/>
                  </a:cubicBezTo>
                  <a:lnTo>
                    <a:pt x="6350000" y="635000"/>
                  </a:lnTo>
                  <a:cubicBezTo>
                    <a:pt x="6350000" y="284480"/>
                    <a:pt x="6065520" y="0"/>
                    <a:pt x="5715000" y="0"/>
                  </a:cubicBezTo>
                  <a:lnTo>
                    <a:pt x="5715000" y="0"/>
                  </a:lnTo>
                  <a:close/>
                </a:path>
              </a:pathLst>
            </a:custGeom>
            <a:solidFill>
              <a:srgbClr val="CB34A5"/>
            </a:solidFill>
          </p:spPr>
        </p:sp>
      </p:grpSp>
      <p:sp>
        <p:nvSpPr>
          <p:cNvPr name="Freeform 14" id="14" descr="pixelated billboard sign"/>
          <p:cNvSpPr/>
          <p:nvPr/>
        </p:nvSpPr>
        <p:spPr>
          <a:xfrm flipH="false" flipV="false" rot="0">
            <a:off x="6260480" y="7004103"/>
            <a:ext cx="4336814" cy="2753524"/>
          </a:xfrm>
          <a:custGeom>
            <a:avLst/>
            <a:gdLst/>
            <a:ahLst/>
            <a:cxnLst/>
            <a:rect r="r" b="b" t="t" l="l"/>
            <a:pathLst>
              <a:path h="2753524" w="4336814">
                <a:moveTo>
                  <a:pt x="0" y="0"/>
                </a:moveTo>
                <a:lnTo>
                  <a:pt x="4336813" y="0"/>
                </a:lnTo>
                <a:lnTo>
                  <a:pt x="4336813" y="2753524"/>
                </a:lnTo>
                <a:lnTo>
                  <a:pt x="0" y="2753524"/>
                </a:lnTo>
                <a:lnTo>
                  <a:pt x="0" y="0"/>
                </a:lnTo>
                <a:close/>
              </a:path>
            </a:pathLst>
          </a:custGeom>
          <a:blipFill>
            <a:blip r:embed="rId4">
              <a:extLst>
                <a:ext uri="{96DAC541-7B7A-43D3-8B79-37D633B846F1}">
                  <asvg:svgBlip xmlns:asvg="http://schemas.microsoft.com/office/drawing/2016/SVG/main" r:embed="rId5"/>
                </a:ext>
              </a:extLst>
            </a:blip>
            <a:stretch>
              <a:fillRect l="0" t="0" r="0" b="-162500"/>
            </a:stretch>
          </a:blipFill>
        </p:spPr>
      </p:sp>
      <p:grpSp>
        <p:nvGrpSpPr>
          <p:cNvPr name="Group 15" id="15"/>
          <p:cNvGrpSpPr>
            <a:grpSpLocks noChangeAspect="true"/>
          </p:cNvGrpSpPr>
          <p:nvPr/>
        </p:nvGrpSpPr>
        <p:grpSpPr>
          <a:xfrm rot="0">
            <a:off x="6434988" y="7185078"/>
            <a:ext cx="4018503" cy="2411102"/>
            <a:chOff x="0" y="0"/>
            <a:chExt cx="6350000" cy="3810000"/>
          </a:xfrm>
        </p:grpSpPr>
        <p:sp>
          <p:nvSpPr>
            <p:cNvPr name="Freeform 16" id="16"/>
            <p:cNvSpPr/>
            <p:nvPr/>
          </p:nvSpPr>
          <p:spPr>
            <a:xfrm flipH="false" flipV="false" rot="0">
              <a:off x="0" y="0"/>
              <a:ext cx="6350000" cy="3810000"/>
            </a:xfrm>
            <a:custGeom>
              <a:avLst/>
              <a:gdLst/>
              <a:ahLst/>
              <a:cxnLst/>
              <a:rect r="r" b="b" t="t" l="l"/>
              <a:pathLst>
                <a:path h="3810000" w="6350000">
                  <a:moveTo>
                    <a:pt x="0" y="3175000"/>
                  </a:moveTo>
                  <a:lnTo>
                    <a:pt x="0" y="635000"/>
                  </a:lnTo>
                  <a:cubicBezTo>
                    <a:pt x="0" y="284480"/>
                    <a:pt x="284480" y="0"/>
                    <a:pt x="635000" y="0"/>
                  </a:cubicBezTo>
                  <a:lnTo>
                    <a:pt x="5715000" y="0"/>
                  </a:lnTo>
                  <a:cubicBezTo>
                    <a:pt x="6065520" y="0"/>
                    <a:pt x="6350000" y="284480"/>
                    <a:pt x="6350000" y="635000"/>
                  </a:cubicBezTo>
                  <a:lnTo>
                    <a:pt x="6350000" y="3175000"/>
                  </a:lnTo>
                  <a:cubicBezTo>
                    <a:pt x="6350000" y="3525520"/>
                    <a:pt x="6065520" y="3810000"/>
                    <a:pt x="5715000" y="3810000"/>
                  </a:cubicBezTo>
                  <a:lnTo>
                    <a:pt x="635000" y="3810000"/>
                  </a:lnTo>
                  <a:cubicBezTo>
                    <a:pt x="284480" y="3810000"/>
                    <a:pt x="0" y="3525520"/>
                    <a:pt x="0" y="3175000"/>
                  </a:cubicBezTo>
                  <a:close/>
                </a:path>
              </a:pathLst>
            </a:custGeom>
            <a:blipFill>
              <a:blip r:embed="rId8"/>
              <a:stretch>
                <a:fillRect l="-4136" t="0" r="-4136" b="0"/>
              </a:stretch>
            </a:blipFill>
          </p:spPr>
        </p:sp>
        <p:sp>
          <p:nvSpPr>
            <p:cNvPr name="Freeform 17" id="17"/>
            <p:cNvSpPr/>
            <p:nvPr/>
          </p:nvSpPr>
          <p:spPr>
            <a:xfrm flipH="false" flipV="false" rot="0">
              <a:off x="0" y="0"/>
              <a:ext cx="6350000" cy="3810000"/>
            </a:xfrm>
            <a:custGeom>
              <a:avLst/>
              <a:gdLst/>
              <a:ahLst/>
              <a:cxnLst/>
              <a:rect r="r" b="b" t="t" l="l"/>
              <a:pathLst>
                <a:path h="3810000" w="6350000">
                  <a:moveTo>
                    <a:pt x="5715000" y="19050"/>
                  </a:moveTo>
                  <a:cubicBezTo>
                    <a:pt x="6054090" y="19050"/>
                    <a:pt x="6330950" y="295910"/>
                    <a:pt x="6330950" y="635000"/>
                  </a:cubicBezTo>
                  <a:lnTo>
                    <a:pt x="6330950" y="3175000"/>
                  </a:lnTo>
                  <a:cubicBezTo>
                    <a:pt x="6330950" y="3514090"/>
                    <a:pt x="6054090" y="3790950"/>
                    <a:pt x="5715000" y="3790950"/>
                  </a:cubicBezTo>
                  <a:lnTo>
                    <a:pt x="635000" y="3790950"/>
                  </a:lnTo>
                  <a:cubicBezTo>
                    <a:pt x="295910" y="3790950"/>
                    <a:pt x="19050" y="3514090"/>
                    <a:pt x="19050" y="3175000"/>
                  </a:cubicBezTo>
                  <a:lnTo>
                    <a:pt x="19050" y="635000"/>
                  </a:lnTo>
                  <a:cubicBezTo>
                    <a:pt x="19050" y="295910"/>
                    <a:pt x="295910" y="19050"/>
                    <a:pt x="635000" y="19050"/>
                  </a:cubicBezTo>
                  <a:lnTo>
                    <a:pt x="5715000" y="19050"/>
                  </a:lnTo>
                  <a:moveTo>
                    <a:pt x="5715000" y="0"/>
                  </a:moveTo>
                  <a:lnTo>
                    <a:pt x="635000" y="0"/>
                  </a:lnTo>
                  <a:cubicBezTo>
                    <a:pt x="284480" y="0"/>
                    <a:pt x="0" y="284480"/>
                    <a:pt x="0" y="635000"/>
                  </a:cubicBezTo>
                  <a:lnTo>
                    <a:pt x="0" y="3175000"/>
                  </a:lnTo>
                  <a:cubicBezTo>
                    <a:pt x="0" y="3525520"/>
                    <a:pt x="284480" y="3810000"/>
                    <a:pt x="635000" y="3810000"/>
                  </a:cubicBezTo>
                  <a:lnTo>
                    <a:pt x="5715000" y="3810000"/>
                  </a:lnTo>
                  <a:cubicBezTo>
                    <a:pt x="6065520" y="3810000"/>
                    <a:pt x="6350000" y="3525520"/>
                    <a:pt x="6350000" y="3175000"/>
                  </a:cubicBezTo>
                  <a:lnTo>
                    <a:pt x="6350000" y="635000"/>
                  </a:lnTo>
                  <a:cubicBezTo>
                    <a:pt x="6350000" y="284480"/>
                    <a:pt x="6065520" y="0"/>
                    <a:pt x="5715000" y="0"/>
                  </a:cubicBezTo>
                  <a:lnTo>
                    <a:pt x="5715000" y="0"/>
                  </a:lnTo>
                  <a:close/>
                </a:path>
              </a:pathLst>
            </a:custGeom>
            <a:solidFill>
              <a:srgbClr val="CB34A5"/>
            </a:solidFill>
          </p:spPr>
        </p:sp>
      </p:grpSp>
      <p:sp>
        <p:nvSpPr>
          <p:cNvPr name="Freeform 18" id="18" descr="pixelated arrow pointing to the right"/>
          <p:cNvSpPr/>
          <p:nvPr/>
        </p:nvSpPr>
        <p:spPr>
          <a:xfrm flipH="true" flipV="false" rot="0">
            <a:off x="11382300" y="1319082"/>
            <a:ext cx="268028" cy="249997"/>
          </a:xfrm>
          <a:custGeom>
            <a:avLst/>
            <a:gdLst/>
            <a:ahLst/>
            <a:cxnLst/>
            <a:rect r="r" b="b" t="t" l="l"/>
            <a:pathLst>
              <a:path h="249997" w="268028">
                <a:moveTo>
                  <a:pt x="268029" y="0"/>
                </a:moveTo>
                <a:lnTo>
                  <a:pt x="0" y="0"/>
                </a:lnTo>
                <a:lnTo>
                  <a:pt x="0" y="249998"/>
                </a:lnTo>
                <a:lnTo>
                  <a:pt x="268029" y="249998"/>
                </a:lnTo>
                <a:lnTo>
                  <a:pt x="268029"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9" id="19"/>
          <p:cNvGrpSpPr/>
          <p:nvPr/>
        </p:nvGrpSpPr>
        <p:grpSpPr>
          <a:xfrm rot="0">
            <a:off x="11055996" y="3999885"/>
            <a:ext cx="6203304" cy="2384470"/>
            <a:chOff x="0" y="0"/>
            <a:chExt cx="1633792" cy="628009"/>
          </a:xfrm>
        </p:grpSpPr>
        <p:sp>
          <p:nvSpPr>
            <p:cNvPr name="Freeform 20" id="20">
              <a:extLst>
                <a:ext uri="{C183D7F6-B498-43B3-948B-1728B52AA6E4}">
                  <adec:decorative xmlns:adec="http://schemas.microsoft.com/office/drawing/2017/decorative" val="1"/>
                </a:ext>
              </a:extLst>
            </p:cNvPr>
            <p:cNvSpPr/>
            <p:nvPr/>
          </p:nvSpPr>
          <p:spPr>
            <a:xfrm flipH="false" flipV="false" rot="0">
              <a:off x="0" y="0"/>
              <a:ext cx="1633792" cy="628009"/>
            </a:xfrm>
            <a:custGeom>
              <a:avLst/>
              <a:gdLst/>
              <a:ahLst/>
              <a:cxnLst/>
              <a:rect r="r" b="b" t="t" l="l"/>
              <a:pathLst>
                <a:path h="628009" w="1633792">
                  <a:moveTo>
                    <a:pt x="26209" y="0"/>
                  </a:moveTo>
                  <a:lnTo>
                    <a:pt x="1607583" y="0"/>
                  </a:lnTo>
                  <a:cubicBezTo>
                    <a:pt x="1614534" y="0"/>
                    <a:pt x="1621201" y="2761"/>
                    <a:pt x="1626116" y="7676"/>
                  </a:cubicBezTo>
                  <a:cubicBezTo>
                    <a:pt x="1631031" y="12591"/>
                    <a:pt x="1633792" y="19258"/>
                    <a:pt x="1633792" y="26209"/>
                  </a:cubicBezTo>
                  <a:lnTo>
                    <a:pt x="1633792" y="601800"/>
                  </a:lnTo>
                  <a:cubicBezTo>
                    <a:pt x="1633792" y="608751"/>
                    <a:pt x="1631031" y="615417"/>
                    <a:pt x="1626116" y="620332"/>
                  </a:cubicBezTo>
                  <a:cubicBezTo>
                    <a:pt x="1621201" y="625247"/>
                    <a:pt x="1614534" y="628009"/>
                    <a:pt x="1607583" y="628009"/>
                  </a:cubicBezTo>
                  <a:lnTo>
                    <a:pt x="26209" y="628009"/>
                  </a:lnTo>
                  <a:cubicBezTo>
                    <a:pt x="11734" y="628009"/>
                    <a:pt x="0" y="616275"/>
                    <a:pt x="0" y="601800"/>
                  </a:cubicBezTo>
                  <a:lnTo>
                    <a:pt x="0" y="26209"/>
                  </a:lnTo>
                  <a:cubicBezTo>
                    <a:pt x="0" y="19258"/>
                    <a:pt x="2761" y="12591"/>
                    <a:pt x="7676" y="7676"/>
                  </a:cubicBezTo>
                  <a:cubicBezTo>
                    <a:pt x="12591" y="2761"/>
                    <a:pt x="19258" y="0"/>
                    <a:pt x="26209" y="0"/>
                  </a:cubicBezTo>
                  <a:close/>
                </a:path>
              </a:pathLst>
            </a:custGeom>
            <a:solidFill>
              <a:srgbClr val="000000"/>
            </a:solidFill>
            <a:ln w="47625" cap="rnd">
              <a:solidFill>
                <a:srgbClr val="21EF80"/>
              </a:solidFill>
              <a:prstDash val="solid"/>
              <a:round/>
            </a:ln>
          </p:spPr>
        </p:sp>
        <p:sp>
          <p:nvSpPr>
            <p:cNvPr name="TextBox 21" id="21"/>
            <p:cNvSpPr txBox="true"/>
            <p:nvPr/>
          </p:nvSpPr>
          <p:spPr>
            <a:xfrm>
              <a:off x="0" y="-57150"/>
              <a:ext cx="1633792" cy="685159"/>
            </a:xfrm>
            <a:prstGeom prst="rect">
              <a:avLst/>
            </a:prstGeom>
          </p:spPr>
          <p:txBody>
            <a:bodyPr anchor="t" rtlCol="false" tIns="254000" lIns="254000" bIns="254000" rIns="254000"/>
            <a:lstStyle/>
            <a:p>
              <a:pPr algn="l">
                <a:lnSpc>
                  <a:spcPts val="3359"/>
                </a:lnSpc>
              </a:pPr>
            </a:p>
            <a:p>
              <a:pPr algn="l">
                <a:lnSpc>
                  <a:spcPts val="3359"/>
                </a:lnSpc>
              </a:pPr>
              <a:r>
                <a:rPr lang="en-US" sz="2400">
                  <a:solidFill>
                    <a:srgbClr val="FFFFFF"/>
                  </a:solidFill>
                  <a:latin typeface="Disket Mono"/>
                  <a:ea typeface="Disket Mono"/>
                  <a:cs typeface="Disket Mono"/>
                  <a:sym typeface="Disket Mono"/>
                </a:rPr>
                <a:t>  </a:t>
              </a:r>
            </a:p>
          </p:txBody>
        </p:sp>
      </p:grpSp>
      <p:sp>
        <p:nvSpPr>
          <p:cNvPr name="Freeform 22" id="22" descr="pixelated arrow pointing to the right"/>
          <p:cNvSpPr/>
          <p:nvPr/>
        </p:nvSpPr>
        <p:spPr>
          <a:xfrm flipH="true" flipV="false" rot="0">
            <a:off x="11382300" y="4495806"/>
            <a:ext cx="268028" cy="249997"/>
          </a:xfrm>
          <a:custGeom>
            <a:avLst/>
            <a:gdLst/>
            <a:ahLst/>
            <a:cxnLst/>
            <a:rect r="r" b="b" t="t" l="l"/>
            <a:pathLst>
              <a:path h="249997" w="268028">
                <a:moveTo>
                  <a:pt x="268029" y="0"/>
                </a:moveTo>
                <a:lnTo>
                  <a:pt x="0" y="0"/>
                </a:lnTo>
                <a:lnTo>
                  <a:pt x="0" y="249997"/>
                </a:lnTo>
                <a:lnTo>
                  <a:pt x="268029" y="249997"/>
                </a:lnTo>
                <a:lnTo>
                  <a:pt x="268029"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23" id="23"/>
          <p:cNvGrpSpPr/>
          <p:nvPr/>
        </p:nvGrpSpPr>
        <p:grpSpPr>
          <a:xfrm rot="0">
            <a:off x="11055996" y="7198394"/>
            <a:ext cx="6203304" cy="2384470"/>
            <a:chOff x="0" y="0"/>
            <a:chExt cx="1633792" cy="628009"/>
          </a:xfrm>
        </p:grpSpPr>
        <p:sp>
          <p:nvSpPr>
            <p:cNvPr name="Freeform 24" id="24" descr="pixelated arrow pointing to the right"/>
            <p:cNvSpPr/>
            <p:nvPr/>
          </p:nvSpPr>
          <p:spPr>
            <a:xfrm flipH="false" flipV="false" rot="0">
              <a:off x="0" y="0"/>
              <a:ext cx="1633792" cy="628009"/>
            </a:xfrm>
            <a:custGeom>
              <a:avLst/>
              <a:gdLst/>
              <a:ahLst/>
              <a:cxnLst/>
              <a:rect r="r" b="b" t="t" l="l"/>
              <a:pathLst>
                <a:path h="628009" w="1633792">
                  <a:moveTo>
                    <a:pt x="26209" y="0"/>
                  </a:moveTo>
                  <a:lnTo>
                    <a:pt x="1607583" y="0"/>
                  </a:lnTo>
                  <a:cubicBezTo>
                    <a:pt x="1614534" y="0"/>
                    <a:pt x="1621201" y="2761"/>
                    <a:pt x="1626116" y="7676"/>
                  </a:cubicBezTo>
                  <a:cubicBezTo>
                    <a:pt x="1631031" y="12591"/>
                    <a:pt x="1633792" y="19258"/>
                    <a:pt x="1633792" y="26209"/>
                  </a:cubicBezTo>
                  <a:lnTo>
                    <a:pt x="1633792" y="601800"/>
                  </a:lnTo>
                  <a:cubicBezTo>
                    <a:pt x="1633792" y="608751"/>
                    <a:pt x="1631031" y="615417"/>
                    <a:pt x="1626116" y="620332"/>
                  </a:cubicBezTo>
                  <a:cubicBezTo>
                    <a:pt x="1621201" y="625247"/>
                    <a:pt x="1614534" y="628009"/>
                    <a:pt x="1607583" y="628009"/>
                  </a:cubicBezTo>
                  <a:lnTo>
                    <a:pt x="26209" y="628009"/>
                  </a:lnTo>
                  <a:cubicBezTo>
                    <a:pt x="11734" y="628009"/>
                    <a:pt x="0" y="616275"/>
                    <a:pt x="0" y="601800"/>
                  </a:cubicBezTo>
                  <a:lnTo>
                    <a:pt x="0" y="26209"/>
                  </a:lnTo>
                  <a:cubicBezTo>
                    <a:pt x="0" y="19258"/>
                    <a:pt x="2761" y="12591"/>
                    <a:pt x="7676" y="7676"/>
                  </a:cubicBezTo>
                  <a:cubicBezTo>
                    <a:pt x="12591" y="2761"/>
                    <a:pt x="19258" y="0"/>
                    <a:pt x="26209" y="0"/>
                  </a:cubicBezTo>
                  <a:close/>
                </a:path>
              </a:pathLst>
            </a:custGeom>
            <a:solidFill>
              <a:srgbClr val="000000"/>
            </a:solidFill>
            <a:ln w="47625" cap="rnd">
              <a:solidFill>
                <a:srgbClr val="21EF80"/>
              </a:solidFill>
              <a:prstDash val="solid"/>
              <a:round/>
            </a:ln>
          </p:spPr>
        </p:sp>
        <p:sp>
          <p:nvSpPr>
            <p:cNvPr name="TextBox 25" id="25"/>
            <p:cNvSpPr txBox="true"/>
            <p:nvPr/>
          </p:nvSpPr>
          <p:spPr>
            <a:xfrm>
              <a:off x="0" y="-57150"/>
              <a:ext cx="1633792" cy="685159"/>
            </a:xfrm>
            <a:prstGeom prst="rect">
              <a:avLst/>
            </a:prstGeom>
          </p:spPr>
          <p:txBody>
            <a:bodyPr anchor="t" rtlCol="false" tIns="254000" lIns="254000" bIns="254000" rIns="254000"/>
            <a:lstStyle/>
            <a:p>
              <a:pPr algn="l">
                <a:lnSpc>
                  <a:spcPts val="3359"/>
                </a:lnSpc>
              </a:pPr>
            </a:p>
            <a:p>
              <a:pPr algn="l">
                <a:lnSpc>
                  <a:spcPts val="3359"/>
                </a:lnSpc>
              </a:pPr>
              <a:r>
                <a:rPr lang="en-US" sz="2400">
                  <a:solidFill>
                    <a:srgbClr val="FFFFFF"/>
                  </a:solidFill>
                  <a:latin typeface="Disket Mono"/>
                  <a:ea typeface="Disket Mono"/>
                  <a:cs typeface="Disket Mono"/>
                  <a:sym typeface="Disket Mono"/>
                </a:rPr>
                <a:t>  </a:t>
              </a:r>
            </a:p>
          </p:txBody>
        </p:sp>
      </p:grpSp>
      <p:sp>
        <p:nvSpPr>
          <p:cNvPr name="Freeform 26" id="26" descr="pixelated arrow pointing to the right"/>
          <p:cNvSpPr/>
          <p:nvPr/>
        </p:nvSpPr>
        <p:spPr>
          <a:xfrm flipH="true" flipV="false" rot="0">
            <a:off x="11382300" y="7537275"/>
            <a:ext cx="268028" cy="249997"/>
          </a:xfrm>
          <a:custGeom>
            <a:avLst/>
            <a:gdLst/>
            <a:ahLst/>
            <a:cxnLst/>
            <a:rect r="r" b="b" t="t" l="l"/>
            <a:pathLst>
              <a:path h="249997" w="268028">
                <a:moveTo>
                  <a:pt x="268029" y="0"/>
                </a:moveTo>
                <a:lnTo>
                  <a:pt x="0" y="0"/>
                </a:lnTo>
                <a:lnTo>
                  <a:pt x="0" y="249997"/>
                </a:lnTo>
                <a:lnTo>
                  <a:pt x="268029" y="249997"/>
                </a:lnTo>
                <a:lnTo>
                  <a:pt x="268029"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27" id="27"/>
          <p:cNvSpPr txBox="true"/>
          <p:nvPr/>
        </p:nvSpPr>
        <p:spPr>
          <a:xfrm rot="0">
            <a:off x="487518" y="4441674"/>
            <a:ext cx="5614585" cy="1080770"/>
          </a:xfrm>
          <a:prstGeom prst="rect">
            <a:avLst/>
          </a:prstGeom>
        </p:spPr>
        <p:txBody>
          <a:bodyPr anchor="t" rtlCol="false" tIns="0" lIns="0" bIns="0" rIns="0">
            <a:spAutoFit/>
          </a:bodyPr>
          <a:lstStyle/>
          <a:p>
            <a:pPr algn="l">
              <a:lnSpc>
                <a:spcPts val="7839"/>
              </a:lnSpc>
            </a:pPr>
            <a:r>
              <a:rPr lang="en-US" sz="6999">
                <a:solidFill>
                  <a:srgbClr val="FF63D8"/>
                </a:solidFill>
                <a:latin typeface="Arcade Gamer"/>
                <a:ea typeface="Arcade Gamer"/>
                <a:cs typeface="Arcade Gamer"/>
                <a:sym typeface="Arcade Gamer"/>
              </a:rPr>
              <a:t>VECTORS</a:t>
            </a:r>
          </a:p>
        </p:txBody>
      </p:sp>
      <p:grpSp>
        <p:nvGrpSpPr>
          <p:cNvPr name="Group 28" id="28"/>
          <p:cNvGrpSpPr/>
          <p:nvPr/>
        </p:nvGrpSpPr>
        <p:grpSpPr>
          <a:xfrm rot="0">
            <a:off x="11786256" y="1408757"/>
            <a:ext cx="5042502" cy="803825"/>
            <a:chOff x="0" y="0"/>
            <a:chExt cx="6723336" cy="1071766"/>
          </a:xfrm>
        </p:grpSpPr>
        <p:sp>
          <p:nvSpPr>
            <p:cNvPr name="TextBox 29" id="29"/>
            <p:cNvSpPr txBox="true"/>
            <p:nvPr/>
          </p:nvSpPr>
          <p:spPr>
            <a:xfrm rot="0">
              <a:off x="0" y="-57150"/>
              <a:ext cx="6723336" cy="534669"/>
            </a:xfrm>
            <a:prstGeom prst="rect">
              <a:avLst/>
            </a:prstGeom>
          </p:spPr>
          <p:txBody>
            <a:bodyPr anchor="t" rtlCol="false" tIns="0" lIns="0" bIns="0" rIns="0">
              <a:spAutoFit/>
            </a:bodyPr>
            <a:lstStyle/>
            <a:p>
              <a:pPr algn="l">
                <a:lnSpc>
                  <a:spcPts val="3360"/>
                </a:lnSpc>
              </a:pPr>
            </a:p>
          </p:txBody>
        </p:sp>
        <p:sp>
          <p:nvSpPr>
            <p:cNvPr name="TextBox 30" id="30"/>
            <p:cNvSpPr txBox="true"/>
            <p:nvPr/>
          </p:nvSpPr>
          <p:spPr>
            <a:xfrm rot="0">
              <a:off x="0" y="663038"/>
              <a:ext cx="6723336" cy="408728"/>
            </a:xfrm>
            <a:prstGeom prst="rect">
              <a:avLst/>
            </a:prstGeom>
          </p:spPr>
          <p:txBody>
            <a:bodyPr anchor="t" rtlCol="false" tIns="0" lIns="0" bIns="0" rIns="0">
              <a:spAutoFit/>
            </a:bodyPr>
            <a:lstStyle/>
            <a:p>
              <a:pPr algn="l">
                <a:lnSpc>
                  <a:spcPts val="2659"/>
                </a:lnSpc>
              </a:pPr>
            </a:p>
          </p:txBody>
        </p:sp>
      </p:grpSp>
      <p:grpSp>
        <p:nvGrpSpPr>
          <p:cNvPr name="Group 31" id="31"/>
          <p:cNvGrpSpPr/>
          <p:nvPr/>
        </p:nvGrpSpPr>
        <p:grpSpPr>
          <a:xfrm rot="0">
            <a:off x="11786256" y="4509345"/>
            <a:ext cx="5473044" cy="1312501"/>
            <a:chOff x="0" y="0"/>
            <a:chExt cx="7297392" cy="1750002"/>
          </a:xfrm>
        </p:grpSpPr>
        <p:sp>
          <p:nvSpPr>
            <p:cNvPr name="TextBox 32" id="32"/>
            <p:cNvSpPr txBox="true"/>
            <p:nvPr/>
          </p:nvSpPr>
          <p:spPr>
            <a:xfrm rot="0">
              <a:off x="0" y="-57150"/>
              <a:ext cx="7297392" cy="556738"/>
            </a:xfrm>
            <a:prstGeom prst="rect">
              <a:avLst/>
            </a:prstGeom>
          </p:spPr>
          <p:txBody>
            <a:bodyPr anchor="t" rtlCol="false" tIns="0" lIns="0" bIns="0" rIns="0">
              <a:spAutoFit/>
            </a:bodyPr>
            <a:lstStyle/>
            <a:p>
              <a:pPr algn="l">
                <a:lnSpc>
                  <a:spcPts val="3500"/>
                </a:lnSpc>
              </a:pPr>
              <a:r>
                <a:rPr lang="en-US" sz="2500">
                  <a:solidFill>
                    <a:srgbClr val="FFFFFF"/>
                  </a:solidFill>
                  <a:latin typeface="Disket Mono"/>
                  <a:ea typeface="Disket Mono"/>
                  <a:cs typeface="Disket Mono"/>
                  <a:sym typeface="Disket Mono"/>
                </a:rPr>
                <a:t>For</a:t>
              </a:r>
              <a:r>
                <a:rPr lang="en-US" sz="2500">
                  <a:solidFill>
                    <a:srgbClr val="FFFFFF"/>
                  </a:solidFill>
                  <a:latin typeface="Disket Mono"/>
                  <a:ea typeface="Disket Mono"/>
                  <a:cs typeface="Disket Mono"/>
                  <a:sym typeface="Disket Mono"/>
                </a:rPr>
                <a:t> Movement,</a:t>
              </a:r>
            </a:p>
          </p:txBody>
        </p:sp>
        <p:sp>
          <p:nvSpPr>
            <p:cNvPr name="TextBox 33" id="33"/>
            <p:cNvSpPr txBox="true"/>
            <p:nvPr/>
          </p:nvSpPr>
          <p:spPr>
            <a:xfrm rot="0">
              <a:off x="0" y="675581"/>
              <a:ext cx="7297392" cy="1074421"/>
            </a:xfrm>
            <a:prstGeom prst="rect">
              <a:avLst/>
            </a:prstGeom>
          </p:spPr>
          <p:txBody>
            <a:bodyPr anchor="t" rtlCol="false" tIns="0" lIns="0" bIns="0" rIns="0">
              <a:spAutoFit/>
            </a:bodyPr>
            <a:lstStyle/>
            <a:p>
              <a:pPr algn="l">
                <a:lnSpc>
                  <a:spcPts val="3359"/>
                </a:lnSpc>
              </a:pPr>
              <a:r>
                <a:rPr lang="en-US" sz="2399">
                  <a:solidFill>
                    <a:srgbClr val="FFFFFF"/>
                  </a:solidFill>
                  <a:latin typeface="Garet"/>
                  <a:ea typeface="Garet"/>
                  <a:cs typeface="Garet"/>
                  <a:sym typeface="Garet"/>
                </a:rPr>
                <a:t>New Position = Current Position+ (move direction × Speed × Δt)</a:t>
              </a:r>
            </a:p>
          </p:txBody>
        </p:sp>
      </p:grpSp>
      <p:grpSp>
        <p:nvGrpSpPr>
          <p:cNvPr name="Group 34" id="34"/>
          <p:cNvGrpSpPr/>
          <p:nvPr/>
        </p:nvGrpSpPr>
        <p:grpSpPr>
          <a:xfrm rot="0">
            <a:off x="11786256" y="7537275"/>
            <a:ext cx="5042502" cy="1731477"/>
            <a:chOff x="0" y="0"/>
            <a:chExt cx="6723336" cy="2308636"/>
          </a:xfrm>
        </p:grpSpPr>
        <p:sp>
          <p:nvSpPr>
            <p:cNvPr name="TextBox 35" id="35"/>
            <p:cNvSpPr txBox="true"/>
            <p:nvPr/>
          </p:nvSpPr>
          <p:spPr>
            <a:xfrm rot="0">
              <a:off x="0" y="-57150"/>
              <a:ext cx="6723336" cy="556738"/>
            </a:xfrm>
            <a:prstGeom prst="rect">
              <a:avLst/>
            </a:prstGeom>
          </p:spPr>
          <p:txBody>
            <a:bodyPr anchor="t" rtlCol="false" tIns="0" lIns="0" bIns="0" rIns="0">
              <a:spAutoFit/>
            </a:bodyPr>
            <a:lstStyle/>
            <a:p>
              <a:pPr algn="l">
                <a:lnSpc>
                  <a:spcPts val="3500"/>
                </a:lnSpc>
              </a:pPr>
              <a:r>
                <a:rPr lang="en-US" sz="2500">
                  <a:solidFill>
                    <a:srgbClr val="FFFFFF"/>
                  </a:solidFill>
                  <a:latin typeface="Disket Mono"/>
                  <a:ea typeface="Disket Mono"/>
                  <a:cs typeface="Disket Mono"/>
                  <a:sym typeface="Disket Mono"/>
                </a:rPr>
                <a:t>For</a:t>
              </a:r>
              <a:r>
                <a:rPr lang="en-US" sz="2500">
                  <a:solidFill>
                    <a:srgbClr val="FFFFFF"/>
                  </a:solidFill>
                  <a:latin typeface="Disket Mono"/>
                  <a:ea typeface="Disket Mono"/>
                  <a:cs typeface="Disket Mono"/>
                  <a:sym typeface="Disket Mono"/>
                </a:rPr>
                <a:t> hit detection,</a:t>
              </a:r>
            </a:p>
          </p:txBody>
        </p:sp>
        <p:sp>
          <p:nvSpPr>
            <p:cNvPr name="TextBox 36" id="36"/>
            <p:cNvSpPr txBox="true"/>
            <p:nvPr/>
          </p:nvSpPr>
          <p:spPr>
            <a:xfrm rot="0">
              <a:off x="0" y="675581"/>
              <a:ext cx="6723336" cy="1633055"/>
            </a:xfrm>
            <a:prstGeom prst="rect">
              <a:avLst/>
            </a:prstGeom>
          </p:spPr>
          <p:txBody>
            <a:bodyPr anchor="t" rtlCol="false" tIns="0" lIns="0" bIns="0" rIns="0">
              <a:spAutoFit/>
            </a:bodyPr>
            <a:lstStyle/>
            <a:p>
              <a:pPr algn="l">
                <a:lnSpc>
                  <a:spcPts val="3359"/>
                </a:lnSpc>
              </a:pPr>
            </a:p>
            <a:p>
              <a:pPr algn="l">
                <a:lnSpc>
                  <a:spcPts val="3359"/>
                </a:lnSpc>
              </a:pPr>
              <a:r>
                <a:rPr lang="en-US" sz="2400">
                  <a:solidFill>
                    <a:srgbClr val="FFFFFF"/>
                  </a:solidFill>
                  <a:latin typeface="Garet"/>
                  <a:ea typeface="Garet"/>
                  <a:cs typeface="Garet"/>
                  <a:sym typeface="Garet"/>
                </a:rPr>
                <a:t>A · B = |A| × |B| × cos(θ)</a:t>
              </a:r>
            </a:p>
            <a:p>
              <a:pPr algn="l">
                <a:lnSpc>
                  <a:spcPts val="3359"/>
                </a:lnSpc>
              </a:pPr>
            </a:p>
          </p:txBody>
        </p:sp>
      </p:grpSp>
      <p:grpSp>
        <p:nvGrpSpPr>
          <p:cNvPr name="Group 37" id="37"/>
          <p:cNvGrpSpPr/>
          <p:nvPr/>
        </p:nvGrpSpPr>
        <p:grpSpPr>
          <a:xfrm rot="0">
            <a:off x="11786256" y="1319082"/>
            <a:ext cx="5473044" cy="1349207"/>
            <a:chOff x="0" y="0"/>
            <a:chExt cx="7297392" cy="1798943"/>
          </a:xfrm>
        </p:grpSpPr>
        <p:sp>
          <p:nvSpPr>
            <p:cNvPr name="TextBox 38" id="38"/>
            <p:cNvSpPr txBox="true"/>
            <p:nvPr/>
          </p:nvSpPr>
          <p:spPr>
            <a:xfrm rot="0">
              <a:off x="0" y="-47625"/>
              <a:ext cx="7297392" cy="547158"/>
            </a:xfrm>
            <a:prstGeom prst="rect">
              <a:avLst/>
            </a:prstGeom>
          </p:spPr>
          <p:txBody>
            <a:bodyPr anchor="t" rtlCol="false" tIns="0" lIns="0" bIns="0" rIns="0">
              <a:spAutoFit/>
            </a:bodyPr>
            <a:lstStyle/>
            <a:p>
              <a:pPr algn="l">
                <a:lnSpc>
                  <a:spcPts val="3499"/>
                </a:lnSpc>
              </a:pPr>
              <a:r>
                <a:rPr lang="en-US" sz="2499">
                  <a:solidFill>
                    <a:srgbClr val="FFFFFF"/>
                  </a:solidFill>
                  <a:latin typeface="Disket Mono"/>
                  <a:ea typeface="Disket Mono"/>
                  <a:cs typeface="Disket Mono"/>
                  <a:sym typeface="Disket Mono"/>
                </a:rPr>
                <a:t>F</a:t>
              </a:r>
              <a:r>
                <a:rPr lang="en-US" sz="2499">
                  <a:solidFill>
                    <a:srgbClr val="FFFFFF"/>
                  </a:solidFill>
                  <a:latin typeface="Disket Mono"/>
                  <a:ea typeface="Disket Mono"/>
                  <a:cs typeface="Disket Mono"/>
                  <a:sym typeface="Disket Mono"/>
                </a:rPr>
                <a:t>or bullets,</a:t>
              </a:r>
            </a:p>
          </p:txBody>
        </p:sp>
        <p:sp>
          <p:nvSpPr>
            <p:cNvPr name="TextBox 39" id="39"/>
            <p:cNvSpPr txBox="true"/>
            <p:nvPr/>
          </p:nvSpPr>
          <p:spPr>
            <a:xfrm rot="0">
              <a:off x="0" y="690053"/>
              <a:ext cx="7297392" cy="1108890"/>
            </a:xfrm>
            <a:prstGeom prst="rect">
              <a:avLst/>
            </a:prstGeom>
          </p:spPr>
          <p:txBody>
            <a:bodyPr anchor="t" rtlCol="false" tIns="0" lIns="0" bIns="0" rIns="0">
              <a:spAutoFit/>
            </a:bodyPr>
            <a:lstStyle/>
            <a:p>
              <a:pPr algn="l">
                <a:lnSpc>
                  <a:spcPts val="3378"/>
                </a:lnSpc>
              </a:pPr>
              <a:r>
                <a:rPr lang="en-US" sz="2413">
                  <a:solidFill>
                    <a:srgbClr val="FFFFFF"/>
                  </a:solidFill>
                  <a:latin typeface="Garet"/>
                  <a:ea typeface="Garet"/>
                  <a:cs typeface="Garet"/>
                  <a:sym typeface="Garet"/>
                </a:rPr>
                <a:t>Bullet position = Player position+(aim direction × bullet speed * Δt)</a:t>
              </a:r>
            </a:p>
          </p:txBody>
        </p:sp>
      </p:grpSp>
      <p:sp>
        <p:nvSpPr>
          <p:cNvPr name="Freeform 40" id="40" descr="pixelated five hearts"/>
          <p:cNvSpPr/>
          <p:nvPr/>
        </p:nvSpPr>
        <p:spPr>
          <a:xfrm flipH="false" flipV="false" rot="0">
            <a:off x="14457381" y="719461"/>
            <a:ext cx="2193866" cy="362985"/>
          </a:xfrm>
          <a:custGeom>
            <a:avLst/>
            <a:gdLst/>
            <a:ahLst/>
            <a:cxnLst/>
            <a:rect r="r" b="b" t="t" l="l"/>
            <a:pathLst>
              <a:path h="362985" w="2193866">
                <a:moveTo>
                  <a:pt x="0" y="0"/>
                </a:moveTo>
                <a:lnTo>
                  <a:pt x="2193866" y="0"/>
                </a:lnTo>
                <a:lnTo>
                  <a:pt x="2193866" y="362985"/>
                </a:lnTo>
                <a:lnTo>
                  <a:pt x="0" y="36298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41" id="41" descr="pixelated Menu button"/>
          <p:cNvSpPr/>
          <p:nvPr/>
        </p:nvSpPr>
        <p:spPr>
          <a:xfrm flipH="false" flipV="false" rot="0">
            <a:off x="1028700" y="668737"/>
            <a:ext cx="1082363" cy="464432"/>
          </a:xfrm>
          <a:custGeom>
            <a:avLst/>
            <a:gdLst/>
            <a:ahLst/>
            <a:cxnLst/>
            <a:rect r="r" b="b" t="t" l="l"/>
            <a:pathLst>
              <a:path h="464432" w="1082363">
                <a:moveTo>
                  <a:pt x="0" y="0"/>
                </a:moveTo>
                <a:lnTo>
                  <a:pt x="1082363" y="0"/>
                </a:lnTo>
                <a:lnTo>
                  <a:pt x="1082363" y="464432"/>
                </a:lnTo>
                <a:lnTo>
                  <a:pt x="0" y="46443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nvGrpSpPr>
          <p:cNvPr name="Group 42" id="42"/>
          <p:cNvGrpSpPr/>
          <p:nvPr/>
        </p:nvGrpSpPr>
        <p:grpSpPr>
          <a:xfrm rot="0">
            <a:off x="2689104" y="737377"/>
            <a:ext cx="862336" cy="327152"/>
            <a:chOff x="0" y="0"/>
            <a:chExt cx="1149782" cy="436203"/>
          </a:xfrm>
        </p:grpSpPr>
        <p:sp>
          <p:nvSpPr>
            <p:cNvPr name="TextBox 43" id="43"/>
            <p:cNvSpPr txBox="true"/>
            <p:nvPr/>
          </p:nvSpPr>
          <p:spPr>
            <a:xfrm rot="0">
              <a:off x="367030" y="-9525"/>
              <a:ext cx="782752" cy="445728"/>
            </a:xfrm>
            <a:prstGeom prst="rect">
              <a:avLst/>
            </a:prstGeom>
          </p:spPr>
          <p:txBody>
            <a:bodyPr anchor="t" rtlCol="false" tIns="0" lIns="0" bIns="0" rIns="0">
              <a:spAutoFit/>
            </a:bodyPr>
            <a:lstStyle/>
            <a:p>
              <a:pPr algn="ctr">
                <a:lnSpc>
                  <a:spcPts val="2463"/>
                </a:lnSpc>
              </a:pPr>
              <a:r>
                <a:rPr lang="en-US" sz="2199">
                  <a:solidFill>
                    <a:srgbClr val="FFFFFF"/>
                  </a:solidFill>
                  <a:latin typeface="Arcade Gamer"/>
                  <a:ea typeface="Arcade Gamer"/>
                  <a:cs typeface="Arcade Gamer"/>
                  <a:sym typeface="Arcade Gamer"/>
                </a:rPr>
                <a:t>13</a:t>
              </a:r>
            </a:p>
          </p:txBody>
        </p:sp>
        <p:sp>
          <p:nvSpPr>
            <p:cNvPr name="Freeform 44" id="44"/>
            <p:cNvSpPr/>
            <p:nvPr/>
          </p:nvSpPr>
          <p:spPr>
            <a:xfrm flipH="false" flipV="false" rot="0">
              <a:off x="0" y="20313"/>
              <a:ext cx="367030" cy="332329"/>
            </a:xfrm>
            <a:custGeom>
              <a:avLst/>
              <a:gdLst/>
              <a:ahLst/>
              <a:cxnLst/>
              <a:rect r="r" b="b" t="t" l="l"/>
              <a:pathLst>
                <a:path h="332329" w="367030">
                  <a:moveTo>
                    <a:pt x="0" y="0"/>
                  </a:moveTo>
                  <a:lnTo>
                    <a:pt x="367030" y="0"/>
                  </a:lnTo>
                  <a:lnTo>
                    <a:pt x="367030" y="332329"/>
                  </a:lnTo>
                  <a:lnTo>
                    <a:pt x="0" y="33232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92985" y="-30963"/>
            <a:ext cx="18473970" cy="10391608"/>
          </a:xfrm>
          <a:custGeom>
            <a:avLst/>
            <a:gdLst/>
            <a:ahLst/>
            <a:cxnLst/>
            <a:rect r="r" b="b" t="t" l="l"/>
            <a:pathLst>
              <a:path h="10391608" w="18473970">
                <a:moveTo>
                  <a:pt x="0" y="0"/>
                </a:moveTo>
                <a:lnTo>
                  <a:pt x="18473970" y="0"/>
                </a:lnTo>
                <a:lnTo>
                  <a:pt x="18473970" y="10391608"/>
                </a:lnTo>
                <a:lnTo>
                  <a:pt x="0" y="10391608"/>
                </a:lnTo>
                <a:lnTo>
                  <a:pt x="0" y="0"/>
                </a:lnTo>
                <a:close/>
              </a:path>
            </a:pathLst>
          </a:custGeom>
          <a:blipFill>
            <a:blip r:embed="rId2">
              <a:alphaModFix amt="14000"/>
              <a:extLst>
                <a:ext uri="{96DAC541-7B7A-43D3-8B79-37D633B846F1}">
                  <asvg:svgBlip xmlns:asvg="http://schemas.microsoft.com/office/drawing/2016/SVG/main" r:embed="rId3"/>
                </a:ext>
              </a:extLst>
            </a:blip>
            <a:stretch>
              <a:fillRect l="0" t="0" r="0" b="0"/>
            </a:stretch>
          </a:blipFill>
        </p:spPr>
      </p:sp>
      <p:sp>
        <p:nvSpPr>
          <p:cNvPr name="Freeform 3" id="3" descr="pixelated billboard sign"/>
          <p:cNvSpPr/>
          <p:nvPr/>
        </p:nvSpPr>
        <p:spPr>
          <a:xfrm flipH="false" flipV="false" rot="0">
            <a:off x="1244990" y="5450822"/>
            <a:ext cx="7180535" cy="4559055"/>
          </a:xfrm>
          <a:custGeom>
            <a:avLst/>
            <a:gdLst/>
            <a:ahLst/>
            <a:cxnLst/>
            <a:rect r="r" b="b" t="t" l="l"/>
            <a:pathLst>
              <a:path h="4559055" w="7180535">
                <a:moveTo>
                  <a:pt x="0" y="0"/>
                </a:moveTo>
                <a:lnTo>
                  <a:pt x="7180535" y="0"/>
                </a:lnTo>
                <a:lnTo>
                  <a:pt x="7180535" y="4559055"/>
                </a:lnTo>
                <a:lnTo>
                  <a:pt x="0" y="4559055"/>
                </a:lnTo>
                <a:lnTo>
                  <a:pt x="0" y="0"/>
                </a:lnTo>
                <a:close/>
              </a:path>
            </a:pathLst>
          </a:custGeom>
          <a:blipFill>
            <a:blip r:embed="rId4">
              <a:extLst>
                <a:ext uri="{96DAC541-7B7A-43D3-8B79-37D633B846F1}">
                  <asvg:svgBlip xmlns:asvg="http://schemas.microsoft.com/office/drawing/2016/SVG/main" r:embed="rId5"/>
                </a:ext>
              </a:extLst>
            </a:blip>
            <a:stretch>
              <a:fillRect l="0" t="0" r="0" b="-162500"/>
            </a:stretch>
          </a:blipFill>
        </p:spPr>
      </p:sp>
      <p:grpSp>
        <p:nvGrpSpPr>
          <p:cNvPr name="Group 4" id="4"/>
          <p:cNvGrpSpPr/>
          <p:nvPr/>
        </p:nvGrpSpPr>
        <p:grpSpPr>
          <a:xfrm rot="0">
            <a:off x="1965317" y="1856677"/>
            <a:ext cx="6203304" cy="2384470"/>
            <a:chOff x="0" y="0"/>
            <a:chExt cx="1633792" cy="628009"/>
          </a:xfrm>
        </p:grpSpPr>
        <p:sp>
          <p:nvSpPr>
            <p:cNvPr name="Freeform 5" id="5">
              <a:extLst>
                <a:ext uri="{C183D7F6-B498-43B3-948B-1728B52AA6E4}">
                  <adec:decorative xmlns:adec="http://schemas.microsoft.com/office/drawing/2017/decorative" val="1"/>
                </a:ext>
              </a:extLst>
            </p:cNvPr>
            <p:cNvSpPr/>
            <p:nvPr/>
          </p:nvSpPr>
          <p:spPr>
            <a:xfrm flipH="false" flipV="false" rot="0">
              <a:off x="0" y="0"/>
              <a:ext cx="1633792" cy="628009"/>
            </a:xfrm>
            <a:custGeom>
              <a:avLst/>
              <a:gdLst/>
              <a:ahLst/>
              <a:cxnLst/>
              <a:rect r="r" b="b" t="t" l="l"/>
              <a:pathLst>
                <a:path h="628009" w="1633792">
                  <a:moveTo>
                    <a:pt x="26209" y="0"/>
                  </a:moveTo>
                  <a:lnTo>
                    <a:pt x="1607583" y="0"/>
                  </a:lnTo>
                  <a:cubicBezTo>
                    <a:pt x="1614534" y="0"/>
                    <a:pt x="1621201" y="2761"/>
                    <a:pt x="1626116" y="7676"/>
                  </a:cubicBezTo>
                  <a:cubicBezTo>
                    <a:pt x="1631031" y="12591"/>
                    <a:pt x="1633792" y="19258"/>
                    <a:pt x="1633792" y="26209"/>
                  </a:cubicBezTo>
                  <a:lnTo>
                    <a:pt x="1633792" y="601800"/>
                  </a:lnTo>
                  <a:cubicBezTo>
                    <a:pt x="1633792" y="608751"/>
                    <a:pt x="1631031" y="615417"/>
                    <a:pt x="1626116" y="620332"/>
                  </a:cubicBezTo>
                  <a:cubicBezTo>
                    <a:pt x="1621201" y="625247"/>
                    <a:pt x="1614534" y="628009"/>
                    <a:pt x="1607583" y="628009"/>
                  </a:cubicBezTo>
                  <a:lnTo>
                    <a:pt x="26209" y="628009"/>
                  </a:lnTo>
                  <a:cubicBezTo>
                    <a:pt x="11734" y="628009"/>
                    <a:pt x="0" y="616275"/>
                    <a:pt x="0" y="601800"/>
                  </a:cubicBezTo>
                  <a:lnTo>
                    <a:pt x="0" y="26209"/>
                  </a:lnTo>
                  <a:cubicBezTo>
                    <a:pt x="0" y="19258"/>
                    <a:pt x="2761" y="12591"/>
                    <a:pt x="7676" y="7676"/>
                  </a:cubicBezTo>
                  <a:cubicBezTo>
                    <a:pt x="12591" y="2761"/>
                    <a:pt x="19258" y="0"/>
                    <a:pt x="26209" y="0"/>
                  </a:cubicBezTo>
                  <a:close/>
                </a:path>
              </a:pathLst>
            </a:custGeom>
            <a:solidFill>
              <a:srgbClr val="000000"/>
            </a:solidFill>
            <a:ln w="47625" cap="rnd">
              <a:solidFill>
                <a:srgbClr val="21EF80"/>
              </a:solidFill>
              <a:prstDash val="solid"/>
              <a:round/>
            </a:ln>
          </p:spPr>
        </p:sp>
        <p:sp>
          <p:nvSpPr>
            <p:cNvPr name="TextBox 6" id="6"/>
            <p:cNvSpPr txBox="true"/>
            <p:nvPr/>
          </p:nvSpPr>
          <p:spPr>
            <a:xfrm>
              <a:off x="0" y="-57150"/>
              <a:ext cx="1633792" cy="685159"/>
            </a:xfrm>
            <a:prstGeom prst="rect">
              <a:avLst/>
            </a:prstGeom>
          </p:spPr>
          <p:txBody>
            <a:bodyPr anchor="t" rtlCol="false" tIns="254000" lIns="254000" bIns="254000" rIns="254000"/>
            <a:lstStyle/>
            <a:p>
              <a:pPr algn="l">
                <a:lnSpc>
                  <a:spcPts val="3359"/>
                </a:lnSpc>
              </a:pPr>
            </a:p>
            <a:p>
              <a:pPr algn="l">
                <a:lnSpc>
                  <a:spcPts val="3359"/>
                </a:lnSpc>
              </a:pPr>
              <a:r>
                <a:rPr lang="en-US" sz="2400">
                  <a:solidFill>
                    <a:srgbClr val="FFFFFF"/>
                  </a:solidFill>
                  <a:latin typeface="Disket Mono"/>
                  <a:ea typeface="Disket Mono"/>
                  <a:cs typeface="Disket Mono"/>
                  <a:sym typeface="Disket Mono"/>
                </a:rPr>
                <a:t>  </a:t>
              </a:r>
            </a:p>
          </p:txBody>
        </p:sp>
      </p:grpSp>
      <p:sp>
        <p:nvSpPr>
          <p:cNvPr name="Freeform 7" id="7" descr="pixelated arrow pointing to the right"/>
          <p:cNvSpPr/>
          <p:nvPr/>
        </p:nvSpPr>
        <p:spPr>
          <a:xfrm flipH="true" flipV="false" rot="0">
            <a:off x="2291621" y="2241138"/>
            <a:ext cx="268028" cy="249997"/>
          </a:xfrm>
          <a:custGeom>
            <a:avLst/>
            <a:gdLst/>
            <a:ahLst/>
            <a:cxnLst/>
            <a:rect r="r" b="b" t="t" l="l"/>
            <a:pathLst>
              <a:path h="249997" w="268028">
                <a:moveTo>
                  <a:pt x="268028" y="0"/>
                </a:moveTo>
                <a:lnTo>
                  <a:pt x="0" y="0"/>
                </a:lnTo>
                <a:lnTo>
                  <a:pt x="0" y="249997"/>
                </a:lnTo>
                <a:lnTo>
                  <a:pt x="268028" y="249997"/>
                </a:lnTo>
                <a:lnTo>
                  <a:pt x="268028"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11055996" y="1856677"/>
            <a:ext cx="6203304" cy="2384470"/>
            <a:chOff x="0" y="0"/>
            <a:chExt cx="1633792" cy="628009"/>
          </a:xfrm>
        </p:grpSpPr>
        <p:sp>
          <p:nvSpPr>
            <p:cNvPr name="Freeform 9" id="9">
              <a:extLst>
                <a:ext uri="{C183D7F6-B498-43B3-948B-1728B52AA6E4}">
                  <adec:decorative xmlns:adec="http://schemas.microsoft.com/office/drawing/2017/decorative" val="1"/>
                </a:ext>
              </a:extLst>
            </p:cNvPr>
            <p:cNvSpPr/>
            <p:nvPr/>
          </p:nvSpPr>
          <p:spPr>
            <a:xfrm flipH="false" flipV="false" rot="0">
              <a:off x="0" y="0"/>
              <a:ext cx="1633792" cy="628009"/>
            </a:xfrm>
            <a:custGeom>
              <a:avLst/>
              <a:gdLst/>
              <a:ahLst/>
              <a:cxnLst/>
              <a:rect r="r" b="b" t="t" l="l"/>
              <a:pathLst>
                <a:path h="628009" w="1633792">
                  <a:moveTo>
                    <a:pt x="26209" y="0"/>
                  </a:moveTo>
                  <a:lnTo>
                    <a:pt x="1607583" y="0"/>
                  </a:lnTo>
                  <a:cubicBezTo>
                    <a:pt x="1614534" y="0"/>
                    <a:pt x="1621201" y="2761"/>
                    <a:pt x="1626116" y="7676"/>
                  </a:cubicBezTo>
                  <a:cubicBezTo>
                    <a:pt x="1631031" y="12591"/>
                    <a:pt x="1633792" y="19258"/>
                    <a:pt x="1633792" y="26209"/>
                  </a:cubicBezTo>
                  <a:lnTo>
                    <a:pt x="1633792" y="601800"/>
                  </a:lnTo>
                  <a:cubicBezTo>
                    <a:pt x="1633792" y="608751"/>
                    <a:pt x="1631031" y="615417"/>
                    <a:pt x="1626116" y="620332"/>
                  </a:cubicBezTo>
                  <a:cubicBezTo>
                    <a:pt x="1621201" y="625247"/>
                    <a:pt x="1614534" y="628009"/>
                    <a:pt x="1607583" y="628009"/>
                  </a:cubicBezTo>
                  <a:lnTo>
                    <a:pt x="26209" y="628009"/>
                  </a:lnTo>
                  <a:cubicBezTo>
                    <a:pt x="11734" y="628009"/>
                    <a:pt x="0" y="616275"/>
                    <a:pt x="0" y="601800"/>
                  </a:cubicBezTo>
                  <a:lnTo>
                    <a:pt x="0" y="26209"/>
                  </a:lnTo>
                  <a:cubicBezTo>
                    <a:pt x="0" y="19258"/>
                    <a:pt x="2761" y="12591"/>
                    <a:pt x="7676" y="7676"/>
                  </a:cubicBezTo>
                  <a:cubicBezTo>
                    <a:pt x="12591" y="2761"/>
                    <a:pt x="19258" y="0"/>
                    <a:pt x="26209" y="0"/>
                  </a:cubicBezTo>
                  <a:close/>
                </a:path>
              </a:pathLst>
            </a:custGeom>
            <a:solidFill>
              <a:srgbClr val="000000"/>
            </a:solidFill>
            <a:ln w="47625" cap="rnd">
              <a:solidFill>
                <a:srgbClr val="21EF80"/>
              </a:solidFill>
              <a:prstDash val="solid"/>
              <a:round/>
            </a:ln>
          </p:spPr>
        </p:sp>
        <p:sp>
          <p:nvSpPr>
            <p:cNvPr name="TextBox 10" id="10"/>
            <p:cNvSpPr txBox="true"/>
            <p:nvPr/>
          </p:nvSpPr>
          <p:spPr>
            <a:xfrm>
              <a:off x="0" y="-57150"/>
              <a:ext cx="1633792" cy="685159"/>
            </a:xfrm>
            <a:prstGeom prst="rect">
              <a:avLst/>
            </a:prstGeom>
          </p:spPr>
          <p:txBody>
            <a:bodyPr anchor="t" rtlCol="false" tIns="254000" lIns="254000" bIns="254000" rIns="254000"/>
            <a:lstStyle/>
            <a:p>
              <a:pPr algn="l">
                <a:lnSpc>
                  <a:spcPts val="3359"/>
                </a:lnSpc>
              </a:pPr>
            </a:p>
            <a:p>
              <a:pPr algn="l">
                <a:lnSpc>
                  <a:spcPts val="3359"/>
                </a:lnSpc>
              </a:pPr>
              <a:r>
                <a:rPr lang="en-US" sz="2400">
                  <a:solidFill>
                    <a:srgbClr val="FFFFFF"/>
                  </a:solidFill>
                  <a:latin typeface="Disket Mono"/>
                  <a:ea typeface="Disket Mono"/>
                  <a:cs typeface="Disket Mono"/>
                  <a:sym typeface="Disket Mono"/>
                </a:rPr>
                <a:t>  </a:t>
              </a:r>
            </a:p>
          </p:txBody>
        </p:sp>
      </p:grpSp>
      <p:sp>
        <p:nvSpPr>
          <p:cNvPr name="Freeform 11" id="11" descr="pixelated arrow pointing to the right"/>
          <p:cNvSpPr/>
          <p:nvPr/>
        </p:nvSpPr>
        <p:spPr>
          <a:xfrm flipH="true" flipV="false" rot="0">
            <a:off x="11382300" y="2241138"/>
            <a:ext cx="268028" cy="249997"/>
          </a:xfrm>
          <a:custGeom>
            <a:avLst/>
            <a:gdLst/>
            <a:ahLst/>
            <a:cxnLst/>
            <a:rect r="r" b="b" t="t" l="l"/>
            <a:pathLst>
              <a:path h="249997" w="268028">
                <a:moveTo>
                  <a:pt x="268029" y="0"/>
                </a:moveTo>
                <a:lnTo>
                  <a:pt x="0" y="0"/>
                </a:lnTo>
                <a:lnTo>
                  <a:pt x="0" y="249997"/>
                </a:lnTo>
                <a:lnTo>
                  <a:pt x="268029" y="249997"/>
                </a:lnTo>
                <a:lnTo>
                  <a:pt x="268029"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2" id="12"/>
          <p:cNvGrpSpPr/>
          <p:nvPr/>
        </p:nvGrpSpPr>
        <p:grpSpPr>
          <a:xfrm rot="0">
            <a:off x="11055996" y="5908022"/>
            <a:ext cx="6203304" cy="2384470"/>
            <a:chOff x="0" y="0"/>
            <a:chExt cx="1633792" cy="628009"/>
          </a:xfrm>
        </p:grpSpPr>
        <p:sp>
          <p:nvSpPr>
            <p:cNvPr name="Freeform 13" id="13" descr="pixelated arrow pointing to the right"/>
            <p:cNvSpPr/>
            <p:nvPr/>
          </p:nvSpPr>
          <p:spPr>
            <a:xfrm flipH="false" flipV="false" rot="0">
              <a:off x="0" y="0"/>
              <a:ext cx="1633792" cy="628009"/>
            </a:xfrm>
            <a:custGeom>
              <a:avLst/>
              <a:gdLst/>
              <a:ahLst/>
              <a:cxnLst/>
              <a:rect r="r" b="b" t="t" l="l"/>
              <a:pathLst>
                <a:path h="628009" w="1633792">
                  <a:moveTo>
                    <a:pt x="26209" y="0"/>
                  </a:moveTo>
                  <a:lnTo>
                    <a:pt x="1607583" y="0"/>
                  </a:lnTo>
                  <a:cubicBezTo>
                    <a:pt x="1614534" y="0"/>
                    <a:pt x="1621201" y="2761"/>
                    <a:pt x="1626116" y="7676"/>
                  </a:cubicBezTo>
                  <a:cubicBezTo>
                    <a:pt x="1631031" y="12591"/>
                    <a:pt x="1633792" y="19258"/>
                    <a:pt x="1633792" y="26209"/>
                  </a:cubicBezTo>
                  <a:lnTo>
                    <a:pt x="1633792" y="601800"/>
                  </a:lnTo>
                  <a:cubicBezTo>
                    <a:pt x="1633792" y="608751"/>
                    <a:pt x="1631031" y="615417"/>
                    <a:pt x="1626116" y="620332"/>
                  </a:cubicBezTo>
                  <a:cubicBezTo>
                    <a:pt x="1621201" y="625247"/>
                    <a:pt x="1614534" y="628009"/>
                    <a:pt x="1607583" y="628009"/>
                  </a:cubicBezTo>
                  <a:lnTo>
                    <a:pt x="26209" y="628009"/>
                  </a:lnTo>
                  <a:cubicBezTo>
                    <a:pt x="11734" y="628009"/>
                    <a:pt x="0" y="616275"/>
                    <a:pt x="0" y="601800"/>
                  </a:cubicBezTo>
                  <a:lnTo>
                    <a:pt x="0" y="26209"/>
                  </a:lnTo>
                  <a:cubicBezTo>
                    <a:pt x="0" y="19258"/>
                    <a:pt x="2761" y="12591"/>
                    <a:pt x="7676" y="7676"/>
                  </a:cubicBezTo>
                  <a:cubicBezTo>
                    <a:pt x="12591" y="2761"/>
                    <a:pt x="19258" y="0"/>
                    <a:pt x="26209" y="0"/>
                  </a:cubicBezTo>
                  <a:close/>
                </a:path>
              </a:pathLst>
            </a:custGeom>
            <a:solidFill>
              <a:srgbClr val="000000"/>
            </a:solidFill>
            <a:ln w="47625" cap="rnd">
              <a:solidFill>
                <a:srgbClr val="21EF80"/>
              </a:solidFill>
              <a:prstDash val="solid"/>
              <a:round/>
            </a:ln>
          </p:spPr>
        </p:sp>
        <p:sp>
          <p:nvSpPr>
            <p:cNvPr name="TextBox 14" id="14"/>
            <p:cNvSpPr txBox="true"/>
            <p:nvPr/>
          </p:nvSpPr>
          <p:spPr>
            <a:xfrm>
              <a:off x="0" y="-57150"/>
              <a:ext cx="1633792" cy="685159"/>
            </a:xfrm>
            <a:prstGeom prst="rect">
              <a:avLst/>
            </a:prstGeom>
          </p:spPr>
          <p:txBody>
            <a:bodyPr anchor="t" rtlCol="false" tIns="254000" lIns="254000" bIns="254000" rIns="254000"/>
            <a:lstStyle/>
            <a:p>
              <a:pPr algn="l">
                <a:lnSpc>
                  <a:spcPts val="3359"/>
                </a:lnSpc>
              </a:pPr>
            </a:p>
            <a:p>
              <a:pPr algn="l">
                <a:lnSpc>
                  <a:spcPts val="3359"/>
                </a:lnSpc>
              </a:pPr>
              <a:r>
                <a:rPr lang="en-US" sz="2400">
                  <a:solidFill>
                    <a:srgbClr val="FFFFFF"/>
                  </a:solidFill>
                  <a:latin typeface="Disket Mono"/>
                  <a:ea typeface="Disket Mono"/>
                  <a:cs typeface="Disket Mono"/>
                  <a:sym typeface="Disket Mono"/>
                </a:rPr>
                <a:t>  </a:t>
              </a:r>
            </a:p>
          </p:txBody>
        </p:sp>
      </p:grpSp>
      <p:sp>
        <p:nvSpPr>
          <p:cNvPr name="Freeform 15" id="15" descr="pixelated arrow pointing to the right"/>
          <p:cNvSpPr/>
          <p:nvPr/>
        </p:nvSpPr>
        <p:spPr>
          <a:xfrm flipH="true" flipV="false" rot="0">
            <a:off x="11382300" y="6292483"/>
            <a:ext cx="268028" cy="249997"/>
          </a:xfrm>
          <a:custGeom>
            <a:avLst/>
            <a:gdLst/>
            <a:ahLst/>
            <a:cxnLst/>
            <a:rect r="r" b="b" t="t" l="l"/>
            <a:pathLst>
              <a:path h="249997" w="268028">
                <a:moveTo>
                  <a:pt x="268029" y="0"/>
                </a:moveTo>
                <a:lnTo>
                  <a:pt x="0" y="0"/>
                </a:lnTo>
                <a:lnTo>
                  <a:pt x="0" y="249997"/>
                </a:lnTo>
                <a:lnTo>
                  <a:pt x="268029" y="249997"/>
                </a:lnTo>
                <a:lnTo>
                  <a:pt x="268029"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descr="pixelated five hearts"/>
          <p:cNvSpPr/>
          <p:nvPr/>
        </p:nvSpPr>
        <p:spPr>
          <a:xfrm flipH="false" flipV="false" rot="0">
            <a:off x="14457381" y="719461"/>
            <a:ext cx="2193866" cy="362985"/>
          </a:xfrm>
          <a:custGeom>
            <a:avLst/>
            <a:gdLst/>
            <a:ahLst/>
            <a:cxnLst/>
            <a:rect r="r" b="b" t="t" l="l"/>
            <a:pathLst>
              <a:path h="362985" w="2193866">
                <a:moveTo>
                  <a:pt x="0" y="0"/>
                </a:moveTo>
                <a:lnTo>
                  <a:pt x="2193866" y="0"/>
                </a:lnTo>
                <a:lnTo>
                  <a:pt x="2193866" y="362985"/>
                </a:lnTo>
                <a:lnTo>
                  <a:pt x="0" y="36298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7" id="17" descr="pixelated Menu button"/>
          <p:cNvSpPr/>
          <p:nvPr/>
        </p:nvSpPr>
        <p:spPr>
          <a:xfrm flipH="false" flipV="false" rot="0">
            <a:off x="1028700" y="668737"/>
            <a:ext cx="1082363" cy="464432"/>
          </a:xfrm>
          <a:custGeom>
            <a:avLst/>
            <a:gdLst/>
            <a:ahLst/>
            <a:cxnLst/>
            <a:rect r="r" b="b" t="t" l="l"/>
            <a:pathLst>
              <a:path h="464432" w="1082363">
                <a:moveTo>
                  <a:pt x="0" y="0"/>
                </a:moveTo>
                <a:lnTo>
                  <a:pt x="1082363" y="0"/>
                </a:lnTo>
                <a:lnTo>
                  <a:pt x="1082363" y="464432"/>
                </a:lnTo>
                <a:lnTo>
                  <a:pt x="0" y="46443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8" id="18"/>
          <p:cNvGrpSpPr/>
          <p:nvPr/>
        </p:nvGrpSpPr>
        <p:grpSpPr>
          <a:xfrm rot="0">
            <a:off x="2689104" y="737377"/>
            <a:ext cx="862336" cy="327152"/>
            <a:chOff x="0" y="0"/>
            <a:chExt cx="1149782" cy="436203"/>
          </a:xfrm>
        </p:grpSpPr>
        <p:sp>
          <p:nvSpPr>
            <p:cNvPr name="TextBox 19" id="19"/>
            <p:cNvSpPr txBox="true"/>
            <p:nvPr/>
          </p:nvSpPr>
          <p:spPr>
            <a:xfrm rot="0">
              <a:off x="367030" y="-9525"/>
              <a:ext cx="782752" cy="445728"/>
            </a:xfrm>
            <a:prstGeom prst="rect">
              <a:avLst/>
            </a:prstGeom>
          </p:spPr>
          <p:txBody>
            <a:bodyPr anchor="t" rtlCol="false" tIns="0" lIns="0" bIns="0" rIns="0">
              <a:spAutoFit/>
            </a:bodyPr>
            <a:lstStyle/>
            <a:p>
              <a:pPr algn="ctr">
                <a:lnSpc>
                  <a:spcPts val="2463"/>
                </a:lnSpc>
              </a:pPr>
              <a:r>
                <a:rPr lang="en-US" sz="2199">
                  <a:solidFill>
                    <a:srgbClr val="FFFFFF"/>
                  </a:solidFill>
                  <a:latin typeface="Arcade Gamer"/>
                  <a:ea typeface="Arcade Gamer"/>
                  <a:cs typeface="Arcade Gamer"/>
                  <a:sym typeface="Arcade Gamer"/>
                </a:rPr>
                <a:t>14</a:t>
              </a:r>
            </a:p>
          </p:txBody>
        </p:sp>
        <p:sp>
          <p:nvSpPr>
            <p:cNvPr name="Freeform 20" id="20"/>
            <p:cNvSpPr/>
            <p:nvPr/>
          </p:nvSpPr>
          <p:spPr>
            <a:xfrm flipH="false" flipV="false" rot="0">
              <a:off x="0" y="20313"/>
              <a:ext cx="367030" cy="332329"/>
            </a:xfrm>
            <a:custGeom>
              <a:avLst/>
              <a:gdLst/>
              <a:ahLst/>
              <a:cxnLst/>
              <a:rect r="r" b="b" t="t" l="l"/>
              <a:pathLst>
                <a:path h="332329" w="367030">
                  <a:moveTo>
                    <a:pt x="0" y="0"/>
                  </a:moveTo>
                  <a:lnTo>
                    <a:pt x="367030" y="0"/>
                  </a:lnTo>
                  <a:lnTo>
                    <a:pt x="367030" y="332329"/>
                  </a:lnTo>
                  <a:lnTo>
                    <a:pt x="0" y="33232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sp>
        <p:nvSpPr>
          <p:cNvPr name="TextBox 21" id="21"/>
          <p:cNvSpPr txBox="true"/>
          <p:nvPr/>
        </p:nvSpPr>
        <p:spPr>
          <a:xfrm rot="0">
            <a:off x="6234856" y="681933"/>
            <a:ext cx="5818287" cy="1080770"/>
          </a:xfrm>
          <a:prstGeom prst="rect">
            <a:avLst/>
          </a:prstGeom>
        </p:spPr>
        <p:txBody>
          <a:bodyPr anchor="t" rtlCol="false" tIns="0" lIns="0" bIns="0" rIns="0">
            <a:spAutoFit/>
          </a:bodyPr>
          <a:lstStyle/>
          <a:p>
            <a:pPr algn="l">
              <a:lnSpc>
                <a:spcPts val="7839"/>
              </a:lnSpc>
            </a:pPr>
            <a:r>
              <a:rPr lang="en-US" sz="6999">
                <a:solidFill>
                  <a:srgbClr val="FF63D8"/>
                </a:solidFill>
                <a:latin typeface="Arcade Gamer"/>
                <a:ea typeface="Arcade Gamer"/>
                <a:cs typeface="Arcade Gamer"/>
                <a:sym typeface="Arcade Gamer"/>
              </a:rPr>
              <a:t>MATRICES</a:t>
            </a:r>
          </a:p>
        </p:txBody>
      </p:sp>
      <p:grpSp>
        <p:nvGrpSpPr>
          <p:cNvPr name="Group 22" id="22"/>
          <p:cNvGrpSpPr/>
          <p:nvPr/>
        </p:nvGrpSpPr>
        <p:grpSpPr>
          <a:xfrm rot="0">
            <a:off x="2695576" y="2195557"/>
            <a:ext cx="5042502" cy="803825"/>
            <a:chOff x="0" y="0"/>
            <a:chExt cx="6723336" cy="1071766"/>
          </a:xfrm>
        </p:grpSpPr>
        <p:sp>
          <p:nvSpPr>
            <p:cNvPr name="TextBox 23" id="23"/>
            <p:cNvSpPr txBox="true"/>
            <p:nvPr/>
          </p:nvSpPr>
          <p:spPr>
            <a:xfrm rot="0">
              <a:off x="0" y="-57150"/>
              <a:ext cx="6723336" cy="534669"/>
            </a:xfrm>
            <a:prstGeom prst="rect">
              <a:avLst/>
            </a:prstGeom>
          </p:spPr>
          <p:txBody>
            <a:bodyPr anchor="t" rtlCol="false" tIns="0" lIns="0" bIns="0" rIns="0">
              <a:spAutoFit/>
            </a:bodyPr>
            <a:lstStyle/>
            <a:p>
              <a:pPr algn="l">
                <a:lnSpc>
                  <a:spcPts val="3360"/>
                </a:lnSpc>
              </a:pPr>
            </a:p>
          </p:txBody>
        </p:sp>
        <p:sp>
          <p:nvSpPr>
            <p:cNvPr name="TextBox 24" id="24"/>
            <p:cNvSpPr txBox="true"/>
            <p:nvPr/>
          </p:nvSpPr>
          <p:spPr>
            <a:xfrm rot="0">
              <a:off x="0" y="663038"/>
              <a:ext cx="6723336" cy="408728"/>
            </a:xfrm>
            <a:prstGeom prst="rect">
              <a:avLst/>
            </a:prstGeom>
          </p:spPr>
          <p:txBody>
            <a:bodyPr anchor="t" rtlCol="false" tIns="0" lIns="0" bIns="0" rIns="0">
              <a:spAutoFit/>
            </a:bodyPr>
            <a:lstStyle/>
            <a:p>
              <a:pPr algn="l">
                <a:lnSpc>
                  <a:spcPts val="2659"/>
                </a:lnSpc>
              </a:pPr>
            </a:p>
          </p:txBody>
        </p:sp>
      </p:grpSp>
      <p:grpSp>
        <p:nvGrpSpPr>
          <p:cNvPr name="Group 25" id="25"/>
          <p:cNvGrpSpPr/>
          <p:nvPr/>
        </p:nvGrpSpPr>
        <p:grpSpPr>
          <a:xfrm rot="0">
            <a:off x="11786256" y="2197958"/>
            <a:ext cx="5473044" cy="1714884"/>
            <a:chOff x="0" y="0"/>
            <a:chExt cx="7297392" cy="2286512"/>
          </a:xfrm>
        </p:grpSpPr>
        <p:sp>
          <p:nvSpPr>
            <p:cNvPr name="TextBox 26" id="26"/>
            <p:cNvSpPr txBox="true"/>
            <p:nvPr/>
          </p:nvSpPr>
          <p:spPr>
            <a:xfrm rot="0">
              <a:off x="0" y="-57150"/>
              <a:ext cx="7297392" cy="534614"/>
            </a:xfrm>
            <a:prstGeom prst="rect">
              <a:avLst/>
            </a:prstGeom>
          </p:spPr>
          <p:txBody>
            <a:bodyPr anchor="t" rtlCol="false" tIns="0" lIns="0" bIns="0" rIns="0">
              <a:spAutoFit/>
            </a:bodyPr>
            <a:lstStyle/>
            <a:p>
              <a:pPr algn="l">
                <a:lnSpc>
                  <a:spcPts val="3360"/>
                </a:lnSpc>
              </a:pPr>
              <a:r>
                <a:rPr lang="en-US" b="true" sz="2400">
                  <a:solidFill>
                    <a:srgbClr val="FFFFFF"/>
                  </a:solidFill>
                  <a:latin typeface="Disket Mono Bold"/>
                  <a:ea typeface="Disket Mono Bold"/>
                  <a:cs typeface="Disket Mono Bold"/>
                  <a:sym typeface="Disket Mono Bold"/>
                </a:rPr>
                <a:t>For translation matrix,</a:t>
              </a:r>
            </a:p>
          </p:txBody>
        </p:sp>
        <p:sp>
          <p:nvSpPr>
            <p:cNvPr name="TextBox 27" id="27"/>
            <p:cNvSpPr txBox="true"/>
            <p:nvPr/>
          </p:nvSpPr>
          <p:spPr>
            <a:xfrm rot="0">
              <a:off x="0" y="653458"/>
              <a:ext cx="7297392" cy="1633055"/>
            </a:xfrm>
            <a:prstGeom prst="rect">
              <a:avLst/>
            </a:prstGeom>
          </p:spPr>
          <p:txBody>
            <a:bodyPr anchor="t" rtlCol="false" tIns="0" lIns="0" bIns="0" rIns="0">
              <a:spAutoFit/>
            </a:bodyPr>
            <a:lstStyle/>
            <a:p>
              <a:pPr algn="l">
                <a:lnSpc>
                  <a:spcPts val="3359"/>
                </a:lnSpc>
              </a:pPr>
              <a:r>
                <a:rPr lang="en-US" sz="2400">
                  <a:solidFill>
                    <a:srgbClr val="FFFFFF"/>
                  </a:solidFill>
                  <a:latin typeface="Garet"/>
                  <a:ea typeface="Garet"/>
                  <a:cs typeface="Garet"/>
                  <a:sym typeface="Garet"/>
                </a:rPr>
                <a:t>[1     0    tx]</a:t>
              </a:r>
            </a:p>
            <a:p>
              <a:pPr algn="l">
                <a:lnSpc>
                  <a:spcPts val="3359"/>
                </a:lnSpc>
              </a:pPr>
              <a:r>
                <a:rPr lang="en-US" sz="2400">
                  <a:solidFill>
                    <a:srgbClr val="FFFFFF"/>
                  </a:solidFill>
                  <a:latin typeface="Garet"/>
                  <a:ea typeface="Garet"/>
                  <a:cs typeface="Garet"/>
                  <a:sym typeface="Garet"/>
                </a:rPr>
                <a:t>[0    1     ty]</a:t>
              </a:r>
            </a:p>
            <a:p>
              <a:pPr algn="l">
                <a:lnSpc>
                  <a:spcPts val="3359"/>
                </a:lnSpc>
              </a:pPr>
              <a:r>
                <a:rPr lang="en-US" sz="2400">
                  <a:solidFill>
                    <a:srgbClr val="FFFFFF"/>
                  </a:solidFill>
                  <a:latin typeface="Garet"/>
                  <a:ea typeface="Garet"/>
                  <a:cs typeface="Garet"/>
                  <a:sym typeface="Garet"/>
                </a:rPr>
                <a:t>[0  0      1 ]</a:t>
              </a:r>
            </a:p>
          </p:txBody>
        </p:sp>
      </p:grpSp>
      <p:grpSp>
        <p:nvGrpSpPr>
          <p:cNvPr name="Group 28" id="28"/>
          <p:cNvGrpSpPr/>
          <p:nvPr/>
        </p:nvGrpSpPr>
        <p:grpSpPr>
          <a:xfrm rot="0">
            <a:off x="11898237" y="6150733"/>
            <a:ext cx="4818540" cy="1707753"/>
            <a:chOff x="0" y="0"/>
            <a:chExt cx="6424720" cy="2277004"/>
          </a:xfrm>
        </p:grpSpPr>
        <p:sp>
          <p:nvSpPr>
            <p:cNvPr name="TextBox 29" id="29"/>
            <p:cNvSpPr txBox="true"/>
            <p:nvPr/>
          </p:nvSpPr>
          <p:spPr>
            <a:xfrm rot="0">
              <a:off x="0" y="-57150"/>
              <a:ext cx="6424720" cy="534615"/>
            </a:xfrm>
            <a:prstGeom prst="rect">
              <a:avLst/>
            </a:prstGeom>
          </p:spPr>
          <p:txBody>
            <a:bodyPr anchor="t" rtlCol="false" tIns="0" lIns="0" bIns="0" rIns="0">
              <a:spAutoFit/>
            </a:bodyPr>
            <a:lstStyle/>
            <a:p>
              <a:pPr algn="l">
                <a:lnSpc>
                  <a:spcPts val="3359"/>
                </a:lnSpc>
              </a:pPr>
              <a:r>
                <a:rPr lang="en-US" b="true" sz="2400">
                  <a:solidFill>
                    <a:srgbClr val="FFFFFF"/>
                  </a:solidFill>
                  <a:latin typeface="Disket Mono Bold"/>
                  <a:ea typeface="Disket Mono Bold"/>
                  <a:cs typeface="Disket Mono Bold"/>
                  <a:sym typeface="Disket Mono Bold"/>
                </a:rPr>
                <a:t>For scaling matrix,</a:t>
              </a:r>
            </a:p>
          </p:txBody>
        </p:sp>
        <p:sp>
          <p:nvSpPr>
            <p:cNvPr name="TextBox 30" id="30"/>
            <p:cNvSpPr txBox="true"/>
            <p:nvPr/>
          </p:nvSpPr>
          <p:spPr>
            <a:xfrm rot="0">
              <a:off x="0" y="643949"/>
              <a:ext cx="6424720" cy="1633055"/>
            </a:xfrm>
            <a:prstGeom prst="rect">
              <a:avLst/>
            </a:prstGeom>
          </p:spPr>
          <p:txBody>
            <a:bodyPr anchor="t" rtlCol="false" tIns="0" lIns="0" bIns="0" rIns="0">
              <a:spAutoFit/>
            </a:bodyPr>
            <a:lstStyle/>
            <a:p>
              <a:pPr algn="l">
                <a:lnSpc>
                  <a:spcPts val="3359"/>
                </a:lnSpc>
              </a:pPr>
              <a:r>
                <a:rPr lang="en-US" sz="2400">
                  <a:solidFill>
                    <a:srgbClr val="FFFFFF"/>
                  </a:solidFill>
                  <a:latin typeface="Garet"/>
                  <a:ea typeface="Garet"/>
                  <a:cs typeface="Garet"/>
                  <a:sym typeface="Garet"/>
                </a:rPr>
                <a:t>[Sx    0   0]</a:t>
              </a:r>
            </a:p>
            <a:p>
              <a:pPr algn="l">
                <a:lnSpc>
                  <a:spcPts val="3359"/>
                </a:lnSpc>
              </a:pPr>
              <a:r>
                <a:rPr lang="en-US" sz="2400">
                  <a:solidFill>
                    <a:srgbClr val="FFFFFF"/>
                  </a:solidFill>
                  <a:latin typeface="Garet"/>
                  <a:ea typeface="Garet"/>
                  <a:cs typeface="Garet"/>
                  <a:sym typeface="Garet"/>
                </a:rPr>
                <a:t>[0      Sy 0]</a:t>
              </a:r>
            </a:p>
            <a:p>
              <a:pPr algn="l">
                <a:lnSpc>
                  <a:spcPts val="3359"/>
                </a:lnSpc>
              </a:pPr>
              <a:r>
                <a:rPr lang="en-US" sz="2400">
                  <a:solidFill>
                    <a:srgbClr val="FFFFFF"/>
                  </a:solidFill>
                  <a:latin typeface="Garet"/>
                  <a:ea typeface="Garet"/>
                  <a:cs typeface="Garet"/>
                  <a:sym typeface="Garet"/>
                </a:rPr>
                <a:t>[0      0    1]</a:t>
              </a:r>
            </a:p>
          </p:txBody>
        </p:sp>
      </p:grpSp>
      <p:grpSp>
        <p:nvGrpSpPr>
          <p:cNvPr name="Group 31" id="31"/>
          <p:cNvGrpSpPr/>
          <p:nvPr/>
        </p:nvGrpSpPr>
        <p:grpSpPr>
          <a:xfrm rot="0">
            <a:off x="2722789" y="2341017"/>
            <a:ext cx="5042502" cy="1595503"/>
            <a:chOff x="0" y="0"/>
            <a:chExt cx="6723336" cy="2127338"/>
          </a:xfrm>
        </p:grpSpPr>
        <p:sp>
          <p:nvSpPr>
            <p:cNvPr name="TextBox 32" id="32"/>
            <p:cNvSpPr txBox="true"/>
            <p:nvPr/>
          </p:nvSpPr>
          <p:spPr>
            <a:xfrm rot="0">
              <a:off x="0" y="-57150"/>
              <a:ext cx="6723336" cy="534615"/>
            </a:xfrm>
            <a:prstGeom prst="rect">
              <a:avLst/>
            </a:prstGeom>
          </p:spPr>
          <p:txBody>
            <a:bodyPr anchor="t" rtlCol="false" tIns="0" lIns="0" bIns="0" rIns="0">
              <a:spAutoFit/>
            </a:bodyPr>
            <a:lstStyle/>
            <a:p>
              <a:pPr algn="l">
                <a:lnSpc>
                  <a:spcPts val="3359"/>
                </a:lnSpc>
              </a:pPr>
              <a:r>
                <a:rPr lang="en-US" b="true" sz="2400">
                  <a:solidFill>
                    <a:srgbClr val="FFFFFF"/>
                  </a:solidFill>
                  <a:latin typeface="Disket Mono Bold"/>
                  <a:ea typeface="Disket Mono Bold"/>
                  <a:cs typeface="Disket Mono Bold"/>
                  <a:sym typeface="Disket Mono Bold"/>
                </a:rPr>
                <a:t>For rotation matrix,</a:t>
              </a:r>
            </a:p>
          </p:txBody>
        </p:sp>
        <p:sp>
          <p:nvSpPr>
            <p:cNvPr name="TextBox 33" id="33"/>
            <p:cNvSpPr txBox="true"/>
            <p:nvPr/>
          </p:nvSpPr>
          <p:spPr>
            <a:xfrm rot="0">
              <a:off x="0" y="677509"/>
              <a:ext cx="6723336" cy="1449829"/>
            </a:xfrm>
            <a:prstGeom prst="rect">
              <a:avLst/>
            </a:prstGeom>
          </p:spPr>
          <p:txBody>
            <a:bodyPr anchor="t" rtlCol="false" tIns="0" lIns="0" bIns="0" rIns="0">
              <a:spAutoFit/>
            </a:bodyPr>
            <a:lstStyle/>
            <a:p>
              <a:pPr algn="l">
                <a:lnSpc>
                  <a:spcPts val="2958"/>
                </a:lnSpc>
              </a:pPr>
              <a:r>
                <a:rPr lang="en-US" sz="2113">
                  <a:solidFill>
                    <a:srgbClr val="FFFFFF"/>
                  </a:solidFill>
                  <a:latin typeface="Garet"/>
                  <a:ea typeface="Garet"/>
                  <a:cs typeface="Garet"/>
                  <a:sym typeface="Garet"/>
                </a:rPr>
                <a:t>[Cos Θ   - Sin Θ   0]</a:t>
              </a:r>
            </a:p>
            <a:p>
              <a:pPr algn="l">
                <a:lnSpc>
                  <a:spcPts val="2958"/>
                </a:lnSpc>
              </a:pPr>
              <a:r>
                <a:rPr lang="en-US" sz="2113">
                  <a:solidFill>
                    <a:srgbClr val="FFFFFF"/>
                  </a:solidFill>
                  <a:latin typeface="Garet"/>
                  <a:ea typeface="Garet"/>
                  <a:cs typeface="Garet"/>
                  <a:sym typeface="Garet"/>
                </a:rPr>
                <a:t>{Sin Θ     CosΘ     0]</a:t>
              </a:r>
            </a:p>
            <a:p>
              <a:pPr algn="l">
                <a:lnSpc>
                  <a:spcPts val="2958"/>
                </a:lnSpc>
              </a:pPr>
              <a:r>
                <a:rPr lang="en-US" sz="2113">
                  <a:solidFill>
                    <a:srgbClr val="FFFFFF"/>
                  </a:solidFill>
                  <a:latin typeface="Garet"/>
                  <a:ea typeface="Garet"/>
                  <a:cs typeface="Garet"/>
                  <a:sym typeface="Garet"/>
                </a:rPr>
                <a:t>[0                0           1]</a:t>
              </a:r>
            </a:p>
          </p:txBody>
        </p:sp>
      </p:grpSp>
      <p:pic>
        <p:nvPicPr>
          <p:cNvPr name="Picture 34" id="34">
            <a:hlinkClick action="ppaction://media"/>
          </p:cNvPr>
          <p:cNvPicPr>
            <a:picLocks noChangeAspect="true"/>
          </p:cNvPicPr>
          <p:nvPr>
            <a:videoFile r:link="rId15"/>
            <p:extLst>
              <p:ext uri="{DAA4B4D4-6D71-4841-9C94-3DE7FCFB9230}">
                <p14:media xmlns:p14="http://schemas.microsoft.com/office/powerpoint/2010/main" r:embed="rId16"/>
              </p:ext>
            </p:extLst>
          </p:nvPr>
        </p:nvPicPr>
        <p:blipFill>
          <a:blip r:embed="rId14"/>
          <a:srcRect l="0" t="8079" r="0" b="11109"/>
          <a:stretch>
            <a:fillRect/>
          </a:stretch>
        </p:blipFill>
        <p:spPr>
          <a:xfrm flipH="false" flipV="false" rot="0">
            <a:off x="1535888" y="5759536"/>
            <a:ext cx="6598739" cy="4001912"/>
          </a:xfrm>
          <a:prstGeom prst="rect">
            <a:avLst/>
          </a:prstGeom>
        </p:spPr>
      </p:pic>
      <p:sp>
        <p:nvSpPr>
          <p:cNvPr name="AutoShape 35" id="35"/>
          <p:cNvSpPr/>
          <p:nvPr/>
        </p:nvSpPr>
        <p:spPr>
          <a:xfrm flipH="true" flipV="true">
            <a:off x="5066969" y="4241147"/>
            <a:ext cx="96140" cy="1249797"/>
          </a:xfrm>
          <a:prstGeom prst="line">
            <a:avLst/>
          </a:prstGeom>
          <a:ln cap="flat" w="142875">
            <a:solidFill>
              <a:srgbClr val="21EF80"/>
            </a:solidFill>
            <a:prstDash val="sysDot"/>
            <a:headEnd type="arrow" len="sm" w="med"/>
            <a:tailEnd type="none" len="sm" w="sm"/>
          </a:ln>
        </p:spPr>
      </p:sp>
    </p:spTree>
  </p:cSld>
  <p:clrMapOvr>
    <a:masterClrMapping/>
  </p:clrMapOvr>
  <p:timing>
    <p:tnLst>
      <p:par>
        <p:cTn dur="indefinite" restart="never" nodeType="tmRoot">
          <p:childTnLst>
            <p:video>
              <p:cMediaNode vol="0">
                <p:cTn fill="hold" display="false">
                  <p:stCondLst>
                    <p:cond delay="indefinite"/>
                  </p:stCondLst>
                </p:cTn>
                <p:tgtEl>
                  <p:spTgt spid="34"/>
                </p:tgtEl>
              </p:cMediaNode>
            </p:video>
          </p:childTnLst>
        </p:cTn>
      </p:par>
    </p:tnLst>
  </p:timing>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92985" y="-30963"/>
            <a:ext cx="18473970" cy="10391608"/>
          </a:xfrm>
          <a:custGeom>
            <a:avLst/>
            <a:gdLst/>
            <a:ahLst/>
            <a:cxnLst/>
            <a:rect r="r" b="b" t="t" l="l"/>
            <a:pathLst>
              <a:path h="10391608" w="18473970">
                <a:moveTo>
                  <a:pt x="0" y="0"/>
                </a:moveTo>
                <a:lnTo>
                  <a:pt x="18473970" y="0"/>
                </a:lnTo>
                <a:lnTo>
                  <a:pt x="18473970" y="10391608"/>
                </a:lnTo>
                <a:lnTo>
                  <a:pt x="0" y="10391608"/>
                </a:lnTo>
                <a:lnTo>
                  <a:pt x="0" y="0"/>
                </a:lnTo>
                <a:close/>
              </a:path>
            </a:pathLst>
          </a:custGeom>
          <a:blipFill>
            <a:blip r:embed="rId2">
              <a:alphaModFix amt="14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965317" y="1856677"/>
            <a:ext cx="6203304" cy="2384470"/>
            <a:chOff x="0" y="0"/>
            <a:chExt cx="1633792" cy="628009"/>
          </a:xfrm>
        </p:grpSpPr>
        <p:sp>
          <p:nvSpPr>
            <p:cNvPr name="Freeform 4" id="4">
              <a:extLst>
                <a:ext uri="{C183D7F6-B498-43B3-948B-1728B52AA6E4}">
                  <adec:decorative xmlns:adec="http://schemas.microsoft.com/office/drawing/2017/decorative" val="1"/>
                </a:ext>
              </a:extLst>
            </p:cNvPr>
            <p:cNvSpPr/>
            <p:nvPr/>
          </p:nvSpPr>
          <p:spPr>
            <a:xfrm flipH="false" flipV="false" rot="0">
              <a:off x="0" y="0"/>
              <a:ext cx="1633792" cy="628009"/>
            </a:xfrm>
            <a:custGeom>
              <a:avLst/>
              <a:gdLst/>
              <a:ahLst/>
              <a:cxnLst/>
              <a:rect r="r" b="b" t="t" l="l"/>
              <a:pathLst>
                <a:path h="628009" w="1633792">
                  <a:moveTo>
                    <a:pt x="26209" y="0"/>
                  </a:moveTo>
                  <a:lnTo>
                    <a:pt x="1607583" y="0"/>
                  </a:lnTo>
                  <a:cubicBezTo>
                    <a:pt x="1614534" y="0"/>
                    <a:pt x="1621201" y="2761"/>
                    <a:pt x="1626116" y="7676"/>
                  </a:cubicBezTo>
                  <a:cubicBezTo>
                    <a:pt x="1631031" y="12591"/>
                    <a:pt x="1633792" y="19258"/>
                    <a:pt x="1633792" y="26209"/>
                  </a:cubicBezTo>
                  <a:lnTo>
                    <a:pt x="1633792" y="601800"/>
                  </a:lnTo>
                  <a:cubicBezTo>
                    <a:pt x="1633792" y="608751"/>
                    <a:pt x="1631031" y="615417"/>
                    <a:pt x="1626116" y="620332"/>
                  </a:cubicBezTo>
                  <a:cubicBezTo>
                    <a:pt x="1621201" y="625247"/>
                    <a:pt x="1614534" y="628009"/>
                    <a:pt x="1607583" y="628009"/>
                  </a:cubicBezTo>
                  <a:lnTo>
                    <a:pt x="26209" y="628009"/>
                  </a:lnTo>
                  <a:cubicBezTo>
                    <a:pt x="11734" y="628009"/>
                    <a:pt x="0" y="616275"/>
                    <a:pt x="0" y="601800"/>
                  </a:cubicBezTo>
                  <a:lnTo>
                    <a:pt x="0" y="26209"/>
                  </a:lnTo>
                  <a:cubicBezTo>
                    <a:pt x="0" y="19258"/>
                    <a:pt x="2761" y="12591"/>
                    <a:pt x="7676" y="7676"/>
                  </a:cubicBezTo>
                  <a:cubicBezTo>
                    <a:pt x="12591" y="2761"/>
                    <a:pt x="19258" y="0"/>
                    <a:pt x="26209" y="0"/>
                  </a:cubicBezTo>
                  <a:close/>
                </a:path>
              </a:pathLst>
            </a:custGeom>
            <a:solidFill>
              <a:srgbClr val="000000"/>
            </a:solidFill>
            <a:ln w="47625" cap="rnd">
              <a:solidFill>
                <a:srgbClr val="21EF80"/>
              </a:solidFill>
              <a:prstDash val="solid"/>
              <a:round/>
            </a:ln>
          </p:spPr>
        </p:sp>
        <p:sp>
          <p:nvSpPr>
            <p:cNvPr name="TextBox 5" id="5"/>
            <p:cNvSpPr txBox="true"/>
            <p:nvPr/>
          </p:nvSpPr>
          <p:spPr>
            <a:xfrm>
              <a:off x="0" y="-57150"/>
              <a:ext cx="1633792" cy="685159"/>
            </a:xfrm>
            <a:prstGeom prst="rect">
              <a:avLst/>
            </a:prstGeom>
          </p:spPr>
          <p:txBody>
            <a:bodyPr anchor="t" rtlCol="false" tIns="254000" lIns="254000" bIns="254000" rIns="254000"/>
            <a:lstStyle/>
            <a:p>
              <a:pPr algn="l">
                <a:lnSpc>
                  <a:spcPts val="3359"/>
                </a:lnSpc>
              </a:pPr>
            </a:p>
            <a:p>
              <a:pPr algn="l">
                <a:lnSpc>
                  <a:spcPts val="3359"/>
                </a:lnSpc>
              </a:pPr>
              <a:r>
                <a:rPr lang="en-US" sz="2400">
                  <a:solidFill>
                    <a:srgbClr val="FFFFFF"/>
                  </a:solidFill>
                  <a:latin typeface="Disket Mono"/>
                  <a:ea typeface="Disket Mono"/>
                  <a:cs typeface="Disket Mono"/>
                  <a:sym typeface="Disket Mono"/>
                </a:rPr>
                <a:t>  </a:t>
              </a:r>
            </a:p>
          </p:txBody>
        </p:sp>
      </p:grpSp>
      <p:sp>
        <p:nvSpPr>
          <p:cNvPr name="Freeform 6" id="6" descr="pixelated billboard sign"/>
          <p:cNvSpPr/>
          <p:nvPr/>
        </p:nvSpPr>
        <p:spPr>
          <a:xfrm flipH="false" flipV="false" rot="0">
            <a:off x="1244990" y="5143500"/>
            <a:ext cx="7180535" cy="4559055"/>
          </a:xfrm>
          <a:custGeom>
            <a:avLst/>
            <a:gdLst/>
            <a:ahLst/>
            <a:cxnLst/>
            <a:rect r="r" b="b" t="t" l="l"/>
            <a:pathLst>
              <a:path h="4559055" w="7180535">
                <a:moveTo>
                  <a:pt x="0" y="0"/>
                </a:moveTo>
                <a:lnTo>
                  <a:pt x="7180535" y="0"/>
                </a:lnTo>
                <a:lnTo>
                  <a:pt x="7180535" y="4559055"/>
                </a:lnTo>
                <a:lnTo>
                  <a:pt x="0" y="4559055"/>
                </a:lnTo>
                <a:lnTo>
                  <a:pt x="0" y="0"/>
                </a:lnTo>
                <a:close/>
              </a:path>
            </a:pathLst>
          </a:custGeom>
          <a:blipFill>
            <a:blip r:embed="rId4">
              <a:extLst>
                <a:ext uri="{96DAC541-7B7A-43D3-8B79-37D633B846F1}">
                  <asvg:svgBlip xmlns:asvg="http://schemas.microsoft.com/office/drawing/2016/SVG/main" r:embed="rId5"/>
                </a:ext>
              </a:extLst>
            </a:blip>
            <a:stretch>
              <a:fillRect l="0" t="0" r="0" b="-162500"/>
            </a:stretch>
          </a:blipFill>
        </p:spPr>
      </p:sp>
      <p:grpSp>
        <p:nvGrpSpPr>
          <p:cNvPr name="Group 7" id="7"/>
          <p:cNvGrpSpPr>
            <a:grpSpLocks noChangeAspect="true"/>
          </p:cNvGrpSpPr>
          <p:nvPr/>
        </p:nvGrpSpPr>
        <p:grpSpPr>
          <a:xfrm rot="0">
            <a:off x="1501895" y="5436916"/>
            <a:ext cx="6666725" cy="4000035"/>
            <a:chOff x="0" y="0"/>
            <a:chExt cx="6350000" cy="3810000"/>
          </a:xfrm>
        </p:grpSpPr>
        <p:sp>
          <p:nvSpPr>
            <p:cNvPr name="Freeform 8" id="8"/>
            <p:cNvSpPr/>
            <p:nvPr/>
          </p:nvSpPr>
          <p:spPr>
            <a:xfrm flipH="false" flipV="false" rot="0">
              <a:off x="0" y="0"/>
              <a:ext cx="6350000" cy="3810000"/>
            </a:xfrm>
            <a:custGeom>
              <a:avLst/>
              <a:gdLst/>
              <a:ahLst/>
              <a:cxnLst/>
              <a:rect r="r" b="b" t="t" l="l"/>
              <a:pathLst>
                <a:path h="3810000" w="6350000">
                  <a:moveTo>
                    <a:pt x="0" y="3175000"/>
                  </a:moveTo>
                  <a:lnTo>
                    <a:pt x="0" y="635000"/>
                  </a:lnTo>
                  <a:cubicBezTo>
                    <a:pt x="0" y="284480"/>
                    <a:pt x="284480" y="0"/>
                    <a:pt x="635000" y="0"/>
                  </a:cubicBezTo>
                  <a:lnTo>
                    <a:pt x="5715000" y="0"/>
                  </a:lnTo>
                  <a:cubicBezTo>
                    <a:pt x="6065520" y="0"/>
                    <a:pt x="6350000" y="284480"/>
                    <a:pt x="6350000" y="635000"/>
                  </a:cubicBezTo>
                  <a:lnTo>
                    <a:pt x="6350000" y="3175000"/>
                  </a:lnTo>
                  <a:cubicBezTo>
                    <a:pt x="6350000" y="3525520"/>
                    <a:pt x="6065520" y="3810000"/>
                    <a:pt x="5715000" y="3810000"/>
                  </a:cubicBezTo>
                  <a:lnTo>
                    <a:pt x="635000" y="3810000"/>
                  </a:lnTo>
                  <a:cubicBezTo>
                    <a:pt x="284480" y="3810000"/>
                    <a:pt x="0" y="3525520"/>
                    <a:pt x="0" y="3175000"/>
                  </a:cubicBezTo>
                  <a:close/>
                </a:path>
              </a:pathLst>
            </a:custGeom>
            <a:blipFill>
              <a:blip r:embed="rId6"/>
              <a:stretch>
                <a:fillRect l="-10100" t="0" r="-10100" b="0"/>
              </a:stretch>
            </a:blipFill>
          </p:spPr>
        </p:sp>
        <p:sp>
          <p:nvSpPr>
            <p:cNvPr name="Freeform 9" id="9"/>
            <p:cNvSpPr/>
            <p:nvPr/>
          </p:nvSpPr>
          <p:spPr>
            <a:xfrm flipH="false" flipV="false" rot="0">
              <a:off x="0" y="0"/>
              <a:ext cx="6350000" cy="3810000"/>
            </a:xfrm>
            <a:custGeom>
              <a:avLst/>
              <a:gdLst/>
              <a:ahLst/>
              <a:cxnLst/>
              <a:rect r="r" b="b" t="t" l="l"/>
              <a:pathLst>
                <a:path h="3810000" w="6350000">
                  <a:moveTo>
                    <a:pt x="5715000" y="19050"/>
                  </a:moveTo>
                  <a:cubicBezTo>
                    <a:pt x="6054090" y="19050"/>
                    <a:pt x="6330950" y="295910"/>
                    <a:pt x="6330950" y="635000"/>
                  </a:cubicBezTo>
                  <a:lnTo>
                    <a:pt x="6330950" y="3175000"/>
                  </a:lnTo>
                  <a:cubicBezTo>
                    <a:pt x="6330950" y="3514090"/>
                    <a:pt x="6054090" y="3790950"/>
                    <a:pt x="5715000" y="3790950"/>
                  </a:cubicBezTo>
                  <a:lnTo>
                    <a:pt x="635000" y="3790950"/>
                  </a:lnTo>
                  <a:cubicBezTo>
                    <a:pt x="295910" y="3790950"/>
                    <a:pt x="19050" y="3514090"/>
                    <a:pt x="19050" y="3175000"/>
                  </a:cubicBezTo>
                  <a:lnTo>
                    <a:pt x="19050" y="635000"/>
                  </a:lnTo>
                  <a:cubicBezTo>
                    <a:pt x="19050" y="295910"/>
                    <a:pt x="295910" y="19050"/>
                    <a:pt x="635000" y="19050"/>
                  </a:cubicBezTo>
                  <a:lnTo>
                    <a:pt x="5715000" y="19050"/>
                  </a:lnTo>
                  <a:moveTo>
                    <a:pt x="5715000" y="0"/>
                  </a:moveTo>
                  <a:lnTo>
                    <a:pt x="635000" y="0"/>
                  </a:lnTo>
                  <a:cubicBezTo>
                    <a:pt x="284480" y="0"/>
                    <a:pt x="0" y="284480"/>
                    <a:pt x="0" y="635000"/>
                  </a:cubicBezTo>
                  <a:lnTo>
                    <a:pt x="0" y="3175000"/>
                  </a:lnTo>
                  <a:cubicBezTo>
                    <a:pt x="0" y="3525520"/>
                    <a:pt x="284480" y="3810000"/>
                    <a:pt x="635000" y="3810000"/>
                  </a:cubicBezTo>
                  <a:lnTo>
                    <a:pt x="5715000" y="3810000"/>
                  </a:lnTo>
                  <a:cubicBezTo>
                    <a:pt x="6065520" y="3810000"/>
                    <a:pt x="6350000" y="3525520"/>
                    <a:pt x="6350000" y="3175000"/>
                  </a:cubicBezTo>
                  <a:lnTo>
                    <a:pt x="6350000" y="635000"/>
                  </a:lnTo>
                  <a:cubicBezTo>
                    <a:pt x="6350000" y="284480"/>
                    <a:pt x="6065520" y="0"/>
                    <a:pt x="5715000" y="0"/>
                  </a:cubicBezTo>
                  <a:lnTo>
                    <a:pt x="5715000" y="0"/>
                  </a:lnTo>
                  <a:close/>
                </a:path>
              </a:pathLst>
            </a:custGeom>
            <a:solidFill>
              <a:srgbClr val="CB34A5"/>
            </a:solidFill>
          </p:spPr>
        </p:sp>
      </p:grpSp>
      <p:sp>
        <p:nvSpPr>
          <p:cNvPr name="Freeform 10" id="10" descr="pixelated arrow pointing to the right"/>
          <p:cNvSpPr/>
          <p:nvPr/>
        </p:nvSpPr>
        <p:spPr>
          <a:xfrm flipH="true" flipV="false" rot="0">
            <a:off x="2291621" y="2241138"/>
            <a:ext cx="268028" cy="249997"/>
          </a:xfrm>
          <a:custGeom>
            <a:avLst/>
            <a:gdLst/>
            <a:ahLst/>
            <a:cxnLst/>
            <a:rect r="r" b="b" t="t" l="l"/>
            <a:pathLst>
              <a:path h="249997" w="268028">
                <a:moveTo>
                  <a:pt x="268028" y="0"/>
                </a:moveTo>
                <a:lnTo>
                  <a:pt x="0" y="0"/>
                </a:lnTo>
                <a:lnTo>
                  <a:pt x="0" y="249997"/>
                </a:lnTo>
                <a:lnTo>
                  <a:pt x="268028" y="249997"/>
                </a:lnTo>
                <a:lnTo>
                  <a:pt x="268028"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1" id="11"/>
          <p:cNvGrpSpPr/>
          <p:nvPr/>
        </p:nvGrpSpPr>
        <p:grpSpPr>
          <a:xfrm rot="0">
            <a:off x="11055996" y="1856677"/>
            <a:ext cx="6203304" cy="2384470"/>
            <a:chOff x="0" y="0"/>
            <a:chExt cx="1633792" cy="628009"/>
          </a:xfrm>
        </p:grpSpPr>
        <p:sp>
          <p:nvSpPr>
            <p:cNvPr name="Freeform 12" id="12">
              <a:extLst>
                <a:ext uri="{C183D7F6-B498-43B3-948B-1728B52AA6E4}">
                  <adec:decorative xmlns:adec="http://schemas.microsoft.com/office/drawing/2017/decorative" val="1"/>
                </a:ext>
              </a:extLst>
            </p:cNvPr>
            <p:cNvSpPr/>
            <p:nvPr/>
          </p:nvSpPr>
          <p:spPr>
            <a:xfrm flipH="false" flipV="false" rot="0">
              <a:off x="0" y="0"/>
              <a:ext cx="1633792" cy="628009"/>
            </a:xfrm>
            <a:custGeom>
              <a:avLst/>
              <a:gdLst/>
              <a:ahLst/>
              <a:cxnLst/>
              <a:rect r="r" b="b" t="t" l="l"/>
              <a:pathLst>
                <a:path h="628009" w="1633792">
                  <a:moveTo>
                    <a:pt x="26209" y="0"/>
                  </a:moveTo>
                  <a:lnTo>
                    <a:pt x="1607583" y="0"/>
                  </a:lnTo>
                  <a:cubicBezTo>
                    <a:pt x="1614534" y="0"/>
                    <a:pt x="1621201" y="2761"/>
                    <a:pt x="1626116" y="7676"/>
                  </a:cubicBezTo>
                  <a:cubicBezTo>
                    <a:pt x="1631031" y="12591"/>
                    <a:pt x="1633792" y="19258"/>
                    <a:pt x="1633792" y="26209"/>
                  </a:cubicBezTo>
                  <a:lnTo>
                    <a:pt x="1633792" y="601800"/>
                  </a:lnTo>
                  <a:cubicBezTo>
                    <a:pt x="1633792" y="608751"/>
                    <a:pt x="1631031" y="615417"/>
                    <a:pt x="1626116" y="620332"/>
                  </a:cubicBezTo>
                  <a:cubicBezTo>
                    <a:pt x="1621201" y="625247"/>
                    <a:pt x="1614534" y="628009"/>
                    <a:pt x="1607583" y="628009"/>
                  </a:cubicBezTo>
                  <a:lnTo>
                    <a:pt x="26209" y="628009"/>
                  </a:lnTo>
                  <a:cubicBezTo>
                    <a:pt x="11734" y="628009"/>
                    <a:pt x="0" y="616275"/>
                    <a:pt x="0" y="601800"/>
                  </a:cubicBezTo>
                  <a:lnTo>
                    <a:pt x="0" y="26209"/>
                  </a:lnTo>
                  <a:cubicBezTo>
                    <a:pt x="0" y="19258"/>
                    <a:pt x="2761" y="12591"/>
                    <a:pt x="7676" y="7676"/>
                  </a:cubicBezTo>
                  <a:cubicBezTo>
                    <a:pt x="12591" y="2761"/>
                    <a:pt x="19258" y="0"/>
                    <a:pt x="26209" y="0"/>
                  </a:cubicBezTo>
                  <a:close/>
                </a:path>
              </a:pathLst>
            </a:custGeom>
            <a:solidFill>
              <a:srgbClr val="000000"/>
            </a:solidFill>
            <a:ln w="47625" cap="rnd">
              <a:solidFill>
                <a:srgbClr val="21EF80"/>
              </a:solidFill>
              <a:prstDash val="solid"/>
              <a:round/>
            </a:ln>
          </p:spPr>
        </p:sp>
        <p:sp>
          <p:nvSpPr>
            <p:cNvPr name="TextBox 13" id="13"/>
            <p:cNvSpPr txBox="true"/>
            <p:nvPr/>
          </p:nvSpPr>
          <p:spPr>
            <a:xfrm>
              <a:off x="0" y="-57150"/>
              <a:ext cx="1633792" cy="685159"/>
            </a:xfrm>
            <a:prstGeom prst="rect">
              <a:avLst/>
            </a:prstGeom>
          </p:spPr>
          <p:txBody>
            <a:bodyPr anchor="t" rtlCol="false" tIns="254000" lIns="254000" bIns="254000" rIns="254000"/>
            <a:lstStyle/>
            <a:p>
              <a:pPr algn="l">
                <a:lnSpc>
                  <a:spcPts val="3359"/>
                </a:lnSpc>
              </a:pPr>
            </a:p>
            <a:p>
              <a:pPr algn="l">
                <a:lnSpc>
                  <a:spcPts val="3359"/>
                </a:lnSpc>
              </a:pPr>
              <a:r>
                <a:rPr lang="en-US" sz="2400">
                  <a:solidFill>
                    <a:srgbClr val="FFFFFF"/>
                  </a:solidFill>
                  <a:latin typeface="Disket Mono"/>
                  <a:ea typeface="Disket Mono"/>
                  <a:cs typeface="Disket Mono"/>
                  <a:sym typeface="Disket Mono"/>
                </a:rPr>
                <a:t>  </a:t>
              </a:r>
            </a:p>
          </p:txBody>
        </p:sp>
      </p:grpSp>
      <p:sp>
        <p:nvSpPr>
          <p:cNvPr name="Freeform 14" id="14" descr="pixelated arrow pointing to the right"/>
          <p:cNvSpPr/>
          <p:nvPr/>
        </p:nvSpPr>
        <p:spPr>
          <a:xfrm flipH="true" flipV="false" rot="0">
            <a:off x="11382300" y="2241138"/>
            <a:ext cx="268028" cy="249997"/>
          </a:xfrm>
          <a:custGeom>
            <a:avLst/>
            <a:gdLst/>
            <a:ahLst/>
            <a:cxnLst/>
            <a:rect r="r" b="b" t="t" l="l"/>
            <a:pathLst>
              <a:path h="249997" w="268028">
                <a:moveTo>
                  <a:pt x="268029" y="0"/>
                </a:moveTo>
                <a:lnTo>
                  <a:pt x="0" y="0"/>
                </a:lnTo>
                <a:lnTo>
                  <a:pt x="0" y="249997"/>
                </a:lnTo>
                <a:lnTo>
                  <a:pt x="268029" y="249997"/>
                </a:lnTo>
                <a:lnTo>
                  <a:pt x="268029"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5" id="15"/>
          <p:cNvGrpSpPr/>
          <p:nvPr/>
        </p:nvGrpSpPr>
        <p:grpSpPr>
          <a:xfrm rot="0">
            <a:off x="11055996" y="5908022"/>
            <a:ext cx="6203304" cy="2384470"/>
            <a:chOff x="0" y="0"/>
            <a:chExt cx="1633792" cy="628009"/>
          </a:xfrm>
        </p:grpSpPr>
        <p:sp>
          <p:nvSpPr>
            <p:cNvPr name="Freeform 16" id="16" descr="pixelated arrow pointing to the right"/>
            <p:cNvSpPr/>
            <p:nvPr/>
          </p:nvSpPr>
          <p:spPr>
            <a:xfrm flipH="false" flipV="false" rot="0">
              <a:off x="0" y="0"/>
              <a:ext cx="1633792" cy="628009"/>
            </a:xfrm>
            <a:custGeom>
              <a:avLst/>
              <a:gdLst/>
              <a:ahLst/>
              <a:cxnLst/>
              <a:rect r="r" b="b" t="t" l="l"/>
              <a:pathLst>
                <a:path h="628009" w="1633792">
                  <a:moveTo>
                    <a:pt x="26209" y="0"/>
                  </a:moveTo>
                  <a:lnTo>
                    <a:pt x="1607583" y="0"/>
                  </a:lnTo>
                  <a:cubicBezTo>
                    <a:pt x="1614534" y="0"/>
                    <a:pt x="1621201" y="2761"/>
                    <a:pt x="1626116" y="7676"/>
                  </a:cubicBezTo>
                  <a:cubicBezTo>
                    <a:pt x="1631031" y="12591"/>
                    <a:pt x="1633792" y="19258"/>
                    <a:pt x="1633792" y="26209"/>
                  </a:cubicBezTo>
                  <a:lnTo>
                    <a:pt x="1633792" y="601800"/>
                  </a:lnTo>
                  <a:cubicBezTo>
                    <a:pt x="1633792" y="608751"/>
                    <a:pt x="1631031" y="615417"/>
                    <a:pt x="1626116" y="620332"/>
                  </a:cubicBezTo>
                  <a:cubicBezTo>
                    <a:pt x="1621201" y="625247"/>
                    <a:pt x="1614534" y="628009"/>
                    <a:pt x="1607583" y="628009"/>
                  </a:cubicBezTo>
                  <a:lnTo>
                    <a:pt x="26209" y="628009"/>
                  </a:lnTo>
                  <a:cubicBezTo>
                    <a:pt x="11734" y="628009"/>
                    <a:pt x="0" y="616275"/>
                    <a:pt x="0" y="601800"/>
                  </a:cubicBezTo>
                  <a:lnTo>
                    <a:pt x="0" y="26209"/>
                  </a:lnTo>
                  <a:cubicBezTo>
                    <a:pt x="0" y="19258"/>
                    <a:pt x="2761" y="12591"/>
                    <a:pt x="7676" y="7676"/>
                  </a:cubicBezTo>
                  <a:cubicBezTo>
                    <a:pt x="12591" y="2761"/>
                    <a:pt x="19258" y="0"/>
                    <a:pt x="26209" y="0"/>
                  </a:cubicBezTo>
                  <a:close/>
                </a:path>
              </a:pathLst>
            </a:custGeom>
            <a:solidFill>
              <a:srgbClr val="000000"/>
            </a:solidFill>
            <a:ln w="47625" cap="rnd">
              <a:solidFill>
                <a:srgbClr val="21EF80"/>
              </a:solidFill>
              <a:prstDash val="solid"/>
              <a:round/>
            </a:ln>
          </p:spPr>
        </p:sp>
        <p:sp>
          <p:nvSpPr>
            <p:cNvPr name="TextBox 17" id="17"/>
            <p:cNvSpPr txBox="true"/>
            <p:nvPr/>
          </p:nvSpPr>
          <p:spPr>
            <a:xfrm>
              <a:off x="0" y="-57150"/>
              <a:ext cx="1633792" cy="685159"/>
            </a:xfrm>
            <a:prstGeom prst="rect">
              <a:avLst/>
            </a:prstGeom>
          </p:spPr>
          <p:txBody>
            <a:bodyPr anchor="t" rtlCol="false" tIns="254000" lIns="254000" bIns="254000" rIns="254000"/>
            <a:lstStyle/>
            <a:p>
              <a:pPr algn="l">
                <a:lnSpc>
                  <a:spcPts val="3359"/>
                </a:lnSpc>
              </a:pPr>
            </a:p>
            <a:p>
              <a:pPr algn="l">
                <a:lnSpc>
                  <a:spcPts val="3359"/>
                </a:lnSpc>
              </a:pPr>
              <a:r>
                <a:rPr lang="en-US" sz="2400">
                  <a:solidFill>
                    <a:srgbClr val="FFFFFF"/>
                  </a:solidFill>
                  <a:latin typeface="Disket Mono"/>
                  <a:ea typeface="Disket Mono"/>
                  <a:cs typeface="Disket Mono"/>
                  <a:sym typeface="Disket Mono"/>
                </a:rPr>
                <a:t>  </a:t>
              </a:r>
            </a:p>
          </p:txBody>
        </p:sp>
      </p:grpSp>
      <p:sp>
        <p:nvSpPr>
          <p:cNvPr name="Freeform 18" id="18" descr="pixelated arrow pointing to the right"/>
          <p:cNvSpPr/>
          <p:nvPr/>
        </p:nvSpPr>
        <p:spPr>
          <a:xfrm flipH="true" flipV="false" rot="0">
            <a:off x="11382300" y="6292483"/>
            <a:ext cx="268028" cy="249997"/>
          </a:xfrm>
          <a:custGeom>
            <a:avLst/>
            <a:gdLst/>
            <a:ahLst/>
            <a:cxnLst/>
            <a:rect r="r" b="b" t="t" l="l"/>
            <a:pathLst>
              <a:path h="249997" w="268028">
                <a:moveTo>
                  <a:pt x="268029" y="0"/>
                </a:moveTo>
                <a:lnTo>
                  <a:pt x="0" y="0"/>
                </a:lnTo>
                <a:lnTo>
                  <a:pt x="0" y="249997"/>
                </a:lnTo>
                <a:lnTo>
                  <a:pt x="268029" y="249997"/>
                </a:lnTo>
                <a:lnTo>
                  <a:pt x="268029"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9" id="19" descr="pixelated five hearts"/>
          <p:cNvSpPr/>
          <p:nvPr/>
        </p:nvSpPr>
        <p:spPr>
          <a:xfrm flipH="false" flipV="false" rot="0">
            <a:off x="14457381" y="719461"/>
            <a:ext cx="2193866" cy="362985"/>
          </a:xfrm>
          <a:custGeom>
            <a:avLst/>
            <a:gdLst/>
            <a:ahLst/>
            <a:cxnLst/>
            <a:rect r="r" b="b" t="t" l="l"/>
            <a:pathLst>
              <a:path h="362985" w="2193866">
                <a:moveTo>
                  <a:pt x="0" y="0"/>
                </a:moveTo>
                <a:lnTo>
                  <a:pt x="2193866" y="0"/>
                </a:lnTo>
                <a:lnTo>
                  <a:pt x="2193866" y="362985"/>
                </a:lnTo>
                <a:lnTo>
                  <a:pt x="0" y="36298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0" id="20" descr="pixelated Menu button"/>
          <p:cNvSpPr/>
          <p:nvPr/>
        </p:nvSpPr>
        <p:spPr>
          <a:xfrm flipH="false" flipV="false" rot="0">
            <a:off x="1028700" y="668737"/>
            <a:ext cx="1082363" cy="464432"/>
          </a:xfrm>
          <a:custGeom>
            <a:avLst/>
            <a:gdLst/>
            <a:ahLst/>
            <a:cxnLst/>
            <a:rect r="r" b="b" t="t" l="l"/>
            <a:pathLst>
              <a:path h="464432" w="1082363">
                <a:moveTo>
                  <a:pt x="0" y="0"/>
                </a:moveTo>
                <a:lnTo>
                  <a:pt x="1082363" y="0"/>
                </a:lnTo>
                <a:lnTo>
                  <a:pt x="1082363" y="464432"/>
                </a:lnTo>
                <a:lnTo>
                  <a:pt x="0" y="46443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21" id="21"/>
          <p:cNvGrpSpPr/>
          <p:nvPr/>
        </p:nvGrpSpPr>
        <p:grpSpPr>
          <a:xfrm rot="0">
            <a:off x="2689104" y="737377"/>
            <a:ext cx="862336" cy="327152"/>
            <a:chOff x="0" y="0"/>
            <a:chExt cx="1149782" cy="436203"/>
          </a:xfrm>
        </p:grpSpPr>
        <p:sp>
          <p:nvSpPr>
            <p:cNvPr name="TextBox 22" id="22"/>
            <p:cNvSpPr txBox="true"/>
            <p:nvPr/>
          </p:nvSpPr>
          <p:spPr>
            <a:xfrm rot="0">
              <a:off x="367030" y="-9525"/>
              <a:ext cx="782752" cy="445728"/>
            </a:xfrm>
            <a:prstGeom prst="rect">
              <a:avLst/>
            </a:prstGeom>
          </p:spPr>
          <p:txBody>
            <a:bodyPr anchor="t" rtlCol="false" tIns="0" lIns="0" bIns="0" rIns="0">
              <a:spAutoFit/>
            </a:bodyPr>
            <a:lstStyle/>
            <a:p>
              <a:pPr algn="ctr">
                <a:lnSpc>
                  <a:spcPts val="2463"/>
                </a:lnSpc>
              </a:pPr>
              <a:r>
                <a:rPr lang="en-US" sz="2199">
                  <a:solidFill>
                    <a:srgbClr val="FFFFFF"/>
                  </a:solidFill>
                  <a:latin typeface="Arcade Gamer"/>
                  <a:ea typeface="Arcade Gamer"/>
                  <a:cs typeface="Arcade Gamer"/>
                  <a:sym typeface="Arcade Gamer"/>
                </a:rPr>
                <a:t>15</a:t>
              </a:r>
            </a:p>
          </p:txBody>
        </p:sp>
        <p:sp>
          <p:nvSpPr>
            <p:cNvPr name="Freeform 23" id="23"/>
            <p:cNvSpPr/>
            <p:nvPr/>
          </p:nvSpPr>
          <p:spPr>
            <a:xfrm flipH="false" flipV="false" rot="0">
              <a:off x="0" y="20313"/>
              <a:ext cx="367030" cy="332329"/>
            </a:xfrm>
            <a:custGeom>
              <a:avLst/>
              <a:gdLst/>
              <a:ahLst/>
              <a:cxnLst/>
              <a:rect r="r" b="b" t="t" l="l"/>
              <a:pathLst>
                <a:path h="332329" w="367030">
                  <a:moveTo>
                    <a:pt x="0" y="0"/>
                  </a:moveTo>
                  <a:lnTo>
                    <a:pt x="367030" y="0"/>
                  </a:lnTo>
                  <a:lnTo>
                    <a:pt x="367030" y="332329"/>
                  </a:lnTo>
                  <a:lnTo>
                    <a:pt x="0" y="33232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sp>
        <p:nvSpPr>
          <p:cNvPr name="AutoShape 24" id="24"/>
          <p:cNvSpPr/>
          <p:nvPr/>
        </p:nvSpPr>
        <p:spPr>
          <a:xfrm flipV="true">
            <a:off x="8656458" y="4189114"/>
            <a:ext cx="2464994" cy="1097823"/>
          </a:xfrm>
          <a:prstGeom prst="line">
            <a:avLst/>
          </a:prstGeom>
          <a:ln cap="flat" w="142875">
            <a:solidFill>
              <a:srgbClr val="21EF80"/>
            </a:solidFill>
            <a:prstDash val="sysDot"/>
            <a:headEnd type="arrow" len="sm" w="med"/>
            <a:tailEnd type="none" len="sm" w="sm"/>
          </a:ln>
        </p:spPr>
      </p:sp>
      <p:sp>
        <p:nvSpPr>
          <p:cNvPr name="TextBox 25" id="25"/>
          <p:cNvSpPr txBox="true"/>
          <p:nvPr/>
        </p:nvSpPr>
        <p:spPr>
          <a:xfrm rot="0">
            <a:off x="6234856" y="681933"/>
            <a:ext cx="5818287" cy="1080770"/>
          </a:xfrm>
          <a:prstGeom prst="rect">
            <a:avLst/>
          </a:prstGeom>
        </p:spPr>
        <p:txBody>
          <a:bodyPr anchor="t" rtlCol="false" tIns="0" lIns="0" bIns="0" rIns="0">
            <a:spAutoFit/>
          </a:bodyPr>
          <a:lstStyle/>
          <a:p>
            <a:pPr algn="l">
              <a:lnSpc>
                <a:spcPts val="7839"/>
              </a:lnSpc>
            </a:pPr>
            <a:r>
              <a:rPr lang="en-US" sz="6999">
                <a:solidFill>
                  <a:srgbClr val="FF63D8"/>
                </a:solidFill>
                <a:latin typeface="Arcade Gamer"/>
                <a:ea typeface="Arcade Gamer"/>
                <a:cs typeface="Arcade Gamer"/>
                <a:sym typeface="Arcade Gamer"/>
              </a:rPr>
              <a:t>MATRICES</a:t>
            </a:r>
          </a:p>
        </p:txBody>
      </p:sp>
      <p:grpSp>
        <p:nvGrpSpPr>
          <p:cNvPr name="Group 26" id="26"/>
          <p:cNvGrpSpPr/>
          <p:nvPr/>
        </p:nvGrpSpPr>
        <p:grpSpPr>
          <a:xfrm rot="0">
            <a:off x="2695576" y="2195557"/>
            <a:ext cx="5042502" cy="803825"/>
            <a:chOff x="0" y="0"/>
            <a:chExt cx="6723336" cy="1071766"/>
          </a:xfrm>
        </p:grpSpPr>
        <p:sp>
          <p:nvSpPr>
            <p:cNvPr name="TextBox 27" id="27"/>
            <p:cNvSpPr txBox="true"/>
            <p:nvPr/>
          </p:nvSpPr>
          <p:spPr>
            <a:xfrm rot="0">
              <a:off x="0" y="-57150"/>
              <a:ext cx="6723336" cy="534669"/>
            </a:xfrm>
            <a:prstGeom prst="rect">
              <a:avLst/>
            </a:prstGeom>
          </p:spPr>
          <p:txBody>
            <a:bodyPr anchor="t" rtlCol="false" tIns="0" lIns="0" bIns="0" rIns="0">
              <a:spAutoFit/>
            </a:bodyPr>
            <a:lstStyle/>
            <a:p>
              <a:pPr algn="l">
                <a:lnSpc>
                  <a:spcPts val="3360"/>
                </a:lnSpc>
              </a:pPr>
            </a:p>
          </p:txBody>
        </p:sp>
        <p:sp>
          <p:nvSpPr>
            <p:cNvPr name="TextBox 28" id="28"/>
            <p:cNvSpPr txBox="true"/>
            <p:nvPr/>
          </p:nvSpPr>
          <p:spPr>
            <a:xfrm rot="0">
              <a:off x="0" y="663038"/>
              <a:ext cx="6723336" cy="408728"/>
            </a:xfrm>
            <a:prstGeom prst="rect">
              <a:avLst/>
            </a:prstGeom>
          </p:spPr>
          <p:txBody>
            <a:bodyPr anchor="t" rtlCol="false" tIns="0" lIns="0" bIns="0" rIns="0">
              <a:spAutoFit/>
            </a:bodyPr>
            <a:lstStyle/>
            <a:p>
              <a:pPr algn="l">
                <a:lnSpc>
                  <a:spcPts val="2659"/>
                </a:lnSpc>
              </a:pPr>
            </a:p>
          </p:txBody>
        </p:sp>
      </p:grpSp>
      <p:grpSp>
        <p:nvGrpSpPr>
          <p:cNvPr name="Group 29" id="29"/>
          <p:cNvGrpSpPr/>
          <p:nvPr/>
        </p:nvGrpSpPr>
        <p:grpSpPr>
          <a:xfrm rot="0">
            <a:off x="11786256" y="2197958"/>
            <a:ext cx="5473044" cy="1714884"/>
            <a:chOff x="0" y="0"/>
            <a:chExt cx="7297392" cy="2286512"/>
          </a:xfrm>
        </p:grpSpPr>
        <p:sp>
          <p:nvSpPr>
            <p:cNvPr name="TextBox 30" id="30"/>
            <p:cNvSpPr txBox="true"/>
            <p:nvPr/>
          </p:nvSpPr>
          <p:spPr>
            <a:xfrm rot="0">
              <a:off x="0" y="-57150"/>
              <a:ext cx="7297392" cy="534614"/>
            </a:xfrm>
            <a:prstGeom prst="rect">
              <a:avLst/>
            </a:prstGeom>
          </p:spPr>
          <p:txBody>
            <a:bodyPr anchor="t" rtlCol="false" tIns="0" lIns="0" bIns="0" rIns="0">
              <a:spAutoFit/>
            </a:bodyPr>
            <a:lstStyle/>
            <a:p>
              <a:pPr algn="l">
                <a:lnSpc>
                  <a:spcPts val="3360"/>
                </a:lnSpc>
              </a:pPr>
              <a:r>
                <a:rPr lang="en-US" b="true" sz="2400">
                  <a:solidFill>
                    <a:srgbClr val="FFFFFF"/>
                  </a:solidFill>
                  <a:latin typeface="Disket Mono Bold"/>
                  <a:ea typeface="Disket Mono Bold"/>
                  <a:cs typeface="Disket Mono Bold"/>
                  <a:sym typeface="Disket Mono Bold"/>
                </a:rPr>
                <a:t>For translation matrix,</a:t>
              </a:r>
            </a:p>
          </p:txBody>
        </p:sp>
        <p:sp>
          <p:nvSpPr>
            <p:cNvPr name="TextBox 31" id="31"/>
            <p:cNvSpPr txBox="true"/>
            <p:nvPr/>
          </p:nvSpPr>
          <p:spPr>
            <a:xfrm rot="0">
              <a:off x="0" y="653458"/>
              <a:ext cx="7297392" cy="1633055"/>
            </a:xfrm>
            <a:prstGeom prst="rect">
              <a:avLst/>
            </a:prstGeom>
          </p:spPr>
          <p:txBody>
            <a:bodyPr anchor="t" rtlCol="false" tIns="0" lIns="0" bIns="0" rIns="0">
              <a:spAutoFit/>
            </a:bodyPr>
            <a:lstStyle/>
            <a:p>
              <a:pPr algn="l">
                <a:lnSpc>
                  <a:spcPts val="3359"/>
                </a:lnSpc>
              </a:pPr>
              <a:r>
                <a:rPr lang="en-US" sz="2400">
                  <a:solidFill>
                    <a:srgbClr val="FFFFFF"/>
                  </a:solidFill>
                  <a:latin typeface="Garet"/>
                  <a:ea typeface="Garet"/>
                  <a:cs typeface="Garet"/>
                  <a:sym typeface="Garet"/>
                </a:rPr>
                <a:t>[1     0    tx]</a:t>
              </a:r>
            </a:p>
            <a:p>
              <a:pPr algn="l">
                <a:lnSpc>
                  <a:spcPts val="3359"/>
                </a:lnSpc>
              </a:pPr>
              <a:r>
                <a:rPr lang="en-US" sz="2400">
                  <a:solidFill>
                    <a:srgbClr val="FFFFFF"/>
                  </a:solidFill>
                  <a:latin typeface="Garet"/>
                  <a:ea typeface="Garet"/>
                  <a:cs typeface="Garet"/>
                  <a:sym typeface="Garet"/>
                </a:rPr>
                <a:t>[0    1     ty]</a:t>
              </a:r>
            </a:p>
            <a:p>
              <a:pPr algn="l">
                <a:lnSpc>
                  <a:spcPts val="3359"/>
                </a:lnSpc>
              </a:pPr>
              <a:r>
                <a:rPr lang="en-US" sz="2400">
                  <a:solidFill>
                    <a:srgbClr val="FFFFFF"/>
                  </a:solidFill>
                  <a:latin typeface="Garet"/>
                  <a:ea typeface="Garet"/>
                  <a:cs typeface="Garet"/>
                  <a:sym typeface="Garet"/>
                </a:rPr>
                <a:t>[0  0      1 ]</a:t>
              </a:r>
            </a:p>
          </p:txBody>
        </p:sp>
      </p:grpSp>
      <p:grpSp>
        <p:nvGrpSpPr>
          <p:cNvPr name="Group 32" id="32"/>
          <p:cNvGrpSpPr/>
          <p:nvPr/>
        </p:nvGrpSpPr>
        <p:grpSpPr>
          <a:xfrm rot="0">
            <a:off x="11898237" y="6150733"/>
            <a:ext cx="4818540" cy="1707753"/>
            <a:chOff x="0" y="0"/>
            <a:chExt cx="6424720" cy="2277004"/>
          </a:xfrm>
        </p:grpSpPr>
        <p:sp>
          <p:nvSpPr>
            <p:cNvPr name="TextBox 33" id="33"/>
            <p:cNvSpPr txBox="true"/>
            <p:nvPr/>
          </p:nvSpPr>
          <p:spPr>
            <a:xfrm rot="0">
              <a:off x="0" y="-57150"/>
              <a:ext cx="6424720" cy="534615"/>
            </a:xfrm>
            <a:prstGeom prst="rect">
              <a:avLst/>
            </a:prstGeom>
          </p:spPr>
          <p:txBody>
            <a:bodyPr anchor="t" rtlCol="false" tIns="0" lIns="0" bIns="0" rIns="0">
              <a:spAutoFit/>
            </a:bodyPr>
            <a:lstStyle/>
            <a:p>
              <a:pPr algn="l">
                <a:lnSpc>
                  <a:spcPts val="3359"/>
                </a:lnSpc>
              </a:pPr>
              <a:r>
                <a:rPr lang="en-US" b="true" sz="2400">
                  <a:solidFill>
                    <a:srgbClr val="FFFFFF"/>
                  </a:solidFill>
                  <a:latin typeface="Disket Mono Bold"/>
                  <a:ea typeface="Disket Mono Bold"/>
                  <a:cs typeface="Disket Mono Bold"/>
                  <a:sym typeface="Disket Mono Bold"/>
                </a:rPr>
                <a:t>For scaling matrix,</a:t>
              </a:r>
            </a:p>
          </p:txBody>
        </p:sp>
        <p:sp>
          <p:nvSpPr>
            <p:cNvPr name="TextBox 34" id="34"/>
            <p:cNvSpPr txBox="true"/>
            <p:nvPr/>
          </p:nvSpPr>
          <p:spPr>
            <a:xfrm rot="0">
              <a:off x="0" y="643949"/>
              <a:ext cx="6424720" cy="1633055"/>
            </a:xfrm>
            <a:prstGeom prst="rect">
              <a:avLst/>
            </a:prstGeom>
          </p:spPr>
          <p:txBody>
            <a:bodyPr anchor="t" rtlCol="false" tIns="0" lIns="0" bIns="0" rIns="0">
              <a:spAutoFit/>
            </a:bodyPr>
            <a:lstStyle/>
            <a:p>
              <a:pPr algn="l">
                <a:lnSpc>
                  <a:spcPts val="3359"/>
                </a:lnSpc>
              </a:pPr>
              <a:r>
                <a:rPr lang="en-US" sz="2400">
                  <a:solidFill>
                    <a:srgbClr val="FFFFFF"/>
                  </a:solidFill>
                  <a:latin typeface="Garet"/>
                  <a:ea typeface="Garet"/>
                  <a:cs typeface="Garet"/>
                  <a:sym typeface="Garet"/>
                </a:rPr>
                <a:t>[Sx    0   0]</a:t>
              </a:r>
            </a:p>
            <a:p>
              <a:pPr algn="l">
                <a:lnSpc>
                  <a:spcPts val="3359"/>
                </a:lnSpc>
              </a:pPr>
              <a:r>
                <a:rPr lang="en-US" sz="2400">
                  <a:solidFill>
                    <a:srgbClr val="FFFFFF"/>
                  </a:solidFill>
                  <a:latin typeface="Garet"/>
                  <a:ea typeface="Garet"/>
                  <a:cs typeface="Garet"/>
                  <a:sym typeface="Garet"/>
                </a:rPr>
                <a:t>[0      Sy 0]</a:t>
              </a:r>
            </a:p>
            <a:p>
              <a:pPr algn="l">
                <a:lnSpc>
                  <a:spcPts val="3359"/>
                </a:lnSpc>
              </a:pPr>
              <a:r>
                <a:rPr lang="en-US" sz="2400">
                  <a:solidFill>
                    <a:srgbClr val="FFFFFF"/>
                  </a:solidFill>
                  <a:latin typeface="Garet"/>
                  <a:ea typeface="Garet"/>
                  <a:cs typeface="Garet"/>
                  <a:sym typeface="Garet"/>
                </a:rPr>
                <a:t>[0      0    1]</a:t>
              </a:r>
            </a:p>
          </p:txBody>
        </p:sp>
      </p:grpSp>
      <p:grpSp>
        <p:nvGrpSpPr>
          <p:cNvPr name="Group 35" id="35"/>
          <p:cNvGrpSpPr/>
          <p:nvPr/>
        </p:nvGrpSpPr>
        <p:grpSpPr>
          <a:xfrm rot="0">
            <a:off x="2722789" y="2341017"/>
            <a:ext cx="5042502" cy="1595503"/>
            <a:chOff x="0" y="0"/>
            <a:chExt cx="6723336" cy="2127338"/>
          </a:xfrm>
        </p:grpSpPr>
        <p:sp>
          <p:nvSpPr>
            <p:cNvPr name="TextBox 36" id="36"/>
            <p:cNvSpPr txBox="true"/>
            <p:nvPr/>
          </p:nvSpPr>
          <p:spPr>
            <a:xfrm rot="0">
              <a:off x="0" y="-57150"/>
              <a:ext cx="6723336" cy="534615"/>
            </a:xfrm>
            <a:prstGeom prst="rect">
              <a:avLst/>
            </a:prstGeom>
          </p:spPr>
          <p:txBody>
            <a:bodyPr anchor="t" rtlCol="false" tIns="0" lIns="0" bIns="0" rIns="0">
              <a:spAutoFit/>
            </a:bodyPr>
            <a:lstStyle/>
            <a:p>
              <a:pPr algn="l">
                <a:lnSpc>
                  <a:spcPts val="3359"/>
                </a:lnSpc>
              </a:pPr>
              <a:r>
                <a:rPr lang="en-US" b="true" sz="2400">
                  <a:solidFill>
                    <a:srgbClr val="FFFFFF"/>
                  </a:solidFill>
                  <a:latin typeface="Disket Mono Bold"/>
                  <a:ea typeface="Disket Mono Bold"/>
                  <a:cs typeface="Disket Mono Bold"/>
                  <a:sym typeface="Disket Mono Bold"/>
                </a:rPr>
                <a:t>For rotation matrix,</a:t>
              </a:r>
            </a:p>
          </p:txBody>
        </p:sp>
        <p:sp>
          <p:nvSpPr>
            <p:cNvPr name="TextBox 37" id="37"/>
            <p:cNvSpPr txBox="true"/>
            <p:nvPr/>
          </p:nvSpPr>
          <p:spPr>
            <a:xfrm rot="0">
              <a:off x="0" y="677509"/>
              <a:ext cx="6723336" cy="1449829"/>
            </a:xfrm>
            <a:prstGeom prst="rect">
              <a:avLst/>
            </a:prstGeom>
          </p:spPr>
          <p:txBody>
            <a:bodyPr anchor="t" rtlCol="false" tIns="0" lIns="0" bIns="0" rIns="0">
              <a:spAutoFit/>
            </a:bodyPr>
            <a:lstStyle/>
            <a:p>
              <a:pPr algn="l">
                <a:lnSpc>
                  <a:spcPts val="2958"/>
                </a:lnSpc>
              </a:pPr>
              <a:r>
                <a:rPr lang="en-US" sz="2113">
                  <a:solidFill>
                    <a:srgbClr val="FFFFFF"/>
                  </a:solidFill>
                  <a:latin typeface="Garet"/>
                  <a:ea typeface="Garet"/>
                  <a:cs typeface="Garet"/>
                  <a:sym typeface="Garet"/>
                </a:rPr>
                <a:t>[Cos Θ   - Sin Θ   0]</a:t>
              </a:r>
            </a:p>
            <a:p>
              <a:pPr algn="l">
                <a:lnSpc>
                  <a:spcPts val="2958"/>
                </a:lnSpc>
              </a:pPr>
              <a:r>
                <a:rPr lang="en-US" sz="2113">
                  <a:solidFill>
                    <a:srgbClr val="FFFFFF"/>
                  </a:solidFill>
                  <a:latin typeface="Garet"/>
                  <a:ea typeface="Garet"/>
                  <a:cs typeface="Garet"/>
                  <a:sym typeface="Garet"/>
                </a:rPr>
                <a:t>{Sin Θ     CosΘ     0]</a:t>
              </a:r>
            </a:p>
            <a:p>
              <a:pPr algn="l">
                <a:lnSpc>
                  <a:spcPts val="2958"/>
                </a:lnSpc>
              </a:pPr>
              <a:r>
                <a:rPr lang="en-US" sz="2113">
                  <a:solidFill>
                    <a:srgbClr val="FFFFFF"/>
                  </a:solidFill>
                  <a:latin typeface="Garet"/>
                  <a:ea typeface="Garet"/>
                  <a:cs typeface="Garet"/>
                  <a:sym typeface="Garet"/>
                </a:rPr>
                <a:t>[0                0           1]</a:t>
              </a:r>
            </a:p>
          </p:txBody>
        </p:sp>
      </p:gr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92985" y="-30963"/>
            <a:ext cx="18473970" cy="10391608"/>
          </a:xfrm>
          <a:custGeom>
            <a:avLst/>
            <a:gdLst/>
            <a:ahLst/>
            <a:cxnLst/>
            <a:rect r="r" b="b" t="t" l="l"/>
            <a:pathLst>
              <a:path h="10391608" w="18473970">
                <a:moveTo>
                  <a:pt x="0" y="0"/>
                </a:moveTo>
                <a:lnTo>
                  <a:pt x="18473970" y="0"/>
                </a:lnTo>
                <a:lnTo>
                  <a:pt x="18473970" y="10391608"/>
                </a:lnTo>
                <a:lnTo>
                  <a:pt x="0" y="10391608"/>
                </a:lnTo>
                <a:lnTo>
                  <a:pt x="0" y="0"/>
                </a:lnTo>
                <a:close/>
              </a:path>
            </a:pathLst>
          </a:custGeom>
          <a:blipFill>
            <a:blip r:embed="rId2">
              <a:alphaModFix amt="14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965317" y="1856677"/>
            <a:ext cx="6203304" cy="2384470"/>
            <a:chOff x="0" y="0"/>
            <a:chExt cx="1633792" cy="628009"/>
          </a:xfrm>
        </p:grpSpPr>
        <p:sp>
          <p:nvSpPr>
            <p:cNvPr name="Freeform 4" id="4">
              <a:extLst>
                <a:ext uri="{C183D7F6-B498-43B3-948B-1728B52AA6E4}">
                  <adec:decorative xmlns:adec="http://schemas.microsoft.com/office/drawing/2017/decorative" val="1"/>
                </a:ext>
              </a:extLst>
            </p:cNvPr>
            <p:cNvSpPr/>
            <p:nvPr/>
          </p:nvSpPr>
          <p:spPr>
            <a:xfrm flipH="false" flipV="false" rot="0">
              <a:off x="0" y="0"/>
              <a:ext cx="1633792" cy="628009"/>
            </a:xfrm>
            <a:custGeom>
              <a:avLst/>
              <a:gdLst/>
              <a:ahLst/>
              <a:cxnLst/>
              <a:rect r="r" b="b" t="t" l="l"/>
              <a:pathLst>
                <a:path h="628009" w="1633792">
                  <a:moveTo>
                    <a:pt x="26209" y="0"/>
                  </a:moveTo>
                  <a:lnTo>
                    <a:pt x="1607583" y="0"/>
                  </a:lnTo>
                  <a:cubicBezTo>
                    <a:pt x="1614534" y="0"/>
                    <a:pt x="1621201" y="2761"/>
                    <a:pt x="1626116" y="7676"/>
                  </a:cubicBezTo>
                  <a:cubicBezTo>
                    <a:pt x="1631031" y="12591"/>
                    <a:pt x="1633792" y="19258"/>
                    <a:pt x="1633792" y="26209"/>
                  </a:cubicBezTo>
                  <a:lnTo>
                    <a:pt x="1633792" y="601800"/>
                  </a:lnTo>
                  <a:cubicBezTo>
                    <a:pt x="1633792" y="608751"/>
                    <a:pt x="1631031" y="615417"/>
                    <a:pt x="1626116" y="620332"/>
                  </a:cubicBezTo>
                  <a:cubicBezTo>
                    <a:pt x="1621201" y="625247"/>
                    <a:pt x="1614534" y="628009"/>
                    <a:pt x="1607583" y="628009"/>
                  </a:cubicBezTo>
                  <a:lnTo>
                    <a:pt x="26209" y="628009"/>
                  </a:lnTo>
                  <a:cubicBezTo>
                    <a:pt x="11734" y="628009"/>
                    <a:pt x="0" y="616275"/>
                    <a:pt x="0" y="601800"/>
                  </a:cubicBezTo>
                  <a:lnTo>
                    <a:pt x="0" y="26209"/>
                  </a:lnTo>
                  <a:cubicBezTo>
                    <a:pt x="0" y="19258"/>
                    <a:pt x="2761" y="12591"/>
                    <a:pt x="7676" y="7676"/>
                  </a:cubicBezTo>
                  <a:cubicBezTo>
                    <a:pt x="12591" y="2761"/>
                    <a:pt x="19258" y="0"/>
                    <a:pt x="26209" y="0"/>
                  </a:cubicBezTo>
                  <a:close/>
                </a:path>
              </a:pathLst>
            </a:custGeom>
            <a:solidFill>
              <a:srgbClr val="000000"/>
            </a:solidFill>
            <a:ln w="47625" cap="rnd">
              <a:solidFill>
                <a:srgbClr val="21EF80"/>
              </a:solidFill>
              <a:prstDash val="solid"/>
              <a:round/>
            </a:ln>
          </p:spPr>
        </p:sp>
        <p:sp>
          <p:nvSpPr>
            <p:cNvPr name="TextBox 5" id="5"/>
            <p:cNvSpPr txBox="true"/>
            <p:nvPr/>
          </p:nvSpPr>
          <p:spPr>
            <a:xfrm>
              <a:off x="0" y="-57150"/>
              <a:ext cx="1633792" cy="685159"/>
            </a:xfrm>
            <a:prstGeom prst="rect">
              <a:avLst/>
            </a:prstGeom>
          </p:spPr>
          <p:txBody>
            <a:bodyPr anchor="t" rtlCol="false" tIns="254000" lIns="254000" bIns="254000" rIns="254000"/>
            <a:lstStyle/>
            <a:p>
              <a:pPr algn="l">
                <a:lnSpc>
                  <a:spcPts val="3359"/>
                </a:lnSpc>
              </a:pPr>
            </a:p>
            <a:p>
              <a:pPr algn="l">
                <a:lnSpc>
                  <a:spcPts val="3359"/>
                </a:lnSpc>
              </a:pPr>
              <a:r>
                <a:rPr lang="en-US" sz="2400">
                  <a:solidFill>
                    <a:srgbClr val="FFFFFF"/>
                  </a:solidFill>
                  <a:latin typeface="Disket Mono"/>
                  <a:ea typeface="Disket Mono"/>
                  <a:cs typeface="Disket Mono"/>
                  <a:sym typeface="Disket Mono"/>
                </a:rPr>
                <a:t>  </a:t>
              </a:r>
            </a:p>
          </p:txBody>
        </p:sp>
      </p:grpSp>
      <p:sp>
        <p:nvSpPr>
          <p:cNvPr name="Freeform 6" id="6" descr="pixelated billboard sign"/>
          <p:cNvSpPr/>
          <p:nvPr/>
        </p:nvSpPr>
        <p:spPr>
          <a:xfrm flipH="false" flipV="false" rot="0">
            <a:off x="1244990" y="5143500"/>
            <a:ext cx="7180535" cy="4559055"/>
          </a:xfrm>
          <a:custGeom>
            <a:avLst/>
            <a:gdLst/>
            <a:ahLst/>
            <a:cxnLst/>
            <a:rect r="r" b="b" t="t" l="l"/>
            <a:pathLst>
              <a:path h="4559055" w="7180535">
                <a:moveTo>
                  <a:pt x="0" y="0"/>
                </a:moveTo>
                <a:lnTo>
                  <a:pt x="7180535" y="0"/>
                </a:lnTo>
                <a:lnTo>
                  <a:pt x="7180535" y="4559055"/>
                </a:lnTo>
                <a:lnTo>
                  <a:pt x="0" y="4559055"/>
                </a:lnTo>
                <a:lnTo>
                  <a:pt x="0" y="0"/>
                </a:lnTo>
                <a:close/>
              </a:path>
            </a:pathLst>
          </a:custGeom>
          <a:blipFill>
            <a:blip r:embed="rId4">
              <a:extLst>
                <a:ext uri="{96DAC541-7B7A-43D3-8B79-37D633B846F1}">
                  <asvg:svgBlip xmlns:asvg="http://schemas.microsoft.com/office/drawing/2016/SVG/main" r:embed="rId5"/>
                </a:ext>
              </a:extLst>
            </a:blip>
            <a:stretch>
              <a:fillRect l="0" t="0" r="0" b="-162500"/>
            </a:stretch>
          </a:blipFill>
        </p:spPr>
      </p:sp>
      <p:grpSp>
        <p:nvGrpSpPr>
          <p:cNvPr name="Group 7" id="7"/>
          <p:cNvGrpSpPr>
            <a:grpSpLocks noChangeAspect="true"/>
          </p:cNvGrpSpPr>
          <p:nvPr/>
        </p:nvGrpSpPr>
        <p:grpSpPr>
          <a:xfrm rot="0">
            <a:off x="1501895" y="5436916"/>
            <a:ext cx="6666725" cy="4000035"/>
            <a:chOff x="0" y="0"/>
            <a:chExt cx="6350000" cy="3810000"/>
          </a:xfrm>
        </p:grpSpPr>
        <p:sp>
          <p:nvSpPr>
            <p:cNvPr name="Freeform 8" id="8"/>
            <p:cNvSpPr/>
            <p:nvPr/>
          </p:nvSpPr>
          <p:spPr>
            <a:xfrm flipH="false" flipV="false" rot="0">
              <a:off x="0" y="0"/>
              <a:ext cx="6350000" cy="3810000"/>
            </a:xfrm>
            <a:custGeom>
              <a:avLst/>
              <a:gdLst/>
              <a:ahLst/>
              <a:cxnLst/>
              <a:rect r="r" b="b" t="t" l="l"/>
              <a:pathLst>
                <a:path h="3810000" w="6350000">
                  <a:moveTo>
                    <a:pt x="0" y="3175000"/>
                  </a:moveTo>
                  <a:lnTo>
                    <a:pt x="0" y="635000"/>
                  </a:lnTo>
                  <a:cubicBezTo>
                    <a:pt x="0" y="284480"/>
                    <a:pt x="284480" y="0"/>
                    <a:pt x="635000" y="0"/>
                  </a:cubicBezTo>
                  <a:lnTo>
                    <a:pt x="5715000" y="0"/>
                  </a:lnTo>
                  <a:cubicBezTo>
                    <a:pt x="6065520" y="0"/>
                    <a:pt x="6350000" y="284480"/>
                    <a:pt x="6350000" y="635000"/>
                  </a:cubicBezTo>
                  <a:lnTo>
                    <a:pt x="6350000" y="3175000"/>
                  </a:lnTo>
                  <a:cubicBezTo>
                    <a:pt x="6350000" y="3525520"/>
                    <a:pt x="6065520" y="3810000"/>
                    <a:pt x="5715000" y="3810000"/>
                  </a:cubicBezTo>
                  <a:lnTo>
                    <a:pt x="635000" y="3810000"/>
                  </a:lnTo>
                  <a:cubicBezTo>
                    <a:pt x="284480" y="3810000"/>
                    <a:pt x="0" y="3525520"/>
                    <a:pt x="0" y="3175000"/>
                  </a:cubicBezTo>
                  <a:close/>
                </a:path>
              </a:pathLst>
            </a:custGeom>
            <a:blipFill>
              <a:blip r:embed="rId6"/>
              <a:stretch>
                <a:fillRect l="0" t="-2300" r="0" b="-76386"/>
              </a:stretch>
            </a:blipFill>
          </p:spPr>
        </p:sp>
        <p:sp>
          <p:nvSpPr>
            <p:cNvPr name="Freeform 9" id="9"/>
            <p:cNvSpPr/>
            <p:nvPr/>
          </p:nvSpPr>
          <p:spPr>
            <a:xfrm flipH="false" flipV="false" rot="0">
              <a:off x="0" y="0"/>
              <a:ext cx="6350000" cy="3810000"/>
            </a:xfrm>
            <a:custGeom>
              <a:avLst/>
              <a:gdLst/>
              <a:ahLst/>
              <a:cxnLst/>
              <a:rect r="r" b="b" t="t" l="l"/>
              <a:pathLst>
                <a:path h="3810000" w="6350000">
                  <a:moveTo>
                    <a:pt x="5715000" y="19050"/>
                  </a:moveTo>
                  <a:cubicBezTo>
                    <a:pt x="6054090" y="19050"/>
                    <a:pt x="6330950" y="295910"/>
                    <a:pt x="6330950" y="635000"/>
                  </a:cubicBezTo>
                  <a:lnTo>
                    <a:pt x="6330950" y="3175000"/>
                  </a:lnTo>
                  <a:cubicBezTo>
                    <a:pt x="6330950" y="3514090"/>
                    <a:pt x="6054090" y="3790950"/>
                    <a:pt x="5715000" y="3790950"/>
                  </a:cubicBezTo>
                  <a:lnTo>
                    <a:pt x="635000" y="3790950"/>
                  </a:lnTo>
                  <a:cubicBezTo>
                    <a:pt x="295910" y="3790950"/>
                    <a:pt x="19050" y="3514090"/>
                    <a:pt x="19050" y="3175000"/>
                  </a:cubicBezTo>
                  <a:lnTo>
                    <a:pt x="19050" y="635000"/>
                  </a:lnTo>
                  <a:cubicBezTo>
                    <a:pt x="19050" y="295910"/>
                    <a:pt x="295910" y="19050"/>
                    <a:pt x="635000" y="19050"/>
                  </a:cubicBezTo>
                  <a:lnTo>
                    <a:pt x="5715000" y="19050"/>
                  </a:lnTo>
                  <a:moveTo>
                    <a:pt x="5715000" y="0"/>
                  </a:moveTo>
                  <a:lnTo>
                    <a:pt x="635000" y="0"/>
                  </a:lnTo>
                  <a:cubicBezTo>
                    <a:pt x="284480" y="0"/>
                    <a:pt x="0" y="284480"/>
                    <a:pt x="0" y="635000"/>
                  </a:cubicBezTo>
                  <a:lnTo>
                    <a:pt x="0" y="3175000"/>
                  </a:lnTo>
                  <a:cubicBezTo>
                    <a:pt x="0" y="3525520"/>
                    <a:pt x="284480" y="3810000"/>
                    <a:pt x="635000" y="3810000"/>
                  </a:cubicBezTo>
                  <a:lnTo>
                    <a:pt x="5715000" y="3810000"/>
                  </a:lnTo>
                  <a:cubicBezTo>
                    <a:pt x="6065520" y="3810000"/>
                    <a:pt x="6350000" y="3525520"/>
                    <a:pt x="6350000" y="3175000"/>
                  </a:cubicBezTo>
                  <a:lnTo>
                    <a:pt x="6350000" y="635000"/>
                  </a:lnTo>
                  <a:cubicBezTo>
                    <a:pt x="6350000" y="284480"/>
                    <a:pt x="6065520" y="0"/>
                    <a:pt x="5715000" y="0"/>
                  </a:cubicBezTo>
                  <a:lnTo>
                    <a:pt x="5715000" y="0"/>
                  </a:lnTo>
                  <a:close/>
                </a:path>
              </a:pathLst>
            </a:custGeom>
            <a:solidFill>
              <a:srgbClr val="CB34A5"/>
            </a:solidFill>
          </p:spPr>
        </p:sp>
      </p:grpSp>
      <p:sp>
        <p:nvSpPr>
          <p:cNvPr name="Freeform 10" id="10" descr="pixelated arrow pointing to the right"/>
          <p:cNvSpPr/>
          <p:nvPr/>
        </p:nvSpPr>
        <p:spPr>
          <a:xfrm flipH="true" flipV="false" rot="0">
            <a:off x="2291621" y="2241138"/>
            <a:ext cx="268028" cy="249997"/>
          </a:xfrm>
          <a:custGeom>
            <a:avLst/>
            <a:gdLst/>
            <a:ahLst/>
            <a:cxnLst/>
            <a:rect r="r" b="b" t="t" l="l"/>
            <a:pathLst>
              <a:path h="249997" w="268028">
                <a:moveTo>
                  <a:pt x="268028" y="0"/>
                </a:moveTo>
                <a:lnTo>
                  <a:pt x="0" y="0"/>
                </a:lnTo>
                <a:lnTo>
                  <a:pt x="0" y="249997"/>
                </a:lnTo>
                <a:lnTo>
                  <a:pt x="268028" y="249997"/>
                </a:lnTo>
                <a:lnTo>
                  <a:pt x="268028"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1" id="11"/>
          <p:cNvGrpSpPr/>
          <p:nvPr/>
        </p:nvGrpSpPr>
        <p:grpSpPr>
          <a:xfrm rot="0">
            <a:off x="11055996" y="1856677"/>
            <a:ext cx="6203304" cy="2384470"/>
            <a:chOff x="0" y="0"/>
            <a:chExt cx="1633792" cy="628009"/>
          </a:xfrm>
        </p:grpSpPr>
        <p:sp>
          <p:nvSpPr>
            <p:cNvPr name="Freeform 12" id="12">
              <a:extLst>
                <a:ext uri="{C183D7F6-B498-43B3-948B-1728B52AA6E4}">
                  <adec:decorative xmlns:adec="http://schemas.microsoft.com/office/drawing/2017/decorative" val="1"/>
                </a:ext>
              </a:extLst>
            </p:cNvPr>
            <p:cNvSpPr/>
            <p:nvPr/>
          </p:nvSpPr>
          <p:spPr>
            <a:xfrm flipH="false" flipV="false" rot="0">
              <a:off x="0" y="0"/>
              <a:ext cx="1633792" cy="628009"/>
            </a:xfrm>
            <a:custGeom>
              <a:avLst/>
              <a:gdLst/>
              <a:ahLst/>
              <a:cxnLst/>
              <a:rect r="r" b="b" t="t" l="l"/>
              <a:pathLst>
                <a:path h="628009" w="1633792">
                  <a:moveTo>
                    <a:pt x="26209" y="0"/>
                  </a:moveTo>
                  <a:lnTo>
                    <a:pt x="1607583" y="0"/>
                  </a:lnTo>
                  <a:cubicBezTo>
                    <a:pt x="1614534" y="0"/>
                    <a:pt x="1621201" y="2761"/>
                    <a:pt x="1626116" y="7676"/>
                  </a:cubicBezTo>
                  <a:cubicBezTo>
                    <a:pt x="1631031" y="12591"/>
                    <a:pt x="1633792" y="19258"/>
                    <a:pt x="1633792" y="26209"/>
                  </a:cubicBezTo>
                  <a:lnTo>
                    <a:pt x="1633792" y="601800"/>
                  </a:lnTo>
                  <a:cubicBezTo>
                    <a:pt x="1633792" y="608751"/>
                    <a:pt x="1631031" y="615417"/>
                    <a:pt x="1626116" y="620332"/>
                  </a:cubicBezTo>
                  <a:cubicBezTo>
                    <a:pt x="1621201" y="625247"/>
                    <a:pt x="1614534" y="628009"/>
                    <a:pt x="1607583" y="628009"/>
                  </a:cubicBezTo>
                  <a:lnTo>
                    <a:pt x="26209" y="628009"/>
                  </a:lnTo>
                  <a:cubicBezTo>
                    <a:pt x="11734" y="628009"/>
                    <a:pt x="0" y="616275"/>
                    <a:pt x="0" y="601800"/>
                  </a:cubicBezTo>
                  <a:lnTo>
                    <a:pt x="0" y="26209"/>
                  </a:lnTo>
                  <a:cubicBezTo>
                    <a:pt x="0" y="19258"/>
                    <a:pt x="2761" y="12591"/>
                    <a:pt x="7676" y="7676"/>
                  </a:cubicBezTo>
                  <a:cubicBezTo>
                    <a:pt x="12591" y="2761"/>
                    <a:pt x="19258" y="0"/>
                    <a:pt x="26209" y="0"/>
                  </a:cubicBezTo>
                  <a:close/>
                </a:path>
              </a:pathLst>
            </a:custGeom>
            <a:solidFill>
              <a:srgbClr val="000000"/>
            </a:solidFill>
            <a:ln w="47625" cap="rnd">
              <a:solidFill>
                <a:srgbClr val="21EF80"/>
              </a:solidFill>
              <a:prstDash val="solid"/>
              <a:round/>
            </a:ln>
          </p:spPr>
        </p:sp>
        <p:sp>
          <p:nvSpPr>
            <p:cNvPr name="TextBox 13" id="13"/>
            <p:cNvSpPr txBox="true"/>
            <p:nvPr/>
          </p:nvSpPr>
          <p:spPr>
            <a:xfrm>
              <a:off x="0" y="-57150"/>
              <a:ext cx="1633792" cy="685159"/>
            </a:xfrm>
            <a:prstGeom prst="rect">
              <a:avLst/>
            </a:prstGeom>
          </p:spPr>
          <p:txBody>
            <a:bodyPr anchor="t" rtlCol="false" tIns="254000" lIns="254000" bIns="254000" rIns="254000"/>
            <a:lstStyle/>
            <a:p>
              <a:pPr algn="l">
                <a:lnSpc>
                  <a:spcPts val="3359"/>
                </a:lnSpc>
              </a:pPr>
            </a:p>
            <a:p>
              <a:pPr algn="l">
                <a:lnSpc>
                  <a:spcPts val="3359"/>
                </a:lnSpc>
              </a:pPr>
              <a:r>
                <a:rPr lang="en-US" sz="2400">
                  <a:solidFill>
                    <a:srgbClr val="FFFFFF"/>
                  </a:solidFill>
                  <a:latin typeface="Disket Mono"/>
                  <a:ea typeface="Disket Mono"/>
                  <a:cs typeface="Disket Mono"/>
                  <a:sym typeface="Disket Mono"/>
                </a:rPr>
                <a:t>  </a:t>
              </a:r>
            </a:p>
          </p:txBody>
        </p:sp>
      </p:grpSp>
      <p:sp>
        <p:nvSpPr>
          <p:cNvPr name="Freeform 14" id="14" descr="pixelated arrow pointing to the right"/>
          <p:cNvSpPr/>
          <p:nvPr/>
        </p:nvSpPr>
        <p:spPr>
          <a:xfrm flipH="true" flipV="false" rot="0">
            <a:off x="11382300" y="2241138"/>
            <a:ext cx="268028" cy="249997"/>
          </a:xfrm>
          <a:custGeom>
            <a:avLst/>
            <a:gdLst/>
            <a:ahLst/>
            <a:cxnLst/>
            <a:rect r="r" b="b" t="t" l="l"/>
            <a:pathLst>
              <a:path h="249997" w="268028">
                <a:moveTo>
                  <a:pt x="268029" y="0"/>
                </a:moveTo>
                <a:lnTo>
                  <a:pt x="0" y="0"/>
                </a:lnTo>
                <a:lnTo>
                  <a:pt x="0" y="249997"/>
                </a:lnTo>
                <a:lnTo>
                  <a:pt x="268029" y="249997"/>
                </a:lnTo>
                <a:lnTo>
                  <a:pt x="268029"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5" id="15"/>
          <p:cNvGrpSpPr/>
          <p:nvPr/>
        </p:nvGrpSpPr>
        <p:grpSpPr>
          <a:xfrm rot="0">
            <a:off x="11055996" y="5908022"/>
            <a:ext cx="6203304" cy="2384470"/>
            <a:chOff x="0" y="0"/>
            <a:chExt cx="1633792" cy="628009"/>
          </a:xfrm>
        </p:grpSpPr>
        <p:sp>
          <p:nvSpPr>
            <p:cNvPr name="Freeform 16" id="16" descr="pixelated arrow pointing to the right"/>
            <p:cNvSpPr/>
            <p:nvPr/>
          </p:nvSpPr>
          <p:spPr>
            <a:xfrm flipH="false" flipV="false" rot="0">
              <a:off x="0" y="0"/>
              <a:ext cx="1633792" cy="628009"/>
            </a:xfrm>
            <a:custGeom>
              <a:avLst/>
              <a:gdLst/>
              <a:ahLst/>
              <a:cxnLst/>
              <a:rect r="r" b="b" t="t" l="l"/>
              <a:pathLst>
                <a:path h="628009" w="1633792">
                  <a:moveTo>
                    <a:pt x="26209" y="0"/>
                  </a:moveTo>
                  <a:lnTo>
                    <a:pt x="1607583" y="0"/>
                  </a:lnTo>
                  <a:cubicBezTo>
                    <a:pt x="1614534" y="0"/>
                    <a:pt x="1621201" y="2761"/>
                    <a:pt x="1626116" y="7676"/>
                  </a:cubicBezTo>
                  <a:cubicBezTo>
                    <a:pt x="1631031" y="12591"/>
                    <a:pt x="1633792" y="19258"/>
                    <a:pt x="1633792" y="26209"/>
                  </a:cubicBezTo>
                  <a:lnTo>
                    <a:pt x="1633792" y="601800"/>
                  </a:lnTo>
                  <a:cubicBezTo>
                    <a:pt x="1633792" y="608751"/>
                    <a:pt x="1631031" y="615417"/>
                    <a:pt x="1626116" y="620332"/>
                  </a:cubicBezTo>
                  <a:cubicBezTo>
                    <a:pt x="1621201" y="625247"/>
                    <a:pt x="1614534" y="628009"/>
                    <a:pt x="1607583" y="628009"/>
                  </a:cubicBezTo>
                  <a:lnTo>
                    <a:pt x="26209" y="628009"/>
                  </a:lnTo>
                  <a:cubicBezTo>
                    <a:pt x="11734" y="628009"/>
                    <a:pt x="0" y="616275"/>
                    <a:pt x="0" y="601800"/>
                  </a:cubicBezTo>
                  <a:lnTo>
                    <a:pt x="0" y="26209"/>
                  </a:lnTo>
                  <a:cubicBezTo>
                    <a:pt x="0" y="19258"/>
                    <a:pt x="2761" y="12591"/>
                    <a:pt x="7676" y="7676"/>
                  </a:cubicBezTo>
                  <a:cubicBezTo>
                    <a:pt x="12591" y="2761"/>
                    <a:pt x="19258" y="0"/>
                    <a:pt x="26209" y="0"/>
                  </a:cubicBezTo>
                  <a:close/>
                </a:path>
              </a:pathLst>
            </a:custGeom>
            <a:solidFill>
              <a:srgbClr val="000000"/>
            </a:solidFill>
            <a:ln w="47625" cap="rnd">
              <a:solidFill>
                <a:srgbClr val="21EF80"/>
              </a:solidFill>
              <a:prstDash val="solid"/>
              <a:round/>
            </a:ln>
          </p:spPr>
        </p:sp>
        <p:sp>
          <p:nvSpPr>
            <p:cNvPr name="TextBox 17" id="17"/>
            <p:cNvSpPr txBox="true"/>
            <p:nvPr/>
          </p:nvSpPr>
          <p:spPr>
            <a:xfrm>
              <a:off x="0" y="-57150"/>
              <a:ext cx="1633792" cy="685159"/>
            </a:xfrm>
            <a:prstGeom prst="rect">
              <a:avLst/>
            </a:prstGeom>
          </p:spPr>
          <p:txBody>
            <a:bodyPr anchor="t" rtlCol="false" tIns="254000" lIns="254000" bIns="254000" rIns="254000"/>
            <a:lstStyle/>
            <a:p>
              <a:pPr algn="l">
                <a:lnSpc>
                  <a:spcPts val="3359"/>
                </a:lnSpc>
              </a:pPr>
            </a:p>
            <a:p>
              <a:pPr algn="l">
                <a:lnSpc>
                  <a:spcPts val="3359"/>
                </a:lnSpc>
              </a:pPr>
              <a:r>
                <a:rPr lang="en-US" sz="2400">
                  <a:solidFill>
                    <a:srgbClr val="FFFFFF"/>
                  </a:solidFill>
                  <a:latin typeface="Disket Mono"/>
                  <a:ea typeface="Disket Mono"/>
                  <a:cs typeface="Disket Mono"/>
                  <a:sym typeface="Disket Mono"/>
                </a:rPr>
                <a:t>  </a:t>
              </a:r>
            </a:p>
          </p:txBody>
        </p:sp>
      </p:grpSp>
      <p:sp>
        <p:nvSpPr>
          <p:cNvPr name="Freeform 18" id="18" descr="pixelated arrow pointing to the right"/>
          <p:cNvSpPr/>
          <p:nvPr/>
        </p:nvSpPr>
        <p:spPr>
          <a:xfrm flipH="true" flipV="false" rot="0">
            <a:off x="11382300" y="6292483"/>
            <a:ext cx="268028" cy="249997"/>
          </a:xfrm>
          <a:custGeom>
            <a:avLst/>
            <a:gdLst/>
            <a:ahLst/>
            <a:cxnLst/>
            <a:rect r="r" b="b" t="t" l="l"/>
            <a:pathLst>
              <a:path h="249997" w="268028">
                <a:moveTo>
                  <a:pt x="268029" y="0"/>
                </a:moveTo>
                <a:lnTo>
                  <a:pt x="0" y="0"/>
                </a:lnTo>
                <a:lnTo>
                  <a:pt x="0" y="249997"/>
                </a:lnTo>
                <a:lnTo>
                  <a:pt x="268029" y="249997"/>
                </a:lnTo>
                <a:lnTo>
                  <a:pt x="268029"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9" id="19"/>
          <p:cNvSpPr txBox="true"/>
          <p:nvPr/>
        </p:nvSpPr>
        <p:spPr>
          <a:xfrm rot="0">
            <a:off x="6234856" y="681933"/>
            <a:ext cx="5818287" cy="1080770"/>
          </a:xfrm>
          <a:prstGeom prst="rect">
            <a:avLst/>
          </a:prstGeom>
        </p:spPr>
        <p:txBody>
          <a:bodyPr anchor="t" rtlCol="false" tIns="0" lIns="0" bIns="0" rIns="0">
            <a:spAutoFit/>
          </a:bodyPr>
          <a:lstStyle/>
          <a:p>
            <a:pPr algn="l">
              <a:lnSpc>
                <a:spcPts val="7839"/>
              </a:lnSpc>
            </a:pPr>
            <a:r>
              <a:rPr lang="en-US" sz="6999">
                <a:solidFill>
                  <a:srgbClr val="FF63D8"/>
                </a:solidFill>
                <a:latin typeface="Arcade Gamer"/>
                <a:ea typeface="Arcade Gamer"/>
                <a:cs typeface="Arcade Gamer"/>
                <a:sym typeface="Arcade Gamer"/>
              </a:rPr>
              <a:t>MATRICES</a:t>
            </a:r>
          </a:p>
        </p:txBody>
      </p:sp>
      <p:grpSp>
        <p:nvGrpSpPr>
          <p:cNvPr name="Group 20" id="20"/>
          <p:cNvGrpSpPr/>
          <p:nvPr/>
        </p:nvGrpSpPr>
        <p:grpSpPr>
          <a:xfrm rot="0">
            <a:off x="2695576" y="2195557"/>
            <a:ext cx="5042502" cy="803825"/>
            <a:chOff x="0" y="0"/>
            <a:chExt cx="6723336" cy="1071766"/>
          </a:xfrm>
        </p:grpSpPr>
        <p:sp>
          <p:nvSpPr>
            <p:cNvPr name="TextBox 21" id="21"/>
            <p:cNvSpPr txBox="true"/>
            <p:nvPr/>
          </p:nvSpPr>
          <p:spPr>
            <a:xfrm rot="0">
              <a:off x="0" y="-57150"/>
              <a:ext cx="6723336" cy="534669"/>
            </a:xfrm>
            <a:prstGeom prst="rect">
              <a:avLst/>
            </a:prstGeom>
          </p:spPr>
          <p:txBody>
            <a:bodyPr anchor="t" rtlCol="false" tIns="0" lIns="0" bIns="0" rIns="0">
              <a:spAutoFit/>
            </a:bodyPr>
            <a:lstStyle/>
            <a:p>
              <a:pPr algn="l">
                <a:lnSpc>
                  <a:spcPts val="3360"/>
                </a:lnSpc>
              </a:pPr>
            </a:p>
          </p:txBody>
        </p:sp>
        <p:sp>
          <p:nvSpPr>
            <p:cNvPr name="TextBox 22" id="22"/>
            <p:cNvSpPr txBox="true"/>
            <p:nvPr/>
          </p:nvSpPr>
          <p:spPr>
            <a:xfrm rot="0">
              <a:off x="0" y="663038"/>
              <a:ext cx="6723336" cy="408728"/>
            </a:xfrm>
            <a:prstGeom prst="rect">
              <a:avLst/>
            </a:prstGeom>
          </p:spPr>
          <p:txBody>
            <a:bodyPr anchor="t" rtlCol="false" tIns="0" lIns="0" bIns="0" rIns="0">
              <a:spAutoFit/>
            </a:bodyPr>
            <a:lstStyle/>
            <a:p>
              <a:pPr algn="l">
                <a:lnSpc>
                  <a:spcPts val="2659"/>
                </a:lnSpc>
              </a:pPr>
            </a:p>
          </p:txBody>
        </p:sp>
      </p:grpSp>
      <p:grpSp>
        <p:nvGrpSpPr>
          <p:cNvPr name="Group 23" id="23"/>
          <p:cNvGrpSpPr/>
          <p:nvPr/>
        </p:nvGrpSpPr>
        <p:grpSpPr>
          <a:xfrm rot="0">
            <a:off x="11786256" y="2197958"/>
            <a:ext cx="5473044" cy="1714884"/>
            <a:chOff x="0" y="0"/>
            <a:chExt cx="7297392" cy="2286512"/>
          </a:xfrm>
        </p:grpSpPr>
        <p:sp>
          <p:nvSpPr>
            <p:cNvPr name="TextBox 24" id="24"/>
            <p:cNvSpPr txBox="true"/>
            <p:nvPr/>
          </p:nvSpPr>
          <p:spPr>
            <a:xfrm rot="0">
              <a:off x="0" y="-57150"/>
              <a:ext cx="7297392" cy="534614"/>
            </a:xfrm>
            <a:prstGeom prst="rect">
              <a:avLst/>
            </a:prstGeom>
          </p:spPr>
          <p:txBody>
            <a:bodyPr anchor="t" rtlCol="false" tIns="0" lIns="0" bIns="0" rIns="0">
              <a:spAutoFit/>
            </a:bodyPr>
            <a:lstStyle/>
            <a:p>
              <a:pPr algn="l">
                <a:lnSpc>
                  <a:spcPts val="3360"/>
                </a:lnSpc>
              </a:pPr>
              <a:r>
                <a:rPr lang="en-US" b="true" sz="2400">
                  <a:solidFill>
                    <a:srgbClr val="FFFFFF"/>
                  </a:solidFill>
                  <a:latin typeface="Disket Mono Bold"/>
                  <a:ea typeface="Disket Mono Bold"/>
                  <a:cs typeface="Disket Mono Bold"/>
                  <a:sym typeface="Disket Mono Bold"/>
                </a:rPr>
                <a:t>For translation matrix,</a:t>
              </a:r>
            </a:p>
          </p:txBody>
        </p:sp>
        <p:sp>
          <p:nvSpPr>
            <p:cNvPr name="TextBox 25" id="25"/>
            <p:cNvSpPr txBox="true"/>
            <p:nvPr/>
          </p:nvSpPr>
          <p:spPr>
            <a:xfrm rot="0">
              <a:off x="0" y="653458"/>
              <a:ext cx="7297392" cy="1633055"/>
            </a:xfrm>
            <a:prstGeom prst="rect">
              <a:avLst/>
            </a:prstGeom>
          </p:spPr>
          <p:txBody>
            <a:bodyPr anchor="t" rtlCol="false" tIns="0" lIns="0" bIns="0" rIns="0">
              <a:spAutoFit/>
            </a:bodyPr>
            <a:lstStyle/>
            <a:p>
              <a:pPr algn="l">
                <a:lnSpc>
                  <a:spcPts val="3359"/>
                </a:lnSpc>
              </a:pPr>
              <a:r>
                <a:rPr lang="en-US" sz="2400">
                  <a:solidFill>
                    <a:srgbClr val="FFFFFF"/>
                  </a:solidFill>
                  <a:latin typeface="Garet"/>
                  <a:ea typeface="Garet"/>
                  <a:cs typeface="Garet"/>
                  <a:sym typeface="Garet"/>
                </a:rPr>
                <a:t>[1     0    tx]</a:t>
              </a:r>
            </a:p>
            <a:p>
              <a:pPr algn="l">
                <a:lnSpc>
                  <a:spcPts val="3359"/>
                </a:lnSpc>
              </a:pPr>
              <a:r>
                <a:rPr lang="en-US" sz="2400">
                  <a:solidFill>
                    <a:srgbClr val="FFFFFF"/>
                  </a:solidFill>
                  <a:latin typeface="Garet"/>
                  <a:ea typeface="Garet"/>
                  <a:cs typeface="Garet"/>
                  <a:sym typeface="Garet"/>
                </a:rPr>
                <a:t>[0    1     ty]</a:t>
              </a:r>
            </a:p>
            <a:p>
              <a:pPr algn="l">
                <a:lnSpc>
                  <a:spcPts val="3359"/>
                </a:lnSpc>
              </a:pPr>
              <a:r>
                <a:rPr lang="en-US" sz="2400">
                  <a:solidFill>
                    <a:srgbClr val="FFFFFF"/>
                  </a:solidFill>
                  <a:latin typeface="Garet"/>
                  <a:ea typeface="Garet"/>
                  <a:cs typeface="Garet"/>
                  <a:sym typeface="Garet"/>
                </a:rPr>
                <a:t>[0  0      1 ]</a:t>
              </a:r>
            </a:p>
          </p:txBody>
        </p:sp>
      </p:grpSp>
      <p:grpSp>
        <p:nvGrpSpPr>
          <p:cNvPr name="Group 26" id="26"/>
          <p:cNvGrpSpPr/>
          <p:nvPr/>
        </p:nvGrpSpPr>
        <p:grpSpPr>
          <a:xfrm rot="0">
            <a:off x="11898237" y="6150733"/>
            <a:ext cx="4818540" cy="1707753"/>
            <a:chOff x="0" y="0"/>
            <a:chExt cx="6424720" cy="2277004"/>
          </a:xfrm>
        </p:grpSpPr>
        <p:sp>
          <p:nvSpPr>
            <p:cNvPr name="TextBox 27" id="27"/>
            <p:cNvSpPr txBox="true"/>
            <p:nvPr/>
          </p:nvSpPr>
          <p:spPr>
            <a:xfrm rot="0">
              <a:off x="0" y="-57150"/>
              <a:ext cx="6424720" cy="534615"/>
            </a:xfrm>
            <a:prstGeom prst="rect">
              <a:avLst/>
            </a:prstGeom>
          </p:spPr>
          <p:txBody>
            <a:bodyPr anchor="t" rtlCol="false" tIns="0" lIns="0" bIns="0" rIns="0">
              <a:spAutoFit/>
            </a:bodyPr>
            <a:lstStyle/>
            <a:p>
              <a:pPr algn="l">
                <a:lnSpc>
                  <a:spcPts val="3359"/>
                </a:lnSpc>
              </a:pPr>
              <a:r>
                <a:rPr lang="en-US" b="true" sz="2400">
                  <a:solidFill>
                    <a:srgbClr val="FFFFFF"/>
                  </a:solidFill>
                  <a:latin typeface="Disket Mono Bold"/>
                  <a:ea typeface="Disket Mono Bold"/>
                  <a:cs typeface="Disket Mono Bold"/>
                  <a:sym typeface="Disket Mono Bold"/>
                </a:rPr>
                <a:t>For scaling matrix,</a:t>
              </a:r>
            </a:p>
          </p:txBody>
        </p:sp>
        <p:sp>
          <p:nvSpPr>
            <p:cNvPr name="TextBox 28" id="28"/>
            <p:cNvSpPr txBox="true"/>
            <p:nvPr/>
          </p:nvSpPr>
          <p:spPr>
            <a:xfrm rot="0">
              <a:off x="0" y="643949"/>
              <a:ext cx="6424720" cy="1633055"/>
            </a:xfrm>
            <a:prstGeom prst="rect">
              <a:avLst/>
            </a:prstGeom>
          </p:spPr>
          <p:txBody>
            <a:bodyPr anchor="t" rtlCol="false" tIns="0" lIns="0" bIns="0" rIns="0">
              <a:spAutoFit/>
            </a:bodyPr>
            <a:lstStyle/>
            <a:p>
              <a:pPr algn="l">
                <a:lnSpc>
                  <a:spcPts val="3359"/>
                </a:lnSpc>
              </a:pPr>
              <a:r>
                <a:rPr lang="en-US" sz="2400">
                  <a:solidFill>
                    <a:srgbClr val="FFFFFF"/>
                  </a:solidFill>
                  <a:latin typeface="Garet"/>
                  <a:ea typeface="Garet"/>
                  <a:cs typeface="Garet"/>
                  <a:sym typeface="Garet"/>
                </a:rPr>
                <a:t>[Sx    0   0]</a:t>
              </a:r>
            </a:p>
            <a:p>
              <a:pPr algn="l">
                <a:lnSpc>
                  <a:spcPts val="3359"/>
                </a:lnSpc>
              </a:pPr>
              <a:r>
                <a:rPr lang="en-US" sz="2400">
                  <a:solidFill>
                    <a:srgbClr val="FFFFFF"/>
                  </a:solidFill>
                  <a:latin typeface="Garet"/>
                  <a:ea typeface="Garet"/>
                  <a:cs typeface="Garet"/>
                  <a:sym typeface="Garet"/>
                </a:rPr>
                <a:t>[0      Sy 0]</a:t>
              </a:r>
            </a:p>
            <a:p>
              <a:pPr algn="l">
                <a:lnSpc>
                  <a:spcPts val="3359"/>
                </a:lnSpc>
              </a:pPr>
              <a:r>
                <a:rPr lang="en-US" sz="2400">
                  <a:solidFill>
                    <a:srgbClr val="FFFFFF"/>
                  </a:solidFill>
                  <a:latin typeface="Garet"/>
                  <a:ea typeface="Garet"/>
                  <a:cs typeface="Garet"/>
                  <a:sym typeface="Garet"/>
                </a:rPr>
                <a:t>[0      0    1]</a:t>
              </a:r>
            </a:p>
          </p:txBody>
        </p:sp>
      </p:grpSp>
      <p:grpSp>
        <p:nvGrpSpPr>
          <p:cNvPr name="Group 29" id="29"/>
          <p:cNvGrpSpPr/>
          <p:nvPr/>
        </p:nvGrpSpPr>
        <p:grpSpPr>
          <a:xfrm rot="0">
            <a:off x="2722789" y="2341017"/>
            <a:ext cx="5042502" cy="1595503"/>
            <a:chOff x="0" y="0"/>
            <a:chExt cx="6723336" cy="2127338"/>
          </a:xfrm>
        </p:grpSpPr>
        <p:sp>
          <p:nvSpPr>
            <p:cNvPr name="TextBox 30" id="30"/>
            <p:cNvSpPr txBox="true"/>
            <p:nvPr/>
          </p:nvSpPr>
          <p:spPr>
            <a:xfrm rot="0">
              <a:off x="0" y="-57150"/>
              <a:ext cx="6723336" cy="534615"/>
            </a:xfrm>
            <a:prstGeom prst="rect">
              <a:avLst/>
            </a:prstGeom>
          </p:spPr>
          <p:txBody>
            <a:bodyPr anchor="t" rtlCol="false" tIns="0" lIns="0" bIns="0" rIns="0">
              <a:spAutoFit/>
            </a:bodyPr>
            <a:lstStyle/>
            <a:p>
              <a:pPr algn="l">
                <a:lnSpc>
                  <a:spcPts val="3359"/>
                </a:lnSpc>
              </a:pPr>
              <a:r>
                <a:rPr lang="en-US" b="true" sz="2400">
                  <a:solidFill>
                    <a:srgbClr val="FFFFFF"/>
                  </a:solidFill>
                  <a:latin typeface="Disket Mono Bold"/>
                  <a:ea typeface="Disket Mono Bold"/>
                  <a:cs typeface="Disket Mono Bold"/>
                  <a:sym typeface="Disket Mono Bold"/>
                </a:rPr>
                <a:t>For rotation matrix,</a:t>
              </a:r>
            </a:p>
          </p:txBody>
        </p:sp>
        <p:sp>
          <p:nvSpPr>
            <p:cNvPr name="TextBox 31" id="31"/>
            <p:cNvSpPr txBox="true"/>
            <p:nvPr/>
          </p:nvSpPr>
          <p:spPr>
            <a:xfrm rot="0">
              <a:off x="0" y="677509"/>
              <a:ext cx="6723336" cy="1449829"/>
            </a:xfrm>
            <a:prstGeom prst="rect">
              <a:avLst/>
            </a:prstGeom>
          </p:spPr>
          <p:txBody>
            <a:bodyPr anchor="t" rtlCol="false" tIns="0" lIns="0" bIns="0" rIns="0">
              <a:spAutoFit/>
            </a:bodyPr>
            <a:lstStyle/>
            <a:p>
              <a:pPr algn="l">
                <a:lnSpc>
                  <a:spcPts val="2958"/>
                </a:lnSpc>
              </a:pPr>
              <a:r>
                <a:rPr lang="en-US" sz="2113">
                  <a:solidFill>
                    <a:srgbClr val="FFFFFF"/>
                  </a:solidFill>
                  <a:latin typeface="Garet"/>
                  <a:ea typeface="Garet"/>
                  <a:cs typeface="Garet"/>
                  <a:sym typeface="Garet"/>
                </a:rPr>
                <a:t>[Cos Θ   - Sin Θ   0]</a:t>
              </a:r>
            </a:p>
            <a:p>
              <a:pPr algn="l">
                <a:lnSpc>
                  <a:spcPts val="2958"/>
                </a:lnSpc>
              </a:pPr>
              <a:r>
                <a:rPr lang="en-US" sz="2113">
                  <a:solidFill>
                    <a:srgbClr val="FFFFFF"/>
                  </a:solidFill>
                  <a:latin typeface="Garet"/>
                  <a:ea typeface="Garet"/>
                  <a:cs typeface="Garet"/>
                  <a:sym typeface="Garet"/>
                </a:rPr>
                <a:t>{Sin Θ     CosΘ     0]</a:t>
              </a:r>
            </a:p>
            <a:p>
              <a:pPr algn="l">
                <a:lnSpc>
                  <a:spcPts val="2958"/>
                </a:lnSpc>
              </a:pPr>
              <a:r>
                <a:rPr lang="en-US" sz="2113">
                  <a:solidFill>
                    <a:srgbClr val="FFFFFF"/>
                  </a:solidFill>
                  <a:latin typeface="Garet"/>
                  <a:ea typeface="Garet"/>
                  <a:cs typeface="Garet"/>
                  <a:sym typeface="Garet"/>
                </a:rPr>
                <a:t>[0                0           1]</a:t>
              </a:r>
            </a:p>
          </p:txBody>
        </p:sp>
      </p:grpSp>
      <p:sp>
        <p:nvSpPr>
          <p:cNvPr name="Freeform 32" id="32" descr="pixelated five hearts"/>
          <p:cNvSpPr/>
          <p:nvPr/>
        </p:nvSpPr>
        <p:spPr>
          <a:xfrm flipH="false" flipV="false" rot="0">
            <a:off x="14457381" y="719461"/>
            <a:ext cx="2193866" cy="362985"/>
          </a:xfrm>
          <a:custGeom>
            <a:avLst/>
            <a:gdLst/>
            <a:ahLst/>
            <a:cxnLst/>
            <a:rect r="r" b="b" t="t" l="l"/>
            <a:pathLst>
              <a:path h="362985" w="2193866">
                <a:moveTo>
                  <a:pt x="0" y="0"/>
                </a:moveTo>
                <a:lnTo>
                  <a:pt x="2193866" y="0"/>
                </a:lnTo>
                <a:lnTo>
                  <a:pt x="2193866" y="362985"/>
                </a:lnTo>
                <a:lnTo>
                  <a:pt x="0" y="36298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33" id="33" descr="pixelated Menu button"/>
          <p:cNvSpPr/>
          <p:nvPr/>
        </p:nvSpPr>
        <p:spPr>
          <a:xfrm flipH="false" flipV="false" rot="0">
            <a:off x="1028700" y="668737"/>
            <a:ext cx="1082363" cy="464432"/>
          </a:xfrm>
          <a:custGeom>
            <a:avLst/>
            <a:gdLst/>
            <a:ahLst/>
            <a:cxnLst/>
            <a:rect r="r" b="b" t="t" l="l"/>
            <a:pathLst>
              <a:path h="464432" w="1082363">
                <a:moveTo>
                  <a:pt x="0" y="0"/>
                </a:moveTo>
                <a:lnTo>
                  <a:pt x="1082363" y="0"/>
                </a:lnTo>
                <a:lnTo>
                  <a:pt x="1082363" y="464432"/>
                </a:lnTo>
                <a:lnTo>
                  <a:pt x="0" y="46443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34" id="34"/>
          <p:cNvGrpSpPr/>
          <p:nvPr/>
        </p:nvGrpSpPr>
        <p:grpSpPr>
          <a:xfrm rot="0">
            <a:off x="2689104" y="737377"/>
            <a:ext cx="862336" cy="327152"/>
            <a:chOff x="0" y="0"/>
            <a:chExt cx="1149782" cy="436203"/>
          </a:xfrm>
        </p:grpSpPr>
        <p:sp>
          <p:nvSpPr>
            <p:cNvPr name="TextBox 35" id="35"/>
            <p:cNvSpPr txBox="true"/>
            <p:nvPr/>
          </p:nvSpPr>
          <p:spPr>
            <a:xfrm rot="0">
              <a:off x="367030" y="-9525"/>
              <a:ext cx="782752" cy="445728"/>
            </a:xfrm>
            <a:prstGeom prst="rect">
              <a:avLst/>
            </a:prstGeom>
          </p:spPr>
          <p:txBody>
            <a:bodyPr anchor="t" rtlCol="false" tIns="0" lIns="0" bIns="0" rIns="0">
              <a:spAutoFit/>
            </a:bodyPr>
            <a:lstStyle/>
            <a:p>
              <a:pPr algn="ctr">
                <a:lnSpc>
                  <a:spcPts val="2463"/>
                </a:lnSpc>
              </a:pPr>
              <a:r>
                <a:rPr lang="en-US" sz="2199">
                  <a:solidFill>
                    <a:srgbClr val="FFFFFF"/>
                  </a:solidFill>
                  <a:latin typeface="Arcade Gamer"/>
                  <a:ea typeface="Arcade Gamer"/>
                  <a:cs typeface="Arcade Gamer"/>
                  <a:sym typeface="Arcade Gamer"/>
                </a:rPr>
                <a:t>16</a:t>
              </a:r>
            </a:p>
          </p:txBody>
        </p:sp>
        <p:sp>
          <p:nvSpPr>
            <p:cNvPr name="Freeform 36" id="36"/>
            <p:cNvSpPr/>
            <p:nvPr/>
          </p:nvSpPr>
          <p:spPr>
            <a:xfrm flipH="false" flipV="false" rot="0">
              <a:off x="0" y="20313"/>
              <a:ext cx="367030" cy="332329"/>
            </a:xfrm>
            <a:custGeom>
              <a:avLst/>
              <a:gdLst/>
              <a:ahLst/>
              <a:cxnLst/>
              <a:rect r="r" b="b" t="t" l="l"/>
              <a:pathLst>
                <a:path h="332329" w="367030">
                  <a:moveTo>
                    <a:pt x="0" y="0"/>
                  </a:moveTo>
                  <a:lnTo>
                    <a:pt x="367030" y="0"/>
                  </a:lnTo>
                  <a:lnTo>
                    <a:pt x="367030" y="332329"/>
                  </a:lnTo>
                  <a:lnTo>
                    <a:pt x="0" y="33232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sp>
        <p:nvSpPr>
          <p:cNvPr name="AutoShape 37" id="37"/>
          <p:cNvSpPr/>
          <p:nvPr/>
        </p:nvSpPr>
        <p:spPr>
          <a:xfrm>
            <a:off x="8602739" y="7100257"/>
            <a:ext cx="2453257" cy="0"/>
          </a:xfrm>
          <a:prstGeom prst="line">
            <a:avLst/>
          </a:prstGeom>
          <a:ln cap="flat" w="142875">
            <a:solidFill>
              <a:srgbClr val="21EF80"/>
            </a:solidFill>
            <a:prstDash val="sysDot"/>
            <a:headEnd type="arrow" len="sm" w="med"/>
            <a:tailEnd type="none" len="sm" w="sm"/>
          </a:ln>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92985" y="-30963"/>
            <a:ext cx="18473970" cy="10391608"/>
          </a:xfrm>
          <a:custGeom>
            <a:avLst/>
            <a:gdLst/>
            <a:ahLst/>
            <a:cxnLst/>
            <a:rect r="r" b="b" t="t" l="l"/>
            <a:pathLst>
              <a:path h="10391608" w="18473970">
                <a:moveTo>
                  <a:pt x="0" y="0"/>
                </a:moveTo>
                <a:lnTo>
                  <a:pt x="18473970" y="0"/>
                </a:lnTo>
                <a:lnTo>
                  <a:pt x="18473970" y="10391608"/>
                </a:lnTo>
                <a:lnTo>
                  <a:pt x="0" y="10391608"/>
                </a:lnTo>
                <a:lnTo>
                  <a:pt x="0" y="0"/>
                </a:lnTo>
                <a:close/>
              </a:path>
            </a:pathLst>
          </a:custGeom>
          <a:blipFill>
            <a:blip r:embed="rId2">
              <a:alphaModFix amt="14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9705109"/>
            <a:ext cx="18288000" cy="1163782"/>
            <a:chOff x="0" y="0"/>
            <a:chExt cx="24384000" cy="1551709"/>
          </a:xfrm>
        </p:grpSpPr>
        <p:sp>
          <p:nvSpPr>
            <p:cNvPr name="Freeform 4" id="4"/>
            <p:cNvSpPr/>
            <p:nvPr/>
          </p:nvSpPr>
          <p:spPr>
            <a:xfrm flipH="false" flipV="false" rot="0">
              <a:off x="0" y="0"/>
              <a:ext cx="8128000" cy="1551709"/>
            </a:xfrm>
            <a:custGeom>
              <a:avLst/>
              <a:gdLst/>
              <a:ahLst/>
              <a:cxnLst/>
              <a:rect r="r" b="b" t="t" l="l"/>
              <a:pathLst>
                <a:path h="1551709" w="8128000">
                  <a:moveTo>
                    <a:pt x="0" y="0"/>
                  </a:moveTo>
                  <a:lnTo>
                    <a:pt x="8128000" y="0"/>
                  </a:lnTo>
                  <a:lnTo>
                    <a:pt x="8128000" y="1551709"/>
                  </a:lnTo>
                  <a:lnTo>
                    <a:pt x="0" y="15517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8128000" y="0"/>
              <a:ext cx="8128000" cy="1551709"/>
            </a:xfrm>
            <a:custGeom>
              <a:avLst/>
              <a:gdLst/>
              <a:ahLst/>
              <a:cxnLst/>
              <a:rect r="r" b="b" t="t" l="l"/>
              <a:pathLst>
                <a:path h="1551709" w="8128000">
                  <a:moveTo>
                    <a:pt x="0" y="0"/>
                  </a:moveTo>
                  <a:lnTo>
                    <a:pt x="8128000" y="0"/>
                  </a:lnTo>
                  <a:lnTo>
                    <a:pt x="8128000" y="1551709"/>
                  </a:lnTo>
                  <a:lnTo>
                    <a:pt x="0" y="15517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256000" y="0"/>
              <a:ext cx="8128000" cy="1551709"/>
            </a:xfrm>
            <a:custGeom>
              <a:avLst/>
              <a:gdLst/>
              <a:ahLst/>
              <a:cxnLst/>
              <a:rect r="r" b="b" t="t" l="l"/>
              <a:pathLst>
                <a:path h="1551709" w="8128000">
                  <a:moveTo>
                    <a:pt x="0" y="0"/>
                  </a:moveTo>
                  <a:lnTo>
                    <a:pt x="8128000" y="0"/>
                  </a:lnTo>
                  <a:lnTo>
                    <a:pt x="8128000" y="1551709"/>
                  </a:lnTo>
                  <a:lnTo>
                    <a:pt x="0" y="15517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descr="pixelated cafe storefront"/>
          <p:cNvSpPr/>
          <p:nvPr/>
        </p:nvSpPr>
        <p:spPr>
          <a:xfrm flipH="false" flipV="false" rot="0">
            <a:off x="7002032" y="6114605"/>
            <a:ext cx="3590504" cy="3590504"/>
          </a:xfrm>
          <a:custGeom>
            <a:avLst/>
            <a:gdLst/>
            <a:ahLst/>
            <a:cxnLst/>
            <a:rect r="r" b="b" t="t" l="l"/>
            <a:pathLst>
              <a:path h="3590504" w="3590504">
                <a:moveTo>
                  <a:pt x="0" y="0"/>
                </a:moveTo>
                <a:lnTo>
                  <a:pt x="3590504" y="0"/>
                </a:lnTo>
                <a:lnTo>
                  <a:pt x="3590504" y="3590504"/>
                </a:lnTo>
                <a:lnTo>
                  <a:pt x="0" y="35905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descr="pixelated flower bush"/>
          <p:cNvSpPr/>
          <p:nvPr/>
        </p:nvSpPr>
        <p:spPr>
          <a:xfrm flipH="false" flipV="false" rot="0">
            <a:off x="13381398" y="8857429"/>
            <a:ext cx="2913900" cy="847680"/>
          </a:xfrm>
          <a:custGeom>
            <a:avLst/>
            <a:gdLst/>
            <a:ahLst/>
            <a:cxnLst/>
            <a:rect r="r" b="b" t="t" l="l"/>
            <a:pathLst>
              <a:path h="847680" w="2913900">
                <a:moveTo>
                  <a:pt x="0" y="0"/>
                </a:moveTo>
                <a:lnTo>
                  <a:pt x="2913900" y="0"/>
                </a:lnTo>
                <a:lnTo>
                  <a:pt x="2913900" y="847680"/>
                </a:lnTo>
                <a:lnTo>
                  <a:pt x="0" y="8476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descr="pixelated flower bush"/>
          <p:cNvSpPr/>
          <p:nvPr/>
        </p:nvSpPr>
        <p:spPr>
          <a:xfrm flipH="false" flipV="false" rot="0">
            <a:off x="15808423" y="8857429"/>
            <a:ext cx="2913900" cy="847680"/>
          </a:xfrm>
          <a:custGeom>
            <a:avLst/>
            <a:gdLst/>
            <a:ahLst/>
            <a:cxnLst/>
            <a:rect r="r" b="b" t="t" l="l"/>
            <a:pathLst>
              <a:path h="847680" w="2913900">
                <a:moveTo>
                  <a:pt x="0" y="0"/>
                </a:moveTo>
                <a:lnTo>
                  <a:pt x="2913900" y="0"/>
                </a:lnTo>
                <a:lnTo>
                  <a:pt x="2913900" y="847680"/>
                </a:lnTo>
                <a:lnTo>
                  <a:pt x="0" y="8476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descr="pixelated fire hydrant"/>
          <p:cNvSpPr/>
          <p:nvPr/>
        </p:nvSpPr>
        <p:spPr>
          <a:xfrm flipH="false" flipV="false" rot="0">
            <a:off x="10814350" y="8857429"/>
            <a:ext cx="471618" cy="847680"/>
          </a:xfrm>
          <a:custGeom>
            <a:avLst/>
            <a:gdLst/>
            <a:ahLst/>
            <a:cxnLst/>
            <a:rect r="r" b="b" t="t" l="l"/>
            <a:pathLst>
              <a:path h="847680" w="471618">
                <a:moveTo>
                  <a:pt x="0" y="0"/>
                </a:moveTo>
                <a:lnTo>
                  <a:pt x="471618" y="0"/>
                </a:lnTo>
                <a:lnTo>
                  <a:pt x="471618" y="847680"/>
                </a:lnTo>
                <a:lnTo>
                  <a:pt x="0" y="84768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descr="pixelated flower bush"/>
          <p:cNvSpPr/>
          <p:nvPr/>
        </p:nvSpPr>
        <p:spPr>
          <a:xfrm flipH="false" flipV="false" rot="0">
            <a:off x="-337725" y="8857429"/>
            <a:ext cx="2913900" cy="847680"/>
          </a:xfrm>
          <a:custGeom>
            <a:avLst/>
            <a:gdLst/>
            <a:ahLst/>
            <a:cxnLst/>
            <a:rect r="r" b="b" t="t" l="l"/>
            <a:pathLst>
              <a:path h="847680" w="2913900">
                <a:moveTo>
                  <a:pt x="0" y="0"/>
                </a:moveTo>
                <a:lnTo>
                  <a:pt x="2913900" y="0"/>
                </a:lnTo>
                <a:lnTo>
                  <a:pt x="2913900" y="847680"/>
                </a:lnTo>
                <a:lnTo>
                  <a:pt x="0" y="8476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descr="pixelated flower bush"/>
          <p:cNvSpPr/>
          <p:nvPr/>
        </p:nvSpPr>
        <p:spPr>
          <a:xfrm flipH="false" flipV="false" rot="0">
            <a:off x="1992632" y="8857429"/>
            <a:ext cx="2913900" cy="847680"/>
          </a:xfrm>
          <a:custGeom>
            <a:avLst/>
            <a:gdLst/>
            <a:ahLst/>
            <a:cxnLst/>
            <a:rect r="r" b="b" t="t" l="l"/>
            <a:pathLst>
              <a:path h="847680" w="2913900">
                <a:moveTo>
                  <a:pt x="0" y="0"/>
                </a:moveTo>
                <a:lnTo>
                  <a:pt x="2913900" y="0"/>
                </a:lnTo>
                <a:lnTo>
                  <a:pt x="2913900" y="847680"/>
                </a:lnTo>
                <a:lnTo>
                  <a:pt x="0" y="8476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descr="pixelated trophy"/>
          <p:cNvSpPr/>
          <p:nvPr/>
        </p:nvSpPr>
        <p:spPr>
          <a:xfrm flipH="false" flipV="false" rot="0">
            <a:off x="8467052" y="736535"/>
            <a:ext cx="702268" cy="547769"/>
          </a:xfrm>
          <a:custGeom>
            <a:avLst/>
            <a:gdLst/>
            <a:ahLst/>
            <a:cxnLst/>
            <a:rect r="r" b="b" t="t" l="l"/>
            <a:pathLst>
              <a:path h="547769" w="702268">
                <a:moveTo>
                  <a:pt x="0" y="0"/>
                </a:moveTo>
                <a:lnTo>
                  <a:pt x="702268" y="0"/>
                </a:lnTo>
                <a:lnTo>
                  <a:pt x="702268" y="547769"/>
                </a:lnTo>
                <a:lnTo>
                  <a:pt x="0" y="54776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pic>
        <p:nvPicPr>
          <p:cNvPr name="Picture 14" id="14" descr="pixelated star slightly bouncing"/>
          <p:cNvPicPr>
            <a:picLocks noChangeAspect="true"/>
          </p:cNvPicPr>
          <p:nvPr/>
        </p:nvPicPr>
        <p:blipFill>
          <a:blip r:embed="rId14"/>
          <a:srcRect l="0" t="0" r="0" b="0"/>
          <a:stretch>
            <a:fillRect/>
          </a:stretch>
        </p:blipFill>
        <p:spPr>
          <a:xfrm flipH="false" flipV="false" rot="0">
            <a:off x="1808053" y="3964233"/>
            <a:ext cx="517579" cy="539145"/>
          </a:xfrm>
          <a:prstGeom prst="rect">
            <a:avLst/>
          </a:prstGeom>
        </p:spPr>
      </p:pic>
      <p:pic>
        <p:nvPicPr>
          <p:cNvPr name="Picture 15" id="15" descr="pixelated star slightly bouncing"/>
          <p:cNvPicPr>
            <a:picLocks noChangeAspect="true"/>
          </p:cNvPicPr>
          <p:nvPr/>
        </p:nvPicPr>
        <p:blipFill>
          <a:blip r:embed="rId14"/>
          <a:srcRect l="0" t="0" r="0" b="0"/>
          <a:stretch>
            <a:fillRect/>
          </a:stretch>
        </p:blipFill>
        <p:spPr>
          <a:xfrm flipH="false" flipV="false" rot="0">
            <a:off x="16449196" y="4873927"/>
            <a:ext cx="517579" cy="539145"/>
          </a:xfrm>
          <a:prstGeom prst="rect">
            <a:avLst/>
          </a:prstGeom>
        </p:spPr>
      </p:pic>
      <p:grpSp>
        <p:nvGrpSpPr>
          <p:cNvPr name="Group 16" id="16"/>
          <p:cNvGrpSpPr/>
          <p:nvPr/>
        </p:nvGrpSpPr>
        <p:grpSpPr>
          <a:xfrm rot="0">
            <a:off x="688057" y="429137"/>
            <a:ext cx="862336" cy="327152"/>
            <a:chOff x="0" y="0"/>
            <a:chExt cx="1149782" cy="436203"/>
          </a:xfrm>
        </p:grpSpPr>
        <p:sp>
          <p:nvSpPr>
            <p:cNvPr name="TextBox 17" id="17"/>
            <p:cNvSpPr txBox="true"/>
            <p:nvPr/>
          </p:nvSpPr>
          <p:spPr>
            <a:xfrm rot="0">
              <a:off x="367030" y="-9525"/>
              <a:ext cx="782752" cy="445728"/>
            </a:xfrm>
            <a:prstGeom prst="rect">
              <a:avLst/>
            </a:prstGeom>
          </p:spPr>
          <p:txBody>
            <a:bodyPr anchor="t" rtlCol="false" tIns="0" lIns="0" bIns="0" rIns="0">
              <a:spAutoFit/>
            </a:bodyPr>
            <a:lstStyle/>
            <a:p>
              <a:pPr algn="ctr">
                <a:lnSpc>
                  <a:spcPts val="2463"/>
                </a:lnSpc>
              </a:pPr>
              <a:r>
                <a:rPr lang="en-US" sz="2199">
                  <a:solidFill>
                    <a:srgbClr val="FFFFFF"/>
                  </a:solidFill>
                  <a:latin typeface="Arcade Gamer"/>
                  <a:ea typeface="Arcade Gamer"/>
                  <a:cs typeface="Arcade Gamer"/>
                  <a:sym typeface="Arcade Gamer"/>
                </a:rPr>
                <a:t>17</a:t>
              </a:r>
            </a:p>
          </p:txBody>
        </p:sp>
        <p:sp>
          <p:nvSpPr>
            <p:cNvPr name="Freeform 18" id="18"/>
            <p:cNvSpPr/>
            <p:nvPr/>
          </p:nvSpPr>
          <p:spPr>
            <a:xfrm flipH="false" flipV="false" rot="0">
              <a:off x="0" y="20313"/>
              <a:ext cx="367030" cy="332329"/>
            </a:xfrm>
            <a:custGeom>
              <a:avLst/>
              <a:gdLst/>
              <a:ahLst/>
              <a:cxnLst/>
              <a:rect r="r" b="b" t="t" l="l"/>
              <a:pathLst>
                <a:path h="332329" w="367030">
                  <a:moveTo>
                    <a:pt x="0" y="0"/>
                  </a:moveTo>
                  <a:lnTo>
                    <a:pt x="367030" y="0"/>
                  </a:lnTo>
                  <a:lnTo>
                    <a:pt x="367030" y="332329"/>
                  </a:lnTo>
                  <a:lnTo>
                    <a:pt x="0" y="33232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grpSp>
      <p:sp>
        <p:nvSpPr>
          <p:cNvPr name="TextBox 19" id="19"/>
          <p:cNvSpPr txBox="true"/>
          <p:nvPr/>
        </p:nvSpPr>
        <p:spPr>
          <a:xfrm rot="0">
            <a:off x="3440057" y="3658335"/>
            <a:ext cx="11115265" cy="1131892"/>
          </a:xfrm>
          <a:prstGeom prst="rect">
            <a:avLst/>
          </a:prstGeom>
        </p:spPr>
        <p:txBody>
          <a:bodyPr anchor="t" rtlCol="false" tIns="0" lIns="0" bIns="0" rIns="0">
            <a:spAutoFit/>
          </a:bodyPr>
          <a:lstStyle/>
          <a:p>
            <a:pPr algn="ctr">
              <a:lnSpc>
                <a:spcPts val="8234"/>
              </a:lnSpc>
            </a:pPr>
            <a:r>
              <a:rPr lang="en-US" sz="7352">
                <a:solidFill>
                  <a:srgbClr val="FF63D8"/>
                </a:solidFill>
                <a:latin typeface="Arcade Gamer"/>
                <a:ea typeface="Arcade Gamer"/>
                <a:cs typeface="Arcade Gamer"/>
                <a:sym typeface="Arcade Gamer"/>
              </a:rPr>
              <a:t>OPTIMISATION</a:t>
            </a:r>
          </a:p>
        </p:txBody>
      </p:sp>
      <p:pic>
        <p:nvPicPr>
          <p:cNvPr name="Picture 20" id="20" descr="pixelated fire slightly moving "/>
          <p:cNvPicPr>
            <a:picLocks noChangeAspect="true"/>
          </p:cNvPicPr>
          <p:nvPr/>
        </p:nvPicPr>
        <p:blipFill>
          <a:blip r:embed="rId17"/>
          <a:srcRect l="0" t="0" r="0" b="0"/>
          <a:stretch>
            <a:fillRect/>
          </a:stretch>
        </p:blipFill>
        <p:spPr>
          <a:xfrm flipH="false" flipV="false" rot="0">
            <a:off x="13599411" y="5773604"/>
            <a:ext cx="955911" cy="1909948"/>
          </a:xfrm>
          <a:prstGeom prst="rect">
            <a:avLst/>
          </a:prstGeom>
        </p:spPr>
      </p:pic>
      <p:sp>
        <p:nvSpPr>
          <p:cNvPr name="Freeform 21" id="21" descr="pixelated pastel cloud"/>
          <p:cNvSpPr/>
          <p:nvPr/>
        </p:nvSpPr>
        <p:spPr>
          <a:xfrm flipH="false" flipV="false" rot="0">
            <a:off x="13264627" y="2025026"/>
            <a:ext cx="2285479" cy="797840"/>
          </a:xfrm>
          <a:custGeom>
            <a:avLst/>
            <a:gdLst/>
            <a:ahLst/>
            <a:cxnLst/>
            <a:rect r="r" b="b" t="t" l="l"/>
            <a:pathLst>
              <a:path h="797840" w="2285479">
                <a:moveTo>
                  <a:pt x="0" y="0"/>
                </a:moveTo>
                <a:lnTo>
                  <a:pt x="2285479" y="0"/>
                </a:lnTo>
                <a:lnTo>
                  <a:pt x="2285479" y="797840"/>
                </a:lnTo>
                <a:lnTo>
                  <a:pt x="0" y="79784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22" id="22" descr="pixelated pastel cloud"/>
          <p:cNvSpPr/>
          <p:nvPr/>
        </p:nvSpPr>
        <p:spPr>
          <a:xfrm flipH="false" flipV="false" rot="0">
            <a:off x="3763792" y="1555570"/>
            <a:ext cx="2285479" cy="797840"/>
          </a:xfrm>
          <a:custGeom>
            <a:avLst/>
            <a:gdLst/>
            <a:ahLst/>
            <a:cxnLst/>
            <a:rect r="r" b="b" t="t" l="l"/>
            <a:pathLst>
              <a:path h="797840" w="2285479">
                <a:moveTo>
                  <a:pt x="0" y="0"/>
                </a:moveTo>
                <a:lnTo>
                  <a:pt x="2285480" y="0"/>
                </a:lnTo>
                <a:lnTo>
                  <a:pt x="2285480" y="797840"/>
                </a:lnTo>
                <a:lnTo>
                  <a:pt x="0" y="79784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pic>
        <p:nvPicPr>
          <p:cNvPr name="Picture 23" id="23" descr="pixelated health bar with pulsing motion"/>
          <p:cNvPicPr>
            <a:picLocks noChangeAspect="true"/>
          </p:cNvPicPr>
          <p:nvPr/>
        </p:nvPicPr>
        <p:blipFill>
          <a:blip r:embed="rId20"/>
          <a:srcRect l="0" t="0" r="0" b="0"/>
          <a:stretch>
            <a:fillRect/>
          </a:stretch>
        </p:blipFill>
        <p:spPr>
          <a:xfrm flipH="false" flipV="false" rot="0">
            <a:off x="2576175" y="6114605"/>
            <a:ext cx="1871046" cy="561314"/>
          </a:xfrm>
          <a:prstGeom prst="rect">
            <a:avLst/>
          </a:prstGeom>
        </p:spPr>
      </p:pic>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92985" y="-30963"/>
            <a:ext cx="18473970" cy="10391608"/>
          </a:xfrm>
          <a:custGeom>
            <a:avLst/>
            <a:gdLst/>
            <a:ahLst/>
            <a:cxnLst/>
            <a:rect r="r" b="b" t="t" l="l"/>
            <a:pathLst>
              <a:path h="10391608" w="18473970">
                <a:moveTo>
                  <a:pt x="0" y="0"/>
                </a:moveTo>
                <a:lnTo>
                  <a:pt x="18473970" y="0"/>
                </a:lnTo>
                <a:lnTo>
                  <a:pt x="18473970" y="10391608"/>
                </a:lnTo>
                <a:lnTo>
                  <a:pt x="0" y="10391608"/>
                </a:lnTo>
                <a:lnTo>
                  <a:pt x="0" y="0"/>
                </a:lnTo>
                <a:close/>
              </a:path>
            </a:pathLst>
          </a:custGeom>
          <a:blipFill>
            <a:blip r:embed="rId2">
              <a:alphaModFix amt="14000"/>
              <a:extLst>
                <a:ext uri="{96DAC541-7B7A-43D3-8B79-37D633B846F1}">
                  <asvg:svgBlip xmlns:asvg="http://schemas.microsoft.com/office/drawing/2016/SVG/main" r:embed="rId3"/>
                </a:ext>
              </a:extLst>
            </a:blip>
            <a:stretch>
              <a:fillRect l="0" t="0" r="0" b="0"/>
            </a:stretch>
          </a:blipFill>
        </p:spPr>
      </p:sp>
      <p:sp>
        <p:nvSpPr>
          <p:cNvPr name="Freeform 3" id="3" descr="pixelated five hearts"/>
          <p:cNvSpPr/>
          <p:nvPr/>
        </p:nvSpPr>
        <p:spPr>
          <a:xfrm flipH="false" flipV="false" rot="0">
            <a:off x="14457381" y="719461"/>
            <a:ext cx="2193866" cy="362985"/>
          </a:xfrm>
          <a:custGeom>
            <a:avLst/>
            <a:gdLst/>
            <a:ahLst/>
            <a:cxnLst/>
            <a:rect r="r" b="b" t="t" l="l"/>
            <a:pathLst>
              <a:path h="362985" w="2193866">
                <a:moveTo>
                  <a:pt x="0" y="0"/>
                </a:moveTo>
                <a:lnTo>
                  <a:pt x="2193866" y="0"/>
                </a:lnTo>
                <a:lnTo>
                  <a:pt x="2193866" y="362985"/>
                </a:lnTo>
                <a:lnTo>
                  <a:pt x="0" y="3629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descr="pixelated Menu button"/>
          <p:cNvSpPr/>
          <p:nvPr/>
        </p:nvSpPr>
        <p:spPr>
          <a:xfrm flipH="false" flipV="false" rot="0">
            <a:off x="1028700" y="668737"/>
            <a:ext cx="1082363" cy="464432"/>
          </a:xfrm>
          <a:custGeom>
            <a:avLst/>
            <a:gdLst/>
            <a:ahLst/>
            <a:cxnLst/>
            <a:rect r="r" b="b" t="t" l="l"/>
            <a:pathLst>
              <a:path h="464432" w="1082363">
                <a:moveTo>
                  <a:pt x="0" y="0"/>
                </a:moveTo>
                <a:lnTo>
                  <a:pt x="1082363" y="0"/>
                </a:lnTo>
                <a:lnTo>
                  <a:pt x="1082363" y="464432"/>
                </a:lnTo>
                <a:lnTo>
                  <a:pt x="0" y="4644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2689104" y="737377"/>
            <a:ext cx="862336" cy="327152"/>
            <a:chOff x="0" y="0"/>
            <a:chExt cx="1149782" cy="436203"/>
          </a:xfrm>
        </p:grpSpPr>
        <p:sp>
          <p:nvSpPr>
            <p:cNvPr name="TextBox 6" id="6"/>
            <p:cNvSpPr txBox="true"/>
            <p:nvPr/>
          </p:nvSpPr>
          <p:spPr>
            <a:xfrm rot="0">
              <a:off x="367030" y="-9525"/>
              <a:ext cx="782752" cy="445728"/>
            </a:xfrm>
            <a:prstGeom prst="rect">
              <a:avLst/>
            </a:prstGeom>
          </p:spPr>
          <p:txBody>
            <a:bodyPr anchor="t" rtlCol="false" tIns="0" lIns="0" bIns="0" rIns="0">
              <a:spAutoFit/>
            </a:bodyPr>
            <a:lstStyle/>
            <a:p>
              <a:pPr algn="ctr">
                <a:lnSpc>
                  <a:spcPts val="2463"/>
                </a:lnSpc>
              </a:pPr>
              <a:r>
                <a:rPr lang="en-US" sz="2199">
                  <a:solidFill>
                    <a:srgbClr val="FFFFFF"/>
                  </a:solidFill>
                  <a:latin typeface="Arcade Gamer"/>
                  <a:ea typeface="Arcade Gamer"/>
                  <a:cs typeface="Arcade Gamer"/>
                  <a:sym typeface="Arcade Gamer"/>
                </a:rPr>
                <a:t>18</a:t>
              </a:r>
            </a:p>
          </p:txBody>
        </p:sp>
        <p:sp>
          <p:nvSpPr>
            <p:cNvPr name="Freeform 7" id="7"/>
            <p:cNvSpPr/>
            <p:nvPr/>
          </p:nvSpPr>
          <p:spPr>
            <a:xfrm flipH="false" flipV="false" rot="0">
              <a:off x="0" y="20313"/>
              <a:ext cx="367030" cy="332329"/>
            </a:xfrm>
            <a:custGeom>
              <a:avLst/>
              <a:gdLst/>
              <a:ahLst/>
              <a:cxnLst/>
              <a:rect r="r" b="b" t="t" l="l"/>
              <a:pathLst>
                <a:path h="332329" w="367030">
                  <a:moveTo>
                    <a:pt x="0" y="0"/>
                  </a:moveTo>
                  <a:lnTo>
                    <a:pt x="367030" y="0"/>
                  </a:lnTo>
                  <a:lnTo>
                    <a:pt x="367030" y="332329"/>
                  </a:lnTo>
                  <a:lnTo>
                    <a:pt x="0" y="33232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grpSp>
        <p:nvGrpSpPr>
          <p:cNvPr name="Group 8" id="8"/>
          <p:cNvGrpSpPr/>
          <p:nvPr/>
        </p:nvGrpSpPr>
        <p:grpSpPr>
          <a:xfrm rot="0">
            <a:off x="412325" y="3574055"/>
            <a:ext cx="12295079" cy="5665195"/>
            <a:chOff x="0" y="0"/>
            <a:chExt cx="3238210" cy="1492068"/>
          </a:xfrm>
        </p:grpSpPr>
        <p:sp>
          <p:nvSpPr>
            <p:cNvPr name="Freeform 9" id="9">
              <a:extLst>
                <a:ext uri="{C183D7F6-B498-43B3-948B-1728B52AA6E4}">
                  <adec:decorative xmlns:adec="http://schemas.microsoft.com/office/drawing/2017/decorative" val="1"/>
                </a:ext>
              </a:extLst>
            </p:cNvPr>
            <p:cNvSpPr/>
            <p:nvPr/>
          </p:nvSpPr>
          <p:spPr>
            <a:xfrm flipH="false" flipV="false" rot="0">
              <a:off x="0" y="0"/>
              <a:ext cx="3238210" cy="1492068"/>
            </a:xfrm>
            <a:custGeom>
              <a:avLst/>
              <a:gdLst/>
              <a:ahLst/>
              <a:cxnLst/>
              <a:rect r="r" b="b" t="t" l="l"/>
              <a:pathLst>
                <a:path h="1492068" w="3238210">
                  <a:moveTo>
                    <a:pt x="30854" y="0"/>
                  </a:moveTo>
                  <a:lnTo>
                    <a:pt x="3207356" y="0"/>
                  </a:lnTo>
                  <a:cubicBezTo>
                    <a:pt x="3215539" y="0"/>
                    <a:pt x="3223387" y="3251"/>
                    <a:pt x="3229173" y="9037"/>
                  </a:cubicBezTo>
                  <a:cubicBezTo>
                    <a:pt x="3234959" y="14823"/>
                    <a:pt x="3238210" y="22671"/>
                    <a:pt x="3238210" y="30854"/>
                  </a:cubicBezTo>
                  <a:lnTo>
                    <a:pt x="3238210" y="1461214"/>
                  </a:lnTo>
                  <a:cubicBezTo>
                    <a:pt x="3238210" y="1469397"/>
                    <a:pt x="3234959" y="1477245"/>
                    <a:pt x="3229173" y="1483031"/>
                  </a:cubicBezTo>
                  <a:cubicBezTo>
                    <a:pt x="3223387" y="1488817"/>
                    <a:pt x="3215539" y="1492068"/>
                    <a:pt x="3207356" y="1492068"/>
                  </a:cubicBezTo>
                  <a:lnTo>
                    <a:pt x="30854" y="1492068"/>
                  </a:lnTo>
                  <a:cubicBezTo>
                    <a:pt x="22671" y="1492068"/>
                    <a:pt x="14823" y="1488817"/>
                    <a:pt x="9037" y="1483031"/>
                  </a:cubicBezTo>
                  <a:cubicBezTo>
                    <a:pt x="3251" y="1477245"/>
                    <a:pt x="0" y="1469397"/>
                    <a:pt x="0" y="1461214"/>
                  </a:cubicBezTo>
                  <a:lnTo>
                    <a:pt x="0" y="30854"/>
                  </a:lnTo>
                  <a:cubicBezTo>
                    <a:pt x="0" y="22671"/>
                    <a:pt x="3251" y="14823"/>
                    <a:pt x="9037" y="9037"/>
                  </a:cubicBezTo>
                  <a:cubicBezTo>
                    <a:pt x="14823" y="3251"/>
                    <a:pt x="22671" y="0"/>
                    <a:pt x="30854" y="0"/>
                  </a:cubicBezTo>
                  <a:close/>
                </a:path>
              </a:pathLst>
            </a:custGeom>
            <a:solidFill>
              <a:srgbClr val="000000"/>
            </a:solidFill>
            <a:ln w="47625" cap="rnd">
              <a:solidFill>
                <a:srgbClr val="21EF80"/>
              </a:solidFill>
              <a:prstDash val="solid"/>
              <a:round/>
            </a:ln>
          </p:spPr>
        </p:sp>
        <p:sp>
          <p:nvSpPr>
            <p:cNvPr name="TextBox 10" id="10"/>
            <p:cNvSpPr txBox="true"/>
            <p:nvPr/>
          </p:nvSpPr>
          <p:spPr>
            <a:xfrm>
              <a:off x="0" y="-28575"/>
              <a:ext cx="3238210" cy="1520643"/>
            </a:xfrm>
            <a:prstGeom prst="rect">
              <a:avLst/>
            </a:prstGeom>
          </p:spPr>
          <p:txBody>
            <a:bodyPr anchor="ctr" rtlCol="false" tIns="254000" lIns="254000" bIns="254000" rIns="254000"/>
            <a:lstStyle/>
            <a:p>
              <a:pPr algn="ctr">
                <a:lnSpc>
                  <a:spcPts val="2100"/>
                </a:lnSpc>
              </a:pPr>
            </a:p>
          </p:txBody>
        </p:sp>
      </p:grpSp>
      <p:pic>
        <p:nvPicPr>
          <p:cNvPr name="Picture 11" id="11">
            <a:hlinkClick action="ppaction://media"/>
          </p:cNvPr>
          <p:cNvPicPr>
            <a:picLocks noChangeAspect="true"/>
          </p:cNvPicPr>
          <p:nvPr>
            <a:videoFile r:link="rId11"/>
            <p:extLst>
              <p:ext uri="{DAA4B4D4-6D71-4841-9C94-3DE7FCFB9230}">
                <p14:media xmlns:p14="http://schemas.microsoft.com/office/powerpoint/2010/main" r:embed="rId12"/>
              </p:ext>
            </p:extLst>
          </p:nvPr>
        </p:nvPicPr>
        <p:blipFill>
          <a:blip r:embed="rId10"/>
          <a:srcRect l="8132" t="0" r="8132" b="0"/>
          <a:stretch>
            <a:fillRect/>
          </a:stretch>
        </p:blipFill>
        <p:spPr>
          <a:xfrm flipH="false" flipV="false" rot="0">
            <a:off x="13098185" y="3391870"/>
            <a:ext cx="4912257" cy="5866430"/>
          </a:xfrm>
          <a:prstGeom prst="rect">
            <a:avLst/>
          </a:prstGeom>
        </p:spPr>
      </p:pic>
      <p:sp>
        <p:nvSpPr>
          <p:cNvPr name="TextBox 12" id="12"/>
          <p:cNvSpPr txBox="true"/>
          <p:nvPr/>
        </p:nvSpPr>
        <p:spPr>
          <a:xfrm rot="0">
            <a:off x="1324705" y="1779064"/>
            <a:ext cx="15638591" cy="898431"/>
          </a:xfrm>
          <a:prstGeom prst="rect">
            <a:avLst/>
          </a:prstGeom>
        </p:spPr>
        <p:txBody>
          <a:bodyPr anchor="t" rtlCol="false" tIns="0" lIns="0" bIns="0" rIns="0">
            <a:spAutoFit/>
          </a:bodyPr>
          <a:lstStyle/>
          <a:p>
            <a:pPr algn="ctr">
              <a:lnSpc>
                <a:spcPts val="6507"/>
              </a:lnSpc>
            </a:pPr>
            <a:r>
              <a:rPr lang="en-US" sz="5810">
                <a:solidFill>
                  <a:srgbClr val="FF63D8"/>
                </a:solidFill>
                <a:latin typeface="Arcade Gamer"/>
                <a:ea typeface="Arcade Gamer"/>
                <a:cs typeface="Arcade Gamer"/>
                <a:sym typeface="Arcade Gamer"/>
              </a:rPr>
              <a:t>WHAT IS OPTIMISATION</a:t>
            </a:r>
          </a:p>
        </p:txBody>
      </p:sp>
      <p:sp>
        <p:nvSpPr>
          <p:cNvPr name="TextBox 13" id="13"/>
          <p:cNvSpPr txBox="true"/>
          <p:nvPr/>
        </p:nvSpPr>
        <p:spPr>
          <a:xfrm rot="0">
            <a:off x="647700" y="5280660"/>
            <a:ext cx="11340529" cy="3768090"/>
          </a:xfrm>
          <a:prstGeom prst="rect">
            <a:avLst/>
          </a:prstGeom>
        </p:spPr>
        <p:txBody>
          <a:bodyPr anchor="t" rtlCol="false" tIns="0" lIns="0" bIns="0" rIns="0">
            <a:spAutoFit/>
          </a:bodyPr>
          <a:lstStyle/>
          <a:p>
            <a:pPr algn="just">
              <a:lnSpc>
                <a:spcPts val="3359"/>
              </a:lnSpc>
            </a:pPr>
            <a:r>
              <a:rPr lang="en-US" sz="2399">
                <a:solidFill>
                  <a:srgbClr val="FFFFFF"/>
                </a:solidFill>
                <a:latin typeface="Disket Mono"/>
                <a:ea typeface="Disket Mono"/>
                <a:cs typeface="Disket Mono"/>
                <a:sym typeface="Disket Mono"/>
              </a:rPr>
              <a:t>in gaminG, IT refers to applying mathematicaL principles to make the best possible decisions, LIKE FINDIND THE OPTIMAL/MOST COST-EFFECTIVE PATH, welL within a game's rules. </a:t>
            </a:r>
          </a:p>
          <a:p>
            <a:pPr algn="just">
              <a:lnSpc>
                <a:spcPts val="3359"/>
              </a:lnSpc>
            </a:pPr>
          </a:p>
          <a:p>
            <a:pPr algn="just">
              <a:lnSpc>
                <a:spcPts val="3359"/>
              </a:lnSpc>
            </a:pPr>
            <a:r>
              <a:rPr lang="en-US" sz="2399">
                <a:solidFill>
                  <a:srgbClr val="FFFFFF"/>
                </a:solidFill>
                <a:latin typeface="Disket Mono"/>
                <a:ea typeface="Disket Mono"/>
                <a:cs typeface="Disket Mono"/>
                <a:sym typeface="Disket Mono"/>
              </a:rPr>
              <a:t>it can be DONE to achieve a goal-or to simply win.</a:t>
            </a:r>
          </a:p>
          <a:p>
            <a:pPr algn="just">
              <a:lnSpc>
                <a:spcPts val="3359"/>
              </a:lnSpc>
            </a:pPr>
          </a:p>
          <a:p>
            <a:pPr algn="just">
              <a:lnSpc>
                <a:spcPts val="3359"/>
              </a:lnSpc>
            </a:pPr>
            <a:r>
              <a:rPr lang="en-US" sz="2399">
                <a:solidFill>
                  <a:srgbClr val="FFFFFF"/>
                </a:solidFill>
                <a:latin typeface="Disket Mono"/>
                <a:ea typeface="Disket Mono"/>
                <a:cs typeface="Disket Mono"/>
                <a:sym typeface="Disket Mono"/>
              </a:rPr>
              <a:t>  </a:t>
            </a:r>
            <a:r>
              <a:rPr lang="en-US" b="true" sz="2399">
                <a:solidFill>
                  <a:srgbClr val="FF63D8"/>
                </a:solidFill>
                <a:latin typeface="Disket Mono Bold"/>
                <a:ea typeface="Disket Mono Bold"/>
                <a:cs typeface="Disket Mono Bold"/>
                <a:sym typeface="Disket Mono Bold"/>
              </a:rPr>
              <a:t>eg. maximizing efficiency OR PRIZE WON. </a:t>
            </a:r>
          </a:p>
          <a:p>
            <a:pPr algn="just">
              <a:lnSpc>
                <a:spcPts val="3359"/>
              </a:lnSpc>
            </a:pPr>
            <a:r>
              <a:rPr lang="en-US" b="true" sz="2399">
                <a:solidFill>
                  <a:srgbClr val="FF63D8"/>
                </a:solidFill>
                <a:latin typeface="Disket Mono Bold"/>
                <a:ea typeface="Disket Mono Bold"/>
                <a:cs typeface="Disket Mono Bold"/>
                <a:sym typeface="Disket Mono Bold"/>
              </a:rPr>
              <a:t>      minimizing losses OR TIME TAKEN.</a:t>
            </a:r>
          </a:p>
        </p:txBody>
      </p:sp>
      <p:sp>
        <p:nvSpPr>
          <p:cNvPr name="TextBox 14" id="14"/>
          <p:cNvSpPr txBox="true"/>
          <p:nvPr/>
        </p:nvSpPr>
        <p:spPr>
          <a:xfrm rot="0">
            <a:off x="704850" y="4043801"/>
            <a:ext cx="11686670" cy="834390"/>
          </a:xfrm>
          <a:prstGeom prst="rect">
            <a:avLst/>
          </a:prstGeom>
        </p:spPr>
        <p:txBody>
          <a:bodyPr anchor="t" rtlCol="false" tIns="0" lIns="0" bIns="0" rIns="0">
            <a:spAutoFit/>
          </a:bodyPr>
          <a:lstStyle/>
          <a:p>
            <a:pPr algn="just">
              <a:lnSpc>
                <a:spcPts val="3359"/>
              </a:lnSpc>
            </a:pPr>
            <a:r>
              <a:rPr lang="en-US" sz="2399">
                <a:solidFill>
                  <a:srgbClr val="FFFFFF"/>
                </a:solidFill>
                <a:latin typeface="Disket Mono"/>
                <a:ea typeface="Disket Mono"/>
                <a:cs typeface="Disket Mono"/>
                <a:sym typeface="Disket Mono"/>
              </a:rPr>
              <a:t>In simple terms, optimization is about finding the ideal choice, given certain constraints and goals.</a:t>
            </a:r>
          </a:p>
        </p:txBody>
      </p:sp>
    </p:spTree>
  </p:cSld>
  <p:clrMapOvr>
    <a:masterClrMapping/>
  </p:clrMapOvr>
  <p:timing>
    <p:tnLst>
      <p:par>
        <p:cTn dur="indefinite" restart="never" nodeType="tmRoot">
          <p:childTnLst>
            <p:video>
              <p:cMediaNode vol="0">
                <p:cTn fill="hold" display="false">
                  <p:stCondLst>
                    <p:cond delay="indefinite"/>
                  </p:stCondLst>
                </p:cTn>
                <p:tgtEl>
                  <p:spTgt spid="11"/>
                </p:tgtEl>
              </p:cMediaNode>
            </p:video>
          </p:childTnLst>
        </p:cTn>
      </p:par>
    </p:tnLst>
  </p:timing>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92985" y="-30963"/>
            <a:ext cx="18473970" cy="10391608"/>
          </a:xfrm>
          <a:custGeom>
            <a:avLst/>
            <a:gdLst/>
            <a:ahLst/>
            <a:cxnLst/>
            <a:rect r="r" b="b" t="t" l="l"/>
            <a:pathLst>
              <a:path h="10391608" w="18473970">
                <a:moveTo>
                  <a:pt x="0" y="0"/>
                </a:moveTo>
                <a:lnTo>
                  <a:pt x="18473970" y="0"/>
                </a:lnTo>
                <a:lnTo>
                  <a:pt x="18473970" y="10391608"/>
                </a:lnTo>
                <a:lnTo>
                  <a:pt x="0" y="10391608"/>
                </a:lnTo>
                <a:lnTo>
                  <a:pt x="0" y="0"/>
                </a:lnTo>
                <a:close/>
              </a:path>
            </a:pathLst>
          </a:custGeom>
          <a:blipFill>
            <a:blip r:embed="rId2">
              <a:alphaModFix amt="14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1532042"/>
            <a:ext cx="16230600" cy="2672067"/>
            <a:chOff x="0" y="0"/>
            <a:chExt cx="4274726" cy="703754"/>
          </a:xfrm>
        </p:grpSpPr>
        <p:sp>
          <p:nvSpPr>
            <p:cNvPr name="Freeform 4" id="4">
              <a:extLst>
                <a:ext uri="{C183D7F6-B498-43B3-948B-1728B52AA6E4}">
                  <adec:decorative xmlns:adec="http://schemas.microsoft.com/office/drawing/2017/decorative" val="1"/>
                </a:ext>
              </a:extLst>
            </p:cNvPr>
            <p:cNvSpPr/>
            <p:nvPr/>
          </p:nvSpPr>
          <p:spPr>
            <a:xfrm flipH="false" flipV="false" rot="0">
              <a:off x="0" y="0"/>
              <a:ext cx="4274726" cy="703754"/>
            </a:xfrm>
            <a:custGeom>
              <a:avLst/>
              <a:gdLst/>
              <a:ahLst/>
              <a:cxnLst/>
              <a:rect r="r" b="b" t="t" l="l"/>
              <a:pathLst>
                <a:path h="703754" w="4274726">
                  <a:moveTo>
                    <a:pt x="23373" y="0"/>
                  </a:moveTo>
                  <a:lnTo>
                    <a:pt x="4251353" y="0"/>
                  </a:lnTo>
                  <a:cubicBezTo>
                    <a:pt x="4264261" y="0"/>
                    <a:pt x="4274726" y="10464"/>
                    <a:pt x="4274726" y="23373"/>
                  </a:cubicBezTo>
                  <a:lnTo>
                    <a:pt x="4274726" y="680382"/>
                  </a:lnTo>
                  <a:cubicBezTo>
                    <a:pt x="4274726" y="693290"/>
                    <a:pt x="4264261" y="703754"/>
                    <a:pt x="4251353" y="703754"/>
                  </a:cubicBezTo>
                  <a:lnTo>
                    <a:pt x="23373" y="703754"/>
                  </a:lnTo>
                  <a:cubicBezTo>
                    <a:pt x="10464" y="703754"/>
                    <a:pt x="0" y="693290"/>
                    <a:pt x="0" y="680382"/>
                  </a:cubicBezTo>
                  <a:lnTo>
                    <a:pt x="0" y="23373"/>
                  </a:lnTo>
                  <a:cubicBezTo>
                    <a:pt x="0" y="10464"/>
                    <a:pt x="10464" y="0"/>
                    <a:pt x="23373" y="0"/>
                  </a:cubicBezTo>
                  <a:close/>
                </a:path>
              </a:pathLst>
            </a:custGeom>
            <a:solidFill>
              <a:srgbClr val="000000"/>
            </a:solidFill>
            <a:ln w="47625" cap="rnd">
              <a:solidFill>
                <a:srgbClr val="21EF80"/>
              </a:solidFill>
              <a:prstDash val="solid"/>
              <a:round/>
            </a:ln>
          </p:spPr>
        </p:sp>
        <p:sp>
          <p:nvSpPr>
            <p:cNvPr name="TextBox 5" id="5"/>
            <p:cNvSpPr txBox="true"/>
            <p:nvPr/>
          </p:nvSpPr>
          <p:spPr>
            <a:xfrm>
              <a:off x="0" y="-28575"/>
              <a:ext cx="4274726" cy="732329"/>
            </a:xfrm>
            <a:prstGeom prst="rect">
              <a:avLst/>
            </a:prstGeom>
          </p:spPr>
          <p:txBody>
            <a:bodyPr anchor="ctr" rtlCol="false" tIns="254000" lIns="254000" bIns="254000" rIns="254000"/>
            <a:lstStyle/>
            <a:p>
              <a:pPr algn="ctr">
                <a:lnSpc>
                  <a:spcPts val="2100"/>
                </a:lnSpc>
              </a:pPr>
            </a:p>
          </p:txBody>
        </p:sp>
      </p:grpSp>
      <p:sp>
        <p:nvSpPr>
          <p:cNvPr name="Freeform 6" id="6" descr="pixelated brick wall segment"/>
          <p:cNvSpPr/>
          <p:nvPr/>
        </p:nvSpPr>
        <p:spPr>
          <a:xfrm flipH="false" flipV="false" rot="0">
            <a:off x="209118" y="6472543"/>
            <a:ext cx="3254122" cy="491077"/>
          </a:xfrm>
          <a:custGeom>
            <a:avLst/>
            <a:gdLst/>
            <a:ahLst/>
            <a:cxnLst/>
            <a:rect r="r" b="b" t="t" l="l"/>
            <a:pathLst>
              <a:path h="491077" w="3254122">
                <a:moveTo>
                  <a:pt x="0" y="0"/>
                </a:moveTo>
                <a:lnTo>
                  <a:pt x="3254122" y="0"/>
                </a:lnTo>
                <a:lnTo>
                  <a:pt x="3254122" y="491076"/>
                </a:lnTo>
                <a:lnTo>
                  <a:pt x="0" y="4910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descr="pixelated brick wall segment"/>
          <p:cNvSpPr/>
          <p:nvPr/>
        </p:nvSpPr>
        <p:spPr>
          <a:xfrm flipH="false" flipV="false" rot="0">
            <a:off x="3762048" y="6450020"/>
            <a:ext cx="3254122" cy="491077"/>
          </a:xfrm>
          <a:custGeom>
            <a:avLst/>
            <a:gdLst/>
            <a:ahLst/>
            <a:cxnLst/>
            <a:rect r="r" b="b" t="t" l="l"/>
            <a:pathLst>
              <a:path h="491077" w="3254122">
                <a:moveTo>
                  <a:pt x="0" y="0"/>
                </a:moveTo>
                <a:lnTo>
                  <a:pt x="3254122" y="0"/>
                </a:lnTo>
                <a:lnTo>
                  <a:pt x="3254122" y="491077"/>
                </a:lnTo>
                <a:lnTo>
                  <a:pt x="0" y="4910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descr="pixelated brick wall segment"/>
          <p:cNvSpPr/>
          <p:nvPr/>
        </p:nvSpPr>
        <p:spPr>
          <a:xfrm flipH="false" flipV="false" rot="0">
            <a:off x="7336163" y="6440354"/>
            <a:ext cx="3262529" cy="492345"/>
          </a:xfrm>
          <a:custGeom>
            <a:avLst/>
            <a:gdLst/>
            <a:ahLst/>
            <a:cxnLst/>
            <a:rect r="r" b="b" t="t" l="l"/>
            <a:pathLst>
              <a:path h="492345" w="3262529">
                <a:moveTo>
                  <a:pt x="0" y="0"/>
                </a:moveTo>
                <a:lnTo>
                  <a:pt x="3262529" y="0"/>
                </a:lnTo>
                <a:lnTo>
                  <a:pt x="3262529" y="492345"/>
                </a:lnTo>
                <a:lnTo>
                  <a:pt x="0" y="4923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descr="pixelated brick wall segment"/>
          <p:cNvSpPr/>
          <p:nvPr/>
        </p:nvSpPr>
        <p:spPr>
          <a:xfrm flipH="false" flipV="false" rot="0">
            <a:off x="10922542" y="6441572"/>
            <a:ext cx="3252651" cy="490855"/>
          </a:xfrm>
          <a:custGeom>
            <a:avLst/>
            <a:gdLst/>
            <a:ahLst/>
            <a:cxnLst/>
            <a:rect r="r" b="b" t="t" l="l"/>
            <a:pathLst>
              <a:path h="490855" w="3252651">
                <a:moveTo>
                  <a:pt x="0" y="0"/>
                </a:moveTo>
                <a:lnTo>
                  <a:pt x="3252652" y="0"/>
                </a:lnTo>
                <a:lnTo>
                  <a:pt x="3252652" y="490855"/>
                </a:lnTo>
                <a:lnTo>
                  <a:pt x="0" y="4908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descr="pixelated green arrow pointing to the left"/>
          <p:cNvSpPr/>
          <p:nvPr/>
        </p:nvSpPr>
        <p:spPr>
          <a:xfrm flipH="true" flipV="false" rot="0">
            <a:off x="9410700" y="3006686"/>
            <a:ext cx="335928" cy="313329"/>
          </a:xfrm>
          <a:custGeom>
            <a:avLst/>
            <a:gdLst/>
            <a:ahLst/>
            <a:cxnLst/>
            <a:rect r="r" b="b" t="t" l="l"/>
            <a:pathLst>
              <a:path h="313329" w="335928">
                <a:moveTo>
                  <a:pt x="335928" y="0"/>
                </a:moveTo>
                <a:lnTo>
                  <a:pt x="0" y="0"/>
                </a:lnTo>
                <a:lnTo>
                  <a:pt x="0" y="313329"/>
                </a:lnTo>
                <a:lnTo>
                  <a:pt x="335928" y="313329"/>
                </a:lnTo>
                <a:lnTo>
                  <a:pt x="335928"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1" id="11"/>
          <p:cNvGrpSpPr/>
          <p:nvPr/>
        </p:nvGrpSpPr>
        <p:grpSpPr>
          <a:xfrm rot="0">
            <a:off x="0" y="9465127"/>
            <a:ext cx="21945600" cy="1103930"/>
            <a:chOff x="0" y="0"/>
            <a:chExt cx="29260800" cy="1471907"/>
          </a:xfrm>
        </p:grpSpPr>
        <p:sp>
          <p:nvSpPr>
            <p:cNvPr name="Freeform 12" id="12"/>
            <p:cNvSpPr/>
            <p:nvPr/>
          </p:nvSpPr>
          <p:spPr>
            <a:xfrm flipH="false" flipV="false" rot="0">
              <a:off x="0" y="0"/>
              <a:ext cx="9753600" cy="1471907"/>
            </a:xfrm>
            <a:custGeom>
              <a:avLst/>
              <a:gdLst/>
              <a:ahLst/>
              <a:cxnLst/>
              <a:rect r="r" b="b" t="t" l="l"/>
              <a:pathLst>
                <a:path h="1471907" w="9753600">
                  <a:moveTo>
                    <a:pt x="0" y="0"/>
                  </a:moveTo>
                  <a:lnTo>
                    <a:pt x="9753600" y="0"/>
                  </a:lnTo>
                  <a:lnTo>
                    <a:pt x="9753600" y="1471907"/>
                  </a:lnTo>
                  <a:lnTo>
                    <a:pt x="0" y="147190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0">
              <a:off x="9753600" y="0"/>
              <a:ext cx="9753600" cy="1471907"/>
            </a:xfrm>
            <a:custGeom>
              <a:avLst/>
              <a:gdLst/>
              <a:ahLst/>
              <a:cxnLst/>
              <a:rect r="r" b="b" t="t" l="l"/>
              <a:pathLst>
                <a:path h="1471907" w="9753600">
                  <a:moveTo>
                    <a:pt x="0" y="0"/>
                  </a:moveTo>
                  <a:lnTo>
                    <a:pt x="9753600" y="0"/>
                  </a:lnTo>
                  <a:lnTo>
                    <a:pt x="9753600" y="1471907"/>
                  </a:lnTo>
                  <a:lnTo>
                    <a:pt x="0" y="147190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0">
              <a:off x="19507200" y="0"/>
              <a:ext cx="9753600" cy="1471907"/>
            </a:xfrm>
            <a:custGeom>
              <a:avLst/>
              <a:gdLst/>
              <a:ahLst/>
              <a:cxnLst/>
              <a:rect r="r" b="b" t="t" l="l"/>
              <a:pathLst>
                <a:path h="1471907" w="9753600">
                  <a:moveTo>
                    <a:pt x="0" y="0"/>
                  </a:moveTo>
                  <a:lnTo>
                    <a:pt x="9753600" y="0"/>
                  </a:lnTo>
                  <a:lnTo>
                    <a:pt x="9753600" y="1471907"/>
                  </a:lnTo>
                  <a:lnTo>
                    <a:pt x="0" y="147190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pic>
        <p:nvPicPr>
          <p:cNvPr name="Picture 15" id="15" descr="pixelated key slightly bouncing"/>
          <p:cNvPicPr>
            <a:picLocks noChangeAspect="true"/>
          </p:cNvPicPr>
          <p:nvPr/>
        </p:nvPicPr>
        <p:blipFill>
          <a:blip r:embed="rId10"/>
          <a:srcRect l="0" t="0" r="0" b="0"/>
          <a:stretch>
            <a:fillRect/>
          </a:stretch>
        </p:blipFill>
        <p:spPr>
          <a:xfrm flipH="false" flipV="false" rot="0">
            <a:off x="1343304" y="5424512"/>
            <a:ext cx="908456" cy="549616"/>
          </a:xfrm>
          <a:prstGeom prst="rect">
            <a:avLst/>
          </a:prstGeom>
        </p:spPr>
      </p:pic>
      <p:sp>
        <p:nvSpPr>
          <p:cNvPr name="Freeform 16" id="16" descr="pixelated five hearts "/>
          <p:cNvSpPr/>
          <p:nvPr/>
        </p:nvSpPr>
        <p:spPr>
          <a:xfrm flipH="false" flipV="false" rot="0">
            <a:off x="14333567" y="719461"/>
            <a:ext cx="2193866" cy="362985"/>
          </a:xfrm>
          <a:custGeom>
            <a:avLst/>
            <a:gdLst/>
            <a:ahLst/>
            <a:cxnLst/>
            <a:rect r="r" b="b" t="t" l="l"/>
            <a:pathLst>
              <a:path h="362985" w="2193866">
                <a:moveTo>
                  <a:pt x="0" y="0"/>
                </a:moveTo>
                <a:lnTo>
                  <a:pt x="2193866" y="0"/>
                </a:lnTo>
                <a:lnTo>
                  <a:pt x="2193866" y="362985"/>
                </a:lnTo>
                <a:lnTo>
                  <a:pt x="0" y="36298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7" id="17" descr="Menu pixel art button"/>
          <p:cNvSpPr/>
          <p:nvPr/>
        </p:nvSpPr>
        <p:spPr>
          <a:xfrm flipH="false" flipV="false" rot="0">
            <a:off x="577270" y="668737"/>
            <a:ext cx="1082363" cy="464432"/>
          </a:xfrm>
          <a:custGeom>
            <a:avLst/>
            <a:gdLst/>
            <a:ahLst/>
            <a:cxnLst/>
            <a:rect r="r" b="b" t="t" l="l"/>
            <a:pathLst>
              <a:path h="464432" w="1082363">
                <a:moveTo>
                  <a:pt x="0" y="0"/>
                </a:moveTo>
                <a:lnTo>
                  <a:pt x="1082364" y="0"/>
                </a:lnTo>
                <a:lnTo>
                  <a:pt x="1082364" y="464432"/>
                </a:lnTo>
                <a:lnTo>
                  <a:pt x="0" y="46443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8" id="18"/>
          <p:cNvSpPr txBox="true"/>
          <p:nvPr/>
        </p:nvSpPr>
        <p:spPr>
          <a:xfrm rot="0">
            <a:off x="9963442" y="2896651"/>
            <a:ext cx="6563991" cy="495300"/>
          </a:xfrm>
          <a:prstGeom prst="rect">
            <a:avLst/>
          </a:prstGeom>
        </p:spPr>
        <p:txBody>
          <a:bodyPr anchor="t" rtlCol="false" tIns="0" lIns="0" bIns="0" rIns="0">
            <a:spAutoFit/>
          </a:bodyPr>
          <a:lstStyle/>
          <a:p>
            <a:pPr algn="l" marL="0" indent="0" lvl="0">
              <a:lnSpc>
                <a:spcPts val="3600"/>
              </a:lnSpc>
              <a:spcBef>
                <a:spcPct val="0"/>
              </a:spcBef>
            </a:pPr>
            <a:r>
              <a:rPr lang="en-US" sz="3000">
                <a:solidFill>
                  <a:srgbClr val="FFFFFF"/>
                </a:solidFill>
                <a:latin typeface="Arcade Gamer"/>
                <a:ea typeface="Arcade Gamer"/>
                <a:cs typeface="Arcade Gamer"/>
                <a:sym typeface="Arcade Gamer"/>
              </a:rPr>
              <a:t>OUR MEMBERS:</a:t>
            </a:r>
          </a:p>
        </p:txBody>
      </p:sp>
      <p:sp>
        <p:nvSpPr>
          <p:cNvPr name="TextBox 19" id="19"/>
          <p:cNvSpPr txBox="true"/>
          <p:nvPr/>
        </p:nvSpPr>
        <p:spPr>
          <a:xfrm rot="0">
            <a:off x="209118" y="7150368"/>
            <a:ext cx="3254122" cy="366257"/>
          </a:xfrm>
          <a:prstGeom prst="rect">
            <a:avLst/>
          </a:prstGeom>
        </p:spPr>
        <p:txBody>
          <a:bodyPr anchor="t" rtlCol="false" tIns="0" lIns="0" bIns="0" rIns="0">
            <a:spAutoFit/>
          </a:bodyPr>
          <a:lstStyle/>
          <a:p>
            <a:pPr algn="ctr">
              <a:lnSpc>
                <a:spcPts val="2989"/>
              </a:lnSpc>
            </a:pPr>
            <a:r>
              <a:rPr lang="en-US" sz="2135">
                <a:solidFill>
                  <a:srgbClr val="FFFFFF"/>
                </a:solidFill>
                <a:latin typeface="Disket Mono"/>
                <a:ea typeface="Disket Mono"/>
                <a:cs typeface="Disket Mono"/>
                <a:sym typeface="Disket Mono"/>
              </a:rPr>
              <a:t>KEEGAN</a:t>
            </a:r>
          </a:p>
        </p:txBody>
      </p:sp>
      <p:sp>
        <p:nvSpPr>
          <p:cNvPr name="TextBox 20" id="20"/>
          <p:cNvSpPr txBox="true"/>
          <p:nvPr/>
        </p:nvSpPr>
        <p:spPr>
          <a:xfrm rot="0">
            <a:off x="3752613" y="7127845"/>
            <a:ext cx="3254122" cy="366257"/>
          </a:xfrm>
          <a:prstGeom prst="rect">
            <a:avLst/>
          </a:prstGeom>
        </p:spPr>
        <p:txBody>
          <a:bodyPr anchor="t" rtlCol="false" tIns="0" lIns="0" bIns="0" rIns="0">
            <a:spAutoFit/>
          </a:bodyPr>
          <a:lstStyle/>
          <a:p>
            <a:pPr algn="ctr">
              <a:lnSpc>
                <a:spcPts val="2989"/>
              </a:lnSpc>
            </a:pPr>
            <a:r>
              <a:rPr lang="en-US" sz="2135">
                <a:solidFill>
                  <a:srgbClr val="FFFFFF"/>
                </a:solidFill>
                <a:latin typeface="Disket Mono"/>
                <a:ea typeface="Disket Mono"/>
                <a:cs typeface="Disket Mono"/>
                <a:sym typeface="Disket Mono"/>
              </a:rPr>
              <a:t>ANAS</a:t>
            </a:r>
          </a:p>
        </p:txBody>
      </p:sp>
      <p:sp>
        <p:nvSpPr>
          <p:cNvPr name="TextBox 21" id="21"/>
          <p:cNvSpPr txBox="true"/>
          <p:nvPr/>
        </p:nvSpPr>
        <p:spPr>
          <a:xfrm rot="0">
            <a:off x="7336163" y="7120053"/>
            <a:ext cx="3262529" cy="367081"/>
          </a:xfrm>
          <a:prstGeom prst="rect">
            <a:avLst/>
          </a:prstGeom>
        </p:spPr>
        <p:txBody>
          <a:bodyPr anchor="t" rtlCol="false" tIns="0" lIns="0" bIns="0" rIns="0">
            <a:spAutoFit/>
          </a:bodyPr>
          <a:lstStyle/>
          <a:p>
            <a:pPr algn="ctr">
              <a:lnSpc>
                <a:spcPts val="2997"/>
              </a:lnSpc>
            </a:pPr>
            <a:r>
              <a:rPr lang="en-US" sz="2140">
                <a:solidFill>
                  <a:srgbClr val="FFFFFF"/>
                </a:solidFill>
                <a:latin typeface="Disket Mono"/>
                <a:ea typeface="Disket Mono"/>
                <a:cs typeface="Disket Mono"/>
                <a:sym typeface="Disket Mono"/>
              </a:rPr>
              <a:t>PARSHVI</a:t>
            </a:r>
          </a:p>
        </p:txBody>
      </p:sp>
      <p:sp>
        <p:nvSpPr>
          <p:cNvPr name="TextBox 22" id="22"/>
          <p:cNvSpPr txBox="true"/>
          <p:nvPr/>
        </p:nvSpPr>
        <p:spPr>
          <a:xfrm rot="0">
            <a:off x="10922542" y="7119069"/>
            <a:ext cx="3252651" cy="366113"/>
          </a:xfrm>
          <a:prstGeom prst="rect">
            <a:avLst/>
          </a:prstGeom>
        </p:spPr>
        <p:txBody>
          <a:bodyPr anchor="t" rtlCol="false" tIns="0" lIns="0" bIns="0" rIns="0">
            <a:spAutoFit/>
          </a:bodyPr>
          <a:lstStyle/>
          <a:p>
            <a:pPr algn="ctr">
              <a:lnSpc>
                <a:spcPts val="2988"/>
              </a:lnSpc>
            </a:pPr>
            <a:r>
              <a:rPr lang="en-US" sz="2134">
                <a:solidFill>
                  <a:srgbClr val="FFFFFF"/>
                </a:solidFill>
                <a:latin typeface="Disket Mono"/>
                <a:ea typeface="Disket Mono"/>
                <a:cs typeface="Disket Mono"/>
                <a:sym typeface="Disket Mono"/>
              </a:rPr>
              <a:t>HUSAIN</a:t>
            </a:r>
          </a:p>
        </p:txBody>
      </p:sp>
      <p:sp>
        <p:nvSpPr>
          <p:cNvPr name="TextBox 23" id="23"/>
          <p:cNvSpPr txBox="true"/>
          <p:nvPr/>
        </p:nvSpPr>
        <p:spPr>
          <a:xfrm rot="0">
            <a:off x="1659634" y="2510570"/>
            <a:ext cx="7217666" cy="1296036"/>
          </a:xfrm>
          <a:prstGeom prst="rect">
            <a:avLst/>
          </a:prstGeom>
        </p:spPr>
        <p:txBody>
          <a:bodyPr anchor="t" rtlCol="false" tIns="0" lIns="0" bIns="0" rIns="0">
            <a:spAutoFit/>
          </a:bodyPr>
          <a:lstStyle/>
          <a:p>
            <a:pPr algn="l">
              <a:lnSpc>
                <a:spcPts val="9520"/>
              </a:lnSpc>
            </a:pPr>
            <a:r>
              <a:rPr lang="en-US" sz="8500">
                <a:solidFill>
                  <a:srgbClr val="FF63D8"/>
                </a:solidFill>
                <a:latin typeface="Arcade Gamer"/>
                <a:ea typeface="Arcade Gamer"/>
                <a:cs typeface="Arcade Gamer"/>
                <a:sym typeface="Arcade Gamer"/>
              </a:rPr>
              <a:t>TEAM</a:t>
            </a:r>
          </a:p>
        </p:txBody>
      </p:sp>
      <p:sp>
        <p:nvSpPr>
          <p:cNvPr name="Freeform 24" id="24" descr="pixelated brick wall segment"/>
          <p:cNvSpPr/>
          <p:nvPr/>
        </p:nvSpPr>
        <p:spPr>
          <a:xfrm flipH="false" flipV="false" rot="0">
            <a:off x="14508569" y="6441572"/>
            <a:ext cx="3252651" cy="490855"/>
          </a:xfrm>
          <a:custGeom>
            <a:avLst/>
            <a:gdLst/>
            <a:ahLst/>
            <a:cxnLst/>
            <a:rect r="r" b="b" t="t" l="l"/>
            <a:pathLst>
              <a:path h="490855" w="3252651">
                <a:moveTo>
                  <a:pt x="0" y="0"/>
                </a:moveTo>
                <a:lnTo>
                  <a:pt x="3252651" y="0"/>
                </a:lnTo>
                <a:lnTo>
                  <a:pt x="3252651" y="490855"/>
                </a:lnTo>
                <a:lnTo>
                  <a:pt x="0" y="4908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pic>
        <p:nvPicPr>
          <p:cNvPr name="Picture 25" id="25" descr="pixelated hammer slightly bouncing"/>
          <p:cNvPicPr>
            <a:picLocks noChangeAspect="true"/>
          </p:cNvPicPr>
          <p:nvPr/>
        </p:nvPicPr>
        <p:blipFill>
          <a:blip r:embed="rId15"/>
          <a:srcRect l="0" t="0" r="0" b="0"/>
          <a:stretch>
            <a:fillRect/>
          </a:stretch>
        </p:blipFill>
        <p:spPr>
          <a:xfrm flipH="false" flipV="false" rot="0">
            <a:off x="15792824" y="5309009"/>
            <a:ext cx="684140" cy="764403"/>
          </a:xfrm>
          <a:prstGeom prst="rect">
            <a:avLst/>
          </a:prstGeom>
        </p:spPr>
      </p:pic>
      <p:sp>
        <p:nvSpPr>
          <p:cNvPr name="TextBox 26" id="26"/>
          <p:cNvSpPr txBox="true"/>
          <p:nvPr/>
        </p:nvSpPr>
        <p:spPr>
          <a:xfrm rot="0">
            <a:off x="14508569" y="7119069"/>
            <a:ext cx="3252651" cy="366113"/>
          </a:xfrm>
          <a:prstGeom prst="rect">
            <a:avLst/>
          </a:prstGeom>
        </p:spPr>
        <p:txBody>
          <a:bodyPr anchor="t" rtlCol="false" tIns="0" lIns="0" bIns="0" rIns="0">
            <a:spAutoFit/>
          </a:bodyPr>
          <a:lstStyle/>
          <a:p>
            <a:pPr algn="ctr">
              <a:lnSpc>
                <a:spcPts val="2988"/>
              </a:lnSpc>
            </a:pPr>
            <a:r>
              <a:rPr lang="en-US" sz="2134">
                <a:solidFill>
                  <a:srgbClr val="FFFFFF"/>
                </a:solidFill>
                <a:latin typeface="Disket Mono"/>
                <a:ea typeface="Disket Mono"/>
                <a:cs typeface="Disket Mono"/>
                <a:sym typeface="Disket Mono"/>
              </a:rPr>
              <a:t>SHITIZ</a:t>
            </a:r>
          </a:p>
        </p:txBody>
      </p:sp>
      <p:grpSp>
        <p:nvGrpSpPr>
          <p:cNvPr name="Group 27" id="27"/>
          <p:cNvGrpSpPr/>
          <p:nvPr/>
        </p:nvGrpSpPr>
        <p:grpSpPr>
          <a:xfrm rot="0">
            <a:off x="2689104" y="737377"/>
            <a:ext cx="862336" cy="327152"/>
            <a:chOff x="0" y="0"/>
            <a:chExt cx="1149782" cy="436203"/>
          </a:xfrm>
        </p:grpSpPr>
        <p:sp>
          <p:nvSpPr>
            <p:cNvPr name="TextBox 28" id="28"/>
            <p:cNvSpPr txBox="true"/>
            <p:nvPr/>
          </p:nvSpPr>
          <p:spPr>
            <a:xfrm rot="0">
              <a:off x="367030" y="-9525"/>
              <a:ext cx="782752" cy="445728"/>
            </a:xfrm>
            <a:prstGeom prst="rect">
              <a:avLst/>
            </a:prstGeom>
          </p:spPr>
          <p:txBody>
            <a:bodyPr anchor="t" rtlCol="false" tIns="0" lIns="0" bIns="0" rIns="0">
              <a:spAutoFit/>
            </a:bodyPr>
            <a:lstStyle/>
            <a:p>
              <a:pPr algn="ctr">
                <a:lnSpc>
                  <a:spcPts val="2463"/>
                </a:lnSpc>
              </a:pPr>
              <a:r>
                <a:rPr lang="en-US" sz="2199">
                  <a:solidFill>
                    <a:srgbClr val="FFFFFF"/>
                  </a:solidFill>
                  <a:latin typeface="Arcade Gamer"/>
                  <a:ea typeface="Arcade Gamer"/>
                  <a:cs typeface="Arcade Gamer"/>
                  <a:sym typeface="Arcade Gamer"/>
                </a:rPr>
                <a:t>1</a:t>
              </a:r>
            </a:p>
          </p:txBody>
        </p:sp>
        <p:sp>
          <p:nvSpPr>
            <p:cNvPr name="Freeform 29" id="29"/>
            <p:cNvSpPr/>
            <p:nvPr/>
          </p:nvSpPr>
          <p:spPr>
            <a:xfrm flipH="false" flipV="false" rot="0">
              <a:off x="0" y="20313"/>
              <a:ext cx="367030" cy="332329"/>
            </a:xfrm>
            <a:custGeom>
              <a:avLst/>
              <a:gdLst/>
              <a:ahLst/>
              <a:cxnLst/>
              <a:rect r="r" b="b" t="t" l="l"/>
              <a:pathLst>
                <a:path h="332329" w="367030">
                  <a:moveTo>
                    <a:pt x="0" y="0"/>
                  </a:moveTo>
                  <a:lnTo>
                    <a:pt x="367030" y="0"/>
                  </a:lnTo>
                  <a:lnTo>
                    <a:pt x="367030" y="332329"/>
                  </a:lnTo>
                  <a:lnTo>
                    <a:pt x="0" y="33232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grpSp>
      <p:pic>
        <p:nvPicPr>
          <p:cNvPr name="Picture 30" id="30" descr="pixelated tornado spinning"/>
          <p:cNvPicPr>
            <a:picLocks noChangeAspect="true"/>
          </p:cNvPicPr>
          <p:nvPr/>
        </p:nvPicPr>
        <p:blipFill>
          <a:blip r:embed="rId18"/>
          <a:srcRect l="0" t="0" r="0" b="0"/>
          <a:stretch>
            <a:fillRect/>
          </a:stretch>
        </p:blipFill>
        <p:spPr>
          <a:xfrm flipH="false" flipV="false" rot="0">
            <a:off x="4803055" y="5174373"/>
            <a:ext cx="969131" cy="1049892"/>
          </a:xfrm>
          <a:prstGeom prst="rect">
            <a:avLst/>
          </a:prstGeom>
        </p:spPr>
      </p:pic>
      <p:pic>
        <p:nvPicPr>
          <p:cNvPr name="Picture 31" id="31" descr="pixelated skull slightly bouncing"/>
          <p:cNvPicPr>
            <a:picLocks noChangeAspect="true"/>
          </p:cNvPicPr>
          <p:nvPr/>
        </p:nvPicPr>
        <p:blipFill>
          <a:blip r:embed="rId19"/>
          <a:srcRect l="0" t="0" r="0" b="0"/>
          <a:stretch>
            <a:fillRect/>
          </a:stretch>
        </p:blipFill>
        <p:spPr>
          <a:xfrm flipH="false" flipV="false" rot="0">
            <a:off x="12206439" y="5309009"/>
            <a:ext cx="789095" cy="837407"/>
          </a:xfrm>
          <a:prstGeom prst="rect">
            <a:avLst/>
          </a:prstGeom>
        </p:spPr>
      </p:pic>
      <p:pic>
        <p:nvPicPr>
          <p:cNvPr name="Picture 32" id="32" descr="pixelated fire slightly moving "/>
          <p:cNvPicPr>
            <a:picLocks noChangeAspect="true"/>
          </p:cNvPicPr>
          <p:nvPr/>
        </p:nvPicPr>
        <p:blipFill>
          <a:blip r:embed="rId20"/>
          <a:srcRect l="0" t="0" r="0" b="0"/>
          <a:stretch>
            <a:fillRect/>
          </a:stretch>
        </p:blipFill>
        <p:spPr>
          <a:xfrm flipH="false" flipV="false" rot="0">
            <a:off x="8667787" y="4866682"/>
            <a:ext cx="640495" cy="1279734"/>
          </a:xfrm>
          <a:prstGeom prst="rect">
            <a:avLst/>
          </a:prstGeom>
        </p:spPr>
      </p:pic>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92985" y="-30963"/>
            <a:ext cx="18473970" cy="10391608"/>
          </a:xfrm>
          <a:custGeom>
            <a:avLst/>
            <a:gdLst/>
            <a:ahLst/>
            <a:cxnLst/>
            <a:rect r="r" b="b" t="t" l="l"/>
            <a:pathLst>
              <a:path h="10391608" w="18473970">
                <a:moveTo>
                  <a:pt x="0" y="0"/>
                </a:moveTo>
                <a:lnTo>
                  <a:pt x="18473970" y="0"/>
                </a:lnTo>
                <a:lnTo>
                  <a:pt x="18473970" y="10391608"/>
                </a:lnTo>
                <a:lnTo>
                  <a:pt x="0" y="10391608"/>
                </a:lnTo>
                <a:lnTo>
                  <a:pt x="0" y="0"/>
                </a:lnTo>
                <a:close/>
              </a:path>
            </a:pathLst>
          </a:custGeom>
          <a:blipFill>
            <a:blip r:embed="rId2">
              <a:alphaModFix amt="1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52500" y="2622150"/>
            <a:ext cx="4970490" cy="7335481"/>
          </a:xfrm>
          <a:custGeom>
            <a:avLst/>
            <a:gdLst/>
            <a:ahLst/>
            <a:cxnLst/>
            <a:rect r="r" b="b" t="t" l="l"/>
            <a:pathLst>
              <a:path h="7335481" w="4970490">
                <a:moveTo>
                  <a:pt x="0" y="0"/>
                </a:moveTo>
                <a:lnTo>
                  <a:pt x="4970490" y="0"/>
                </a:lnTo>
                <a:lnTo>
                  <a:pt x="4970490" y="7335482"/>
                </a:lnTo>
                <a:lnTo>
                  <a:pt x="0" y="7335482"/>
                </a:lnTo>
                <a:lnTo>
                  <a:pt x="0" y="0"/>
                </a:lnTo>
                <a:close/>
              </a:path>
            </a:pathLst>
          </a:custGeom>
          <a:blipFill>
            <a:blip r:embed="rId4"/>
            <a:stretch>
              <a:fillRect l="0" t="0" r="0" b="0"/>
            </a:stretch>
          </a:blipFill>
        </p:spPr>
      </p:sp>
      <p:sp>
        <p:nvSpPr>
          <p:cNvPr name="Freeform 4" id="4" descr="pixelated five hearts"/>
          <p:cNvSpPr/>
          <p:nvPr/>
        </p:nvSpPr>
        <p:spPr>
          <a:xfrm flipH="false" flipV="false" rot="0">
            <a:off x="14457381" y="719461"/>
            <a:ext cx="2193866" cy="362985"/>
          </a:xfrm>
          <a:custGeom>
            <a:avLst/>
            <a:gdLst/>
            <a:ahLst/>
            <a:cxnLst/>
            <a:rect r="r" b="b" t="t" l="l"/>
            <a:pathLst>
              <a:path h="362985" w="2193866">
                <a:moveTo>
                  <a:pt x="0" y="0"/>
                </a:moveTo>
                <a:lnTo>
                  <a:pt x="2193866" y="0"/>
                </a:lnTo>
                <a:lnTo>
                  <a:pt x="2193866" y="362985"/>
                </a:lnTo>
                <a:lnTo>
                  <a:pt x="0" y="36298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descr="pixelated Menu button"/>
          <p:cNvSpPr/>
          <p:nvPr/>
        </p:nvSpPr>
        <p:spPr>
          <a:xfrm flipH="false" flipV="false" rot="0">
            <a:off x="1028700" y="668737"/>
            <a:ext cx="1082363" cy="464432"/>
          </a:xfrm>
          <a:custGeom>
            <a:avLst/>
            <a:gdLst/>
            <a:ahLst/>
            <a:cxnLst/>
            <a:rect r="r" b="b" t="t" l="l"/>
            <a:pathLst>
              <a:path h="464432" w="1082363">
                <a:moveTo>
                  <a:pt x="0" y="0"/>
                </a:moveTo>
                <a:lnTo>
                  <a:pt x="1082363" y="0"/>
                </a:lnTo>
                <a:lnTo>
                  <a:pt x="1082363" y="464432"/>
                </a:lnTo>
                <a:lnTo>
                  <a:pt x="0" y="46443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6" id="6"/>
          <p:cNvGrpSpPr/>
          <p:nvPr/>
        </p:nvGrpSpPr>
        <p:grpSpPr>
          <a:xfrm rot="0">
            <a:off x="2689104" y="737377"/>
            <a:ext cx="862336" cy="327152"/>
            <a:chOff x="0" y="0"/>
            <a:chExt cx="1149782" cy="436203"/>
          </a:xfrm>
        </p:grpSpPr>
        <p:sp>
          <p:nvSpPr>
            <p:cNvPr name="TextBox 7" id="7"/>
            <p:cNvSpPr txBox="true"/>
            <p:nvPr/>
          </p:nvSpPr>
          <p:spPr>
            <a:xfrm rot="0">
              <a:off x="367030" y="-9525"/>
              <a:ext cx="782752" cy="445728"/>
            </a:xfrm>
            <a:prstGeom prst="rect">
              <a:avLst/>
            </a:prstGeom>
          </p:spPr>
          <p:txBody>
            <a:bodyPr anchor="t" rtlCol="false" tIns="0" lIns="0" bIns="0" rIns="0">
              <a:spAutoFit/>
            </a:bodyPr>
            <a:lstStyle/>
            <a:p>
              <a:pPr algn="ctr">
                <a:lnSpc>
                  <a:spcPts val="2463"/>
                </a:lnSpc>
              </a:pPr>
              <a:r>
                <a:rPr lang="en-US" sz="2199">
                  <a:solidFill>
                    <a:srgbClr val="FFFFFF"/>
                  </a:solidFill>
                  <a:latin typeface="Arcade Gamer"/>
                  <a:ea typeface="Arcade Gamer"/>
                  <a:cs typeface="Arcade Gamer"/>
                  <a:sym typeface="Arcade Gamer"/>
                </a:rPr>
                <a:t>19</a:t>
              </a:r>
            </a:p>
          </p:txBody>
        </p:sp>
        <p:sp>
          <p:nvSpPr>
            <p:cNvPr name="Freeform 8" id="8"/>
            <p:cNvSpPr/>
            <p:nvPr/>
          </p:nvSpPr>
          <p:spPr>
            <a:xfrm flipH="false" flipV="false" rot="0">
              <a:off x="0" y="20313"/>
              <a:ext cx="367030" cy="332329"/>
            </a:xfrm>
            <a:custGeom>
              <a:avLst/>
              <a:gdLst/>
              <a:ahLst/>
              <a:cxnLst/>
              <a:rect r="r" b="b" t="t" l="l"/>
              <a:pathLst>
                <a:path h="332329" w="367030">
                  <a:moveTo>
                    <a:pt x="0" y="0"/>
                  </a:moveTo>
                  <a:lnTo>
                    <a:pt x="367030" y="0"/>
                  </a:lnTo>
                  <a:lnTo>
                    <a:pt x="367030" y="332329"/>
                  </a:lnTo>
                  <a:lnTo>
                    <a:pt x="0" y="33232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sp>
        <p:nvSpPr>
          <p:cNvPr name="TextBox 9" id="9"/>
          <p:cNvSpPr txBox="true"/>
          <p:nvPr/>
        </p:nvSpPr>
        <p:spPr>
          <a:xfrm rot="0">
            <a:off x="1231720" y="1161744"/>
            <a:ext cx="15638591" cy="898431"/>
          </a:xfrm>
          <a:prstGeom prst="rect">
            <a:avLst/>
          </a:prstGeom>
        </p:spPr>
        <p:txBody>
          <a:bodyPr anchor="t" rtlCol="false" tIns="0" lIns="0" bIns="0" rIns="0">
            <a:spAutoFit/>
          </a:bodyPr>
          <a:lstStyle/>
          <a:p>
            <a:pPr algn="ctr">
              <a:lnSpc>
                <a:spcPts val="6507"/>
              </a:lnSpc>
            </a:pPr>
            <a:r>
              <a:rPr lang="en-US" sz="5810">
                <a:solidFill>
                  <a:srgbClr val="FF63D8"/>
                </a:solidFill>
                <a:latin typeface="Arcade Gamer"/>
                <a:ea typeface="Arcade Gamer"/>
                <a:cs typeface="Arcade Gamer"/>
                <a:sym typeface="Arcade Gamer"/>
              </a:rPr>
              <a:t>CONCEPTS USED</a:t>
            </a:r>
          </a:p>
        </p:txBody>
      </p:sp>
      <p:sp>
        <p:nvSpPr>
          <p:cNvPr name="TextBox 10" id="10"/>
          <p:cNvSpPr txBox="true"/>
          <p:nvPr/>
        </p:nvSpPr>
        <p:spPr>
          <a:xfrm rot="0">
            <a:off x="1493682" y="3020232"/>
            <a:ext cx="3317058" cy="700659"/>
          </a:xfrm>
          <a:prstGeom prst="rect">
            <a:avLst/>
          </a:prstGeom>
        </p:spPr>
        <p:txBody>
          <a:bodyPr anchor="t" rtlCol="false" tIns="0" lIns="0" bIns="0" rIns="0">
            <a:spAutoFit/>
          </a:bodyPr>
          <a:lstStyle/>
          <a:p>
            <a:pPr algn="ctr">
              <a:lnSpc>
                <a:spcPts val="2687"/>
              </a:lnSpc>
              <a:spcBef>
                <a:spcPct val="0"/>
              </a:spcBef>
            </a:pPr>
            <a:r>
              <a:rPr lang="en-US" sz="2399">
                <a:solidFill>
                  <a:srgbClr val="000000"/>
                </a:solidFill>
                <a:latin typeface="Arcade Gamer"/>
                <a:ea typeface="Arcade Gamer"/>
                <a:cs typeface="Arcade Gamer"/>
                <a:sym typeface="Arcade Gamer"/>
              </a:rPr>
              <a:t>OPERATIONS RESEARCH</a:t>
            </a:r>
          </a:p>
        </p:txBody>
      </p:sp>
      <p:sp>
        <p:nvSpPr>
          <p:cNvPr name="TextBox 11" id="11"/>
          <p:cNvSpPr txBox="true"/>
          <p:nvPr/>
        </p:nvSpPr>
        <p:spPr>
          <a:xfrm rot="0">
            <a:off x="1998030" y="4502023"/>
            <a:ext cx="2244486" cy="700659"/>
          </a:xfrm>
          <a:prstGeom prst="rect">
            <a:avLst/>
          </a:prstGeom>
        </p:spPr>
        <p:txBody>
          <a:bodyPr anchor="t" rtlCol="false" tIns="0" lIns="0" bIns="0" rIns="0">
            <a:spAutoFit/>
          </a:bodyPr>
          <a:lstStyle/>
          <a:p>
            <a:pPr algn="ctr">
              <a:lnSpc>
                <a:spcPts val="2687"/>
              </a:lnSpc>
              <a:spcBef>
                <a:spcPct val="0"/>
              </a:spcBef>
            </a:pPr>
            <a:r>
              <a:rPr lang="en-US" sz="2399">
                <a:solidFill>
                  <a:srgbClr val="000000"/>
                </a:solidFill>
                <a:latin typeface="Arcade Gamer"/>
                <a:ea typeface="Arcade Gamer"/>
                <a:cs typeface="Arcade Gamer"/>
                <a:sym typeface="Arcade Gamer"/>
              </a:rPr>
              <a:t>GAME THEORY</a:t>
            </a:r>
          </a:p>
        </p:txBody>
      </p:sp>
      <p:sp>
        <p:nvSpPr>
          <p:cNvPr name="TextBox 12" id="12"/>
          <p:cNvSpPr txBox="true"/>
          <p:nvPr/>
        </p:nvSpPr>
        <p:spPr>
          <a:xfrm rot="0">
            <a:off x="1701311" y="6001620"/>
            <a:ext cx="2780772" cy="700659"/>
          </a:xfrm>
          <a:prstGeom prst="rect">
            <a:avLst/>
          </a:prstGeom>
        </p:spPr>
        <p:txBody>
          <a:bodyPr anchor="t" rtlCol="false" tIns="0" lIns="0" bIns="0" rIns="0">
            <a:spAutoFit/>
          </a:bodyPr>
          <a:lstStyle/>
          <a:p>
            <a:pPr algn="ctr">
              <a:lnSpc>
                <a:spcPts val="2687"/>
              </a:lnSpc>
              <a:spcBef>
                <a:spcPct val="0"/>
              </a:spcBef>
            </a:pPr>
            <a:r>
              <a:rPr lang="en-US" sz="2399">
                <a:solidFill>
                  <a:srgbClr val="000000"/>
                </a:solidFill>
                <a:latin typeface="Arcade Gamer"/>
                <a:ea typeface="Arcade Gamer"/>
                <a:cs typeface="Arcade Gamer"/>
                <a:sym typeface="Arcade Gamer"/>
              </a:rPr>
              <a:t> PATHFINDING ALGORITHMS</a:t>
            </a:r>
          </a:p>
        </p:txBody>
      </p:sp>
      <p:sp>
        <p:nvSpPr>
          <p:cNvPr name="TextBox 13" id="13"/>
          <p:cNvSpPr txBox="true"/>
          <p:nvPr/>
        </p:nvSpPr>
        <p:spPr>
          <a:xfrm rot="0">
            <a:off x="1778537" y="7501217"/>
            <a:ext cx="2899748" cy="700659"/>
          </a:xfrm>
          <a:prstGeom prst="rect">
            <a:avLst/>
          </a:prstGeom>
        </p:spPr>
        <p:txBody>
          <a:bodyPr anchor="t" rtlCol="false" tIns="0" lIns="0" bIns="0" rIns="0">
            <a:spAutoFit/>
          </a:bodyPr>
          <a:lstStyle/>
          <a:p>
            <a:pPr algn="ctr">
              <a:lnSpc>
                <a:spcPts val="2687"/>
              </a:lnSpc>
              <a:spcBef>
                <a:spcPct val="0"/>
              </a:spcBef>
            </a:pPr>
            <a:r>
              <a:rPr lang="en-US" sz="2399">
                <a:solidFill>
                  <a:srgbClr val="000000"/>
                </a:solidFill>
                <a:latin typeface="Arcade Gamer"/>
                <a:ea typeface="Arcade Gamer"/>
                <a:cs typeface="Arcade Gamer"/>
                <a:sym typeface="Arcade Gamer"/>
              </a:rPr>
              <a:t>EXPECTED VALUE</a:t>
            </a:r>
          </a:p>
        </p:txBody>
      </p:sp>
      <p:sp>
        <p:nvSpPr>
          <p:cNvPr name="TextBox 14" id="14"/>
          <p:cNvSpPr txBox="true"/>
          <p:nvPr/>
        </p:nvSpPr>
        <p:spPr>
          <a:xfrm rot="0">
            <a:off x="1868505" y="8951849"/>
            <a:ext cx="2503535" cy="700659"/>
          </a:xfrm>
          <a:prstGeom prst="rect">
            <a:avLst/>
          </a:prstGeom>
        </p:spPr>
        <p:txBody>
          <a:bodyPr anchor="t" rtlCol="false" tIns="0" lIns="0" bIns="0" rIns="0">
            <a:spAutoFit/>
          </a:bodyPr>
          <a:lstStyle/>
          <a:p>
            <a:pPr algn="ctr">
              <a:lnSpc>
                <a:spcPts val="2687"/>
              </a:lnSpc>
              <a:spcBef>
                <a:spcPct val="0"/>
              </a:spcBef>
            </a:pPr>
            <a:r>
              <a:rPr lang="en-US" sz="2399">
                <a:solidFill>
                  <a:srgbClr val="000000"/>
                </a:solidFill>
                <a:latin typeface="Arcade Gamer"/>
                <a:ea typeface="Arcade Gamer"/>
                <a:cs typeface="Arcade Gamer"/>
                <a:sym typeface="Arcade Gamer"/>
              </a:rPr>
              <a:t>GRAPH THEORY</a:t>
            </a:r>
          </a:p>
        </p:txBody>
      </p:sp>
      <p:sp>
        <p:nvSpPr>
          <p:cNvPr name="TextBox 15" id="15"/>
          <p:cNvSpPr txBox="true"/>
          <p:nvPr/>
        </p:nvSpPr>
        <p:spPr>
          <a:xfrm rot="0">
            <a:off x="6501260" y="9011031"/>
            <a:ext cx="10584900" cy="641477"/>
          </a:xfrm>
          <a:prstGeom prst="rect">
            <a:avLst/>
          </a:prstGeom>
        </p:spPr>
        <p:txBody>
          <a:bodyPr anchor="t" rtlCol="false" tIns="0" lIns="0" bIns="0" rIns="0">
            <a:spAutoFit/>
          </a:bodyPr>
          <a:lstStyle/>
          <a:p>
            <a:pPr algn="ctr">
              <a:lnSpc>
                <a:spcPts val="2463"/>
              </a:lnSpc>
              <a:spcBef>
                <a:spcPct val="0"/>
              </a:spcBef>
            </a:pPr>
            <a:r>
              <a:rPr lang="en-US" sz="2199">
                <a:solidFill>
                  <a:srgbClr val="FFFFFF"/>
                </a:solidFill>
                <a:latin typeface="Arcade Gamer"/>
                <a:ea typeface="Arcade Gamer"/>
                <a:cs typeface="Arcade Gamer"/>
                <a:sym typeface="Arcade Gamer"/>
              </a:rPr>
              <a:t>USED FOR PATHFINDING.</a:t>
            </a:r>
          </a:p>
          <a:p>
            <a:pPr algn="ctr">
              <a:lnSpc>
                <a:spcPts val="2463"/>
              </a:lnSpc>
              <a:spcBef>
                <a:spcPct val="0"/>
              </a:spcBef>
            </a:pPr>
            <a:r>
              <a:rPr lang="en-US" sz="2199">
                <a:solidFill>
                  <a:srgbClr val="FFFFFF"/>
                </a:solidFill>
                <a:latin typeface="Arcade Gamer"/>
                <a:ea typeface="Arcade Gamer"/>
                <a:cs typeface="Arcade Gamer"/>
                <a:sym typeface="Arcade Gamer"/>
              </a:rPr>
              <a:t>HELPS FIND SHORTEST OR LEAST-COST PATHS IN GAMES.</a:t>
            </a:r>
          </a:p>
        </p:txBody>
      </p:sp>
      <p:sp>
        <p:nvSpPr>
          <p:cNvPr name="TextBox 16" id="16"/>
          <p:cNvSpPr txBox="true"/>
          <p:nvPr/>
        </p:nvSpPr>
        <p:spPr>
          <a:xfrm rot="0">
            <a:off x="6367403" y="7663923"/>
            <a:ext cx="10911483" cy="336677"/>
          </a:xfrm>
          <a:prstGeom prst="rect">
            <a:avLst/>
          </a:prstGeom>
        </p:spPr>
        <p:txBody>
          <a:bodyPr anchor="t" rtlCol="false" tIns="0" lIns="0" bIns="0" rIns="0">
            <a:spAutoFit/>
          </a:bodyPr>
          <a:lstStyle/>
          <a:p>
            <a:pPr algn="ctr">
              <a:lnSpc>
                <a:spcPts val="2463"/>
              </a:lnSpc>
              <a:spcBef>
                <a:spcPct val="0"/>
              </a:spcBef>
            </a:pPr>
            <a:r>
              <a:rPr lang="en-US" sz="2199">
                <a:solidFill>
                  <a:srgbClr val="FFFFFF"/>
                </a:solidFill>
                <a:latin typeface="Arcade Gamer"/>
                <a:ea typeface="Arcade Gamer"/>
                <a:cs typeface="Arcade Gamer"/>
                <a:sym typeface="Arcade Gamer"/>
              </a:rPr>
              <a:t>USED TO DETERMINE THE BEST CHOICE UNDER UNCERTAINTY.</a:t>
            </a:r>
          </a:p>
        </p:txBody>
      </p:sp>
      <p:sp>
        <p:nvSpPr>
          <p:cNvPr name="TextBox 17" id="17"/>
          <p:cNvSpPr txBox="true"/>
          <p:nvPr/>
        </p:nvSpPr>
        <p:spPr>
          <a:xfrm rot="0">
            <a:off x="6221577" y="6012015"/>
            <a:ext cx="10864583" cy="641477"/>
          </a:xfrm>
          <a:prstGeom prst="rect">
            <a:avLst/>
          </a:prstGeom>
        </p:spPr>
        <p:txBody>
          <a:bodyPr anchor="t" rtlCol="false" tIns="0" lIns="0" bIns="0" rIns="0">
            <a:spAutoFit/>
          </a:bodyPr>
          <a:lstStyle/>
          <a:p>
            <a:pPr algn="ctr">
              <a:lnSpc>
                <a:spcPts val="2463"/>
              </a:lnSpc>
              <a:spcBef>
                <a:spcPct val="0"/>
              </a:spcBef>
            </a:pPr>
            <a:r>
              <a:rPr lang="en-US" sz="2199">
                <a:solidFill>
                  <a:srgbClr val="FFFFFF"/>
                </a:solidFill>
                <a:latin typeface="Arcade Gamer"/>
                <a:ea typeface="Arcade Gamer"/>
                <a:cs typeface="Arcade Gamer"/>
                <a:sym typeface="Arcade Gamer"/>
              </a:rPr>
              <a:t>OPTIMIZATION ENSURES AI MAKES "SMART" MOVES.</a:t>
            </a:r>
          </a:p>
          <a:p>
            <a:pPr algn="ctr">
              <a:lnSpc>
                <a:spcPts val="2463"/>
              </a:lnSpc>
              <a:spcBef>
                <a:spcPct val="0"/>
              </a:spcBef>
            </a:pPr>
            <a:r>
              <a:rPr lang="en-US" sz="2199">
                <a:solidFill>
                  <a:srgbClr val="FFFFFF"/>
                </a:solidFill>
                <a:latin typeface="Arcade Gamer"/>
                <a:ea typeface="Arcade Gamer"/>
                <a:cs typeface="Arcade Gamer"/>
                <a:sym typeface="Arcade Gamer"/>
              </a:rPr>
              <a:t>DONE USING A* ALGORITHMS.</a:t>
            </a:r>
          </a:p>
        </p:txBody>
      </p:sp>
      <p:sp>
        <p:nvSpPr>
          <p:cNvPr name="TextBox 18" id="18"/>
          <p:cNvSpPr txBox="true"/>
          <p:nvPr/>
        </p:nvSpPr>
        <p:spPr>
          <a:xfrm rot="0">
            <a:off x="6386988" y="4379938"/>
            <a:ext cx="10872312" cy="641477"/>
          </a:xfrm>
          <a:prstGeom prst="rect">
            <a:avLst/>
          </a:prstGeom>
        </p:spPr>
        <p:txBody>
          <a:bodyPr anchor="t" rtlCol="false" tIns="0" lIns="0" bIns="0" rIns="0">
            <a:spAutoFit/>
          </a:bodyPr>
          <a:lstStyle/>
          <a:p>
            <a:pPr algn="ctr">
              <a:lnSpc>
                <a:spcPts val="2463"/>
              </a:lnSpc>
              <a:spcBef>
                <a:spcPct val="0"/>
              </a:spcBef>
            </a:pPr>
            <a:r>
              <a:rPr lang="en-US" sz="2199">
                <a:solidFill>
                  <a:srgbClr val="FFFFFF"/>
                </a:solidFill>
                <a:latin typeface="Arcade Gamer"/>
                <a:ea typeface="Arcade Gamer"/>
                <a:cs typeface="Arcade Gamer"/>
                <a:sym typeface="Arcade Gamer"/>
              </a:rPr>
              <a:t>INVOLVES </a:t>
            </a:r>
            <a:r>
              <a:rPr lang="en-US" sz="2199">
                <a:solidFill>
                  <a:srgbClr val="FFFFFF"/>
                </a:solidFill>
                <a:latin typeface="Arcade Gamer"/>
                <a:ea typeface="Arcade Gamer"/>
                <a:cs typeface="Arcade Gamer"/>
                <a:sym typeface="Arcade Gamer"/>
              </a:rPr>
              <a:t>STRATEGIC DECISION-MAKING.</a:t>
            </a:r>
          </a:p>
          <a:p>
            <a:pPr algn="ctr">
              <a:lnSpc>
                <a:spcPts val="2463"/>
              </a:lnSpc>
              <a:spcBef>
                <a:spcPct val="0"/>
              </a:spcBef>
            </a:pPr>
            <a:r>
              <a:rPr lang="en-US" sz="2199">
                <a:solidFill>
                  <a:srgbClr val="FFFFFF"/>
                </a:solidFill>
                <a:latin typeface="Arcade Gamer"/>
                <a:ea typeface="Arcade Gamer"/>
                <a:cs typeface="Arcade Gamer"/>
                <a:sym typeface="Arcade Gamer"/>
              </a:rPr>
              <a:t> PREDICTING OPPONENT BEHAVIOR AND COUNTERING IT.</a:t>
            </a:r>
          </a:p>
        </p:txBody>
      </p:sp>
      <p:sp>
        <p:nvSpPr>
          <p:cNvPr name="TextBox 19" id="19"/>
          <p:cNvSpPr txBox="true"/>
          <p:nvPr/>
        </p:nvSpPr>
        <p:spPr>
          <a:xfrm rot="0">
            <a:off x="6289238" y="2875506"/>
            <a:ext cx="11140701" cy="641477"/>
          </a:xfrm>
          <a:prstGeom prst="rect">
            <a:avLst/>
          </a:prstGeom>
        </p:spPr>
        <p:txBody>
          <a:bodyPr anchor="t" rtlCol="false" tIns="0" lIns="0" bIns="0" rIns="0">
            <a:spAutoFit/>
          </a:bodyPr>
          <a:lstStyle/>
          <a:p>
            <a:pPr algn="ctr">
              <a:lnSpc>
                <a:spcPts val="2463"/>
              </a:lnSpc>
              <a:spcBef>
                <a:spcPct val="0"/>
              </a:spcBef>
            </a:pPr>
            <a:r>
              <a:rPr lang="en-US" sz="2199">
                <a:solidFill>
                  <a:srgbClr val="FFFFFF"/>
                </a:solidFill>
                <a:latin typeface="Arcade Gamer"/>
                <a:ea typeface="Arcade Gamer"/>
                <a:cs typeface="Arcade Gamer"/>
                <a:sym typeface="Arcade Gamer"/>
              </a:rPr>
              <a:t>MAXIMIZING DAMAGE OUTPUT GIVEN RESOURCE CONSTRAINTS.</a:t>
            </a:r>
          </a:p>
          <a:p>
            <a:pPr algn="ctr">
              <a:lnSpc>
                <a:spcPts val="2463"/>
              </a:lnSpc>
              <a:spcBef>
                <a:spcPct val="0"/>
              </a:spcBef>
            </a:pPr>
            <a:r>
              <a:rPr lang="en-US" sz="2199">
                <a:solidFill>
                  <a:srgbClr val="FFFFFF"/>
                </a:solidFill>
                <a:latin typeface="Arcade Gamer"/>
                <a:ea typeface="Arcade Gamer"/>
                <a:cs typeface="Arcade Gamer"/>
                <a:sym typeface="Arcade Gamer"/>
              </a:rPr>
              <a:t>REPRESENTED BY LINEAR EQUATIONS OR INEQUALITIES.</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112035" y="-30963"/>
            <a:ext cx="18473970" cy="10391608"/>
          </a:xfrm>
          <a:custGeom>
            <a:avLst/>
            <a:gdLst/>
            <a:ahLst/>
            <a:cxnLst/>
            <a:rect r="r" b="b" t="t" l="l"/>
            <a:pathLst>
              <a:path h="10391608" w="18473970">
                <a:moveTo>
                  <a:pt x="0" y="0"/>
                </a:moveTo>
                <a:lnTo>
                  <a:pt x="18473970" y="0"/>
                </a:lnTo>
                <a:lnTo>
                  <a:pt x="18473970" y="10391608"/>
                </a:lnTo>
                <a:lnTo>
                  <a:pt x="0" y="10391608"/>
                </a:lnTo>
                <a:lnTo>
                  <a:pt x="0" y="0"/>
                </a:lnTo>
                <a:close/>
              </a:path>
            </a:pathLst>
          </a:custGeom>
          <a:blipFill>
            <a:blip r:embed="rId2">
              <a:alphaModFix amt="14000"/>
              <a:extLst>
                <a:ext uri="{96DAC541-7B7A-43D3-8B79-37D633B846F1}">
                  <asvg:svgBlip xmlns:asvg="http://schemas.microsoft.com/office/drawing/2016/SVG/main" r:embed="rId3"/>
                </a:ext>
              </a:extLst>
            </a:blip>
            <a:stretch>
              <a:fillRect l="0" t="0" r="0" b="0"/>
            </a:stretch>
          </a:blipFill>
        </p:spPr>
      </p:sp>
      <p:sp>
        <p:nvSpPr>
          <p:cNvPr name="Freeform 3" id="3" descr="pixelated five hearts"/>
          <p:cNvSpPr/>
          <p:nvPr/>
        </p:nvSpPr>
        <p:spPr>
          <a:xfrm flipH="false" flipV="false" rot="0">
            <a:off x="14457381" y="719461"/>
            <a:ext cx="2193866" cy="362985"/>
          </a:xfrm>
          <a:custGeom>
            <a:avLst/>
            <a:gdLst/>
            <a:ahLst/>
            <a:cxnLst/>
            <a:rect r="r" b="b" t="t" l="l"/>
            <a:pathLst>
              <a:path h="362985" w="2193866">
                <a:moveTo>
                  <a:pt x="0" y="0"/>
                </a:moveTo>
                <a:lnTo>
                  <a:pt x="2193866" y="0"/>
                </a:lnTo>
                <a:lnTo>
                  <a:pt x="2193866" y="362985"/>
                </a:lnTo>
                <a:lnTo>
                  <a:pt x="0" y="3629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descr="pixelated Menu button"/>
          <p:cNvSpPr/>
          <p:nvPr/>
        </p:nvSpPr>
        <p:spPr>
          <a:xfrm flipH="false" flipV="false" rot="0">
            <a:off x="1028700" y="668737"/>
            <a:ext cx="1082363" cy="464432"/>
          </a:xfrm>
          <a:custGeom>
            <a:avLst/>
            <a:gdLst/>
            <a:ahLst/>
            <a:cxnLst/>
            <a:rect r="r" b="b" t="t" l="l"/>
            <a:pathLst>
              <a:path h="464432" w="1082363">
                <a:moveTo>
                  <a:pt x="0" y="0"/>
                </a:moveTo>
                <a:lnTo>
                  <a:pt x="1082363" y="0"/>
                </a:lnTo>
                <a:lnTo>
                  <a:pt x="1082363" y="464432"/>
                </a:lnTo>
                <a:lnTo>
                  <a:pt x="0" y="4644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2689104" y="737377"/>
            <a:ext cx="862336" cy="327152"/>
            <a:chOff x="0" y="0"/>
            <a:chExt cx="1149782" cy="436203"/>
          </a:xfrm>
        </p:grpSpPr>
        <p:sp>
          <p:nvSpPr>
            <p:cNvPr name="TextBox 6" id="6"/>
            <p:cNvSpPr txBox="true"/>
            <p:nvPr/>
          </p:nvSpPr>
          <p:spPr>
            <a:xfrm rot="0">
              <a:off x="367030" y="-9525"/>
              <a:ext cx="782752" cy="445728"/>
            </a:xfrm>
            <a:prstGeom prst="rect">
              <a:avLst/>
            </a:prstGeom>
          </p:spPr>
          <p:txBody>
            <a:bodyPr anchor="t" rtlCol="false" tIns="0" lIns="0" bIns="0" rIns="0">
              <a:spAutoFit/>
            </a:bodyPr>
            <a:lstStyle/>
            <a:p>
              <a:pPr algn="ctr">
                <a:lnSpc>
                  <a:spcPts val="2463"/>
                </a:lnSpc>
              </a:pPr>
              <a:r>
                <a:rPr lang="en-US" sz="2199">
                  <a:solidFill>
                    <a:srgbClr val="FFFFFF"/>
                  </a:solidFill>
                  <a:latin typeface="Arcade Gamer"/>
                  <a:ea typeface="Arcade Gamer"/>
                  <a:cs typeface="Arcade Gamer"/>
                  <a:sym typeface="Arcade Gamer"/>
                </a:rPr>
                <a:t>20</a:t>
              </a:r>
            </a:p>
          </p:txBody>
        </p:sp>
        <p:sp>
          <p:nvSpPr>
            <p:cNvPr name="Freeform 7" id="7"/>
            <p:cNvSpPr/>
            <p:nvPr/>
          </p:nvSpPr>
          <p:spPr>
            <a:xfrm flipH="false" flipV="false" rot="0">
              <a:off x="0" y="20313"/>
              <a:ext cx="367030" cy="332329"/>
            </a:xfrm>
            <a:custGeom>
              <a:avLst/>
              <a:gdLst/>
              <a:ahLst/>
              <a:cxnLst/>
              <a:rect r="r" b="b" t="t" l="l"/>
              <a:pathLst>
                <a:path h="332329" w="367030">
                  <a:moveTo>
                    <a:pt x="0" y="0"/>
                  </a:moveTo>
                  <a:lnTo>
                    <a:pt x="367030" y="0"/>
                  </a:lnTo>
                  <a:lnTo>
                    <a:pt x="367030" y="332329"/>
                  </a:lnTo>
                  <a:lnTo>
                    <a:pt x="0" y="33232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grpSp>
        <p:nvGrpSpPr>
          <p:cNvPr name="Group 8" id="8"/>
          <p:cNvGrpSpPr/>
          <p:nvPr/>
        </p:nvGrpSpPr>
        <p:grpSpPr>
          <a:xfrm rot="0">
            <a:off x="5930001" y="4758968"/>
            <a:ext cx="6427998" cy="1500320"/>
            <a:chOff x="0" y="0"/>
            <a:chExt cx="1482921" cy="346119"/>
          </a:xfrm>
        </p:grpSpPr>
        <p:sp>
          <p:nvSpPr>
            <p:cNvPr name="Freeform 9" id="9">
              <a:extLst>
                <a:ext uri="{C183D7F6-B498-43B3-948B-1728B52AA6E4}">
                  <adec:decorative xmlns:adec="http://schemas.microsoft.com/office/drawing/2017/decorative" val="1"/>
                </a:ext>
              </a:extLst>
            </p:cNvPr>
            <p:cNvSpPr/>
            <p:nvPr/>
          </p:nvSpPr>
          <p:spPr>
            <a:xfrm flipH="false" flipV="false" rot="0">
              <a:off x="0" y="0"/>
              <a:ext cx="1482921" cy="346119"/>
            </a:xfrm>
            <a:custGeom>
              <a:avLst/>
              <a:gdLst/>
              <a:ahLst/>
              <a:cxnLst/>
              <a:rect r="r" b="b" t="t" l="l"/>
              <a:pathLst>
                <a:path h="346119" w="1482921">
                  <a:moveTo>
                    <a:pt x="24088" y="0"/>
                  </a:moveTo>
                  <a:lnTo>
                    <a:pt x="1458833" y="0"/>
                  </a:lnTo>
                  <a:cubicBezTo>
                    <a:pt x="1465222" y="0"/>
                    <a:pt x="1471348" y="2538"/>
                    <a:pt x="1475866" y="7055"/>
                  </a:cubicBezTo>
                  <a:cubicBezTo>
                    <a:pt x="1480383" y="11573"/>
                    <a:pt x="1482921" y="17700"/>
                    <a:pt x="1482921" y="24088"/>
                  </a:cubicBezTo>
                  <a:lnTo>
                    <a:pt x="1482921" y="322031"/>
                  </a:lnTo>
                  <a:cubicBezTo>
                    <a:pt x="1482921" y="328420"/>
                    <a:pt x="1480383" y="334547"/>
                    <a:pt x="1475866" y="339064"/>
                  </a:cubicBezTo>
                  <a:cubicBezTo>
                    <a:pt x="1471348" y="343582"/>
                    <a:pt x="1465222" y="346119"/>
                    <a:pt x="1458833" y="346119"/>
                  </a:cubicBezTo>
                  <a:lnTo>
                    <a:pt x="24088" y="346119"/>
                  </a:lnTo>
                  <a:cubicBezTo>
                    <a:pt x="17700" y="346119"/>
                    <a:pt x="11573" y="343582"/>
                    <a:pt x="7055" y="339064"/>
                  </a:cubicBezTo>
                  <a:cubicBezTo>
                    <a:pt x="2538" y="334547"/>
                    <a:pt x="0" y="328420"/>
                    <a:pt x="0" y="322031"/>
                  </a:cubicBezTo>
                  <a:lnTo>
                    <a:pt x="0" y="24088"/>
                  </a:lnTo>
                  <a:cubicBezTo>
                    <a:pt x="0" y="17700"/>
                    <a:pt x="2538" y="11573"/>
                    <a:pt x="7055" y="7055"/>
                  </a:cubicBezTo>
                  <a:cubicBezTo>
                    <a:pt x="11573" y="2538"/>
                    <a:pt x="17700" y="0"/>
                    <a:pt x="24088" y="0"/>
                  </a:cubicBezTo>
                  <a:close/>
                </a:path>
              </a:pathLst>
            </a:custGeom>
            <a:solidFill>
              <a:srgbClr val="21EF80"/>
            </a:solidFill>
          </p:spPr>
        </p:sp>
        <p:sp>
          <p:nvSpPr>
            <p:cNvPr name="TextBox 10" id="10"/>
            <p:cNvSpPr txBox="true"/>
            <p:nvPr/>
          </p:nvSpPr>
          <p:spPr>
            <a:xfrm>
              <a:off x="0" y="-104775"/>
              <a:ext cx="1482921" cy="450894"/>
            </a:xfrm>
            <a:prstGeom prst="rect">
              <a:avLst/>
            </a:prstGeom>
          </p:spPr>
          <p:txBody>
            <a:bodyPr anchor="ctr" rtlCol="false" tIns="254000" lIns="254000" bIns="254000" rIns="254000"/>
            <a:lstStyle/>
            <a:p>
              <a:pPr algn="ctr">
                <a:lnSpc>
                  <a:spcPts val="4619"/>
                </a:lnSpc>
              </a:pPr>
              <a:r>
                <a:rPr lang="en-US" sz="3299" u="sng">
                  <a:solidFill>
                    <a:srgbClr val="000000"/>
                  </a:solidFill>
                  <a:latin typeface="Arcade Gamer"/>
                  <a:ea typeface="Arcade Gamer"/>
                  <a:cs typeface="Arcade Gamer"/>
                  <a:sym typeface="Arcade Gamer"/>
                </a:rPr>
                <a:t>WHY IT MATTERS</a:t>
              </a:r>
            </a:p>
          </p:txBody>
        </p:sp>
      </p:grpSp>
      <p:grpSp>
        <p:nvGrpSpPr>
          <p:cNvPr name="Group 11" id="11"/>
          <p:cNvGrpSpPr/>
          <p:nvPr/>
        </p:nvGrpSpPr>
        <p:grpSpPr>
          <a:xfrm rot="0">
            <a:off x="322550" y="2288820"/>
            <a:ext cx="7827449" cy="1003298"/>
            <a:chOff x="0" y="0"/>
            <a:chExt cx="3822990" cy="490019"/>
          </a:xfrm>
        </p:grpSpPr>
        <p:sp>
          <p:nvSpPr>
            <p:cNvPr name="Freeform 12" id="12">
              <a:extLst>
                <a:ext uri="{C183D7F6-B498-43B3-948B-1728B52AA6E4}">
                  <adec:decorative xmlns:adec="http://schemas.microsoft.com/office/drawing/2017/decorative" val="1"/>
                </a:ext>
              </a:extLst>
            </p:cNvPr>
            <p:cNvSpPr/>
            <p:nvPr/>
          </p:nvSpPr>
          <p:spPr>
            <a:xfrm flipH="false" flipV="false" rot="0">
              <a:off x="0" y="0"/>
              <a:ext cx="3822990" cy="490019"/>
            </a:xfrm>
            <a:custGeom>
              <a:avLst/>
              <a:gdLst/>
              <a:ahLst/>
              <a:cxnLst/>
              <a:rect r="r" b="b" t="t" l="l"/>
              <a:pathLst>
                <a:path h="490019" w="3822990">
                  <a:moveTo>
                    <a:pt x="19781" y="0"/>
                  </a:moveTo>
                  <a:lnTo>
                    <a:pt x="3803209" y="0"/>
                  </a:lnTo>
                  <a:cubicBezTo>
                    <a:pt x="3814134" y="0"/>
                    <a:pt x="3822990" y="8856"/>
                    <a:pt x="3822990" y="19781"/>
                  </a:cubicBezTo>
                  <a:lnTo>
                    <a:pt x="3822990" y="470238"/>
                  </a:lnTo>
                  <a:cubicBezTo>
                    <a:pt x="3822990" y="481163"/>
                    <a:pt x="3814134" y="490019"/>
                    <a:pt x="3803209" y="490019"/>
                  </a:cubicBezTo>
                  <a:lnTo>
                    <a:pt x="19781" y="490019"/>
                  </a:lnTo>
                  <a:cubicBezTo>
                    <a:pt x="8856" y="490019"/>
                    <a:pt x="0" y="481163"/>
                    <a:pt x="0" y="470238"/>
                  </a:cubicBezTo>
                  <a:lnTo>
                    <a:pt x="0" y="19781"/>
                  </a:lnTo>
                  <a:cubicBezTo>
                    <a:pt x="0" y="8856"/>
                    <a:pt x="8856" y="0"/>
                    <a:pt x="19781" y="0"/>
                  </a:cubicBezTo>
                  <a:close/>
                </a:path>
              </a:pathLst>
            </a:custGeom>
            <a:solidFill>
              <a:srgbClr val="FF63D8"/>
            </a:solidFill>
          </p:spPr>
        </p:sp>
        <p:sp>
          <p:nvSpPr>
            <p:cNvPr name="TextBox 13" id="13"/>
            <p:cNvSpPr txBox="true"/>
            <p:nvPr/>
          </p:nvSpPr>
          <p:spPr>
            <a:xfrm>
              <a:off x="0" y="-76200"/>
              <a:ext cx="3822990" cy="566219"/>
            </a:xfrm>
            <a:prstGeom prst="rect">
              <a:avLst/>
            </a:prstGeom>
          </p:spPr>
          <p:txBody>
            <a:bodyPr anchor="ctr" rtlCol="false" tIns="254000" lIns="254000" bIns="254000" rIns="254000"/>
            <a:lstStyle/>
            <a:p>
              <a:pPr algn="ctr">
                <a:lnSpc>
                  <a:spcPts val="3639"/>
                </a:lnSpc>
              </a:pPr>
              <a:r>
                <a:rPr lang="en-US" sz="2599">
                  <a:solidFill>
                    <a:srgbClr val="000000"/>
                  </a:solidFill>
                  <a:latin typeface="Arcade Gamer"/>
                  <a:ea typeface="Arcade Gamer"/>
                  <a:cs typeface="Arcade Gamer"/>
                  <a:sym typeface="Arcade Gamer"/>
                </a:rPr>
                <a:t>ENHANCES PLAYER SATISFACTION</a:t>
              </a:r>
            </a:p>
          </p:txBody>
        </p:sp>
      </p:grpSp>
      <p:grpSp>
        <p:nvGrpSpPr>
          <p:cNvPr name="Group 14" id="14"/>
          <p:cNvGrpSpPr/>
          <p:nvPr/>
        </p:nvGrpSpPr>
        <p:grpSpPr>
          <a:xfrm rot="0">
            <a:off x="13828514" y="4505830"/>
            <a:ext cx="4306541" cy="1003298"/>
            <a:chOff x="0" y="0"/>
            <a:chExt cx="2103350" cy="490019"/>
          </a:xfrm>
        </p:grpSpPr>
        <p:sp>
          <p:nvSpPr>
            <p:cNvPr name="Freeform 15" id="15">
              <a:extLst>
                <a:ext uri="{C183D7F6-B498-43B3-948B-1728B52AA6E4}">
                  <adec:decorative xmlns:adec="http://schemas.microsoft.com/office/drawing/2017/decorative" val="1"/>
                </a:ext>
              </a:extLst>
            </p:cNvPr>
            <p:cNvSpPr/>
            <p:nvPr/>
          </p:nvSpPr>
          <p:spPr>
            <a:xfrm flipH="false" flipV="false" rot="0">
              <a:off x="0" y="0"/>
              <a:ext cx="2103350" cy="490019"/>
            </a:xfrm>
            <a:custGeom>
              <a:avLst/>
              <a:gdLst/>
              <a:ahLst/>
              <a:cxnLst/>
              <a:rect r="r" b="b" t="t" l="l"/>
              <a:pathLst>
                <a:path h="490019" w="2103350">
                  <a:moveTo>
                    <a:pt x="35954" y="0"/>
                  </a:moveTo>
                  <a:lnTo>
                    <a:pt x="2067396" y="0"/>
                  </a:lnTo>
                  <a:cubicBezTo>
                    <a:pt x="2087252" y="0"/>
                    <a:pt x="2103350" y="16097"/>
                    <a:pt x="2103350" y="35954"/>
                  </a:cubicBezTo>
                  <a:lnTo>
                    <a:pt x="2103350" y="454065"/>
                  </a:lnTo>
                  <a:cubicBezTo>
                    <a:pt x="2103350" y="473922"/>
                    <a:pt x="2087252" y="490019"/>
                    <a:pt x="2067396" y="490019"/>
                  </a:cubicBezTo>
                  <a:lnTo>
                    <a:pt x="35954" y="490019"/>
                  </a:lnTo>
                  <a:cubicBezTo>
                    <a:pt x="16097" y="490019"/>
                    <a:pt x="0" y="473922"/>
                    <a:pt x="0" y="454065"/>
                  </a:cubicBezTo>
                  <a:lnTo>
                    <a:pt x="0" y="35954"/>
                  </a:lnTo>
                  <a:cubicBezTo>
                    <a:pt x="0" y="16097"/>
                    <a:pt x="16097" y="0"/>
                    <a:pt x="35954" y="0"/>
                  </a:cubicBezTo>
                  <a:close/>
                </a:path>
              </a:pathLst>
            </a:custGeom>
            <a:solidFill>
              <a:srgbClr val="585EFF"/>
            </a:solidFill>
          </p:spPr>
        </p:sp>
        <p:sp>
          <p:nvSpPr>
            <p:cNvPr name="TextBox 16" id="16"/>
            <p:cNvSpPr txBox="true"/>
            <p:nvPr/>
          </p:nvSpPr>
          <p:spPr>
            <a:xfrm>
              <a:off x="0" y="-76200"/>
              <a:ext cx="2103350" cy="566219"/>
            </a:xfrm>
            <a:prstGeom prst="rect">
              <a:avLst/>
            </a:prstGeom>
          </p:spPr>
          <p:txBody>
            <a:bodyPr anchor="ctr" rtlCol="false" tIns="254000" lIns="254000" bIns="254000" rIns="254000"/>
            <a:lstStyle/>
            <a:p>
              <a:pPr algn="ctr">
                <a:lnSpc>
                  <a:spcPts val="3639"/>
                </a:lnSpc>
              </a:pPr>
              <a:r>
                <a:rPr lang="en-US" sz="2599">
                  <a:solidFill>
                    <a:srgbClr val="000000"/>
                  </a:solidFill>
                  <a:latin typeface="Arcade Gamer"/>
                  <a:ea typeface="Arcade Gamer"/>
                  <a:cs typeface="Arcade Gamer"/>
                  <a:sym typeface="Arcade Gamer"/>
                </a:rPr>
                <a:t>MAXIMISES VALUE</a:t>
              </a:r>
            </a:p>
          </p:txBody>
        </p:sp>
      </p:grpSp>
      <p:sp>
        <p:nvSpPr>
          <p:cNvPr name="AutoShape 17" id="17">
            <a:extLst>
              <a:ext uri="{C183D7F6-B498-43B3-948B-1728B52AA6E4}">
                <adec:decorative xmlns:adec="http://schemas.microsoft.com/office/drawing/2017/decorative" val="1"/>
              </a:ext>
            </a:extLst>
          </p:cNvPr>
          <p:cNvSpPr/>
          <p:nvPr/>
        </p:nvSpPr>
        <p:spPr>
          <a:xfrm flipV="true">
            <a:off x="12357999" y="5007479"/>
            <a:ext cx="1470515" cy="501649"/>
          </a:xfrm>
          <a:prstGeom prst="line">
            <a:avLst/>
          </a:prstGeom>
          <a:ln cap="rnd" w="19050">
            <a:solidFill>
              <a:srgbClr val="FFFFFF"/>
            </a:solidFill>
            <a:prstDash val="solid"/>
            <a:headEnd type="none" len="sm" w="sm"/>
            <a:tailEnd type="triangle" len="med" w="lg"/>
          </a:ln>
        </p:spPr>
      </p:sp>
      <p:grpSp>
        <p:nvGrpSpPr>
          <p:cNvPr name="Group 18" id="18"/>
          <p:cNvGrpSpPr/>
          <p:nvPr/>
        </p:nvGrpSpPr>
        <p:grpSpPr>
          <a:xfrm rot="0">
            <a:off x="10338675" y="1576802"/>
            <a:ext cx="7359384" cy="1003298"/>
            <a:chOff x="0" y="0"/>
            <a:chExt cx="3594384" cy="490019"/>
          </a:xfrm>
        </p:grpSpPr>
        <p:sp>
          <p:nvSpPr>
            <p:cNvPr name="Freeform 19" id="19">
              <a:extLst>
                <a:ext uri="{C183D7F6-B498-43B3-948B-1728B52AA6E4}">
                  <adec:decorative xmlns:adec="http://schemas.microsoft.com/office/drawing/2017/decorative" val="1"/>
                </a:ext>
              </a:extLst>
            </p:cNvPr>
            <p:cNvSpPr/>
            <p:nvPr/>
          </p:nvSpPr>
          <p:spPr>
            <a:xfrm flipH="false" flipV="false" rot="0">
              <a:off x="0" y="0"/>
              <a:ext cx="3594384" cy="490019"/>
            </a:xfrm>
            <a:custGeom>
              <a:avLst/>
              <a:gdLst/>
              <a:ahLst/>
              <a:cxnLst/>
              <a:rect r="r" b="b" t="t" l="l"/>
              <a:pathLst>
                <a:path h="490019" w="3594384">
                  <a:moveTo>
                    <a:pt x="21040" y="0"/>
                  </a:moveTo>
                  <a:lnTo>
                    <a:pt x="3573344" y="0"/>
                  </a:lnTo>
                  <a:cubicBezTo>
                    <a:pt x="3578924" y="0"/>
                    <a:pt x="3584276" y="2217"/>
                    <a:pt x="3588221" y="6162"/>
                  </a:cubicBezTo>
                  <a:cubicBezTo>
                    <a:pt x="3592167" y="10108"/>
                    <a:pt x="3594384" y="15460"/>
                    <a:pt x="3594384" y="21040"/>
                  </a:cubicBezTo>
                  <a:lnTo>
                    <a:pt x="3594384" y="468979"/>
                  </a:lnTo>
                  <a:cubicBezTo>
                    <a:pt x="3594384" y="474560"/>
                    <a:pt x="3592167" y="479911"/>
                    <a:pt x="3588221" y="483857"/>
                  </a:cubicBezTo>
                  <a:cubicBezTo>
                    <a:pt x="3584276" y="487802"/>
                    <a:pt x="3578924" y="490019"/>
                    <a:pt x="3573344" y="490019"/>
                  </a:cubicBezTo>
                  <a:lnTo>
                    <a:pt x="21040" y="490019"/>
                  </a:lnTo>
                  <a:cubicBezTo>
                    <a:pt x="15460" y="490019"/>
                    <a:pt x="10108" y="487802"/>
                    <a:pt x="6162" y="483857"/>
                  </a:cubicBezTo>
                  <a:cubicBezTo>
                    <a:pt x="2217" y="479911"/>
                    <a:pt x="0" y="474560"/>
                    <a:pt x="0" y="468979"/>
                  </a:cubicBezTo>
                  <a:lnTo>
                    <a:pt x="0" y="21040"/>
                  </a:lnTo>
                  <a:cubicBezTo>
                    <a:pt x="0" y="15460"/>
                    <a:pt x="2217" y="10108"/>
                    <a:pt x="6162" y="6162"/>
                  </a:cubicBezTo>
                  <a:cubicBezTo>
                    <a:pt x="10108" y="2217"/>
                    <a:pt x="15460" y="0"/>
                    <a:pt x="21040" y="0"/>
                  </a:cubicBezTo>
                  <a:close/>
                </a:path>
              </a:pathLst>
            </a:custGeom>
            <a:solidFill>
              <a:srgbClr val="FFFFFF"/>
            </a:solidFill>
          </p:spPr>
        </p:sp>
        <p:sp>
          <p:nvSpPr>
            <p:cNvPr name="TextBox 20" id="20"/>
            <p:cNvSpPr txBox="true"/>
            <p:nvPr/>
          </p:nvSpPr>
          <p:spPr>
            <a:xfrm>
              <a:off x="0" y="-76200"/>
              <a:ext cx="3594384" cy="566219"/>
            </a:xfrm>
            <a:prstGeom prst="rect">
              <a:avLst/>
            </a:prstGeom>
          </p:spPr>
          <p:txBody>
            <a:bodyPr anchor="ctr" rtlCol="false" tIns="254000" lIns="254000" bIns="254000" rIns="254000"/>
            <a:lstStyle/>
            <a:p>
              <a:pPr algn="ctr">
                <a:lnSpc>
                  <a:spcPts val="3639"/>
                </a:lnSpc>
              </a:pPr>
              <a:r>
                <a:rPr lang="en-US" sz="2599">
                  <a:solidFill>
                    <a:srgbClr val="000000"/>
                  </a:solidFill>
                  <a:latin typeface="Arcade Gamer"/>
                  <a:ea typeface="Arcade Gamer"/>
                  <a:cs typeface="Arcade Gamer"/>
                  <a:sym typeface="Arcade Gamer"/>
                </a:rPr>
                <a:t>GIVES COMPETITIVE ADVANTAGE</a:t>
              </a:r>
            </a:p>
          </p:txBody>
        </p:sp>
      </p:grpSp>
      <p:grpSp>
        <p:nvGrpSpPr>
          <p:cNvPr name="Group 21" id="21"/>
          <p:cNvGrpSpPr/>
          <p:nvPr/>
        </p:nvGrpSpPr>
        <p:grpSpPr>
          <a:xfrm rot="0">
            <a:off x="11678682" y="8303987"/>
            <a:ext cx="5762203" cy="1003298"/>
            <a:chOff x="0" y="0"/>
            <a:chExt cx="2814307" cy="490019"/>
          </a:xfrm>
        </p:grpSpPr>
        <p:sp>
          <p:nvSpPr>
            <p:cNvPr name="Freeform 22" id="22">
              <a:extLst>
                <a:ext uri="{C183D7F6-B498-43B3-948B-1728B52AA6E4}">
                  <adec:decorative xmlns:adec="http://schemas.microsoft.com/office/drawing/2017/decorative" val="1"/>
                </a:ext>
              </a:extLst>
            </p:cNvPr>
            <p:cNvSpPr/>
            <p:nvPr/>
          </p:nvSpPr>
          <p:spPr>
            <a:xfrm flipH="false" flipV="false" rot="0">
              <a:off x="0" y="0"/>
              <a:ext cx="2814307" cy="490019"/>
            </a:xfrm>
            <a:custGeom>
              <a:avLst/>
              <a:gdLst/>
              <a:ahLst/>
              <a:cxnLst/>
              <a:rect r="r" b="b" t="t" l="l"/>
              <a:pathLst>
                <a:path h="490019" w="2814307">
                  <a:moveTo>
                    <a:pt x="26871" y="0"/>
                  </a:moveTo>
                  <a:lnTo>
                    <a:pt x="2787435" y="0"/>
                  </a:lnTo>
                  <a:cubicBezTo>
                    <a:pt x="2794562" y="0"/>
                    <a:pt x="2801397" y="2831"/>
                    <a:pt x="2806436" y="7870"/>
                  </a:cubicBezTo>
                  <a:cubicBezTo>
                    <a:pt x="2811476" y="12910"/>
                    <a:pt x="2814307" y="19745"/>
                    <a:pt x="2814307" y="26871"/>
                  </a:cubicBezTo>
                  <a:lnTo>
                    <a:pt x="2814307" y="463148"/>
                  </a:lnTo>
                  <a:cubicBezTo>
                    <a:pt x="2814307" y="470274"/>
                    <a:pt x="2811476" y="477109"/>
                    <a:pt x="2806436" y="482149"/>
                  </a:cubicBezTo>
                  <a:cubicBezTo>
                    <a:pt x="2801397" y="487188"/>
                    <a:pt x="2794562" y="490019"/>
                    <a:pt x="2787435" y="490019"/>
                  </a:cubicBezTo>
                  <a:lnTo>
                    <a:pt x="26871" y="490019"/>
                  </a:lnTo>
                  <a:cubicBezTo>
                    <a:pt x="19745" y="490019"/>
                    <a:pt x="12910" y="487188"/>
                    <a:pt x="7870" y="482149"/>
                  </a:cubicBezTo>
                  <a:cubicBezTo>
                    <a:pt x="2831" y="477109"/>
                    <a:pt x="0" y="470274"/>
                    <a:pt x="0" y="463148"/>
                  </a:cubicBezTo>
                  <a:lnTo>
                    <a:pt x="0" y="26871"/>
                  </a:lnTo>
                  <a:cubicBezTo>
                    <a:pt x="0" y="19745"/>
                    <a:pt x="2831" y="12910"/>
                    <a:pt x="7870" y="7870"/>
                  </a:cubicBezTo>
                  <a:cubicBezTo>
                    <a:pt x="12910" y="2831"/>
                    <a:pt x="19745" y="0"/>
                    <a:pt x="26871" y="0"/>
                  </a:cubicBezTo>
                  <a:close/>
                </a:path>
              </a:pathLst>
            </a:custGeom>
            <a:solidFill>
              <a:srgbClr val="FF63D8"/>
            </a:solidFill>
          </p:spPr>
        </p:sp>
        <p:sp>
          <p:nvSpPr>
            <p:cNvPr name="TextBox 23" id="23"/>
            <p:cNvSpPr txBox="true"/>
            <p:nvPr/>
          </p:nvSpPr>
          <p:spPr>
            <a:xfrm>
              <a:off x="0" y="-76200"/>
              <a:ext cx="2814307" cy="566219"/>
            </a:xfrm>
            <a:prstGeom prst="rect">
              <a:avLst/>
            </a:prstGeom>
          </p:spPr>
          <p:txBody>
            <a:bodyPr anchor="ctr" rtlCol="false" tIns="254000" lIns="254000" bIns="254000" rIns="254000"/>
            <a:lstStyle/>
            <a:p>
              <a:pPr algn="ctr">
                <a:lnSpc>
                  <a:spcPts val="3639"/>
                </a:lnSpc>
              </a:pPr>
              <a:r>
                <a:rPr lang="en-US" sz="2599">
                  <a:solidFill>
                    <a:srgbClr val="000000"/>
                  </a:solidFill>
                  <a:latin typeface="Arcade Gamer"/>
                  <a:ea typeface="Arcade Gamer"/>
                  <a:cs typeface="Arcade Gamer"/>
                  <a:sym typeface="Arcade Gamer"/>
                </a:rPr>
                <a:t>IMPROVES PERFORMANCE</a:t>
              </a:r>
            </a:p>
          </p:txBody>
        </p:sp>
      </p:grpSp>
      <p:grpSp>
        <p:nvGrpSpPr>
          <p:cNvPr name="Group 24" id="24"/>
          <p:cNvGrpSpPr/>
          <p:nvPr/>
        </p:nvGrpSpPr>
        <p:grpSpPr>
          <a:xfrm rot="0">
            <a:off x="632979" y="5143500"/>
            <a:ext cx="2956169" cy="1003298"/>
            <a:chOff x="0" y="0"/>
            <a:chExt cx="1443817" cy="490019"/>
          </a:xfrm>
        </p:grpSpPr>
        <p:sp>
          <p:nvSpPr>
            <p:cNvPr name="Freeform 25" id="25">
              <a:extLst>
                <a:ext uri="{C183D7F6-B498-43B3-948B-1728B52AA6E4}">
                  <adec:decorative xmlns:adec="http://schemas.microsoft.com/office/drawing/2017/decorative" val="1"/>
                </a:ext>
              </a:extLst>
            </p:cNvPr>
            <p:cNvSpPr/>
            <p:nvPr/>
          </p:nvSpPr>
          <p:spPr>
            <a:xfrm flipH="false" flipV="false" rot="0">
              <a:off x="0" y="0"/>
              <a:ext cx="1443817" cy="490019"/>
            </a:xfrm>
            <a:custGeom>
              <a:avLst/>
              <a:gdLst/>
              <a:ahLst/>
              <a:cxnLst/>
              <a:rect r="r" b="b" t="t" l="l"/>
              <a:pathLst>
                <a:path h="490019" w="1443817">
                  <a:moveTo>
                    <a:pt x="52378" y="0"/>
                  </a:moveTo>
                  <a:lnTo>
                    <a:pt x="1391439" y="0"/>
                  </a:lnTo>
                  <a:cubicBezTo>
                    <a:pt x="1405331" y="0"/>
                    <a:pt x="1418653" y="5518"/>
                    <a:pt x="1428476" y="15341"/>
                  </a:cubicBezTo>
                  <a:cubicBezTo>
                    <a:pt x="1438299" y="25164"/>
                    <a:pt x="1443817" y="38487"/>
                    <a:pt x="1443817" y="52378"/>
                  </a:cubicBezTo>
                  <a:lnTo>
                    <a:pt x="1443817" y="437641"/>
                  </a:lnTo>
                  <a:cubicBezTo>
                    <a:pt x="1443817" y="466569"/>
                    <a:pt x="1420367" y="490019"/>
                    <a:pt x="1391439" y="490019"/>
                  </a:cubicBezTo>
                  <a:lnTo>
                    <a:pt x="52378" y="490019"/>
                  </a:lnTo>
                  <a:cubicBezTo>
                    <a:pt x="38487" y="490019"/>
                    <a:pt x="25164" y="484501"/>
                    <a:pt x="15341" y="474678"/>
                  </a:cubicBezTo>
                  <a:cubicBezTo>
                    <a:pt x="5518" y="464855"/>
                    <a:pt x="0" y="451533"/>
                    <a:pt x="0" y="437641"/>
                  </a:cubicBezTo>
                  <a:lnTo>
                    <a:pt x="0" y="52378"/>
                  </a:lnTo>
                  <a:cubicBezTo>
                    <a:pt x="0" y="38487"/>
                    <a:pt x="5518" y="25164"/>
                    <a:pt x="15341" y="15341"/>
                  </a:cubicBezTo>
                  <a:cubicBezTo>
                    <a:pt x="25164" y="5518"/>
                    <a:pt x="38487" y="0"/>
                    <a:pt x="52378" y="0"/>
                  </a:cubicBezTo>
                  <a:close/>
                </a:path>
              </a:pathLst>
            </a:custGeom>
            <a:solidFill>
              <a:srgbClr val="585EFF"/>
            </a:solidFill>
          </p:spPr>
        </p:sp>
        <p:sp>
          <p:nvSpPr>
            <p:cNvPr name="TextBox 26" id="26"/>
            <p:cNvSpPr txBox="true"/>
            <p:nvPr/>
          </p:nvSpPr>
          <p:spPr>
            <a:xfrm>
              <a:off x="0" y="-76200"/>
              <a:ext cx="1443817" cy="566219"/>
            </a:xfrm>
            <a:prstGeom prst="rect">
              <a:avLst/>
            </a:prstGeom>
          </p:spPr>
          <p:txBody>
            <a:bodyPr anchor="ctr" rtlCol="false" tIns="254000" lIns="254000" bIns="254000" rIns="254000"/>
            <a:lstStyle/>
            <a:p>
              <a:pPr algn="ctr">
                <a:lnSpc>
                  <a:spcPts val="3639"/>
                </a:lnSpc>
              </a:pPr>
              <a:r>
                <a:rPr lang="en-US" sz="2599">
                  <a:solidFill>
                    <a:srgbClr val="000000"/>
                  </a:solidFill>
                  <a:latin typeface="Arcade Gamer"/>
                  <a:ea typeface="Arcade Gamer"/>
                  <a:cs typeface="Arcade Gamer"/>
                  <a:sym typeface="Arcade Gamer"/>
                </a:rPr>
                <a:t>SAVES TIME</a:t>
              </a:r>
            </a:p>
          </p:txBody>
        </p:sp>
      </p:grpSp>
      <p:grpSp>
        <p:nvGrpSpPr>
          <p:cNvPr name="Group 27" id="27"/>
          <p:cNvGrpSpPr/>
          <p:nvPr/>
        </p:nvGrpSpPr>
        <p:grpSpPr>
          <a:xfrm rot="0">
            <a:off x="1268792" y="7802338"/>
            <a:ext cx="7968193" cy="1003298"/>
            <a:chOff x="0" y="0"/>
            <a:chExt cx="3891730" cy="490019"/>
          </a:xfrm>
        </p:grpSpPr>
        <p:sp>
          <p:nvSpPr>
            <p:cNvPr name="Freeform 28" id="28">
              <a:extLst>
                <a:ext uri="{C183D7F6-B498-43B3-948B-1728B52AA6E4}">
                  <adec:decorative xmlns:adec="http://schemas.microsoft.com/office/drawing/2017/decorative" val="1"/>
                </a:ext>
              </a:extLst>
            </p:cNvPr>
            <p:cNvSpPr/>
            <p:nvPr/>
          </p:nvSpPr>
          <p:spPr>
            <a:xfrm flipH="false" flipV="false" rot="0">
              <a:off x="0" y="0"/>
              <a:ext cx="3891730" cy="490019"/>
            </a:xfrm>
            <a:custGeom>
              <a:avLst/>
              <a:gdLst/>
              <a:ahLst/>
              <a:cxnLst/>
              <a:rect r="r" b="b" t="t" l="l"/>
              <a:pathLst>
                <a:path h="490019" w="3891730">
                  <a:moveTo>
                    <a:pt x="19432" y="0"/>
                  </a:moveTo>
                  <a:lnTo>
                    <a:pt x="3872298" y="0"/>
                  </a:lnTo>
                  <a:cubicBezTo>
                    <a:pt x="3877452" y="0"/>
                    <a:pt x="3882394" y="2047"/>
                    <a:pt x="3886039" y="5692"/>
                  </a:cubicBezTo>
                  <a:cubicBezTo>
                    <a:pt x="3889683" y="9336"/>
                    <a:pt x="3891730" y="14278"/>
                    <a:pt x="3891730" y="19432"/>
                  </a:cubicBezTo>
                  <a:lnTo>
                    <a:pt x="3891730" y="470587"/>
                  </a:lnTo>
                  <a:cubicBezTo>
                    <a:pt x="3891730" y="475741"/>
                    <a:pt x="3889683" y="480683"/>
                    <a:pt x="3886039" y="484328"/>
                  </a:cubicBezTo>
                  <a:cubicBezTo>
                    <a:pt x="3882394" y="487972"/>
                    <a:pt x="3877452" y="490019"/>
                    <a:pt x="3872298" y="490019"/>
                  </a:cubicBezTo>
                  <a:lnTo>
                    <a:pt x="19432" y="490019"/>
                  </a:lnTo>
                  <a:cubicBezTo>
                    <a:pt x="14278" y="490019"/>
                    <a:pt x="9336" y="487972"/>
                    <a:pt x="5692" y="484328"/>
                  </a:cubicBezTo>
                  <a:cubicBezTo>
                    <a:pt x="2047" y="480683"/>
                    <a:pt x="0" y="475741"/>
                    <a:pt x="0" y="470587"/>
                  </a:cubicBezTo>
                  <a:lnTo>
                    <a:pt x="0" y="19432"/>
                  </a:lnTo>
                  <a:cubicBezTo>
                    <a:pt x="0" y="14278"/>
                    <a:pt x="2047" y="9336"/>
                    <a:pt x="5692" y="5692"/>
                  </a:cubicBezTo>
                  <a:cubicBezTo>
                    <a:pt x="9336" y="2047"/>
                    <a:pt x="14278" y="0"/>
                    <a:pt x="19432" y="0"/>
                  </a:cubicBezTo>
                  <a:close/>
                </a:path>
              </a:pathLst>
            </a:custGeom>
            <a:solidFill>
              <a:srgbClr val="FFFFFF"/>
            </a:solidFill>
          </p:spPr>
        </p:sp>
        <p:sp>
          <p:nvSpPr>
            <p:cNvPr name="TextBox 29" id="29"/>
            <p:cNvSpPr txBox="true"/>
            <p:nvPr/>
          </p:nvSpPr>
          <p:spPr>
            <a:xfrm>
              <a:off x="0" y="-76200"/>
              <a:ext cx="3891730" cy="566219"/>
            </a:xfrm>
            <a:prstGeom prst="rect">
              <a:avLst/>
            </a:prstGeom>
          </p:spPr>
          <p:txBody>
            <a:bodyPr anchor="ctr" rtlCol="false" tIns="254000" lIns="254000" bIns="254000" rIns="254000"/>
            <a:lstStyle/>
            <a:p>
              <a:pPr algn="ctr">
                <a:lnSpc>
                  <a:spcPts val="3639"/>
                </a:lnSpc>
              </a:pPr>
              <a:r>
                <a:rPr lang="en-US" sz="2599">
                  <a:solidFill>
                    <a:srgbClr val="000000"/>
                  </a:solidFill>
                  <a:latin typeface="Arcade Gamer"/>
                  <a:ea typeface="Arcade Gamer"/>
                  <a:cs typeface="Arcade Gamer"/>
                  <a:sym typeface="Arcade Gamer"/>
                </a:rPr>
                <a:t>ENCOURAGES STRATEGIC THINKING</a:t>
              </a:r>
            </a:p>
          </p:txBody>
        </p:sp>
      </p:grpSp>
      <p:sp>
        <p:nvSpPr>
          <p:cNvPr name="AutoShape 30" id="30">
            <a:extLst>
              <a:ext uri="{C183D7F6-B498-43B3-948B-1728B52AA6E4}">
                <adec:decorative xmlns:adec="http://schemas.microsoft.com/office/drawing/2017/decorative" val="1"/>
              </a:ext>
            </a:extLst>
          </p:cNvPr>
          <p:cNvSpPr/>
          <p:nvPr/>
        </p:nvSpPr>
        <p:spPr>
          <a:xfrm flipV="true">
            <a:off x="10830749" y="2580100"/>
            <a:ext cx="2228480" cy="2178868"/>
          </a:xfrm>
          <a:prstGeom prst="line">
            <a:avLst/>
          </a:prstGeom>
          <a:ln cap="rnd" w="19050">
            <a:solidFill>
              <a:srgbClr val="FFFFFF"/>
            </a:solidFill>
            <a:prstDash val="solid"/>
            <a:headEnd type="none" len="sm" w="sm"/>
            <a:tailEnd type="triangle" len="med" w="lg"/>
          </a:ln>
        </p:spPr>
      </p:sp>
      <p:sp>
        <p:nvSpPr>
          <p:cNvPr name="AutoShape 31" id="31">
            <a:extLst>
              <a:ext uri="{C183D7F6-B498-43B3-948B-1728B52AA6E4}">
                <adec:decorative xmlns:adec="http://schemas.microsoft.com/office/drawing/2017/decorative" val="1"/>
              </a:ext>
            </a:extLst>
          </p:cNvPr>
          <p:cNvSpPr/>
          <p:nvPr/>
        </p:nvSpPr>
        <p:spPr>
          <a:xfrm flipH="true" flipV="true">
            <a:off x="4914540" y="3292118"/>
            <a:ext cx="3235459" cy="1466850"/>
          </a:xfrm>
          <a:prstGeom prst="line">
            <a:avLst/>
          </a:prstGeom>
          <a:ln cap="rnd" w="19050">
            <a:solidFill>
              <a:srgbClr val="FFFFFF"/>
            </a:solidFill>
            <a:prstDash val="solid"/>
            <a:headEnd type="none" len="sm" w="sm"/>
            <a:tailEnd type="triangle" len="med" w="lg"/>
          </a:ln>
        </p:spPr>
      </p:sp>
      <p:sp>
        <p:nvSpPr>
          <p:cNvPr name="AutoShape 32" id="32">
            <a:extLst>
              <a:ext uri="{C183D7F6-B498-43B3-948B-1728B52AA6E4}">
                <adec:decorative xmlns:adec="http://schemas.microsoft.com/office/drawing/2017/decorative" val="1"/>
              </a:ext>
            </a:extLst>
          </p:cNvPr>
          <p:cNvSpPr/>
          <p:nvPr/>
        </p:nvSpPr>
        <p:spPr>
          <a:xfrm flipH="true">
            <a:off x="5691770" y="6259288"/>
            <a:ext cx="2050455" cy="1543050"/>
          </a:xfrm>
          <a:prstGeom prst="line">
            <a:avLst/>
          </a:prstGeom>
          <a:ln cap="rnd" w="19050">
            <a:solidFill>
              <a:srgbClr val="FFFFFF"/>
            </a:solidFill>
            <a:prstDash val="solid"/>
            <a:headEnd type="none" len="sm" w="sm"/>
            <a:tailEnd type="triangle" len="med" w="lg"/>
          </a:ln>
        </p:spPr>
      </p:sp>
      <p:sp>
        <p:nvSpPr>
          <p:cNvPr name="AutoShape 33" id="33">
            <a:extLst>
              <a:ext uri="{C183D7F6-B498-43B3-948B-1728B52AA6E4}">
                <adec:decorative xmlns:adec="http://schemas.microsoft.com/office/drawing/2017/decorative" val="1"/>
              </a:ext>
            </a:extLst>
          </p:cNvPr>
          <p:cNvSpPr/>
          <p:nvPr/>
        </p:nvSpPr>
        <p:spPr>
          <a:xfrm>
            <a:off x="10997027" y="6259288"/>
            <a:ext cx="2264569" cy="2044699"/>
          </a:xfrm>
          <a:prstGeom prst="line">
            <a:avLst/>
          </a:prstGeom>
          <a:ln cap="rnd" w="19050">
            <a:solidFill>
              <a:srgbClr val="FFFFFF"/>
            </a:solidFill>
            <a:prstDash val="solid"/>
            <a:headEnd type="none" len="sm" w="sm"/>
            <a:tailEnd type="triangle" len="med" w="lg"/>
          </a:ln>
        </p:spPr>
      </p:sp>
      <p:sp>
        <p:nvSpPr>
          <p:cNvPr name="AutoShape 34" id="34">
            <a:extLst>
              <a:ext uri="{C183D7F6-B498-43B3-948B-1728B52AA6E4}">
                <adec:decorative xmlns:adec="http://schemas.microsoft.com/office/drawing/2017/decorative" val="1"/>
              </a:ext>
            </a:extLst>
          </p:cNvPr>
          <p:cNvSpPr/>
          <p:nvPr/>
        </p:nvSpPr>
        <p:spPr>
          <a:xfrm flipH="true">
            <a:off x="3589148" y="5509128"/>
            <a:ext cx="2340853" cy="136021"/>
          </a:xfrm>
          <a:prstGeom prst="line">
            <a:avLst/>
          </a:prstGeom>
          <a:ln cap="rnd" w="19050">
            <a:solidFill>
              <a:srgbClr val="FFFFFF"/>
            </a:solidFill>
            <a:prstDash val="solid"/>
            <a:headEnd type="none" len="sm" w="sm"/>
            <a:tailEnd type="triangle" len="med" w="lg"/>
          </a:ln>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92985" y="-30963"/>
            <a:ext cx="18473970" cy="10391608"/>
          </a:xfrm>
          <a:custGeom>
            <a:avLst/>
            <a:gdLst/>
            <a:ahLst/>
            <a:cxnLst/>
            <a:rect r="r" b="b" t="t" l="l"/>
            <a:pathLst>
              <a:path h="10391608" w="18473970">
                <a:moveTo>
                  <a:pt x="0" y="0"/>
                </a:moveTo>
                <a:lnTo>
                  <a:pt x="18473970" y="0"/>
                </a:lnTo>
                <a:lnTo>
                  <a:pt x="18473970" y="10391608"/>
                </a:lnTo>
                <a:lnTo>
                  <a:pt x="0" y="10391608"/>
                </a:lnTo>
                <a:lnTo>
                  <a:pt x="0" y="0"/>
                </a:lnTo>
                <a:close/>
              </a:path>
            </a:pathLst>
          </a:custGeom>
          <a:blipFill>
            <a:blip r:embed="rId2">
              <a:alphaModFix amt="14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9705109"/>
            <a:ext cx="18288000" cy="1163782"/>
            <a:chOff x="0" y="0"/>
            <a:chExt cx="24384000" cy="1551709"/>
          </a:xfrm>
        </p:grpSpPr>
        <p:sp>
          <p:nvSpPr>
            <p:cNvPr name="Freeform 4" id="4"/>
            <p:cNvSpPr/>
            <p:nvPr/>
          </p:nvSpPr>
          <p:spPr>
            <a:xfrm flipH="false" flipV="false" rot="0">
              <a:off x="0" y="0"/>
              <a:ext cx="8128000" cy="1551709"/>
            </a:xfrm>
            <a:custGeom>
              <a:avLst/>
              <a:gdLst/>
              <a:ahLst/>
              <a:cxnLst/>
              <a:rect r="r" b="b" t="t" l="l"/>
              <a:pathLst>
                <a:path h="1551709" w="8128000">
                  <a:moveTo>
                    <a:pt x="0" y="0"/>
                  </a:moveTo>
                  <a:lnTo>
                    <a:pt x="8128000" y="0"/>
                  </a:lnTo>
                  <a:lnTo>
                    <a:pt x="8128000" y="1551709"/>
                  </a:lnTo>
                  <a:lnTo>
                    <a:pt x="0" y="15517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8128000" y="0"/>
              <a:ext cx="8128000" cy="1551709"/>
            </a:xfrm>
            <a:custGeom>
              <a:avLst/>
              <a:gdLst/>
              <a:ahLst/>
              <a:cxnLst/>
              <a:rect r="r" b="b" t="t" l="l"/>
              <a:pathLst>
                <a:path h="1551709" w="8128000">
                  <a:moveTo>
                    <a:pt x="0" y="0"/>
                  </a:moveTo>
                  <a:lnTo>
                    <a:pt x="8128000" y="0"/>
                  </a:lnTo>
                  <a:lnTo>
                    <a:pt x="8128000" y="1551709"/>
                  </a:lnTo>
                  <a:lnTo>
                    <a:pt x="0" y="15517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256000" y="0"/>
              <a:ext cx="8128000" cy="1551709"/>
            </a:xfrm>
            <a:custGeom>
              <a:avLst/>
              <a:gdLst/>
              <a:ahLst/>
              <a:cxnLst/>
              <a:rect r="r" b="b" t="t" l="l"/>
              <a:pathLst>
                <a:path h="1551709" w="8128000">
                  <a:moveTo>
                    <a:pt x="0" y="0"/>
                  </a:moveTo>
                  <a:lnTo>
                    <a:pt x="8128000" y="0"/>
                  </a:lnTo>
                  <a:lnTo>
                    <a:pt x="8128000" y="1551709"/>
                  </a:lnTo>
                  <a:lnTo>
                    <a:pt x="0" y="15517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descr="pixelated cafe storefront"/>
          <p:cNvSpPr/>
          <p:nvPr/>
        </p:nvSpPr>
        <p:spPr>
          <a:xfrm flipH="false" flipV="false" rot="0">
            <a:off x="7002032" y="6114605"/>
            <a:ext cx="3590504" cy="3590504"/>
          </a:xfrm>
          <a:custGeom>
            <a:avLst/>
            <a:gdLst/>
            <a:ahLst/>
            <a:cxnLst/>
            <a:rect r="r" b="b" t="t" l="l"/>
            <a:pathLst>
              <a:path h="3590504" w="3590504">
                <a:moveTo>
                  <a:pt x="0" y="0"/>
                </a:moveTo>
                <a:lnTo>
                  <a:pt x="3590504" y="0"/>
                </a:lnTo>
                <a:lnTo>
                  <a:pt x="3590504" y="3590504"/>
                </a:lnTo>
                <a:lnTo>
                  <a:pt x="0" y="35905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descr="pixelated flower bush"/>
          <p:cNvSpPr/>
          <p:nvPr/>
        </p:nvSpPr>
        <p:spPr>
          <a:xfrm flipH="false" flipV="false" rot="0">
            <a:off x="13381398" y="8857429"/>
            <a:ext cx="2913900" cy="847680"/>
          </a:xfrm>
          <a:custGeom>
            <a:avLst/>
            <a:gdLst/>
            <a:ahLst/>
            <a:cxnLst/>
            <a:rect r="r" b="b" t="t" l="l"/>
            <a:pathLst>
              <a:path h="847680" w="2913900">
                <a:moveTo>
                  <a:pt x="0" y="0"/>
                </a:moveTo>
                <a:lnTo>
                  <a:pt x="2913900" y="0"/>
                </a:lnTo>
                <a:lnTo>
                  <a:pt x="2913900" y="847680"/>
                </a:lnTo>
                <a:lnTo>
                  <a:pt x="0" y="8476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descr="pixelated flower bush"/>
          <p:cNvSpPr/>
          <p:nvPr/>
        </p:nvSpPr>
        <p:spPr>
          <a:xfrm flipH="false" flipV="false" rot="0">
            <a:off x="15808423" y="8857429"/>
            <a:ext cx="2913900" cy="847680"/>
          </a:xfrm>
          <a:custGeom>
            <a:avLst/>
            <a:gdLst/>
            <a:ahLst/>
            <a:cxnLst/>
            <a:rect r="r" b="b" t="t" l="l"/>
            <a:pathLst>
              <a:path h="847680" w="2913900">
                <a:moveTo>
                  <a:pt x="0" y="0"/>
                </a:moveTo>
                <a:lnTo>
                  <a:pt x="2913900" y="0"/>
                </a:lnTo>
                <a:lnTo>
                  <a:pt x="2913900" y="847680"/>
                </a:lnTo>
                <a:lnTo>
                  <a:pt x="0" y="8476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descr="pixelated fire hydrant"/>
          <p:cNvSpPr/>
          <p:nvPr/>
        </p:nvSpPr>
        <p:spPr>
          <a:xfrm flipH="false" flipV="false" rot="0">
            <a:off x="10814350" y="8857429"/>
            <a:ext cx="471618" cy="847680"/>
          </a:xfrm>
          <a:custGeom>
            <a:avLst/>
            <a:gdLst/>
            <a:ahLst/>
            <a:cxnLst/>
            <a:rect r="r" b="b" t="t" l="l"/>
            <a:pathLst>
              <a:path h="847680" w="471618">
                <a:moveTo>
                  <a:pt x="0" y="0"/>
                </a:moveTo>
                <a:lnTo>
                  <a:pt x="471618" y="0"/>
                </a:lnTo>
                <a:lnTo>
                  <a:pt x="471618" y="847680"/>
                </a:lnTo>
                <a:lnTo>
                  <a:pt x="0" y="84768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descr="pixelated arrow pointing downwards"/>
          <p:cNvSpPr/>
          <p:nvPr/>
        </p:nvSpPr>
        <p:spPr>
          <a:xfrm flipH="false" flipV="false" rot="0">
            <a:off x="7151826" y="716781"/>
            <a:ext cx="548836" cy="587276"/>
          </a:xfrm>
          <a:custGeom>
            <a:avLst/>
            <a:gdLst/>
            <a:ahLst/>
            <a:cxnLst/>
            <a:rect r="r" b="b" t="t" l="l"/>
            <a:pathLst>
              <a:path h="587276" w="548836">
                <a:moveTo>
                  <a:pt x="0" y="0"/>
                </a:moveTo>
                <a:lnTo>
                  <a:pt x="548836" y="0"/>
                </a:lnTo>
                <a:lnTo>
                  <a:pt x="548836" y="587277"/>
                </a:lnTo>
                <a:lnTo>
                  <a:pt x="0" y="58727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descr="pixelated arrow pointing to the left"/>
          <p:cNvSpPr/>
          <p:nvPr/>
        </p:nvSpPr>
        <p:spPr>
          <a:xfrm flipH="false" flipV="false" rot="0">
            <a:off x="6272125" y="756289"/>
            <a:ext cx="587276" cy="547769"/>
          </a:xfrm>
          <a:custGeom>
            <a:avLst/>
            <a:gdLst/>
            <a:ahLst/>
            <a:cxnLst/>
            <a:rect r="r" b="b" t="t" l="l"/>
            <a:pathLst>
              <a:path h="547769" w="587276">
                <a:moveTo>
                  <a:pt x="0" y="0"/>
                </a:moveTo>
                <a:lnTo>
                  <a:pt x="587276" y="0"/>
                </a:lnTo>
                <a:lnTo>
                  <a:pt x="587276" y="547769"/>
                </a:lnTo>
                <a:lnTo>
                  <a:pt x="0" y="54776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descr="pixelated arrow pointing upwards"/>
          <p:cNvSpPr/>
          <p:nvPr/>
        </p:nvSpPr>
        <p:spPr>
          <a:xfrm flipH="false" flipV="false" rot="0">
            <a:off x="9939918" y="697028"/>
            <a:ext cx="548836" cy="587276"/>
          </a:xfrm>
          <a:custGeom>
            <a:avLst/>
            <a:gdLst/>
            <a:ahLst/>
            <a:cxnLst/>
            <a:rect r="r" b="b" t="t" l="l"/>
            <a:pathLst>
              <a:path h="587276" w="548836">
                <a:moveTo>
                  <a:pt x="0" y="0"/>
                </a:moveTo>
                <a:lnTo>
                  <a:pt x="548836" y="0"/>
                </a:lnTo>
                <a:lnTo>
                  <a:pt x="548836" y="587276"/>
                </a:lnTo>
                <a:lnTo>
                  <a:pt x="0" y="587276"/>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4" id="14" descr="pixelated arrow pointing to the right"/>
          <p:cNvSpPr/>
          <p:nvPr/>
        </p:nvSpPr>
        <p:spPr>
          <a:xfrm flipH="false" flipV="false" rot="0">
            <a:off x="10735167" y="716781"/>
            <a:ext cx="587276" cy="547769"/>
          </a:xfrm>
          <a:custGeom>
            <a:avLst/>
            <a:gdLst/>
            <a:ahLst/>
            <a:cxnLst/>
            <a:rect r="r" b="b" t="t" l="l"/>
            <a:pathLst>
              <a:path h="547769" w="587276">
                <a:moveTo>
                  <a:pt x="0" y="0"/>
                </a:moveTo>
                <a:lnTo>
                  <a:pt x="587277" y="0"/>
                </a:lnTo>
                <a:lnTo>
                  <a:pt x="587277" y="547769"/>
                </a:lnTo>
                <a:lnTo>
                  <a:pt x="0" y="547769"/>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5" id="15" descr="pixelated flower bush"/>
          <p:cNvSpPr/>
          <p:nvPr/>
        </p:nvSpPr>
        <p:spPr>
          <a:xfrm flipH="false" flipV="false" rot="0">
            <a:off x="-337725" y="8857429"/>
            <a:ext cx="2913900" cy="847680"/>
          </a:xfrm>
          <a:custGeom>
            <a:avLst/>
            <a:gdLst/>
            <a:ahLst/>
            <a:cxnLst/>
            <a:rect r="r" b="b" t="t" l="l"/>
            <a:pathLst>
              <a:path h="847680" w="2913900">
                <a:moveTo>
                  <a:pt x="0" y="0"/>
                </a:moveTo>
                <a:lnTo>
                  <a:pt x="2913900" y="0"/>
                </a:lnTo>
                <a:lnTo>
                  <a:pt x="2913900" y="847680"/>
                </a:lnTo>
                <a:lnTo>
                  <a:pt x="0" y="8476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descr="pixelated flower bush"/>
          <p:cNvSpPr/>
          <p:nvPr/>
        </p:nvSpPr>
        <p:spPr>
          <a:xfrm flipH="false" flipV="false" rot="0">
            <a:off x="1992632" y="8857429"/>
            <a:ext cx="2913900" cy="847680"/>
          </a:xfrm>
          <a:custGeom>
            <a:avLst/>
            <a:gdLst/>
            <a:ahLst/>
            <a:cxnLst/>
            <a:rect r="r" b="b" t="t" l="l"/>
            <a:pathLst>
              <a:path h="847680" w="2913900">
                <a:moveTo>
                  <a:pt x="0" y="0"/>
                </a:moveTo>
                <a:lnTo>
                  <a:pt x="2913900" y="0"/>
                </a:lnTo>
                <a:lnTo>
                  <a:pt x="2913900" y="847680"/>
                </a:lnTo>
                <a:lnTo>
                  <a:pt x="0" y="8476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7" id="17" descr="pixelated trophy"/>
          <p:cNvSpPr/>
          <p:nvPr/>
        </p:nvSpPr>
        <p:spPr>
          <a:xfrm flipH="false" flipV="false" rot="0">
            <a:off x="8467052" y="736535"/>
            <a:ext cx="702268" cy="547769"/>
          </a:xfrm>
          <a:custGeom>
            <a:avLst/>
            <a:gdLst/>
            <a:ahLst/>
            <a:cxnLst/>
            <a:rect r="r" b="b" t="t" l="l"/>
            <a:pathLst>
              <a:path h="547769" w="702268">
                <a:moveTo>
                  <a:pt x="0" y="0"/>
                </a:moveTo>
                <a:lnTo>
                  <a:pt x="702268" y="0"/>
                </a:lnTo>
                <a:lnTo>
                  <a:pt x="702268" y="547769"/>
                </a:lnTo>
                <a:lnTo>
                  <a:pt x="0" y="547769"/>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pic>
        <p:nvPicPr>
          <p:cNvPr name="Picture 18" id="18" descr="pixelated star slightly bouncing"/>
          <p:cNvPicPr>
            <a:picLocks noChangeAspect="true"/>
          </p:cNvPicPr>
          <p:nvPr/>
        </p:nvPicPr>
        <p:blipFill>
          <a:blip r:embed="rId22"/>
          <a:srcRect l="0" t="0" r="0" b="0"/>
          <a:stretch>
            <a:fillRect/>
          </a:stretch>
        </p:blipFill>
        <p:spPr>
          <a:xfrm flipH="false" flipV="false" rot="0">
            <a:off x="2719050" y="2222014"/>
            <a:ext cx="517579" cy="539145"/>
          </a:xfrm>
          <a:prstGeom prst="rect">
            <a:avLst/>
          </a:prstGeom>
        </p:spPr>
      </p:pic>
      <p:pic>
        <p:nvPicPr>
          <p:cNvPr name="Picture 19" id="19" descr="pixelated star slightly bouncing"/>
          <p:cNvPicPr>
            <a:picLocks noChangeAspect="true"/>
          </p:cNvPicPr>
          <p:nvPr/>
        </p:nvPicPr>
        <p:blipFill>
          <a:blip r:embed="rId22"/>
          <a:srcRect l="0" t="0" r="0" b="0"/>
          <a:stretch>
            <a:fillRect/>
          </a:stretch>
        </p:blipFill>
        <p:spPr>
          <a:xfrm flipH="false" flipV="false" rot="0">
            <a:off x="15104488" y="2491586"/>
            <a:ext cx="517579" cy="539145"/>
          </a:xfrm>
          <a:prstGeom prst="rect">
            <a:avLst/>
          </a:prstGeom>
        </p:spPr>
      </p:pic>
      <p:grpSp>
        <p:nvGrpSpPr>
          <p:cNvPr name="Group 20" id="20"/>
          <p:cNvGrpSpPr/>
          <p:nvPr/>
        </p:nvGrpSpPr>
        <p:grpSpPr>
          <a:xfrm rot="0">
            <a:off x="688057" y="429137"/>
            <a:ext cx="862336" cy="327152"/>
            <a:chOff x="0" y="0"/>
            <a:chExt cx="1149782" cy="436203"/>
          </a:xfrm>
        </p:grpSpPr>
        <p:sp>
          <p:nvSpPr>
            <p:cNvPr name="TextBox 21" id="21"/>
            <p:cNvSpPr txBox="true"/>
            <p:nvPr/>
          </p:nvSpPr>
          <p:spPr>
            <a:xfrm rot="0">
              <a:off x="367030" y="-9525"/>
              <a:ext cx="782752" cy="445728"/>
            </a:xfrm>
            <a:prstGeom prst="rect">
              <a:avLst/>
            </a:prstGeom>
          </p:spPr>
          <p:txBody>
            <a:bodyPr anchor="t" rtlCol="false" tIns="0" lIns="0" bIns="0" rIns="0">
              <a:spAutoFit/>
            </a:bodyPr>
            <a:lstStyle/>
            <a:p>
              <a:pPr algn="ctr">
                <a:lnSpc>
                  <a:spcPts val="2463"/>
                </a:lnSpc>
              </a:pPr>
              <a:r>
                <a:rPr lang="en-US" sz="2199">
                  <a:solidFill>
                    <a:srgbClr val="FFFFFF"/>
                  </a:solidFill>
                  <a:latin typeface="Arcade Gamer"/>
                  <a:ea typeface="Arcade Gamer"/>
                  <a:cs typeface="Arcade Gamer"/>
                  <a:sym typeface="Arcade Gamer"/>
                </a:rPr>
                <a:t>21</a:t>
              </a:r>
            </a:p>
          </p:txBody>
        </p:sp>
        <p:sp>
          <p:nvSpPr>
            <p:cNvPr name="Freeform 22" id="22"/>
            <p:cNvSpPr/>
            <p:nvPr/>
          </p:nvSpPr>
          <p:spPr>
            <a:xfrm flipH="false" flipV="false" rot="0">
              <a:off x="0" y="20313"/>
              <a:ext cx="367030" cy="332329"/>
            </a:xfrm>
            <a:custGeom>
              <a:avLst/>
              <a:gdLst/>
              <a:ahLst/>
              <a:cxnLst/>
              <a:rect r="r" b="b" t="t" l="l"/>
              <a:pathLst>
                <a:path h="332329" w="367030">
                  <a:moveTo>
                    <a:pt x="0" y="0"/>
                  </a:moveTo>
                  <a:lnTo>
                    <a:pt x="367030" y="0"/>
                  </a:lnTo>
                  <a:lnTo>
                    <a:pt x="367030" y="332329"/>
                  </a:lnTo>
                  <a:lnTo>
                    <a:pt x="0" y="332329"/>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grpSp>
      <p:sp>
        <p:nvSpPr>
          <p:cNvPr name="Freeform 23" id="23"/>
          <p:cNvSpPr/>
          <p:nvPr/>
        </p:nvSpPr>
        <p:spPr>
          <a:xfrm flipH="false" flipV="false" rot="0">
            <a:off x="1508608" y="5872921"/>
            <a:ext cx="2420882" cy="2420882"/>
          </a:xfrm>
          <a:custGeom>
            <a:avLst/>
            <a:gdLst/>
            <a:ahLst/>
            <a:cxnLst/>
            <a:rect r="r" b="b" t="t" l="l"/>
            <a:pathLst>
              <a:path h="2420882" w="2420882">
                <a:moveTo>
                  <a:pt x="0" y="0"/>
                </a:moveTo>
                <a:lnTo>
                  <a:pt x="2420883" y="0"/>
                </a:lnTo>
                <a:lnTo>
                  <a:pt x="2420883" y="2420883"/>
                </a:lnTo>
                <a:lnTo>
                  <a:pt x="0" y="2420883"/>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24" id="24"/>
          <p:cNvSpPr/>
          <p:nvPr/>
        </p:nvSpPr>
        <p:spPr>
          <a:xfrm flipH="true" flipV="false" rot="0">
            <a:off x="14135476" y="6114605"/>
            <a:ext cx="2455603" cy="2455603"/>
          </a:xfrm>
          <a:custGeom>
            <a:avLst/>
            <a:gdLst/>
            <a:ahLst/>
            <a:cxnLst/>
            <a:rect r="r" b="b" t="t" l="l"/>
            <a:pathLst>
              <a:path h="2455603" w="2455603">
                <a:moveTo>
                  <a:pt x="2455603" y="0"/>
                </a:moveTo>
                <a:lnTo>
                  <a:pt x="0" y="0"/>
                </a:lnTo>
                <a:lnTo>
                  <a:pt x="0" y="2455603"/>
                </a:lnTo>
                <a:lnTo>
                  <a:pt x="2455603" y="2455603"/>
                </a:lnTo>
                <a:lnTo>
                  <a:pt x="2455603"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25" id="25"/>
          <p:cNvSpPr/>
          <p:nvPr/>
        </p:nvSpPr>
        <p:spPr>
          <a:xfrm flipH="false" flipV="false" rot="0">
            <a:off x="688057" y="3995795"/>
            <a:ext cx="1147705" cy="1147705"/>
          </a:xfrm>
          <a:custGeom>
            <a:avLst/>
            <a:gdLst/>
            <a:ahLst/>
            <a:cxnLst/>
            <a:rect r="r" b="b" t="t" l="l"/>
            <a:pathLst>
              <a:path h="1147705" w="1147705">
                <a:moveTo>
                  <a:pt x="0" y="0"/>
                </a:moveTo>
                <a:lnTo>
                  <a:pt x="1147705" y="0"/>
                </a:lnTo>
                <a:lnTo>
                  <a:pt x="1147705" y="1147705"/>
                </a:lnTo>
                <a:lnTo>
                  <a:pt x="0" y="114770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TextBox 26" id="26"/>
          <p:cNvSpPr txBox="true"/>
          <p:nvPr/>
        </p:nvSpPr>
        <p:spPr>
          <a:xfrm rot="0">
            <a:off x="3440057" y="3139265"/>
            <a:ext cx="11115265" cy="2170031"/>
          </a:xfrm>
          <a:prstGeom prst="rect">
            <a:avLst/>
          </a:prstGeom>
        </p:spPr>
        <p:txBody>
          <a:bodyPr anchor="t" rtlCol="false" tIns="0" lIns="0" bIns="0" rIns="0">
            <a:spAutoFit/>
          </a:bodyPr>
          <a:lstStyle/>
          <a:p>
            <a:pPr algn="ctr">
              <a:lnSpc>
                <a:spcPts val="8234"/>
              </a:lnSpc>
            </a:pPr>
            <a:r>
              <a:rPr lang="en-US" sz="7352">
                <a:solidFill>
                  <a:srgbClr val="FF63D8"/>
                </a:solidFill>
                <a:latin typeface="Arcade Gamer"/>
                <a:ea typeface="Arcade Gamer"/>
                <a:cs typeface="Arcade Gamer"/>
                <a:sym typeface="Arcade Gamer"/>
              </a:rPr>
              <a:t>PROBABILITY AND STATISTICS</a:t>
            </a:r>
          </a:p>
        </p:txBody>
      </p:sp>
      <p:sp>
        <p:nvSpPr>
          <p:cNvPr name="Freeform 27" id="27"/>
          <p:cNvSpPr/>
          <p:nvPr/>
        </p:nvSpPr>
        <p:spPr>
          <a:xfrm flipH="false" flipV="false" rot="0">
            <a:off x="16295298" y="4569647"/>
            <a:ext cx="1147705" cy="1147705"/>
          </a:xfrm>
          <a:custGeom>
            <a:avLst/>
            <a:gdLst/>
            <a:ahLst/>
            <a:cxnLst/>
            <a:rect r="r" b="b" t="t" l="l"/>
            <a:pathLst>
              <a:path h="1147705" w="1147705">
                <a:moveTo>
                  <a:pt x="0" y="0"/>
                </a:moveTo>
                <a:lnTo>
                  <a:pt x="1147705" y="0"/>
                </a:lnTo>
                <a:lnTo>
                  <a:pt x="1147705" y="1147706"/>
                </a:lnTo>
                <a:lnTo>
                  <a:pt x="0" y="1147706"/>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92985" y="-30963"/>
            <a:ext cx="18473970" cy="10391608"/>
          </a:xfrm>
          <a:custGeom>
            <a:avLst/>
            <a:gdLst/>
            <a:ahLst/>
            <a:cxnLst/>
            <a:rect r="r" b="b" t="t" l="l"/>
            <a:pathLst>
              <a:path h="10391608" w="18473970">
                <a:moveTo>
                  <a:pt x="0" y="0"/>
                </a:moveTo>
                <a:lnTo>
                  <a:pt x="18473970" y="0"/>
                </a:lnTo>
                <a:lnTo>
                  <a:pt x="18473970" y="10391608"/>
                </a:lnTo>
                <a:lnTo>
                  <a:pt x="0" y="10391608"/>
                </a:lnTo>
                <a:lnTo>
                  <a:pt x="0" y="0"/>
                </a:lnTo>
                <a:close/>
              </a:path>
            </a:pathLst>
          </a:custGeom>
          <a:blipFill>
            <a:blip r:embed="rId2">
              <a:alphaModFix amt="14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2213443" y="3129577"/>
            <a:ext cx="5258779" cy="1014984"/>
          </a:xfrm>
          <a:prstGeom prst="rect">
            <a:avLst/>
          </a:prstGeom>
        </p:spPr>
        <p:txBody>
          <a:bodyPr anchor="t" rtlCol="false" tIns="0" lIns="0" bIns="0" rIns="0">
            <a:spAutoFit/>
          </a:bodyPr>
          <a:lstStyle/>
          <a:p>
            <a:pPr algn="l">
              <a:lnSpc>
                <a:spcPts val="2688"/>
              </a:lnSpc>
            </a:pPr>
            <a:r>
              <a:rPr lang="en-US" sz="2400">
                <a:solidFill>
                  <a:srgbClr val="FFFFFF"/>
                </a:solidFill>
                <a:latin typeface="Disket Mono"/>
                <a:ea typeface="Disket Mono"/>
                <a:cs typeface="Disket Mono"/>
                <a:sym typeface="Disket Mono"/>
              </a:rPr>
              <a:t>PROBABILITY IS THE LIKELIHOOD OF AN EVENT OCCURRING.</a:t>
            </a:r>
          </a:p>
        </p:txBody>
      </p:sp>
      <p:sp>
        <p:nvSpPr>
          <p:cNvPr name="TextBox 4" id="4"/>
          <p:cNvSpPr txBox="true"/>
          <p:nvPr/>
        </p:nvSpPr>
        <p:spPr>
          <a:xfrm rot="0">
            <a:off x="12213443" y="5597648"/>
            <a:ext cx="5258779" cy="1348359"/>
          </a:xfrm>
          <a:prstGeom prst="rect">
            <a:avLst/>
          </a:prstGeom>
        </p:spPr>
        <p:txBody>
          <a:bodyPr anchor="t" rtlCol="false" tIns="0" lIns="0" bIns="0" rIns="0">
            <a:spAutoFit/>
          </a:bodyPr>
          <a:lstStyle/>
          <a:p>
            <a:pPr algn="l">
              <a:lnSpc>
                <a:spcPts val="2688"/>
              </a:lnSpc>
            </a:pPr>
            <a:r>
              <a:rPr lang="en-US" sz="2400">
                <a:solidFill>
                  <a:srgbClr val="FFFFFF"/>
                </a:solidFill>
                <a:latin typeface="Disket Mono"/>
                <a:ea typeface="Disket Mono"/>
                <a:cs typeface="Disket Mono"/>
                <a:sym typeface="Disket Mono"/>
              </a:rPr>
              <a:t>IT INFLUENCES RANDOMNESS, FAIRNESS, AND PLAYER DECISION-MAKING.</a:t>
            </a:r>
          </a:p>
        </p:txBody>
      </p:sp>
      <p:sp>
        <p:nvSpPr>
          <p:cNvPr name="Freeform 5" id="5" descr="pixelated five hearts"/>
          <p:cNvSpPr/>
          <p:nvPr/>
        </p:nvSpPr>
        <p:spPr>
          <a:xfrm flipH="false" flipV="false" rot="0">
            <a:off x="14000181" y="719461"/>
            <a:ext cx="2193866" cy="362985"/>
          </a:xfrm>
          <a:custGeom>
            <a:avLst/>
            <a:gdLst/>
            <a:ahLst/>
            <a:cxnLst/>
            <a:rect r="r" b="b" t="t" l="l"/>
            <a:pathLst>
              <a:path h="362985" w="2193866">
                <a:moveTo>
                  <a:pt x="0" y="0"/>
                </a:moveTo>
                <a:lnTo>
                  <a:pt x="2193866" y="0"/>
                </a:lnTo>
                <a:lnTo>
                  <a:pt x="2193866" y="362985"/>
                </a:lnTo>
                <a:lnTo>
                  <a:pt x="0" y="3629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2689104" y="737377"/>
            <a:ext cx="862336" cy="327152"/>
            <a:chOff x="0" y="0"/>
            <a:chExt cx="1149782" cy="436203"/>
          </a:xfrm>
        </p:grpSpPr>
        <p:sp>
          <p:nvSpPr>
            <p:cNvPr name="TextBox 7" id="7"/>
            <p:cNvSpPr txBox="true"/>
            <p:nvPr/>
          </p:nvSpPr>
          <p:spPr>
            <a:xfrm rot="0">
              <a:off x="367030" y="-9525"/>
              <a:ext cx="782752" cy="445728"/>
            </a:xfrm>
            <a:prstGeom prst="rect">
              <a:avLst/>
            </a:prstGeom>
          </p:spPr>
          <p:txBody>
            <a:bodyPr anchor="t" rtlCol="false" tIns="0" lIns="0" bIns="0" rIns="0">
              <a:spAutoFit/>
            </a:bodyPr>
            <a:lstStyle/>
            <a:p>
              <a:pPr algn="ctr">
                <a:lnSpc>
                  <a:spcPts val="2463"/>
                </a:lnSpc>
              </a:pPr>
              <a:r>
                <a:rPr lang="en-US" sz="2199">
                  <a:solidFill>
                    <a:srgbClr val="FFFFFF"/>
                  </a:solidFill>
                  <a:latin typeface="Arcade Gamer"/>
                  <a:ea typeface="Arcade Gamer"/>
                  <a:cs typeface="Arcade Gamer"/>
                  <a:sym typeface="Arcade Gamer"/>
                </a:rPr>
                <a:t>22</a:t>
              </a:r>
            </a:p>
          </p:txBody>
        </p:sp>
        <p:sp>
          <p:nvSpPr>
            <p:cNvPr name="Freeform 8" id="8"/>
            <p:cNvSpPr/>
            <p:nvPr/>
          </p:nvSpPr>
          <p:spPr>
            <a:xfrm flipH="false" flipV="false" rot="0">
              <a:off x="0" y="20313"/>
              <a:ext cx="367030" cy="332329"/>
            </a:xfrm>
            <a:custGeom>
              <a:avLst/>
              <a:gdLst/>
              <a:ahLst/>
              <a:cxnLst/>
              <a:rect r="r" b="b" t="t" l="l"/>
              <a:pathLst>
                <a:path h="332329" w="367030">
                  <a:moveTo>
                    <a:pt x="0" y="0"/>
                  </a:moveTo>
                  <a:lnTo>
                    <a:pt x="367030" y="0"/>
                  </a:lnTo>
                  <a:lnTo>
                    <a:pt x="367030" y="332329"/>
                  </a:lnTo>
                  <a:lnTo>
                    <a:pt x="0" y="3323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Freeform 9" id="9" descr="pixelated arrow pointing to the left"/>
          <p:cNvSpPr/>
          <p:nvPr/>
        </p:nvSpPr>
        <p:spPr>
          <a:xfrm flipH="true" flipV="false" rot="0">
            <a:off x="11153427" y="3120052"/>
            <a:ext cx="535470" cy="499447"/>
          </a:xfrm>
          <a:custGeom>
            <a:avLst/>
            <a:gdLst/>
            <a:ahLst/>
            <a:cxnLst/>
            <a:rect r="r" b="b" t="t" l="l"/>
            <a:pathLst>
              <a:path h="499447" w="535470">
                <a:moveTo>
                  <a:pt x="535470" y="0"/>
                </a:moveTo>
                <a:lnTo>
                  <a:pt x="0" y="0"/>
                </a:lnTo>
                <a:lnTo>
                  <a:pt x="0" y="499447"/>
                </a:lnTo>
                <a:lnTo>
                  <a:pt x="535470" y="499447"/>
                </a:lnTo>
                <a:lnTo>
                  <a:pt x="53547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descr="pixelated arrow pointing to the left"/>
          <p:cNvSpPr/>
          <p:nvPr/>
        </p:nvSpPr>
        <p:spPr>
          <a:xfrm flipH="true" flipV="false" rot="0">
            <a:off x="11153427" y="5530588"/>
            <a:ext cx="535470" cy="499447"/>
          </a:xfrm>
          <a:custGeom>
            <a:avLst/>
            <a:gdLst/>
            <a:ahLst/>
            <a:cxnLst/>
            <a:rect r="r" b="b" t="t" l="l"/>
            <a:pathLst>
              <a:path h="499447" w="535470">
                <a:moveTo>
                  <a:pt x="535470" y="0"/>
                </a:moveTo>
                <a:lnTo>
                  <a:pt x="0" y="0"/>
                </a:lnTo>
                <a:lnTo>
                  <a:pt x="0" y="499448"/>
                </a:lnTo>
                <a:lnTo>
                  <a:pt x="535470" y="499448"/>
                </a:lnTo>
                <a:lnTo>
                  <a:pt x="53547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1943717" y="2572232"/>
            <a:ext cx="2064822" cy="1287350"/>
          </a:xfrm>
          <a:custGeom>
            <a:avLst/>
            <a:gdLst/>
            <a:ahLst/>
            <a:cxnLst/>
            <a:rect r="r" b="b" t="t" l="l"/>
            <a:pathLst>
              <a:path h="1287350" w="2064822">
                <a:moveTo>
                  <a:pt x="0" y="0"/>
                </a:moveTo>
                <a:lnTo>
                  <a:pt x="2064822" y="0"/>
                </a:lnTo>
                <a:lnTo>
                  <a:pt x="2064822" y="1287350"/>
                </a:lnTo>
                <a:lnTo>
                  <a:pt x="0" y="128735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2" id="12"/>
          <p:cNvSpPr txBox="true"/>
          <p:nvPr/>
        </p:nvSpPr>
        <p:spPr>
          <a:xfrm rot="0">
            <a:off x="4889120" y="2943469"/>
            <a:ext cx="4312089" cy="478200"/>
          </a:xfrm>
          <a:prstGeom prst="rect">
            <a:avLst/>
          </a:prstGeom>
        </p:spPr>
        <p:txBody>
          <a:bodyPr anchor="t" rtlCol="false" tIns="0" lIns="0" bIns="0" rIns="0">
            <a:spAutoFit/>
          </a:bodyPr>
          <a:lstStyle/>
          <a:p>
            <a:pPr algn="ctr">
              <a:lnSpc>
                <a:spcPts val="3791"/>
              </a:lnSpc>
              <a:spcBef>
                <a:spcPct val="0"/>
              </a:spcBef>
            </a:pPr>
            <a:r>
              <a:rPr lang="en-US" sz="2708">
                <a:solidFill>
                  <a:srgbClr val="FFFFFF"/>
                </a:solidFill>
                <a:latin typeface="Disket Mono"/>
                <a:ea typeface="Disket Mono"/>
                <a:cs typeface="Disket Mono"/>
                <a:sym typeface="Disket Mono"/>
              </a:rPr>
              <a:t>What is Probabilty</a:t>
            </a:r>
          </a:p>
        </p:txBody>
      </p:sp>
      <p:sp>
        <p:nvSpPr>
          <p:cNvPr name="TextBox 13" id="13"/>
          <p:cNvSpPr txBox="true"/>
          <p:nvPr/>
        </p:nvSpPr>
        <p:spPr>
          <a:xfrm rot="0">
            <a:off x="1417690" y="1382404"/>
            <a:ext cx="15638591" cy="755753"/>
          </a:xfrm>
          <a:prstGeom prst="rect">
            <a:avLst/>
          </a:prstGeom>
        </p:spPr>
        <p:txBody>
          <a:bodyPr anchor="t" rtlCol="false" tIns="0" lIns="0" bIns="0" rIns="0">
            <a:spAutoFit/>
          </a:bodyPr>
          <a:lstStyle/>
          <a:p>
            <a:pPr algn="ctr">
              <a:lnSpc>
                <a:spcPts val="5611"/>
              </a:lnSpc>
            </a:pPr>
            <a:r>
              <a:rPr lang="en-US" sz="5010">
                <a:solidFill>
                  <a:srgbClr val="FF63D8"/>
                </a:solidFill>
                <a:latin typeface="Arcade Gamer"/>
                <a:ea typeface="Arcade Gamer"/>
                <a:cs typeface="Arcade Gamer"/>
                <a:sym typeface="Arcade Gamer"/>
              </a:rPr>
              <a:t>PROBABILITY AND STATISTICS</a:t>
            </a:r>
          </a:p>
        </p:txBody>
      </p:sp>
      <p:sp>
        <p:nvSpPr>
          <p:cNvPr name="AutoShape 14" id="14"/>
          <p:cNvSpPr/>
          <p:nvPr/>
        </p:nvSpPr>
        <p:spPr>
          <a:xfrm flipV="true">
            <a:off x="10706193" y="2572232"/>
            <a:ext cx="0" cy="6686068"/>
          </a:xfrm>
          <a:prstGeom prst="line">
            <a:avLst/>
          </a:prstGeom>
          <a:ln cap="flat" w="38100">
            <a:solidFill>
              <a:srgbClr val="FFFFFF"/>
            </a:solidFill>
            <a:prstDash val="solid"/>
            <a:headEnd type="diamond" len="lg" w="lg"/>
            <a:tailEnd type="diamond" len="lg" w="lg"/>
          </a:ln>
        </p:spPr>
      </p:sp>
      <p:sp>
        <p:nvSpPr>
          <p:cNvPr name="Freeform 15" id="15" descr="pixelated Menu button"/>
          <p:cNvSpPr/>
          <p:nvPr/>
        </p:nvSpPr>
        <p:spPr>
          <a:xfrm flipH="false" flipV="false" rot="0">
            <a:off x="1028700" y="668737"/>
            <a:ext cx="1082363" cy="464432"/>
          </a:xfrm>
          <a:custGeom>
            <a:avLst/>
            <a:gdLst/>
            <a:ahLst/>
            <a:cxnLst/>
            <a:rect r="r" b="b" t="t" l="l"/>
            <a:pathLst>
              <a:path h="464432" w="1082363">
                <a:moveTo>
                  <a:pt x="0" y="0"/>
                </a:moveTo>
                <a:lnTo>
                  <a:pt x="1082363" y="0"/>
                </a:lnTo>
                <a:lnTo>
                  <a:pt x="1082363" y="464432"/>
                </a:lnTo>
                <a:lnTo>
                  <a:pt x="0" y="46443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35776" y="-52304"/>
            <a:ext cx="18473970" cy="10391608"/>
          </a:xfrm>
          <a:custGeom>
            <a:avLst/>
            <a:gdLst/>
            <a:ahLst/>
            <a:cxnLst/>
            <a:rect r="r" b="b" t="t" l="l"/>
            <a:pathLst>
              <a:path h="10391608" w="18473970">
                <a:moveTo>
                  <a:pt x="0" y="0"/>
                </a:moveTo>
                <a:lnTo>
                  <a:pt x="18473970" y="0"/>
                </a:lnTo>
                <a:lnTo>
                  <a:pt x="18473970" y="10391608"/>
                </a:lnTo>
                <a:lnTo>
                  <a:pt x="0" y="10391608"/>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2213443" y="3129577"/>
            <a:ext cx="5258779" cy="1014860"/>
          </a:xfrm>
          <a:prstGeom prst="rect">
            <a:avLst/>
          </a:prstGeom>
        </p:spPr>
        <p:txBody>
          <a:bodyPr anchor="t" rtlCol="false" tIns="0" lIns="0" bIns="0" rIns="0">
            <a:spAutoFit/>
          </a:bodyPr>
          <a:lstStyle/>
          <a:p>
            <a:pPr algn="l">
              <a:lnSpc>
                <a:spcPts val="2688"/>
              </a:lnSpc>
            </a:pPr>
            <a:r>
              <a:rPr lang="en-US" sz="2400">
                <a:solidFill>
                  <a:srgbClr val="FFFFFF"/>
                </a:solidFill>
                <a:latin typeface="Disket Mono"/>
                <a:ea typeface="Disket Mono"/>
                <a:cs typeface="Disket Mono"/>
                <a:sym typeface="Disket Mono"/>
              </a:rPr>
              <a:t>HELPS ANALYZE PLAYER BEHAVIOR AND REFINE MECHANICS.</a:t>
            </a:r>
          </a:p>
        </p:txBody>
      </p:sp>
      <p:sp>
        <p:nvSpPr>
          <p:cNvPr name="TextBox 4" id="4"/>
          <p:cNvSpPr txBox="true"/>
          <p:nvPr/>
        </p:nvSpPr>
        <p:spPr>
          <a:xfrm rot="0">
            <a:off x="12213443" y="5597648"/>
            <a:ext cx="5258779" cy="1014860"/>
          </a:xfrm>
          <a:prstGeom prst="rect">
            <a:avLst/>
          </a:prstGeom>
        </p:spPr>
        <p:txBody>
          <a:bodyPr anchor="t" rtlCol="false" tIns="0" lIns="0" bIns="0" rIns="0">
            <a:spAutoFit/>
          </a:bodyPr>
          <a:lstStyle/>
          <a:p>
            <a:pPr algn="l">
              <a:lnSpc>
                <a:spcPts val="2688"/>
              </a:lnSpc>
            </a:pPr>
            <a:r>
              <a:rPr lang="en-US" sz="2400">
                <a:solidFill>
                  <a:srgbClr val="FFFFFF"/>
                </a:solidFill>
                <a:latin typeface="Disket Mono"/>
                <a:ea typeface="Disket Mono"/>
                <a:cs typeface="Disket Mono"/>
                <a:sym typeface="Disket Mono"/>
              </a:rPr>
              <a:t>USED FOR GAME DIFFICULTY ADJUSTMENTS AND AI IMPROVEMENTS.</a:t>
            </a:r>
          </a:p>
        </p:txBody>
      </p:sp>
      <p:sp>
        <p:nvSpPr>
          <p:cNvPr name="Freeform 5" id="5" descr="pixelated five hearts"/>
          <p:cNvSpPr/>
          <p:nvPr/>
        </p:nvSpPr>
        <p:spPr>
          <a:xfrm flipH="false" flipV="false" rot="0">
            <a:off x="14000181" y="719461"/>
            <a:ext cx="2193866" cy="362985"/>
          </a:xfrm>
          <a:custGeom>
            <a:avLst/>
            <a:gdLst/>
            <a:ahLst/>
            <a:cxnLst/>
            <a:rect r="r" b="b" t="t" l="l"/>
            <a:pathLst>
              <a:path h="362985" w="2193866">
                <a:moveTo>
                  <a:pt x="0" y="0"/>
                </a:moveTo>
                <a:lnTo>
                  <a:pt x="2193866" y="0"/>
                </a:lnTo>
                <a:lnTo>
                  <a:pt x="2193866" y="362985"/>
                </a:lnTo>
                <a:lnTo>
                  <a:pt x="0" y="3629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descr="pixelated Menu button"/>
          <p:cNvSpPr/>
          <p:nvPr/>
        </p:nvSpPr>
        <p:spPr>
          <a:xfrm flipH="false" flipV="false" rot="0">
            <a:off x="1028700" y="668737"/>
            <a:ext cx="1082363" cy="464432"/>
          </a:xfrm>
          <a:custGeom>
            <a:avLst/>
            <a:gdLst/>
            <a:ahLst/>
            <a:cxnLst/>
            <a:rect r="r" b="b" t="t" l="l"/>
            <a:pathLst>
              <a:path h="464432" w="1082363">
                <a:moveTo>
                  <a:pt x="0" y="0"/>
                </a:moveTo>
                <a:lnTo>
                  <a:pt x="1082363" y="0"/>
                </a:lnTo>
                <a:lnTo>
                  <a:pt x="1082363" y="464432"/>
                </a:lnTo>
                <a:lnTo>
                  <a:pt x="0" y="4644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2689104" y="737377"/>
            <a:ext cx="862336" cy="327152"/>
            <a:chOff x="0" y="0"/>
            <a:chExt cx="1149782" cy="436203"/>
          </a:xfrm>
        </p:grpSpPr>
        <p:sp>
          <p:nvSpPr>
            <p:cNvPr name="TextBox 8" id="8"/>
            <p:cNvSpPr txBox="true"/>
            <p:nvPr/>
          </p:nvSpPr>
          <p:spPr>
            <a:xfrm rot="0">
              <a:off x="367030" y="-9525"/>
              <a:ext cx="782752" cy="445728"/>
            </a:xfrm>
            <a:prstGeom prst="rect">
              <a:avLst/>
            </a:prstGeom>
          </p:spPr>
          <p:txBody>
            <a:bodyPr anchor="t" rtlCol="false" tIns="0" lIns="0" bIns="0" rIns="0">
              <a:spAutoFit/>
            </a:bodyPr>
            <a:lstStyle/>
            <a:p>
              <a:pPr algn="ctr">
                <a:lnSpc>
                  <a:spcPts val="2463"/>
                </a:lnSpc>
              </a:pPr>
              <a:r>
                <a:rPr lang="en-US" sz="2199">
                  <a:solidFill>
                    <a:srgbClr val="FFFFFF"/>
                  </a:solidFill>
                  <a:latin typeface="Arcade Gamer"/>
                  <a:ea typeface="Arcade Gamer"/>
                  <a:cs typeface="Arcade Gamer"/>
                  <a:sym typeface="Arcade Gamer"/>
                </a:rPr>
                <a:t>22</a:t>
              </a:r>
            </a:p>
          </p:txBody>
        </p:sp>
        <p:sp>
          <p:nvSpPr>
            <p:cNvPr name="Freeform 9" id="9"/>
            <p:cNvSpPr/>
            <p:nvPr/>
          </p:nvSpPr>
          <p:spPr>
            <a:xfrm flipH="false" flipV="false" rot="0">
              <a:off x="0" y="20313"/>
              <a:ext cx="367030" cy="332329"/>
            </a:xfrm>
            <a:custGeom>
              <a:avLst/>
              <a:gdLst/>
              <a:ahLst/>
              <a:cxnLst/>
              <a:rect r="r" b="b" t="t" l="l"/>
              <a:pathLst>
                <a:path h="332329" w="367030">
                  <a:moveTo>
                    <a:pt x="0" y="0"/>
                  </a:moveTo>
                  <a:lnTo>
                    <a:pt x="367030" y="0"/>
                  </a:lnTo>
                  <a:lnTo>
                    <a:pt x="367030" y="332329"/>
                  </a:lnTo>
                  <a:lnTo>
                    <a:pt x="0" y="33232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
        <p:nvSpPr>
          <p:cNvPr name="Freeform 10" id="10" descr="pixelated arrow pointing to the left"/>
          <p:cNvSpPr/>
          <p:nvPr/>
        </p:nvSpPr>
        <p:spPr>
          <a:xfrm flipH="true" flipV="false" rot="0">
            <a:off x="11153427" y="3120052"/>
            <a:ext cx="535470" cy="499447"/>
          </a:xfrm>
          <a:custGeom>
            <a:avLst/>
            <a:gdLst/>
            <a:ahLst/>
            <a:cxnLst/>
            <a:rect r="r" b="b" t="t" l="l"/>
            <a:pathLst>
              <a:path h="499447" w="535470">
                <a:moveTo>
                  <a:pt x="535470" y="0"/>
                </a:moveTo>
                <a:lnTo>
                  <a:pt x="0" y="0"/>
                </a:lnTo>
                <a:lnTo>
                  <a:pt x="0" y="499447"/>
                </a:lnTo>
                <a:lnTo>
                  <a:pt x="535470" y="499447"/>
                </a:lnTo>
                <a:lnTo>
                  <a:pt x="53547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descr="pixelated arrow pointing to the left"/>
          <p:cNvSpPr/>
          <p:nvPr/>
        </p:nvSpPr>
        <p:spPr>
          <a:xfrm flipH="true" flipV="false" rot="0">
            <a:off x="11153427" y="5530588"/>
            <a:ext cx="535470" cy="499447"/>
          </a:xfrm>
          <a:custGeom>
            <a:avLst/>
            <a:gdLst/>
            <a:ahLst/>
            <a:cxnLst/>
            <a:rect r="r" b="b" t="t" l="l"/>
            <a:pathLst>
              <a:path h="499447" w="535470">
                <a:moveTo>
                  <a:pt x="535470" y="0"/>
                </a:moveTo>
                <a:lnTo>
                  <a:pt x="0" y="0"/>
                </a:lnTo>
                <a:lnTo>
                  <a:pt x="0" y="499448"/>
                </a:lnTo>
                <a:lnTo>
                  <a:pt x="535470" y="499448"/>
                </a:lnTo>
                <a:lnTo>
                  <a:pt x="53547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0">
            <a:off x="1943717" y="5091196"/>
            <a:ext cx="1961893" cy="1634910"/>
          </a:xfrm>
          <a:custGeom>
            <a:avLst/>
            <a:gdLst/>
            <a:ahLst/>
            <a:cxnLst/>
            <a:rect r="r" b="b" t="t" l="l"/>
            <a:pathLst>
              <a:path h="1634910" w="1961893">
                <a:moveTo>
                  <a:pt x="0" y="0"/>
                </a:moveTo>
                <a:lnTo>
                  <a:pt x="1961893" y="0"/>
                </a:lnTo>
                <a:lnTo>
                  <a:pt x="1961893" y="1634911"/>
                </a:lnTo>
                <a:lnTo>
                  <a:pt x="0" y="1634911"/>
                </a:lnTo>
                <a:lnTo>
                  <a:pt x="0" y="0"/>
                </a:lnTo>
                <a:close/>
              </a:path>
            </a:pathLst>
          </a:custGeom>
          <a:blipFill>
            <a:blip r:embed="rId12"/>
            <a:stretch>
              <a:fillRect l="0" t="0" r="0" b="0"/>
            </a:stretch>
          </a:blipFill>
        </p:spPr>
      </p:sp>
      <p:sp>
        <p:nvSpPr>
          <p:cNvPr name="TextBox 13" id="13"/>
          <p:cNvSpPr txBox="true"/>
          <p:nvPr/>
        </p:nvSpPr>
        <p:spPr>
          <a:xfrm rot="0">
            <a:off x="4888042" y="5571377"/>
            <a:ext cx="4313201" cy="478200"/>
          </a:xfrm>
          <a:prstGeom prst="rect">
            <a:avLst/>
          </a:prstGeom>
        </p:spPr>
        <p:txBody>
          <a:bodyPr anchor="t" rtlCol="false" tIns="0" lIns="0" bIns="0" rIns="0">
            <a:spAutoFit/>
          </a:bodyPr>
          <a:lstStyle/>
          <a:p>
            <a:pPr algn="ctr">
              <a:lnSpc>
                <a:spcPts val="3791"/>
              </a:lnSpc>
              <a:spcBef>
                <a:spcPct val="0"/>
              </a:spcBef>
            </a:pPr>
            <a:r>
              <a:rPr lang="en-US" sz="2708">
                <a:solidFill>
                  <a:srgbClr val="FFFFFF"/>
                </a:solidFill>
                <a:latin typeface="Disket Mono"/>
                <a:ea typeface="Disket Mono"/>
                <a:cs typeface="Disket Mono"/>
                <a:sym typeface="Disket Mono"/>
              </a:rPr>
              <a:t>What is statistics</a:t>
            </a:r>
          </a:p>
        </p:txBody>
      </p:sp>
      <p:sp>
        <p:nvSpPr>
          <p:cNvPr name="Freeform 14" id="14"/>
          <p:cNvSpPr/>
          <p:nvPr/>
        </p:nvSpPr>
        <p:spPr>
          <a:xfrm flipH="false" flipV="false" rot="0">
            <a:off x="1943717" y="2572232"/>
            <a:ext cx="2064822" cy="1287350"/>
          </a:xfrm>
          <a:custGeom>
            <a:avLst/>
            <a:gdLst/>
            <a:ahLst/>
            <a:cxnLst/>
            <a:rect r="r" b="b" t="t" l="l"/>
            <a:pathLst>
              <a:path h="1287350" w="2064822">
                <a:moveTo>
                  <a:pt x="0" y="0"/>
                </a:moveTo>
                <a:lnTo>
                  <a:pt x="2064822" y="0"/>
                </a:lnTo>
                <a:lnTo>
                  <a:pt x="2064822" y="1287350"/>
                </a:lnTo>
                <a:lnTo>
                  <a:pt x="0" y="128735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5" id="15"/>
          <p:cNvSpPr txBox="true"/>
          <p:nvPr/>
        </p:nvSpPr>
        <p:spPr>
          <a:xfrm rot="0">
            <a:off x="4889120" y="2943469"/>
            <a:ext cx="4312089" cy="478200"/>
          </a:xfrm>
          <a:prstGeom prst="rect">
            <a:avLst/>
          </a:prstGeom>
        </p:spPr>
        <p:txBody>
          <a:bodyPr anchor="t" rtlCol="false" tIns="0" lIns="0" bIns="0" rIns="0">
            <a:spAutoFit/>
          </a:bodyPr>
          <a:lstStyle/>
          <a:p>
            <a:pPr algn="ctr">
              <a:lnSpc>
                <a:spcPts val="3791"/>
              </a:lnSpc>
              <a:spcBef>
                <a:spcPct val="0"/>
              </a:spcBef>
            </a:pPr>
            <a:r>
              <a:rPr lang="en-US" sz="2708">
                <a:solidFill>
                  <a:srgbClr val="FFFFFF"/>
                </a:solidFill>
                <a:latin typeface="Disket Mono"/>
                <a:ea typeface="Disket Mono"/>
                <a:cs typeface="Disket Mono"/>
                <a:sym typeface="Disket Mono"/>
              </a:rPr>
              <a:t>What is Probabilty</a:t>
            </a:r>
          </a:p>
        </p:txBody>
      </p:sp>
      <p:sp>
        <p:nvSpPr>
          <p:cNvPr name="TextBox 16" id="16"/>
          <p:cNvSpPr txBox="true"/>
          <p:nvPr/>
        </p:nvSpPr>
        <p:spPr>
          <a:xfrm rot="0">
            <a:off x="1417690" y="1382404"/>
            <a:ext cx="15638591" cy="755753"/>
          </a:xfrm>
          <a:prstGeom prst="rect">
            <a:avLst/>
          </a:prstGeom>
        </p:spPr>
        <p:txBody>
          <a:bodyPr anchor="t" rtlCol="false" tIns="0" lIns="0" bIns="0" rIns="0">
            <a:spAutoFit/>
          </a:bodyPr>
          <a:lstStyle/>
          <a:p>
            <a:pPr algn="ctr">
              <a:lnSpc>
                <a:spcPts val="5611"/>
              </a:lnSpc>
            </a:pPr>
            <a:r>
              <a:rPr lang="en-US" sz="5010">
                <a:solidFill>
                  <a:srgbClr val="FF63D8"/>
                </a:solidFill>
                <a:latin typeface="Arcade Gamer"/>
                <a:ea typeface="Arcade Gamer"/>
                <a:cs typeface="Arcade Gamer"/>
                <a:sym typeface="Arcade Gamer"/>
              </a:rPr>
              <a:t>PROBABILITY AND STATISTICS</a:t>
            </a:r>
          </a:p>
        </p:txBody>
      </p:sp>
      <p:sp>
        <p:nvSpPr>
          <p:cNvPr name="AutoShape 17" id="17"/>
          <p:cNvSpPr/>
          <p:nvPr/>
        </p:nvSpPr>
        <p:spPr>
          <a:xfrm flipV="true">
            <a:off x="10706193" y="2572232"/>
            <a:ext cx="0" cy="6686068"/>
          </a:xfrm>
          <a:prstGeom prst="line">
            <a:avLst/>
          </a:prstGeom>
          <a:ln cap="flat" w="38100">
            <a:solidFill>
              <a:srgbClr val="FFFFFF"/>
            </a:solidFill>
            <a:prstDash val="solid"/>
            <a:headEnd type="diamond" len="lg" w="lg"/>
            <a:tailEnd type="diamond" len="lg" w="lg"/>
          </a:ln>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92985" y="-52304"/>
            <a:ext cx="18473970" cy="10391608"/>
          </a:xfrm>
          <a:custGeom>
            <a:avLst/>
            <a:gdLst/>
            <a:ahLst/>
            <a:cxnLst/>
            <a:rect r="r" b="b" t="t" l="l"/>
            <a:pathLst>
              <a:path h="10391608" w="18473970">
                <a:moveTo>
                  <a:pt x="0" y="0"/>
                </a:moveTo>
                <a:lnTo>
                  <a:pt x="18473970" y="0"/>
                </a:lnTo>
                <a:lnTo>
                  <a:pt x="18473970" y="10391608"/>
                </a:lnTo>
                <a:lnTo>
                  <a:pt x="0" y="10391608"/>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43717" y="2572232"/>
            <a:ext cx="2064822" cy="1287350"/>
          </a:xfrm>
          <a:custGeom>
            <a:avLst/>
            <a:gdLst/>
            <a:ahLst/>
            <a:cxnLst/>
            <a:rect r="r" b="b" t="t" l="l"/>
            <a:pathLst>
              <a:path h="1287350" w="2064822">
                <a:moveTo>
                  <a:pt x="0" y="0"/>
                </a:moveTo>
                <a:lnTo>
                  <a:pt x="2064822" y="0"/>
                </a:lnTo>
                <a:lnTo>
                  <a:pt x="2064822" y="1287350"/>
                </a:lnTo>
                <a:lnTo>
                  <a:pt x="0" y="12873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943717" y="5091196"/>
            <a:ext cx="1961893" cy="1634910"/>
          </a:xfrm>
          <a:custGeom>
            <a:avLst/>
            <a:gdLst/>
            <a:ahLst/>
            <a:cxnLst/>
            <a:rect r="r" b="b" t="t" l="l"/>
            <a:pathLst>
              <a:path h="1634910" w="1961893">
                <a:moveTo>
                  <a:pt x="0" y="0"/>
                </a:moveTo>
                <a:lnTo>
                  <a:pt x="1961893" y="0"/>
                </a:lnTo>
                <a:lnTo>
                  <a:pt x="1961893" y="1634911"/>
                </a:lnTo>
                <a:lnTo>
                  <a:pt x="0" y="1634911"/>
                </a:lnTo>
                <a:lnTo>
                  <a:pt x="0" y="0"/>
                </a:lnTo>
                <a:close/>
              </a:path>
            </a:pathLst>
          </a:custGeom>
          <a:blipFill>
            <a:blip r:embed="rId6"/>
            <a:stretch>
              <a:fillRect l="0" t="0" r="0" b="0"/>
            </a:stretch>
          </a:blipFill>
        </p:spPr>
      </p:sp>
      <p:sp>
        <p:nvSpPr>
          <p:cNvPr name="Freeform 5" id="5"/>
          <p:cNvSpPr/>
          <p:nvPr/>
        </p:nvSpPr>
        <p:spPr>
          <a:xfrm flipH="false" flipV="false" rot="0">
            <a:off x="2366481" y="7640507"/>
            <a:ext cx="1116364" cy="1719804"/>
          </a:xfrm>
          <a:custGeom>
            <a:avLst/>
            <a:gdLst/>
            <a:ahLst/>
            <a:cxnLst/>
            <a:rect r="r" b="b" t="t" l="l"/>
            <a:pathLst>
              <a:path h="1719804" w="1116364">
                <a:moveTo>
                  <a:pt x="0" y="0"/>
                </a:moveTo>
                <a:lnTo>
                  <a:pt x="1116364" y="0"/>
                </a:lnTo>
                <a:lnTo>
                  <a:pt x="1116364" y="1719803"/>
                </a:lnTo>
                <a:lnTo>
                  <a:pt x="0" y="171980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4889120" y="2943469"/>
            <a:ext cx="4312089" cy="478200"/>
          </a:xfrm>
          <a:prstGeom prst="rect">
            <a:avLst/>
          </a:prstGeom>
        </p:spPr>
        <p:txBody>
          <a:bodyPr anchor="t" rtlCol="false" tIns="0" lIns="0" bIns="0" rIns="0">
            <a:spAutoFit/>
          </a:bodyPr>
          <a:lstStyle/>
          <a:p>
            <a:pPr algn="ctr">
              <a:lnSpc>
                <a:spcPts val="3791"/>
              </a:lnSpc>
              <a:spcBef>
                <a:spcPct val="0"/>
              </a:spcBef>
            </a:pPr>
            <a:r>
              <a:rPr lang="en-US" sz="2708">
                <a:solidFill>
                  <a:srgbClr val="FFFFFF"/>
                </a:solidFill>
                <a:latin typeface="Disket Mono"/>
                <a:ea typeface="Disket Mono"/>
                <a:cs typeface="Disket Mono"/>
                <a:sym typeface="Disket Mono"/>
              </a:rPr>
              <a:t>What is Probabilty</a:t>
            </a:r>
          </a:p>
        </p:txBody>
      </p:sp>
      <p:sp>
        <p:nvSpPr>
          <p:cNvPr name="TextBox 7" id="7"/>
          <p:cNvSpPr txBox="true"/>
          <p:nvPr/>
        </p:nvSpPr>
        <p:spPr>
          <a:xfrm rot="0">
            <a:off x="4888042" y="5571377"/>
            <a:ext cx="4313201" cy="478200"/>
          </a:xfrm>
          <a:prstGeom prst="rect">
            <a:avLst/>
          </a:prstGeom>
        </p:spPr>
        <p:txBody>
          <a:bodyPr anchor="t" rtlCol="false" tIns="0" lIns="0" bIns="0" rIns="0">
            <a:spAutoFit/>
          </a:bodyPr>
          <a:lstStyle/>
          <a:p>
            <a:pPr algn="ctr">
              <a:lnSpc>
                <a:spcPts val="3791"/>
              </a:lnSpc>
              <a:spcBef>
                <a:spcPct val="0"/>
              </a:spcBef>
            </a:pPr>
            <a:r>
              <a:rPr lang="en-US" sz="2708">
                <a:solidFill>
                  <a:srgbClr val="FFFFFF"/>
                </a:solidFill>
                <a:latin typeface="Disket Mono"/>
                <a:ea typeface="Disket Mono"/>
                <a:cs typeface="Disket Mono"/>
                <a:sym typeface="Disket Mono"/>
              </a:rPr>
              <a:t>What is statistics</a:t>
            </a:r>
          </a:p>
        </p:txBody>
      </p:sp>
      <p:sp>
        <p:nvSpPr>
          <p:cNvPr name="TextBox 8" id="8"/>
          <p:cNvSpPr txBox="true"/>
          <p:nvPr/>
        </p:nvSpPr>
        <p:spPr>
          <a:xfrm rot="0">
            <a:off x="4872566" y="8026930"/>
            <a:ext cx="3353832" cy="478200"/>
          </a:xfrm>
          <a:prstGeom prst="rect">
            <a:avLst/>
          </a:prstGeom>
        </p:spPr>
        <p:txBody>
          <a:bodyPr anchor="t" rtlCol="false" tIns="0" lIns="0" bIns="0" rIns="0">
            <a:spAutoFit/>
          </a:bodyPr>
          <a:lstStyle/>
          <a:p>
            <a:pPr algn="ctr">
              <a:lnSpc>
                <a:spcPts val="3791"/>
              </a:lnSpc>
              <a:spcBef>
                <a:spcPct val="0"/>
              </a:spcBef>
            </a:pPr>
            <a:r>
              <a:rPr lang="en-US" sz="2708">
                <a:solidFill>
                  <a:srgbClr val="FFFFFF"/>
                </a:solidFill>
                <a:latin typeface="Disket Mono"/>
                <a:ea typeface="Disket Mono"/>
                <a:cs typeface="Disket Mono"/>
                <a:sym typeface="Disket Mono"/>
              </a:rPr>
              <a:t>Why it matters</a:t>
            </a:r>
          </a:p>
        </p:txBody>
      </p:sp>
      <p:sp>
        <p:nvSpPr>
          <p:cNvPr name="TextBox 9" id="9"/>
          <p:cNvSpPr txBox="true"/>
          <p:nvPr/>
        </p:nvSpPr>
        <p:spPr>
          <a:xfrm rot="0">
            <a:off x="12117522" y="3129577"/>
            <a:ext cx="5258779" cy="681526"/>
          </a:xfrm>
          <a:prstGeom prst="rect">
            <a:avLst/>
          </a:prstGeom>
        </p:spPr>
        <p:txBody>
          <a:bodyPr anchor="t" rtlCol="false" tIns="0" lIns="0" bIns="0" rIns="0">
            <a:spAutoFit/>
          </a:bodyPr>
          <a:lstStyle/>
          <a:p>
            <a:pPr algn="l">
              <a:lnSpc>
                <a:spcPts val="2688"/>
              </a:lnSpc>
            </a:pPr>
            <a:r>
              <a:rPr lang="en-US" sz="2400">
                <a:solidFill>
                  <a:srgbClr val="FFFFFF"/>
                </a:solidFill>
                <a:latin typeface="Disket Mono"/>
                <a:ea typeface="Disket Mono"/>
                <a:cs typeface="Disket Mono"/>
                <a:sym typeface="Disket Mono"/>
              </a:rPr>
              <a:t>CREATES ENGAGING, UNPREDICTABLE GAMEPLAY.</a:t>
            </a:r>
          </a:p>
        </p:txBody>
      </p:sp>
      <p:sp>
        <p:nvSpPr>
          <p:cNvPr name="TextBox 10" id="10"/>
          <p:cNvSpPr txBox="true"/>
          <p:nvPr/>
        </p:nvSpPr>
        <p:spPr>
          <a:xfrm rot="0">
            <a:off x="12117522" y="5552859"/>
            <a:ext cx="5258779" cy="1014984"/>
          </a:xfrm>
          <a:prstGeom prst="rect">
            <a:avLst/>
          </a:prstGeom>
        </p:spPr>
        <p:txBody>
          <a:bodyPr anchor="t" rtlCol="false" tIns="0" lIns="0" bIns="0" rIns="0">
            <a:spAutoFit/>
          </a:bodyPr>
          <a:lstStyle/>
          <a:p>
            <a:pPr algn="l">
              <a:lnSpc>
                <a:spcPts val="2688"/>
              </a:lnSpc>
            </a:pPr>
            <a:r>
              <a:rPr lang="en-US" sz="2400">
                <a:solidFill>
                  <a:srgbClr val="FFFFFF"/>
                </a:solidFill>
                <a:latin typeface="Disket Mono"/>
                <a:ea typeface="Disket Mono"/>
                <a:cs typeface="Disket Mono"/>
                <a:sym typeface="Disket Mono"/>
              </a:rPr>
              <a:t>ENSURES FAIRNESS &amp; BALANCE IN GAME MECHANICS.</a:t>
            </a:r>
          </a:p>
        </p:txBody>
      </p:sp>
      <p:sp>
        <p:nvSpPr>
          <p:cNvPr name="Freeform 11" id="11" descr="pixelated five hearts"/>
          <p:cNvSpPr/>
          <p:nvPr/>
        </p:nvSpPr>
        <p:spPr>
          <a:xfrm flipH="false" flipV="false" rot="0">
            <a:off x="14000181" y="719461"/>
            <a:ext cx="2193866" cy="362985"/>
          </a:xfrm>
          <a:custGeom>
            <a:avLst/>
            <a:gdLst/>
            <a:ahLst/>
            <a:cxnLst/>
            <a:rect r="r" b="b" t="t" l="l"/>
            <a:pathLst>
              <a:path h="362985" w="2193866">
                <a:moveTo>
                  <a:pt x="0" y="0"/>
                </a:moveTo>
                <a:lnTo>
                  <a:pt x="2193866" y="0"/>
                </a:lnTo>
                <a:lnTo>
                  <a:pt x="2193866" y="362985"/>
                </a:lnTo>
                <a:lnTo>
                  <a:pt x="0" y="36298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2" id="12"/>
          <p:cNvSpPr txBox="true"/>
          <p:nvPr/>
        </p:nvSpPr>
        <p:spPr>
          <a:xfrm rot="0">
            <a:off x="1417690" y="1382404"/>
            <a:ext cx="15638591" cy="755753"/>
          </a:xfrm>
          <a:prstGeom prst="rect">
            <a:avLst/>
          </a:prstGeom>
        </p:spPr>
        <p:txBody>
          <a:bodyPr anchor="t" rtlCol="false" tIns="0" lIns="0" bIns="0" rIns="0">
            <a:spAutoFit/>
          </a:bodyPr>
          <a:lstStyle/>
          <a:p>
            <a:pPr algn="ctr">
              <a:lnSpc>
                <a:spcPts val="5611"/>
              </a:lnSpc>
            </a:pPr>
            <a:r>
              <a:rPr lang="en-US" sz="5010">
                <a:solidFill>
                  <a:srgbClr val="FF63D8"/>
                </a:solidFill>
                <a:latin typeface="Arcade Gamer"/>
                <a:ea typeface="Arcade Gamer"/>
                <a:cs typeface="Arcade Gamer"/>
                <a:sym typeface="Arcade Gamer"/>
              </a:rPr>
              <a:t>PROBABILITY AND STATISTICS</a:t>
            </a:r>
          </a:p>
        </p:txBody>
      </p:sp>
      <p:sp>
        <p:nvSpPr>
          <p:cNvPr name="Freeform 13" id="13" descr="pixelated arrow pointing to the left"/>
          <p:cNvSpPr/>
          <p:nvPr/>
        </p:nvSpPr>
        <p:spPr>
          <a:xfrm flipH="true" flipV="false" rot="0">
            <a:off x="11153427" y="3120052"/>
            <a:ext cx="535470" cy="499447"/>
          </a:xfrm>
          <a:custGeom>
            <a:avLst/>
            <a:gdLst/>
            <a:ahLst/>
            <a:cxnLst/>
            <a:rect r="r" b="b" t="t" l="l"/>
            <a:pathLst>
              <a:path h="499447" w="535470">
                <a:moveTo>
                  <a:pt x="535470" y="0"/>
                </a:moveTo>
                <a:lnTo>
                  <a:pt x="0" y="0"/>
                </a:lnTo>
                <a:lnTo>
                  <a:pt x="0" y="499447"/>
                </a:lnTo>
                <a:lnTo>
                  <a:pt x="535470" y="499447"/>
                </a:lnTo>
                <a:lnTo>
                  <a:pt x="53547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4" id="14" descr="pixelated arrow pointing to the left"/>
          <p:cNvSpPr/>
          <p:nvPr/>
        </p:nvSpPr>
        <p:spPr>
          <a:xfrm flipH="true" flipV="false" rot="0">
            <a:off x="11153427" y="5530588"/>
            <a:ext cx="535470" cy="499447"/>
          </a:xfrm>
          <a:custGeom>
            <a:avLst/>
            <a:gdLst/>
            <a:ahLst/>
            <a:cxnLst/>
            <a:rect r="r" b="b" t="t" l="l"/>
            <a:pathLst>
              <a:path h="499447" w="535470">
                <a:moveTo>
                  <a:pt x="535470" y="0"/>
                </a:moveTo>
                <a:lnTo>
                  <a:pt x="0" y="0"/>
                </a:lnTo>
                <a:lnTo>
                  <a:pt x="0" y="499448"/>
                </a:lnTo>
                <a:lnTo>
                  <a:pt x="535470" y="499448"/>
                </a:lnTo>
                <a:lnTo>
                  <a:pt x="53547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AutoShape 15" id="15"/>
          <p:cNvSpPr/>
          <p:nvPr/>
        </p:nvSpPr>
        <p:spPr>
          <a:xfrm flipV="true">
            <a:off x="10706193" y="2572232"/>
            <a:ext cx="0" cy="6686068"/>
          </a:xfrm>
          <a:prstGeom prst="line">
            <a:avLst/>
          </a:prstGeom>
          <a:ln cap="flat" w="38100">
            <a:solidFill>
              <a:srgbClr val="FFFFFF"/>
            </a:solidFill>
            <a:prstDash val="solid"/>
            <a:headEnd type="diamond" len="lg" w="lg"/>
            <a:tailEnd type="diamond" len="lg" w="lg"/>
          </a:ln>
        </p:spPr>
      </p:sp>
      <p:sp>
        <p:nvSpPr>
          <p:cNvPr name="Freeform 16" id="16" descr="pixelated Menu button"/>
          <p:cNvSpPr/>
          <p:nvPr/>
        </p:nvSpPr>
        <p:spPr>
          <a:xfrm flipH="false" flipV="false" rot="0">
            <a:off x="1028700" y="668737"/>
            <a:ext cx="1082363" cy="464432"/>
          </a:xfrm>
          <a:custGeom>
            <a:avLst/>
            <a:gdLst/>
            <a:ahLst/>
            <a:cxnLst/>
            <a:rect r="r" b="b" t="t" l="l"/>
            <a:pathLst>
              <a:path h="464432" w="1082363">
                <a:moveTo>
                  <a:pt x="0" y="0"/>
                </a:moveTo>
                <a:lnTo>
                  <a:pt x="1082363" y="0"/>
                </a:lnTo>
                <a:lnTo>
                  <a:pt x="1082363" y="464432"/>
                </a:lnTo>
                <a:lnTo>
                  <a:pt x="0" y="46443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nvGrpSpPr>
          <p:cNvPr name="Group 17" id="17"/>
          <p:cNvGrpSpPr/>
          <p:nvPr/>
        </p:nvGrpSpPr>
        <p:grpSpPr>
          <a:xfrm rot="0">
            <a:off x="2689104" y="737377"/>
            <a:ext cx="862336" cy="327152"/>
            <a:chOff x="0" y="0"/>
            <a:chExt cx="1149782" cy="436203"/>
          </a:xfrm>
        </p:grpSpPr>
        <p:sp>
          <p:nvSpPr>
            <p:cNvPr name="TextBox 18" id="18"/>
            <p:cNvSpPr txBox="true"/>
            <p:nvPr/>
          </p:nvSpPr>
          <p:spPr>
            <a:xfrm rot="0">
              <a:off x="367030" y="-9525"/>
              <a:ext cx="782752" cy="445728"/>
            </a:xfrm>
            <a:prstGeom prst="rect">
              <a:avLst/>
            </a:prstGeom>
          </p:spPr>
          <p:txBody>
            <a:bodyPr anchor="t" rtlCol="false" tIns="0" lIns="0" bIns="0" rIns="0">
              <a:spAutoFit/>
            </a:bodyPr>
            <a:lstStyle/>
            <a:p>
              <a:pPr algn="ctr">
                <a:lnSpc>
                  <a:spcPts val="2463"/>
                </a:lnSpc>
              </a:pPr>
              <a:r>
                <a:rPr lang="en-US" sz="2199">
                  <a:solidFill>
                    <a:srgbClr val="FFFFFF"/>
                  </a:solidFill>
                  <a:latin typeface="Arcade Gamer"/>
                  <a:ea typeface="Arcade Gamer"/>
                  <a:cs typeface="Arcade Gamer"/>
                  <a:sym typeface="Arcade Gamer"/>
                </a:rPr>
                <a:t>22</a:t>
              </a:r>
            </a:p>
          </p:txBody>
        </p:sp>
        <p:sp>
          <p:nvSpPr>
            <p:cNvPr name="Freeform 19" id="19"/>
            <p:cNvSpPr/>
            <p:nvPr/>
          </p:nvSpPr>
          <p:spPr>
            <a:xfrm flipH="false" flipV="false" rot="0">
              <a:off x="0" y="20313"/>
              <a:ext cx="367030" cy="332329"/>
            </a:xfrm>
            <a:custGeom>
              <a:avLst/>
              <a:gdLst/>
              <a:ahLst/>
              <a:cxnLst/>
              <a:rect r="r" b="b" t="t" l="l"/>
              <a:pathLst>
                <a:path h="332329" w="367030">
                  <a:moveTo>
                    <a:pt x="0" y="0"/>
                  </a:moveTo>
                  <a:lnTo>
                    <a:pt x="367030" y="0"/>
                  </a:lnTo>
                  <a:lnTo>
                    <a:pt x="367030" y="332329"/>
                  </a:lnTo>
                  <a:lnTo>
                    <a:pt x="0" y="33232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gr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0" y="-104608"/>
            <a:ext cx="18473970" cy="10391608"/>
          </a:xfrm>
          <a:custGeom>
            <a:avLst/>
            <a:gdLst/>
            <a:ahLst/>
            <a:cxnLst/>
            <a:rect r="r" b="b" t="t" l="l"/>
            <a:pathLst>
              <a:path h="10391608" w="18473970">
                <a:moveTo>
                  <a:pt x="0" y="0"/>
                </a:moveTo>
                <a:lnTo>
                  <a:pt x="18473970" y="0"/>
                </a:lnTo>
                <a:lnTo>
                  <a:pt x="18473970" y="10391608"/>
                </a:lnTo>
                <a:lnTo>
                  <a:pt x="0" y="10391608"/>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599362" y="1470712"/>
            <a:ext cx="15089277" cy="581533"/>
          </a:xfrm>
          <a:prstGeom prst="rect">
            <a:avLst/>
          </a:prstGeom>
        </p:spPr>
        <p:txBody>
          <a:bodyPr anchor="t" rtlCol="false" tIns="0" lIns="0" bIns="0" rIns="0">
            <a:spAutoFit/>
          </a:bodyPr>
          <a:lstStyle/>
          <a:p>
            <a:pPr algn="l">
              <a:lnSpc>
                <a:spcPts val="4256"/>
              </a:lnSpc>
            </a:pPr>
            <a:r>
              <a:rPr lang="en-US" sz="3800">
                <a:solidFill>
                  <a:srgbClr val="FFFFFF"/>
                </a:solidFill>
                <a:latin typeface="Arcade Gamer"/>
                <a:ea typeface="Arcade Gamer"/>
                <a:cs typeface="Arcade Gamer"/>
                <a:sym typeface="Arcade Gamer"/>
              </a:rPr>
              <a:t>MATHEMATICAL CONCEPTS BEHIND PROBABILITY</a:t>
            </a:r>
          </a:p>
        </p:txBody>
      </p:sp>
      <p:grpSp>
        <p:nvGrpSpPr>
          <p:cNvPr name="Group 4" id="4"/>
          <p:cNvGrpSpPr/>
          <p:nvPr/>
        </p:nvGrpSpPr>
        <p:grpSpPr>
          <a:xfrm rot="0">
            <a:off x="1084626" y="3477876"/>
            <a:ext cx="4565542" cy="2518808"/>
            <a:chOff x="0" y="0"/>
            <a:chExt cx="1365132" cy="753143"/>
          </a:xfrm>
        </p:grpSpPr>
        <p:sp>
          <p:nvSpPr>
            <p:cNvPr name="Freeform 5" id="5">
              <a:extLst>
                <a:ext uri="{C183D7F6-B498-43B3-948B-1728B52AA6E4}">
                  <adec:decorative xmlns:adec="http://schemas.microsoft.com/office/drawing/2017/decorative" val="1"/>
                </a:ext>
              </a:extLst>
            </p:cNvPr>
            <p:cNvSpPr/>
            <p:nvPr/>
          </p:nvSpPr>
          <p:spPr>
            <a:xfrm flipH="false" flipV="false" rot="0">
              <a:off x="0" y="0"/>
              <a:ext cx="1365132" cy="753143"/>
            </a:xfrm>
            <a:custGeom>
              <a:avLst/>
              <a:gdLst/>
              <a:ahLst/>
              <a:cxnLst/>
              <a:rect r="r" b="b" t="t" l="l"/>
              <a:pathLst>
                <a:path h="753143" w="1365132">
                  <a:moveTo>
                    <a:pt x="83091" y="0"/>
                  </a:moveTo>
                  <a:lnTo>
                    <a:pt x="1282042" y="0"/>
                  </a:lnTo>
                  <a:cubicBezTo>
                    <a:pt x="1304079" y="0"/>
                    <a:pt x="1325213" y="8754"/>
                    <a:pt x="1340796" y="24337"/>
                  </a:cubicBezTo>
                  <a:cubicBezTo>
                    <a:pt x="1356378" y="39919"/>
                    <a:pt x="1365132" y="61054"/>
                    <a:pt x="1365132" y="83091"/>
                  </a:cubicBezTo>
                  <a:lnTo>
                    <a:pt x="1365132" y="670052"/>
                  </a:lnTo>
                  <a:cubicBezTo>
                    <a:pt x="1365132" y="715942"/>
                    <a:pt x="1327931" y="753143"/>
                    <a:pt x="1282042" y="753143"/>
                  </a:cubicBezTo>
                  <a:lnTo>
                    <a:pt x="83091" y="753143"/>
                  </a:lnTo>
                  <a:cubicBezTo>
                    <a:pt x="61054" y="753143"/>
                    <a:pt x="39919" y="744389"/>
                    <a:pt x="24337" y="728806"/>
                  </a:cubicBezTo>
                  <a:cubicBezTo>
                    <a:pt x="8754" y="713224"/>
                    <a:pt x="0" y="692089"/>
                    <a:pt x="0" y="670052"/>
                  </a:cubicBezTo>
                  <a:lnTo>
                    <a:pt x="0" y="83091"/>
                  </a:lnTo>
                  <a:cubicBezTo>
                    <a:pt x="0" y="61054"/>
                    <a:pt x="8754" y="39919"/>
                    <a:pt x="24337" y="24337"/>
                  </a:cubicBezTo>
                  <a:cubicBezTo>
                    <a:pt x="39919" y="8754"/>
                    <a:pt x="61054" y="0"/>
                    <a:pt x="83091" y="0"/>
                  </a:cubicBezTo>
                  <a:close/>
                </a:path>
              </a:pathLst>
            </a:custGeom>
            <a:solidFill>
              <a:srgbClr val="000000"/>
            </a:solidFill>
            <a:ln w="47625" cap="rnd">
              <a:solidFill>
                <a:srgbClr val="3253C9"/>
              </a:solidFill>
              <a:prstDash val="solid"/>
              <a:round/>
            </a:ln>
          </p:spPr>
        </p:sp>
        <p:sp>
          <p:nvSpPr>
            <p:cNvPr name="TextBox 6" id="6"/>
            <p:cNvSpPr txBox="true"/>
            <p:nvPr/>
          </p:nvSpPr>
          <p:spPr>
            <a:xfrm>
              <a:off x="0" y="-57150"/>
              <a:ext cx="1365132" cy="810293"/>
            </a:xfrm>
            <a:prstGeom prst="rect">
              <a:avLst/>
            </a:prstGeom>
          </p:spPr>
          <p:txBody>
            <a:bodyPr anchor="t" rtlCol="false" tIns="254000" lIns="254000" bIns="254000" rIns="254000"/>
            <a:lstStyle/>
            <a:p>
              <a:pPr algn="l">
                <a:lnSpc>
                  <a:spcPts val="3359"/>
                </a:lnSpc>
              </a:pPr>
            </a:p>
            <a:p>
              <a:pPr algn="l">
                <a:lnSpc>
                  <a:spcPts val="3359"/>
                </a:lnSpc>
              </a:pPr>
              <a:r>
                <a:rPr lang="en-US" sz="2399">
                  <a:solidFill>
                    <a:srgbClr val="004A9F"/>
                  </a:solidFill>
                  <a:latin typeface="Disket Mono"/>
                  <a:ea typeface="Disket Mono"/>
                  <a:cs typeface="Disket Mono"/>
                  <a:sym typeface="Disket Mono"/>
                </a:rPr>
                <a:t>    </a:t>
              </a:r>
            </a:p>
            <a:p>
              <a:pPr algn="l">
                <a:lnSpc>
                  <a:spcPts val="3359"/>
                </a:lnSpc>
              </a:pPr>
            </a:p>
          </p:txBody>
        </p:sp>
      </p:grpSp>
      <p:grpSp>
        <p:nvGrpSpPr>
          <p:cNvPr name="Group 7" id="7"/>
          <p:cNvGrpSpPr/>
          <p:nvPr/>
        </p:nvGrpSpPr>
        <p:grpSpPr>
          <a:xfrm rot="0">
            <a:off x="12126561" y="3477876"/>
            <a:ext cx="5076813" cy="2518808"/>
            <a:chOff x="0" y="0"/>
            <a:chExt cx="1518006" cy="753143"/>
          </a:xfrm>
        </p:grpSpPr>
        <p:sp>
          <p:nvSpPr>
            <p:cNvPr name="Freeform 8" id="8">
              <a:extLst>
                <a:ext uri="{C183D7F6-B498-43B3-948B-1728B52AA6E4}">
                  <adec:decorative xmlns:adec="http://schemas.microsoft.com/office/drawing/2017/decorative" val="1"/>
                </a:ext>
              </a:extLst>
            </p:cNvPr>
            <p:cNvSpPr/>
            <p:nvPr/>
          </p:nvSpPr>
          <p:spPr>
            <a:xfrm flipH="false" flipV="false" rot="0">
              <a:off x="0" y="0"/>
              <a:ext cx="1518006" cy="753143"/>
            </a:xfrm>
            <a:custGeom>
              <a:avLst/>
              <a:gdLst/>
              <a:ahLst/>
              <a:cxnLst/>
              <a:rect r="r" b="b" t="t" l="l"/>
              <a:pathLst>
                <a:path h="753143" w="1518006">
                  <a:moveTo>
                    <a:pt x="74723" y="0"/>
                  </a:moveTo>
                  <a:lnTo>
                    <a:pt x="1443283" y="0"/>
                  </a:lnTo>
                  <a:cubicBezTo>
                    <a:pt x="1463101" y="0"/>
                    <a:pt x="1482107" y="7873"/>
                    <a:pt x="1496120" y="21886"/>
                  </a:cubicBezTo>
                  <a:cubicBezTo>
                    <a:pt x="1510134" y="35899"/>
                    <a:pt x="1518006" y="54905"/>
                    <a:pt x="1518006" y="74723"/>
                  </a:cubicBezTo>
                  <a:lnTo>
                    <a:pt x="1518006" y="678420"/>
                  </a:lnTo>
                  <a:cubicBezTo>
                    <a:pt x="1518006" y="698238"/>
                    <a:pt x="1510134" y="717244"/>
                    <a:pt x="1496120" y="731257"/>
                  </a:cubicBezTo>
                  <a:cubicBezTo>
                    <a:pt x="1482107" y="745271"/>
                    <a:pt x="1463101" y="753143"/>
                    <a:pt x="1443283" y="753143"/>
                  </a:cubicBezTo>
                  <a:lnTo>
                    <a:pt x="74723" y="753143"/>
                  </a:lnTo>
                  <a:cubicBezTo>
                    <a:pt x="54905" y="753143"/>
                    <a:pt x="35899" y="745271"/>
                    <a:pt x="21886" y="731257"/>
                  </a:cubicBezTo>
                  <a:cubicBezTo>
                    <a:pt x="7873" y="717244"/>
                    <a:pt x="0" y="698238"/>
                    <a:pt x="0" y="678420"/>
                  </a:cubicBezTo>
                  <a:lnTo>
                    <a:pt x="0" y="74723"/>
                  </a:lnTo>
                  <a:cubicBezTo>
                    <a:pt x="0" y="54905"/>
                    <a:pt x="7873" y="35899"/>
                    <a:pt x="21886" y="21886"/>
                  </a:cubicBezTo>
                  <a:cubicBezTo>
                    <a:pt x="35899" y="7873"/>
                    <a:pt x="54905" y="0"/>
                    <a:pt x="74723" y="0"/>
                  </a:cubicBezTo>
                  <a:close/>
                </a:path>
              </a:pathLst>
            </a:custGeom>
            <a:solidFill>
              <a:srgbClr val="000000"/>
            </a:solidFill>
            <a:ln w="47625" cap="rnd">
              <a:solidFill>
                <a:srgbClr val="3253C9"/>
              </a:solidFill>
              <a:prstDash val="solid"/>
              <a:round/>
            </a:ln>
          </p:spPr>
        </p:sp>
        <p:sp>
          <p:nvSpPr>
            <p:cNvPr name="TextBox 9" id="9"/>
            <p:cNvSpPr txBox="true"/>
            <p:nvPr/>
          </p:nvSpPr>
          <p:spPr>
            <a:xfrm>
              <a:off x="0" y="-57150"/>
              <a:ext cx="1518006" cy="810293"/>
            </a:xfrm>
            <a:prstGeom prst="rect">
              <a:avLst/>
            </a:prstGeom>
          </p:spPr>
          <p:txBody>
            <a:bodyPr anchor="t" rtlCol="false" tIns="254000" lIns="254000" bIns="254000" rIns="254000"/>
            <a:lstStyle/>
            <a:p>
              <a:pPr algn="l">
                <a:lnSpc>
                  <a:spcPts val="3359"/>
                </a:lnSpc>
              </a:pPr>
            </a:p>
            <a:p>
              <a:pPr algn="l">
                <a:lnSpc>
                  <a:spcPts val="3359"/>
                </a:lnSpc>
              </a:pPr>
              <a:r>
                <a:rPr lang="en-US" sz="2399">
                  <a:solidFill>
                    <a:srgbClr val="004A9F"/>
                  </a:solidFill>
                  <a:latin typeface="Disket Mono"/>
                  <a:ea typeface="Disket Mono"/>
                  <a:cs typeface="Disket Mono"/>
                  <a:sym typeface="Disket Mono"/>
                </a:rPr>
                <a:t>    </a:t>
              </a:r>
            </a:p>
            <a:p>
              <a:pPr algn="l">
                <a:lnSpc>
                  <a:spcPts val="3359"/>
                </a:lnSpc>
              </a:pPr>
            </a:p>
          </p:txBody>
        </p:sp>
      </p:grpSp>
      <p:grpSp>
        <p:nvGrpSpPr>
          <p:cNvPr name="Group 10" id="10"/>
          <p:cNvGrpSpPr/>
          <p:nvPr/>
        </p:nvGrpSpPr>
        <p:grpSpPr>
          <a:xfrm rot="0">
            <a:off x="6604571" y="3477876"/>
            <a:ext cx="4565542" cy="2518808"/>
            <a:chOff x="0" y="0"/>
            <a:chExt cx="1365132" cy="753143"/>
          </a:xfrm>
        </p:grpSpPr>
        <p:sp>
          <p:nvSpPr>
            <p:cNvPr name="Freeform 11" id="11">
              <a:extLst>
                <a:ext uri="{C183D7F6-B498-43B3-948B-1728B52AA6E4}">
                  <adec:decorative xmlns:adec="http://schemas.microsoft.com/office/drawing/2017/decorative" val="1"/>
                </a:ext>
              </a:extLst>
            </p:cNvPr>
            <p:cNvSpPr/>
            <p:nvPr/>
          </p:nvSpPr>
          <p:spPr>
            <a:xfrm flipH="false" flipV="false" rot="0">
              <a:off x="0" y="0"/>
              <a:ext cx="1365132" cy="753143"/>
            </a:xfrm>
            <a:custGeom>
              <a:avLst/>
              <a:gdLst/>
              <a:ahLst/>
              <a:cxnLst/>
              <a:rect r="r" b="b" t="t" l="l"/>
              <a:pathLst>
                <a:path h="753143" w="1365132">
                  <a:moveTo>
                    <a:pt x="83091" y="0"/>
                  </a:moveTo>
                  <a:lnTo>
                    <a:pt x="1282042" y="0"/>
                  </a:lnTo>
                  <a:cubicBezTo>
                    <a:pt x="1304079" y="0"/>
                    <a:pt x="1325213" y="8754"/>
                    <a:pt x="1340796" y="24337"/>
                  </a:cubicBezTo>
                  <a:cubicBezTo>
                    <a:pt x="1356378" y="39919"/>
                    <a:pt x="1365132" y="61054"/>
                    <a:pt x="1365132" y="83091"/>
                  </a:cubicBezTo>
                  <a:lnTo>
                    <a:pt x="1365132" y="670052"/>
                  </a:lnTo>
                  <a:cubicBezTo>
                    <a:pt x="1365132" y="715942"/>
                    <a:pt x="1327931" y="753143"/>
                    <a:pt x="1282042" y="753143"/>
                  </a:cubicBezTo>
                  <a:lnTo>
                    <a:pt x="83091" y="753143"/>
                  </a:lnTo>
                  <a:cubicBezTo>
                    <a:pt x="61054" y="753143"/>
                    <a:pt x="39919" y="744389"/>
                    <a:pt x="24337" y="728806"/>
                  </a:cubicBezTo>
                  <a:cubicBezTo>
                    <a:pt x="8754" y="713224"/>
                    <a:pt x="0" y="692089"/>
                    <a:pt x="0" y="670052"/>
                  </a:cubicBezTo>
                  <a:lnTo>
                    <a:pt x="0" y="83091"/>
                  </a:lnTo>
                  <a:cubicBezTo>
                    <a:pt x="0" y="61054"/>
                    <a:pt x="8754" y="39919"/>
                    <a:pt x="24337" y="24337"/>
                  </a:cubicBezTo>
                  <a:cubicBezTo>
                    <a:pt x="39919" y="8754"/>
                    <a:pt x="61054" y="0"/>
                    <a:pt x="83091" y="0"/>
                  </a:cubicBezTo>
                  <a:close/>
                </a:path>
              </a:pathLst>
            </a:custGeom>
            <a:solidFill>
              <a:srgbClr val="000000"/>
            </a:solidFill>
            <a:ln w="47625" cap="rnd">
              <a:solidFill>
                <a:srgbClr val="3253C9"/>
              </a:solidFill>
              <a:prstDash val="solid"/>
              <a:round/>
            </a:ln>
          </p:spPr>
        </p:sp>
        <p:sp>
          <p:nvSpPr>
            <p:cNvPr name="TextBox 12" id="12"/>
            <p:cNvSpPr txBox="true"/>
            <p:nvPr/>
          </p:nvSpPr>
          <p:spPr>
            <a:xfrm>
              <a:off x="0" y="-57150"/>
              <a:ext cx="1365132" cy="810293"/>
            </a:xfrm>
            <a:prstGeom prst="rect">
              <a:avLst/>
            </a:prstGeom>
          </p:spPr>
          <p:txBody>
            <a:bodyPr anchor="t" rtlCol="false" tIns="254000" lIns="254000" bIns="254000" rIns="254000"/>
            <a:lstStyle/>
            <a:p>
              <a:pPr algn="l">
                <a:lnSpc>
                  <a:spcPts val="3359"/>
                </a:lnSpc>
              </a:pPr>
            </a:p>
            <a:p>
              <a:pPr algn="l">
                <a:lnSpc>
                  <a:spcPts val="3359"/>
                </a:lnSpc>
              </a:pPr>
              <a:r>
                <a:rPr lang="en-US" sz="2399">
                  <a:solidFill>
                    <a:srgbClr val="004A9F"/>
                  </a:solidFill>
                  <a:latin typeface="Disket Mono"/>
                  <a:ea typeface="Disket Mono"/>
                  <a:cs typeface="Disket Mono"/>
                  <a:sym typeface="Disket Mono"/>
                </a:rPr>
                <a:t>    </a:t>
              </a:r>
            </a:p>
            <a:p>
              <a:pPr algn="l">
                <a:lnSpc>
                  <a:spcPts val="3359"/>
                </a:lnSpc>
              </a:pPr>
            </a:p>
          </p:txBody>
        </p:sp>
      </p:grpSp>
      <p:sp>
        <p:nvSpPr>
          <p:cNvPr name="TextBox 13" id="13"/>
          <p:cNvSpPr txBox="true"/>
          <p:nvPr/>
        </p:nvSpPr>
        <p:spPr>
          <a:xfrm rot="0">
            <a:off x="1365496" y="4353596"/>
            <a:ext cx="4003802" cy="986261"/>
          </a:xfrm>
          <a:prstGeom prst="rect">
            <a:avLst/>
          </a:prstGeom>
        </p:spPr>
        <p:txBody>
          <a:bodyPr anchor="t" rtlCol="false" tIns="0" lIns="0" bIns="0" rIns="0">
            <a:spAutoFit/>
          </a:bodyPr>
          <a:lstStyle/>
          <a:p>
            <a:pPr algn="ctr">
              <a:lnSpc>
                <a:spcPts val="3721"/>
              </a:lnSpc>
            </a:pPr>
            <a:r>
              <a:rPr lang="en-US" sz="3322">
                <a:solidFill>
                  <a:srgbClr val="FFFFFF"/>
                </a:solidFill>
                <a:latin typeface="Arcade Gamer"/>
                <a:ea typeface="Arcade Gamer"/>
                <a:cs typeface="Arcade Gamer"/>
                <a:sym typeface="Arcade Gamer"/>
              </a:rPr>
              <a:t>UNIFORM DISTRIBUTION</a:t>
            </a:r>
          </a:p>
        </p:txBody>
      </p:sp>
      <p:sp>
        <p:nvSpPr>
          <p:cNvPr name="TextBox 14" id="14"/>
          <p:cNvSpPr txBox="true"/>
          <p:nvPr/>
        </p:nvSpPr>
        <p:spPr>
          <a:xfrm rot="0">
            <a:off x="12589339" y="4378265"/>
            <a:ext cx="4197853" cy="976982"/>
          </a:xfrm>
          <a:prstGeom prst="rect">
            <a:avLst/>
          </a:prstGeom>
        </p:spPr>
        <p:txBody>
          <a:bodyPr anchor="t" rtlCol="false" tIns="0" lIns="0" bIns="0" rIns="0">
            <a:spAutoFit/>
          </a:bodyPr>
          <a:lstStyle/>
          <a:p>
            <a:pPr algn="ctr">
              <a:lnSpc>
                <a:spcPts val="3748"/>
              </a:lnSpc>
            </a:pPr>
            <a:r>
              <a:rPr lang="en-US" sz="3347">
                <a:solidFill>
                  <a:srgbClr val="FFFFFF"/>
                </a:solidFill>
                <a:latin typeface="Arcade Gamer"/>
                <a:ea typeface="Arcade Gamer"/>
                <a:cs typeface="Arcade Gamer"/>
                <a:sym typeface="Arcade Gamer"/>
              </a:rPr>
              <a:t>POISSON DISTRIBUTION</a:t>
            </a:r>
          </a:p>
        </p:txBody>
      </p:sp>
      <p:sp>
        <p:nvSpPr>
          <p:cNvPr name="TextBox 15" id="15"/>
          <p:cNvSpPr txBox="true"/>
          <p:nvPr/>
        </p:nvSpPr>
        <p:spPr>
          <a:xfrm rot="0">
            <a:off x="6789438" y="4378265"/>
            <a:ext cx="4197853" cy="976982"/>
          </a:xfrm>
          <a:prstGeom prst="rect">
            <a:avLst/>
          </a:prstGeom>
        </p:spPr>
        <p:txBody>
          <a:bodyPr anchor="t" rtlCol="false" tIns="0" lIns="0" bIns="0" rIns="0">
            <a:spAutoFit/>
          </a:bodyPr>
          <a:lstStyle/>
          <a:p>
            <a:pPr algn="ctr">
              <a:lnSpc>
                <a:spcPts val="3748"/>
              </a:lnSpc>
            </a:pPr>
            <a:r>
              <a:rPr lang="en-US" sz="3347">
                <a:solidFill>
                  <a:srgbClr val="FFFFFF"/>
                </a:solidFill>
                <a:latin typeface="Arcade Gamer"/>
                <a:ea typeface="Arcade Gamer"/>
                <a:cs typeface="Arcade Gamer"/>
                <a:sym typeface="Arcade Gamer"/>
              </a:rPr>
              <a:t>NORMAL DISTRIBUTION</a:t>
            </a:r>
          </a:p>
        </p:txBody>
      </p:sp>
      <p:sp>
        <p:nvSpPr>
          <p:cNvPr name="TextBox 16" id="16"/>
          <p:cNvSpPr txBox="true"/>
          <p:nvPr/>
        </p:nvSpPr>
        <p:spPr>
          <a:xfrm rot="0">
            <a:off x="12439555" y="6231282"/>
            <a:ext cx="4604742" cy="1998980"/>
          </a:xfrm>
          <a:prstGeom prst="rect">
            <a:avLst/>
          </a:prstGeom>
        </p:spPr>
        <p:txBody>
          <a:bodyPr anchor="t" rtlCol="false" tIns="0" lIns="0" bIns="0" rIns="0">
            <a:spAutoFit/>
          </a:bodyPr>
          <a:lstStyle/>
          <a:p>
            <a:pPr algn="ctr">
              <a:lnSpc>
                <a:spcPts val="3220"/>
              </a:lnSpc>
              <a:spcBef>
                <a:spcPct val="0"/>
              </a:spcBef>
            </a:pPr>
            <a:r>
              <a:rPr lang="en-US" sz="2300">
                <a:solidFill>
                  <a:srgbClr val="FFFFFF"/>
                </a:solidFill>
                <a:latin typeface="Disket Mono"/>
                <a:ea typeface="Disket Mono"/>
                <a:cs typeface="Disket Mono"/>
                <a:sym typeface="Disket Mono"/>
              </a:rPr>
              <a:t>Used to model rare events, such as finding legendary loot  or Powerful weapons/Armor</a:t>
            </a:r>
          </a:p>
        </p:txBody>
      </p:sp>
      <p:sp>
        <p:nvSpPr>
          <p:cNvPr name="TextBox 17" id="17"/>
          <p:cNvSpPr txBox="true"/>
          <p:nvPr/>
        </p:nvSpPr>
        <p:spPr>
          <a:xfrm rot="0">
            <a:off x="6658232" y="6231282"/>
            <a:ext cx="4565542" cy="3599180"/>
          </a:xfrm>
          <a:prstGeom prst="rect">
            <a:avLst/>
          </a:prstGeom>
        </p:spPr>
        <p:txBody>
          <a:bodyPr anchor="t" rtlCol="false" tIns="0" lIns="0" bIns="0" rIns="0">
            <a:spAutoFit/>
          </a:bodyPr>
          <a:lstStyle/>
          <a:p>
            <a:pPr algn="ctr">
              <a:lnSpc>
                <a:spcPts val="3220"/>
              </a:lnSpc>
            </a:pPr>
            <a:r>
              <a:rPr lang="en-US" sz="2300">
                <a:solidFill>
                  <a:srgbClr val="FFFFFF"/>
                </a:solidFill>
                <a:latin typeface="Disket Mono"/>
                <a:ea typeface="Disket Mono"/>
                <a:cs typeface="Disket Mono"/>
                <a:sym typeface="Disket Mono"/>
              </a:rPr>
              <a:t>Used when some outcomes are more likely than others, forming a bell curve </a:t>
            </a:r>
          </a:p>
          <a:p>
            <a:pPr algn="ctr">
              <a:lnSpc>
                <a:spcPts val="3220"/>
              </a:lnSpc>
              <a:spcBef>
                <a:spcPct val="0"/>
              </a:spcBef>
            </a:pPr>
            <a:r>
              <a:rPr lang="en-US" sz="2300">
                <a:solidFill>
                  <a:srgbClr val="FFFFFF"/>
                </a:solidFill>
                <a:latin typeface="Disket Mono"/>
                <a:ea typeface="Disket Mono"/>
                <a:cs typeface="Disket Mono"/>
                <a:sym typeface="Disket Mono"/>
              </a:rPr>
              <a:t>Common in sports games where player performance varies but stays within a predictable range.</a:t>
            </a:r>
          </a:p>
        </p:txBody>
      </p:sp>
      <p:sp>
        <p:nvSpPr>
          <p:cNvPr name="TextBox 18" id="18"/>
          <p:cNvSpPr txBox="true"/>
          <p:nvPr/>
        </p:nvSpPr>
        <p:spPr>
          <a:xfrm rot="0">
            <a:off x="1247134" y="6231282"/>
            <a:ext cx="4347847" cy="2399030"/>
          </a:xfrm>
          <a:prstGeom prst="rect">
            <a:avLst/>
          </a:prstGeom>
        </p:spPr>
        <p:txBody>
          <a:bodyPr anchor="t" rtlCol="false" tIns="0" lIns="0" bIns="0" rIns="0">
            <a:spAutoFit/>
          </a:bodyPr>
          <a:lstStyle/>
          <a:p>
            <a:pPr algn="ctr">
              <a:lnSpc>
                <a:spcPts val="3220"/>
              </a:lnSpc>
              <a:spcBef>
                <a:spcPct val="0"/>
              </a:spcBef>
            </a:pPr>
            <a:r>
              <a:rPr lang="en-US" sz="2300">
                <a:solidFill>
                  <a:srgbClr val="FFFFFF"/>
                </a:solidFill>
                <a:latin typeface="Disket Mono"/>
                <a:ea typeface="Disket Mono"/>
                <a:cs typeface="Disket Mono"/>
                <a:sym typeface="Disket Mono"/>
              </a:rPr>
              <a:t>Every outcome has the same probability. Used in dice rolls (Monopoly), random enemy spawns, or simple loot systems.</a:t>
            </a:r>
          </a:p>
        </p:txBody>
      </p:sp>
      <p:sp>
        <p:nvSpPr>
          <p:cNvPr name="Freeform 19" id="19">
            <a:extLst>
              <a:ext uri="{C183D7F6-B498-43B3-948B-1728B52AA6E4}">
                <adec:decorative xmlns:adec="http://schemas.microsoft.com/office/drawing/2017/decorative" val="1"/>
              </a:ext>
            </a:extLst>
          </p:cNvPr>
          <p:cNvSpPr/>
          <p:nvPr/>
        </p:nvSpPr>
        <p:spPr>
          <a:xfrm flipH="false" flipV="false" rot="0">
            <a:off x="-7125922" y="9049412"/>
            <a:ext cx="18473970" cy="10391608"/>
          </a:xfrm>
          <a:custGeom>
            <a:avLst/>
            <a:gdLst/>
            <a:ahLst/>
            <a:cxnLst/>
            <a:rect r="r" b="b" t="t" l="l"/>
            <a:pathLst>
              <a:path h="10391608" w="18473970">
                <a:moveTo>
                  <a:pt x="0" y="0"/>
                </a:moveTo>
                <a:lnTo>
                  <a:pt x="18473970" y="0"/>
                </a:lnTo>
                <a:lnTo>
                  <a:pt x="18473970" y="10391608"/>
                </a:lnTo>
                <a:lnTo>
                  <a:pt x="0" y="10391608"/>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20" id="20" descr="pixelated five hearts"/>
          <p:cNvSpPr/>
          <p:nvPr/>
        </p:nvSpPr>
        <p:spPr>
          <a:xfrm flipH="false" flipV="false" rot="0">
            <a:off x="14000181" y="719461"/>
            <a:ext cx="2193866" cy="362985"/>
          </a:xfrm>
          <a:custGeom>
            <a:avLst/>
            <a:gdLst/>
            <a:ahLst/>
            <a:cxnLst/>
            <a:rect r="r" b="b" t="t" l="l"/>
            <a:pathLst>
              <a:path h="362985" w="2193866">
                <a:moveTo>
                  <a:pt x="0" y="0"/>
                </a:moveTo>
                <a:lnTo>
                  <a:pt x="2193866" y="0"/>
                </a:lnTo>
                <a:lnTo>
                  <a:pt x="2193866" y="362985"/>
                </a:lnTo>
                <a:lnTo>
                  <a:pt x="0" y="3629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descr="pixelated Menu button"/>
          <p:cNvSpPr/>
          <p:nvPr/>
        </p:nvSpPr>
        <p:spPr>
          <a:xfrm flipH="false" flipV="false" rot="0">
            <a:off x="1028700" y="668737"/>
            <a:ext cx="1082363" cy="464432"/>
          </a:xfrm>
          <a:custGeom>
            <a:avLst/>
            <a:gdLst/>
            <a:ahLst/>
            <a:cxnLst/>
            <a:rect r="r" b="b" t="t" l="l"/>
            <a:pathLst>
              <a:path h="464432" w="1082363">
                <a:moveTo>
                  <a:pt x="0" y="0"/>
                </a:moveTo>
                <a:lnTo>
                  <a:pt x="1082363" y="0"/>
                </a:lnTo>
                <a:lnTo>
                  <a:pt x="1082363" y="464432"/>
                </a:lnTo>
                <a:lnTo>
                  <a:pt x="0" y="4644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2" id="22"/>
          <p:cNvGrpSpPr/>
          <p:nvPr/>
        </p:nvGrpSpPr>
        <p:grpSpPr>
          <a:xfrm rot="0">
            <a:off x="2689104" y="737377"/>
            <a:ext cx="862336" cy="327152"/>
            <a:chOff x="0" y="0"/>
            <a:chExt cx="1149782" cy="436203"/>
          </a:xfrm>
        </p:grpSpPr>
        <p:sp>
          <p:nvSpPr>
            <p:cNvPr name="TextBox 23" id="23"/>
            <p:cNvSpPr txBox="true"/>
            <p:nvPr/>
          </p:nvSpPr>
          <p:spPr>
            <a:xfrm rot="0">
              <a:off x="367030" y="-9525"/>
              <a:ext cx="782752" cy="445728"/>
            </a:xfrm>
            <a:prstGeom prst="rect">
              <a:avLst/>
            </a:prstGeom>
          </p:spPr>
          <p:txBody>
            <a:bodyPr anchor="t" rtlCol="false" tIns="0" lIns="0" bIns="0" rIns="0">
              <a:spAutoFit/>
            </a:bodyPr>
            <a:lstStyle/>
            <a:p>
              <a:pPr algn="ctr">
                <a:lnSpc>
                  <a:spcPts val="2463"/>
                </a:lnSpc>
              </a:pPr>
              <a:r>
                <a:rPr lang="en-US" sz="2199">
                  <a:solidFill>
                    <a:srgbClr val="FFFFFF"/>
                  </a:solidFill>
                  <a:latin typeface="Arcade Gamer"/>
                  <a:ea typeface="Arcade Gamer"/>
                  <a:cs typeface="Arcade Gamer"/>
                  <a:sym typeface="Arcade Gamer"/>
                </a:rPr>
                <a:t>23</a:t>
              </a:r>
            </a:p>
          </p:txBody>
        </p:sp>
        <p:sp>
          <p:nvSpPr>
            <p:cNvPr name="Freeform 24" id="24"/>
            <p:cNvSpPr/>
            <p:nvPr/>
          </p:nvSpPr>
          <p:spPr>
            <a:xfrm flipH="false" flipV="false" rot="0">
              <a:off x="0" y="20313"/>
              <a:ext cx="367030" cy="332329"/>
            </a:xfrm>
            <a:custGeom>
              <a:avLst/>
              <a:gdLst/>
              <a:ahLst/>
              <a:cxnLst/>
              <a:rect r="r" b="b" t="t" l="l"/>
              <a:pathLst>
                <a:path h="332329" w="367030">
                  <a:moveTo>
                    <a:pt x="0" y="0"/>
                  </a:moveTo>
                  <a:lnTo>
                    <a:pt x="367030" y="0"/>
                  </a:lnTo>
                  <a:lnTo>
                    <a:pt x="367030" y="332329"/>
                  </a:lnTo>
                  <a:lnTo>
                    <a:pt x="0" y="33232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0" y="-104608"/>
            <a:ext cx="18473970" cy="10391608"/>
          </a:xfrm>
          <a:custGeom>
            <a:avLst/>
            <a:gdLst/>
            <a:ahLst/>
            <a:cxnLst/>
            <a:rect r="r" b="b" t="t" l="l"/>
            <a:pathLst>
              <a:path h="10391608" w="18473970">
                <a:moveTo>
                  <a:pt x="0" y="0"/>
                </a:moveTo>
                <a:lnTo>
                  <a:pt x="18473970" y="0"/>
                </a:lnTo>
                <a:lnTo>
                  <a:pt x="18473970" y="10391608"/>
                </a:lnTo>
                <a:lnTo>
                  <a:pt x="0" y="10391608"/>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604385" y="3546350"/>
            <a:ext cx="4565542" cy="2518808"/>
            <a:chOff x="0" y="0"/>
            <a:chExt cx="1365132" cy="753143"/>
          </a:xfrm>
        </p:grpSpPr>
        <p:sp>
          <p:nvSpPr>
            <p:cNvPr name="Freeform 4" id="4">
              <a:extLst>
                <a:ext uri="{C183D7F6-B498-43B3-948B-1728B52AA6E4}">
                  <adec:decorative xmlns:adec="http://schemas.microsoft.com/office/drawing/2017/decorative" val="1"/>
                </a:ext>
              </a:extLst>
            </p:cNvPr>
            <p:cNvSpPr/>
            <p:nvPr/>
          </p:nvSpPr>
          <p:spPr>
            <a:xfrm flipH="false" flipV="false" rot="0">
              <a:off x="0" y="0"/>
              <a:ext cx="1365132" cy="753143"/>
            </a:xfrm>
            <a:custGeom>
              <a:avLst/>
              <a:gdLst/>
              <a:ahLst/>
              <a:cxnLst/>
              <a:rect r="r" b="b" t="t" l="l"/>
              <a:pathLst>
                <a:path h="753143" w="1365132">
                  <a:moveTo>
                    <a:pt x="83091" y="0"/>
                  </a:moveTo>
                  <a:lnTo>
                    <a:pt x="1282042" y="0"/>
                  </a:lnTo>
                  <a:cubicBezTo>
                    <a:pt x="1304079" y="0"/>
                    <a:pt x="1325213" y="8754"/>
                    <a:pt x="1340796" y="24337"/>
                  </a:cubicBezTo>
                  <a:cubicBezTo>
                    <a:pt x="1356378" y="39919"/>
                    <a:pt x="1365132" y="61054"/>
                    <a:pt x="1365132" y="83091"/>
                  </a:cubicBezTo>
                  <a:lnTo>
                    <a:pt x="1365132" y="670052"/>
                  </a:lnTo>
                  <a:cubicBezTo>
                    <a:pt x="1365132" y="715942"/>
                    <a:pt x="1327931" y="753143"/>
                    <a:pt x="1282042" y="753143"/>
                  </a:cubicBezTo>
                  <a:lnTo>
                    <a:pt x="83091" y="753143"/>
                  </a:lnTo>
                  <a:cubicBezTo>
                    <a:pt x="61054" y="753143"/>
                    <a:pt x="39919" y="744389"/>
                    <a:pt x="24337" y="728806"/>
                  </a:cubicBezTo>
                  <a:cubicBezTo>
                    <a:pt x="8754" y="713224"/>
                    <a:pt x="0" y="692089"/>
                    <a:pt x="0" y="670052"/>
                  </a:cubicBezTo>
                  <a:lnTo>
                    <a:pt x="0" y="83091"/>
                  </a:lnTo>
                  <a:cubicBezTo>
                    <a:pt x="0" y="61054"/>
                    <a:pt x="8754" y="39919"/>
                    <a:pt x="24337" y="24337"/>
                  </a:cubicBezTo>
                  <a:cubicBezTo>
                    <a:pt x="39919" y="8754"/>
                    <a:pt x="61054" y="0"/>
                    <a:pt x="83091" y="0"/>
                  </a:cubicBezTo>
                  <a:close/>
                </a:path>
              </a:pathLst>
            </a:custGeom>
            <a:solidFill>
              <a:srgbClr val="000000"/>
            </a:solidFill>
            <a:ln w="47625" cap="rnd">
              <a:solidFill>
                <a:srgbClr val="3253C9"/>
              </a:solidFill>
              <a:prstDash val="solid"/>
              <a:round/>
            </a:ln>
          </p:spPr>
        </p:sp>
        <p:sp>
          <p:nvSpPr>
            <p:cNvPr name="TextBox 5" id="5"/>
            <p:cNvSpPr txBox="true"/>
            <p:nvPr/>
          </p:nvSpPr>
          <p:spPr>
            <a:xfrm>
              <a:off x="0" y="-57150"/>
              <a:ext cx="1365132" cy="810293"/>
            </a:xfrm>
            <a:prstGeom prst="rect">
              <a:avLst/>
            </a:prstGeom>
          </p:spPr>
          <p:txBody>
            <a:bodyPr anchor="t" rtlCol="false" tIns="254000" lIns="254000" bIns="254000" rIns="254000"/>
            <a:lstStyle/>
            <a:p>
              <a:pPr algn="l">
                <a:lnSpc>
                  <a:spcPts val="3359"/>
                </a:lnSpc>
              </a:pPr>
            </a:p>
            <a:p>
              <a:pPr algn="l">
                <a:lnSpc>
                  <a:spcPts val="3359"/>
                </a:lnSpc>
              </a:pPr>
              <a:r>
                <a:rPr lang="en-US" sz="2399">
                  <a:solidFill>
                    <a:srgbClr val="004A9F"/>
                  </a:solidFill>
                  <a:latin typeface="Disket Mono"/>
                  <a:ea typeface="Disket Mono"/>
                  <a:cs typeface="Disket Mono"/>
                  <a:sym typeface="Disket Mono"/>
                </a:rPr>
                <a:t>    </a:t>
              </a:r>
            </a:p>
            <a:p>
              <a:pPr algn="l">
                <a:lnSpc>
                  <a:spcPts val="3359"/>
                </a:lnSpc>
              </a:pPr>
            </a:p>
          </p:txBody>
        </p:sp>
      </p:grpSp>
      <p:sp>
        <p:nvSpPr>
          <p:cNvPr name="TextBox 6" id="6"/>
          <p:cNvSpPr txBox="true"/>
          <p:nvPr/>
        </p:nvSpPr>
        <p:spPr>
          <a:xfrm rot="0">
            <a:off x="10789252" y="4213377"/>
            <a:ext cx="4197853" cy="1443707"/>
          </a:xfrm>
          <a:prstGeom prst="rect">
            <a:avLst/>
          </a:prstGeom>
        </p:spPr>
        <p:txBody>
          <a:bodyPr anchor="t" rtlCol="false" tIns="0" lIns="0" bIns="0" rIns="0">
            <a:spAutoFit/>
          </a:bodyPr>
          <a:lstStyle/>
          <a:p>
            <a:pPr algn="ctr">
              <a:lnSpc>
                <a:spcPts val="3748"/>
              </a:lnSpc>
            </a:pPr>
            <a:r>
              <a:rPr lang="en-US" sz="3347">
                <a:solidFill>
                  <a:srgbClr val="FFFFFF"/>
                </a:solidFill>
                <a:latin typeface="Arcade Gamer"/>
                <a:ea typeface="Arcade Gamer"/>
                <a:cs typeface="Arcade Gamer"/>
                <a:sym typeface="Arcade Gamer"/>
              </a:rPr>
              <a:t>RANDOM NUMBER GENERATORS </a:t>
            </a:r>
          </a:p>
        </p:txBody>
      </p:sp>
      <p:grpSp>
        <p:nvGrpSpPr>
          <p:cNvPr name="Group 7" id="7"/>
          <p:cNvGrpSpPr/>
          <p:nvPr/>
        </p:nvGrpSpPr>
        <p:grpSpPr>
          <a:xfrm rot="0">
            <a:off x="2755285" y="3459912"/>
            <a:ext cx="4565542" cy="2518808"/>
            <a:chOff x="0" y="0"/>
            <a:chExt cx="1365132" cy="753143"/>
          </a:xfrm>
        </p:grpSpPr>
        <p:sp>
          <p:nvSpPr>
            <p:cNvPr name="Freeform 8" id="8">
              <a:extLst>
                <a:ext uri="{C183D7F6-B498-43B3-948B-1728B52AA6E4}">
                  <adec:decorative xmlns:adec="http://schemas.microsoft.com/office/drawing/2017/decorative" val="1"/>
                </a:ext>
              </a:extLst>
            </p:cNvPr>
            <p:cNvSpPr/>
            <p:nvPr/>
          </p:nvSpPr>
          <p:spPr>
            <a:xfrm flipH="false" flipV="false" rot="0">
              <a:off x="0" y="0"/>
              <a:ext cx="1365132" cy="753143"/>
            </a:xfrm>
            <a:custGeom>
              <a:avLst/>
              <a:gdLst/>
              <a:ahLst/>
              <a:cxnLst/>
              <a:rect r="r" b="b" t="t" l="l"/>
              <a:pathLst>
                <a:path h="753143" w="1365132">
                  <a:moveTo>
                    <a:pt x="83091" y="0"/>
                  </a:moveTo>
                  <a:lnTo>
                    <a:pt x="1282042" y="0"/>
                  </a:lnTo>
                  <a:cubicBezTo>
                    <a:pt x="1304079" y="0"/>
                    <a:pt x="1325213" y="8754"/>
                    <a:pt x="1340796" y="24337"/>
                  </a:cubicBezTo>
                  <a:cubicBezTo>
                    <a:pt x="1356378" y="39919"/>
                    <a:pt x="1365132" y="61054"/>
                    <a:pt x="1365132" y="83091"/>
                  </a:cubicBezTo>
                  <a:lnTo>
                    <a:pt x="1365132" y="670052"/>
                  </a:lnTo>
                  <a:cubicBezTo>
                    <a:pt x="1365132" y="715942"/>
                    <a:pt x="1327931" y="753143"/>
                    <a:pt x="1282042" y="753143"/>
                  </a:cubicBezTo>
                  <a:lnTo>
                    <a:pt x="83091" y="753143"/>
                  </a:lnTo>
                  <a:cubicBezTo>
                    <a:pt x="61054" y="753143"/>
                    <a:pt x="39919" y="744389"/>
                    <a:pt x="24337" y="728806"/>
                  </a:cubicBezTo>
                  <a:cubicBezTo>
                    <a:pt x="8754" y="713224"/>
                    <a:pt x="0" y="692089"/>
                    <a:pt x="0" y="670052"/>
                  </a:cubicBezTo>
                  <a:lnTo>
                    <a:pt x="0" y="83091"/>
                  </a:lnTo>
                  <a:cubicBezTo>
                    <a:pt x="0" y="61054"/>
                    <a:pt x="8754" y="39919"/>
                    <a:pt x="24337" y="24337"/>
                  </a:cubicBezTo>
                  <a:cubicBezTo>
                    <a:pt x="39919" y="8754"/>
                    <a:pt x="61054" y="0"/>
                    <a:pt x="83091" y="0"/>
                  </a:cubicBezTo>
                  <a:close/>
                </a:path>
              </a:pathLst>
            </a:custGeom>
            <a:solidFill>
              <a:srgbClr val="000000"/>
            </a:solidFill>
            <a:ln w="47625" cap="rnd">
              <a:solidFill>
                <a:srgbClr val="3253C9"/>
              </a:solidFill>
              <a:prstDash val="solid"/>
              <a:round/>
            </a:ln>
          </p:spPr>
        </p:sp>
        <p:sp>
          <p:nvSpPr>
            <p:cNvPr name="TextBox 9" id="9"/>
            <p:cNvSpPr txBox="true"/>
            <p:nvPr/>
          </p:nvSpPr>
          <p:spPr>
            <a:xfrm>
              <a:off x="0" y="-57150"/>
              <a:ext cx="1365132" cy="810293"/>
            </a:xfrm>
            <a:prstGeom prst="rect">
              <a:avLst/>
            </a:prstGeom>
          </p:spPr>
          <p:txBody>
            <a:bodyPr anchor="t" rtlCol="false" tIns="254000" lIns="254000" bIns="254000" rIns="254000"/>
            <a:lstStyle/>
            <a:p>
              <a:pPr algn="l">
                <a:lnSpc>
                  <a:spcPts val="3359"/>
                </a:lnSpc>
              </a:pPr>
            </a:p>
            <a:p>
              <a:pPr algn="l">
                <a:lnSpc>
                  <a:spcPts val="3359"/>
                </a:lnSpc>
              </a:pPr>
              <a:r>
                <a:rPr lang="en-US" sz="2399">
                  <a:solidFill>
                    <a:srgbClr val="004A9F"/>
                  </a:solidFill>
                  <a:latin typeface="Disket Mono"/>
                  <a:ea typeface="Disket Mono"/>
                  <a:cs typeface="Disket Mono"/>
                  <a:sym typeface="Disket Mono"/>
                </a:rPr>
                <a:t>    </a:t>
              </a:r>
            </a:p>
            <a:p>
              <a:pPr algn="l">
                <a:lnSpc>
                  <a:spcPts val="3359"/>
                </a:lnSpc>
              </a:pPr>
            </a:p>
          </p:txBody>
        </p:sp>
      </p:grpSp>
      <p:sp>
        <p:nvSpPr>
          <p:cNvPr name="TextBox 10" id="10"/>
          <p:cNvSpPr txBox="true"/>
          <p:nvPr/>
        </p:nvSpPr>
        <p:spPr>
          <a:xfrm rot="0">
            <a:off x="2939129" y="4062150"/>
            <a:ext cx="4197853" cy="1443707"/>
          </a:xfrm>
          <a:prstGeom prst="rect">
            <a:avLst/>
          </a:prstGeom>
        </p:spPr>
        <p:txBody>
          <a:bodyPr anchor="t" rtlCol="false" tIns="0" lIns="0" bIns="0" rIns="0">
            <a:spAutoFit/>
          </a:bodyPr>
          <a:lstStyle/>
          <a:p>
            <a:pPr algn="ctr">
              <a:lnSpc>
                <a:spcPts val="3748"/>
              </a:lnSpc>
            </a:pPr>
            <a:r>
              <a:rPr lang="en-US" sz="3347">
                <a:solidFill>
                  <a:srgbClr val="FFFFFF"/>
                </a:solidFill>
                <a:latin typeface="Arcade Gamer"/>
                <a:ea typeface="Arcade Gamer"/>
                <a:cs typeface="Arcade Gamer"/>
                <a:sym typeface="Arcade Gamer"/>
              </a:rPr>
              <a:t>BAYESIAN PROBABILITY IN AI</a:t>
            </a:r>
          </a:p>
        </p:txBody>
      </p:sp>
      <p:sp>
        <p:nvSpPr>
          <p:cNvPr name="TextBox 11" id="11"/>
          <p:cNvSpPr txBox="true"/>
          <p:nvPr/>
        </p:nvSpPr>
        <p:spPr>
          <a:xfrm rot="0">
            <a:off x="10604385" y="6571728"/>
            <a:ext cx="4583959" cy="3599180"/>
          </a:xfrm>
          <a:prstGeom prst="rect">
            <a:avLst/>
          </a:prstGeom>
        </p:spPr>
        <p:txBody>
          <a:bodyPr anchor="t" rtlCol="false" tIns="0" lIns="0" bIns="0" rIns="0">
            <a:spAutoFit/>
          </a:bodyPr>
          <a:lstStyle/>
          <a:p>
            <a:pPr algn="ctr">
              <a:lnSpc>
                <a:spcPts val="3219"/>
              </a:lnSpc>
              <a:spcBef>
                <a:spcPct val="0"/>
              </a:spcBef>
            </a:pPr>
            <a:r>
              <a:rPr lang="en-US" sz="2299">
                <a:solidFill>
                  <a:srgbClr val="FFFFFF"/>
                </a:solidFill>
                <a:latin typeface="Disket Mono"/>
                <a:ea typeface="Disket Mono"/>
                <a:cs typeface="Disket Mono"/>
                <a:sym typeface="Disket Mono"/>
              </a:rPr>
              <a:t>Used to calculate probability in loot drops, attack accuracy, enemy spawns,etc</a:t>
            </a:r>
          </a:p>
          <a:p>
            <a:pPr algn="ctr">
              <a:lnSpc>
                <a:spcPts val="3219"/>
              </a:lnSpc>
              <a:spcBef>
                <a:spcPct val="0"/>
              </a:spcBef>
            </a:pPr>
            <a:r>
              <a:rPr lang="en-US" sz="2299">
                <a:solidFill>
                  <a:srgbClr val="FFFFFF"/>
                </a:solidFill>
                <a:latin typeface="Disket Mono"/>
                <a:ea typeface="Disket Mono"/>
                <a:cs typeface="Disket Mono"/>
                <a:sym typeface="Disket Mono"/>
              </a:rPr>
              <a:t>Example: </a:t>
            </a:r>
            <a:r>
              <a:rPr lang="en-US" b="true" sz="2299">
                <a:solidFill>
                  <a:srgbClr val="FFFFFF"/>
                </a:solidFill>
                <a:latin typeface="Disket Mono Bold"/>
                <a:ea typeface="Disket Mono Bold"/>
                <a:cs typeface="Disket Mono Bold"/>
                <a:sym typeface="Disket Mono Bold"/>
              </a:rPr>
              <a:t>Pokémon’s </a:t>
            </a:r>
            <a:r>
              <a:rPr lang="en-US" sz="2299">
                <a:solidFill>
                  <a:srgbClr val="FFFFFF"/>
                </a:solidFill>
                <a:latin typeface="Disket Mono"/>
                <a:ea typeface="Disket Mono"/>
                <a:cs typeface="Disket Mono"/>
                <a:sym typeface="Disket Mono"/>
              </a:rPr>
              <a:t>accuracy system (90% hit chance = 9/10 hits).</a:t>
            </a:r>
          </a:p>
        </p:txBody>
      </p:sp>
      <p:sp>
        <p:nvSpPr>
          <p:cNvPr name="TextBox 12" id="12"/>
          <p:cNvSpPr txBox="true"/>
          <p:nvPr/>
        </p:nvSpPr>
        <p:spPr>
          <a:xfrm rot="0">
            <a:off x="2755285" y="6571728"/>
            <a:ext cx="4565542" cy="3199130"/>
          </a:xfrm>
          <a:prstGeom prst="rect">
            <a:avLst/>
          </a:prstGeom>
        </p:spPr>
        <p:txBody>
          <a:bodyPr anchor="t" rtlCol="false" tIns="0" lIns="0" bIns="0" rIns="0">
            <a:spAutoFit/>
          </a:bodyPr>
          <a:lstStyle/>
          <a:p>
            <a:pPr algn="ctr">
              <a:lnSpc>
                <a:spcPts val="3219"/>
              </a:lnSpc>
              <a:spcBef>
                <a:spcPct val="0"/>
              </a:spcBef>
            </a:pPr>
            <a:r>
              <a:rPr lang="en-US" sz="2299">
                <a:solidFill>
                  <a:srgbClr val="FFFFFF"/>
                </a:solidFill>
                <a:latin typeface="Disket Mono"/>
                <a:ea typeface="Disket Mono"/>
                <a:cs typeface="Disket Mono"/>
                <a:sym typeface="Disket Mono"/>
              </a:rPr>
              <a:t>AI adapts to player behavior dynamically Ising Baye’s theorem.</a:t>
            </a:r>
          </a:p>
          <a:p>
            <a:pPr algn="ctr">
              <a:lnSpc>
                <a:spcPts val="3219"/>
              </a:lnSpc>
              <a:spcBef>
                <a:spcPct val="0"/>
              </a:spcBef>
            </a:pPr>
          </a:p>
          <a:p>
            <a:pPr algn="ctr">
              <a:lnSpc>
                <a:spcPts val="3219"/>
              </a:lnSpc>
              <a:spcBef>
                <a:spcPct val="0"/>
              </a:spcBef>
            </a:pPr>
            <a:r>
              <a:rPr lang="en-US" sz="2299">
                <a:solidFill>
                  <a:srgbClr val="FFFFFF"/>
                </a:solidFill>
                <a:latin typeface="Disket Mono"/>
                <a:ea typeface="Disket Mono"/>
                <a:cs typeface="Disket Mono"/>
                <a:sym typeface="Disket Mono"/>
              </a:rPr>
              <a:t>Example: Game</a:t>
            </a:r>
            <a:r>
              <a:rPr lang="en-US" sz="2299">
                <a:solidFill>
                  <a:srgbClr val="FFFFFF"/>
                </a:solidFill>
                <a:latin typeface="Disket Mono"/>
                <a:ea typeface="Disket Mono"/>
                <a:cs typeface="Disket Mono"/>
                <a:sym typeface="Disket Mono"/>
              </a:rPr>
              <a:t> </a:t>
            </a:r>
            <a:r>
              <a:rPr lang="en-US" sz="2299">
                <a:solidFill>
                  <a:srgbClr val="FFFFFF"/>
                </a:solidFill>
                <a:latin typeface="Disket Mono"/>
                <a:ea typeface="Disket Mono"/>
                <a:cs typeface="Disket Mono"/>
                <a:sym typeface="Disket Mono"/>
              </a:rPr>
              <a:t>AI  adjusts enemy difficulty based on player performance.</a:t>
            </a:r>
          </a:p>
        </p:txBody>
      </p:sp>
      <p:sp>
        <p:nvSpPr>
          <p:cNvPr name="Freeform 13" id="13">
            <a:extLst>
              <a:ext uri="{C183D7F6-B498-43B3-948B-1728B52AA6E4}">
                <adec:decorative xmlns:adec="http://schemas.microsoft.com/office/drawing/2017/decorative" val="1"/>
              </a:ext>
            </a:extLst>
          </p:cNvPr>
          <p:cNvSpPr/>
          <p:nvPr/>
        </p:nvSpPr>
        <p:spPr>
          <a:xfrm flipH="false" flipV="false" rot="0">
            <a:off x="-3058732" y="9023293"/>
            <a:ext cx="18473970" cy="10391608"/>
          </a:xfrm>
          <a:custGeom>
            <a:avLst/>
            <a:gdLst/>
            <a:ahLst/>
            <a:cxnLst/>
            <a:rect r="r" b="b" t="t" l="l"/>
            <a:pathLst>
              <a:path h="10391608" w="18473970">
                <a:moveTo>
                  <a:pt x="0" y="0"/>
                </a:moveTo>
                <a:lnTo>
                  <a:pt x="18473969" y="0"/>
                </a:lnTo>
                <a:lnTo>
                  <a:pt x="18473969" y="10391608"/>
                </a:lnTo>
                <a:lnTo>
                  <a:pt x="0" y="10391608"/>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4" id="14" descr="pixelated five hearts"/>
          <p:cNvSpPr/>
          <p:nvPr/>
        </p:nvSpPr>
        <p:spPr>
          <a:xfrm flipH="false" flipV="false" rot="0">
            <a:off x="14000181" y="719461"/>
            <a:ext cx="2193866" cy="362985"/>
          </a:xfrm>
          <a:custGeom>
            <a:avLst/>
            <a:gdLst/>
            <a:ahLst/>
            <a:cxnLst/>
            <a:rect r="r" b="b" t="t" l="l"/>
            <a:pathLst>
              <a:path h="362985" w="2193866">
                <a:moveTo>
                  <a:pt x="0" y="0"/>
                </a:moveTo>
                <a:lnTo>
                  <a:pt x="2193866" y="0"/>
                </a:lnTo>
                <a:lnTo>
                  <a:pt x="2193866" y="362985"/>
                </a:lnTo>
                <a:lnTo>
                  <a:pt x="0" y="3629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descr="pixelated Menu button"/>
          <p:cNvSpPr/>
          <p:nvPr/>
        </p:nvSpPr>
        <p:spPr>
          <a:xfrm flipH="false" flipV="false" rot="0">
            <a:off x="1028700" y="668737"/>
            <a:ext cx="1082363" cy="464432"/>
          </a:xfrm>
          <a:custGeom>
            <a:avLst/>
            <a:gdLst/>
            <a:ahLst/>
            <a:cxnLst/>
            <a:rect r="r" b="b" t="t" l="l"/>
            <a:pathLst>
              <a:path h="464432" w="1082363">
                <a:moveTo>
                  <a:pt x="0" y="0"/>
                </a:moveTo>
                <a:lnTo>
                  <a:pt x="1082363" y="0"/>
                </a:lnTo>
                <a:lnTo>
                  <a:pt x="1082363" y="464432"/>
                </a:lnTo>
                <a:lnTo>
                  <a:pt x="0" y="4644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6" id="16"/>
          <p:cNvGrpSpPr/>
          <p:nvPr/>
        </p:nvGrpSpPr>
        <p:grpSpPr>
          <a:xfrm rot="0">
            <a:off x="2689104" y="737377"/>
            <a:ext cx="862336" cy="327152"/>
            <a:chOff x="0" y="0"/>
            <a:chExt cx="1149782" cy="436203"/>
          </a:xfrm>
        </p:grpSpPr>
        <p:sp>
          <p:nvSpPr>
            <p:cNvPr name="TextBox 17" id="17"/>
            <p:cNvSpPr txBox="true"/>
            <p:nvPr/>
          </p:nvSpPr>
          <p:spPr>
            <a:xfrm rot="0">
              <a:off x="367030" y="-9525"/>
              <a:ext cx="782752" cy="445728"/>
            </a:xfrm>
            <a:prstGeom prst="rect">
              <a:avLst/>
            </a:prstGeom>
          </p:spPr>
          <p:txBody>
            <a:bodyPr anchor="t" rtlCol="false" tIns="0" lIns="0" bIns="0" rIns="0">
              <a:spAutoFit/>
            </a:bodyPr>
            <a:lstStyle/>
            <a:p>
              <a:pPr algn="ctr">
                <a:lnSpc>
                  <a:spcPts val="2463"/>
                </a:lnSpc>
              </a:pPr>
              <a:r>
                <a:rPr lang="en-US" sz="2199">
                  <a:solidFill>
                    <a:srgbClr val="FFFFFF"/>
                  </a:solidFill>
                  <a:latin typeface="Arcade Gamer"/>
                  <a:ea typeface="Arcade Gamer"/>
                  <a:cs typeface="Arcade Gamer"/>
                  <a:sym typeface="Arcade Gamer"/>
                </a:rPr>
                <a:t>24</a:t>
              </a:r>
            </a:p>
          </p:txBody>
        </p:sp>
        <p:sp>
          <p:nvSpPr>
            <p:cNvPr name="Freeform 18" id="18"/>
            <p:cNvSpPr/>
            <p:nvPr/>
          </p:nvSpPr>
          <p:spPr>
            <a:xfrm flipH="false" flipV="false" rot="0">
              <a:off x="0" y="20313"/>
              <a:ext cx="367030" cy="332329"/>
            </a:xfrm>
            <a:custGeom>
              <a:avLst/>
              <a:gdLst/>
              <a:ahLst/>
              <a:cxnLst/>
              <a:rect r="r" b="b" t="t" l="l"/>
              <a:pathLst>
                <a:path h="332329" w="367030">
                  <a:moveTo>
                    <a:pt x="0" y="0"/>
                  </a:moveTo>
                  <a:lnTo>
                    <a:pt x="367030" y="0"/>
                  </a:lnTo>
                  <a:lnTo>
                    <a:pt x="367030" y="332329"/>
                  </a:lnTo>
                  <a:lnTo>
                    <a:pt x="0" y="33232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
        <p:nvSpPr>
          <p:cNvPr name="TextBox 19" id="19"/>
          <p:cNvSpPr txBox="true"/>
          <p:nvPr/>
        </p:nvSpPr>
        <p:spPr>
          <a:xfrm rot="0">
            <a:off x="1599362" y="1470712"/>
            <a:ext cx="15089277" cy="581533"/>
          </a:xfrm>
          <a:prstGeom prst="rect">
            <a:avLst/>
          </a:prstGeom>
        </p:spPr>
        <p:txBody>
          <a:bodyPr anchor="t" rtlCol="false" tIns="0" lIns="0" bIns="0" rIns="0">
            <a:spAutoFit/>
          </a:bodyPr>
          <a:lstStyle/>
          <a:p>
            <a:pPr algn="l">
              <a:lnSpc>
                <a:spcPts val="4256"/>
              </a:lnSpc>
            </a:pPr>
            <a:r>
              <a:rPr lang="en-US" sz="3800">
                <a:solidFill>
                  <a:srgbClr val="FFFFFF"/>
                </a:solidFill>
                <a:latin typeface="Arcade Gamer"/>
                <a:ea typeface="Arcade Gamer"/>
                <a:cs typeface="Arcade Gamer"/>
                <a:sym typeface="Arcade Gamer"/>
              </a:rPr>
              <a:t>MATHEMATICAL CONCEPTS BEHIND PROBABILITY</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0" y="-104608"/>
            <a:ext cx="18473970" cy="10391608"/>
          </a:xfrm>
          <a:custGeom>
            <a:avLst/>
            <a:gdLst/>
            <a:ahLst/>
            <a:cxnLst/>
            <a:rect r="r" b="b" t="t" l="l"/>
            <a:pathLst>
              <a:path h="10391608" w="18473970">
                <a:moveTo>
                  <a:pt x="0" y="0"/>
                </a:moveTo>
                <a:lnTo>
                  <a:pt x="18473970" y="0"/>
                </a:lnTo>
                <a:lnTo>
                  <a:pt x="18473970" y="10391608"/>
                </a:lnTo>
                <a:lnTo>
                  <a:pt x="0" y="10391608"/>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655514" y="3021522"/>
            <a:ext cx="5267428" cy="6707399"/>
            <a:chOff x="0" y="0"/>
            <a:chExt cx="1387306" cy="1766558"/>
          </a:xfrm>
        </p:grpSpPr>
        <p:sp>
          <p:nvSpPr>
            <p:cNvPr name="Freeform 4" id="4">
              <a:extLst>
                <a:ext uri="{C183D7F6-B498-43B3-948B-1728B52AA6E4}">
                  <adec:decorative xmlns:adec="http://schemas.microsoft.com/office/drawing/2017/decorative" val="1"/>
                </a:ext>
              </a:extLst>
            </p:cNvPr>
            <p:cNvSpPr/>
            <p:nvPr/>
          </p:nvSpPr>
          <p:spPr>
            <a:xfrm flipH="false" flipV="false" rot="0">
              <a:off x="0" y="0"/>
              <a:ext cx="1387306" cy="1766558"/>
            </a:xfrm>
            <a:custGeom>
              <a:avLst/>
              <a:gdLst/>
              <a:ahLst/>
              <a:cxnLst/>
              <a:rect r="r" b="b" t="t" l="l"/>
              <a:pathLst>
                <a:path h="1766558" w="1387306">
                  <a:moveTo>
                    <a:pt x="72019" y="0"/>
                  </a:moveTo>
                  <a:lnTo>
                    <a:pt x="1315287" y="0"/>
                  </a:lnTo>
                  <a:cubicBezTo>
                    <a:pt x="1355062" y="0"/>
                    <a:pt x="1387306" y="32244"/>
                    <a:pt x="1387306" y="72019"/>
                  </a:cubicBezTo>
                  <a:lnTo>
                    <a:pt x="1387306" y="1694539"/>
                  </a:lnTo>
                  <a:cubicBezTo>
                    <a:pt x="1387306" y="1713640"/>
                    <a:pt x="1379718" y="1731958"/>
                    <a:pt x="1366212" y="1745464"/>
                  </a:cubicBezTo>
                  <a:cubicBezTo>
                    <a:pt x="1352706" y="1758970"/>
                    <a:pt x="1334388" y="1766558"/>
                    <a:pt x="1315287" y="1766558"/>
                  </a:cubicBezTo>
                  <a:lnTo>
                    <a:pt x="72019" y="1766558"/>
                  </a:lnTo>
                  <a:cubicBezTo>
                    <a:pt x="52918" y="1766558"/>
                    <a:pt x="34600" y="1758970"/>
                    <a:pt x="21094" y="1745464"/>
                  </a:cubicBezTo>
                  <a:cubicBezTo>
                    <a:pt x="7588" y="1731958"/>
                    <a:pt x="0" y="1713640"/>
                    <a:pt x="0" y="1694539"/>
                  </a:cubicBezTo>
                  <a:lnTo>
                    <a:pt x="0" y="72019"/>
                  </a:lnTo>
                  <a:cubicBezTo>
                    <a:pt x="0" y="52918"/>
                    <a:pt x="7588" y="34600"/>
                    <a:pt x="21094" y="21094"/>
                  </a:cubicBezTo>
                  <a:cubicBezTo>
                    <a:pt x="34600" y="7588"/>
                    <a:pt x="52918" y="0"/>
                    <a:pt x="72019" y="0"/>
                  </a:cubicBezTo>
                  <a:close/>
                </a:path>
              </a:pathLst>
            </a:custGeom>
            <a:solidFill>
              <a:srgbClr val="000000"/>
            </a:solidFill>
            <a:ln w="47625" cap="rnd">
              <a:solidFill>
                <a:srgbClr val="3253C9"/>
              </a:solidFill>
              <a:prstDash val="solid"/>
              <a:round/>
            </a:ln>
          </p:spPr>
        </p:sp>
        <p:sp>
          <p:nvSpPr>
            <p:cNvPr name="TextBox 5" id="5"/>
            <p:cNvSpPr txBox="true"/>
            <p:nvPr/>
          </p:nvSpPr>
          <p:spPr>
            <a:xfrm>
              <a:off x="0" y="-57150"/>
              <a:ext cx="1387306" cy="1823708"/>
            </a:xfrm>
            <a:prstGeom prst="rect">
              <a:avLst/>
            </a:prstGeom>
          </p:spPr>
          <p:txBody>
            <a:bodyPr anchor="t" rtlCol="false" tIns="254000" lIns="254000" bIns="254000" rIns="254000"/>
            <a:lstStyle/>
            <a:p>
              <a:pPr algn="l">
                <a:lnSpc>
                  <a:spcPts val="3359"/>
                </a:lnSpc>
              </a:pPr>
            </a:p>
            <a:p>
              <a:pPr algn="l">
                <a:lnSpc>
                  <a:spcPts val="3359"/>
                </a:lnSpc>
              </a:pPr>
              <a:r>
                <a:rPr lang="en-US" sz="2399">
                  <a:solidFill>
                    <a:srgbClr val="004A9F"/>
                  </a:solidFill>
                  <a:latin typeface="Disket Mono"/>
                  <a:ea typeface="Disket Mono"/>
                  <a:cs typeface="Disket Mono"/>
                  <a:sym typeface="Disket Mono"/>
                </a:rPr>
                <a:t>    </a:t>
              </a:r>
            </a:p>
            <a:p>
              <a:pPr algn="l">
                <a:lnSpc>
                  <a:spcPts val="3359"/>
                </a:lnSpc>
              </a:pPr>
            </a:p>
          </p:txBody>
        </p:sp>
      </p:grpSp>
      <p:grpSp>
        <p:nvGrpSpPr>
          <p:cNvPr name="Group 6" id="6"/>
          <p:cNvGrpSpPr/>
          <p:nvPr/>
        </p:nvGrpSpPr>
        <p:grpSpPr>
          <a:xfrm rot="0">
            <a:off x="13065942" y="3021522"/>
            <a:ext cx="4940406" cy="6707399"/>
            <a:chOff x="0" y="0"/>
            <a:chExt cx="1301177" cy="1766558"/>
          </a:xfrm>
        </p:grpSpPr>
        <p:sp>
          <p:nvSpPr>
            <p:cNvPr name="Freeform 7" id="7">
              <a:extLst>
                <a:ext uri="{C183D7F6-B498-43B3-948B-1728B52AA6E4}">
                  <adec:decorative xmlns:adec="http://schemas.microsoft.com/office/drawing/2017/decorative" val="1"/>
                </a:ext>
              </a:extLst>
            </p:cNvPr>
            <p:cNvSpPr/>
            <p:nvPr/>
          </p:nvSpPr>
          <p:spPr>
            <a:xfrm flipH="false" flipV="false" rot="0">
              <a:off x="0" y="0"/>
              <a:ext cx="1301177" cy="1766558"/>
            </a:xfrm>
            <a:custGeom>
              <a:avLst/>
              <a:gdLst/>
              <a:ahLst/>
              <a:cxnLst/>
              <a:rect r="r" b="b" t="t" l="l"/>
              <a:pathLst>
                <a:path h="1766558" w="1301177">
                  <a:moveTo>
                    <a:pt x="76786" y="0"/>
                  </a:moveTo>
                  <a:lnTo>
                    <a:pt x="1224391" y="0"/>
                  </a:lnTo>
                  <a:cubicBezTo>
                    <a:pt x="1266799" y="0"/>
                    <a:pt x="1301177" y="34378"/>
                    <a:pt x="1301177" y="76786"/>
                  </a:cubicBezTo>
                  <a:lnTo>
                    <a:pt x="1301177" y="1689772"/>
                  </a:lnTo>
                  <a:cubicBezTo>
                    <a:pt x="1301177" y="1732180"/>
                    <a:pt x="1266799" y="1766558"/>
                    <a:pt x="1224391" y="1766558"/>
                  </a:cubicBezTo>
                  <a:lnTo>
                    <a:pt x="76786" y="1766558"/>
                  </a:lnTo>
                  <a:cubicBezTo>
                    <a:pt x="34378" y="1766558"/>
                    <a:pt x="0" y="1732180"/>
                    <a:pt x="0" y="1689772"/>
                  </a:cubicBezTo>
                  <a:lnTo>
                    <a:pt x="0" y="76786"/>
                  </a:lnTo>
                  <a:cubicBezTo>
                    <a:pt x="0" y="34378"/>
                    <a:pt x="34378" y="0"/>
                    <a:pt x="76786" y="0"/>
                  </a:cubicBezTo>
                  <a:close/>
                </a:path>
              </a:pathLst>
            </a:custGeom>
            <a:solidFill>
              <a:srgbClr val="000000"/>
            </a:solidFill>
            <a:ln w="47625" cap="rnd">
              <a:solidFill>
                <a:srgbClr val="3253C9"/>
              </a:solidFill>
              <a:prstDash val="solid"/>
              <a:round/>
            </a:ln>
          </p:spPr>
        </p:sp>
        <p:sp>
          <p:nvSpPr>
            <p:cNvPr name="TextBox 8" id="8"/>
            <p:cNvSpPr txBox="true"/>
            <p:nvPr/>
          </p:nvSpPr>
          <p:spPr>
            <a:xfrm>
              <a:off x="0" y="-57150"/>
              <a:ext cx="1301177" cy="1823708"/>
            </a:xfrm>
            <a:prstGeom prst="rect">
              <a:avLst/>
            </a:prstGeom>
          </p:spPr>
          <p:txBody>
            <a:bodyPr anchor="t" rtlCol="false" tIns="254000" lIns="254000" bIns="254000" rIns="254000"/>
            <a:lstStyle/>
            <a:p>
              <a:pPr algn="l">
                <a:lnSpc>
                  <a:spcPts val="3359"/>
                </a:lnSpc>
              </a:pPr>
            </a:p>
            <a:p>
              <a:pPr algn="l">
                <a:lnSpc>
                  <a:spcPts val="3359"/>
                </a:lnSpc>
              </a:pPr>
              <a:r>
                <a:rPr lang="en-US" sz="2399">
                  <a:solidFill>
                    <a:srgbClr val="004A9F"/>
                  </a:solidFill>
                  <a:latin typeface="Disket Mono"/>
                  <a:ea typeface="Disket Mono"/>
                  <a:cs typeface="Disket Mono"/>
                  <a:sym typeface="Disket Mono"/>
                </a:rPr>
                <a:t>    </a:t>
              </a:r>
            </a:p>
            <a:p>
              <a:pPr algn="l">
                <a:lnSpc>
                  <a:spcPts val="3359"/>
                </a:lnSpc>
              </a:pPr>
            </a:p>
          </p:txBody>
        </p:sp>
      </p:grpSp>
      <p:grpSp>
        <p:nvGrpSpPr>
          <p:cNvPr name="Group 9" id="9"/>
          <p:cNvGrpSpPr/>
          <p:nvPr/>
        </p:nvGrpSpPr>
        <p:grpSpPr>
          <a:xfrm rot="0">
            <a:off x="285616" y="3021522"/>
            <a:ext cx="5183237" cy="6707399"/>
            <a:chOff x="0" y="0"/>
            <a:chExt cx="1365132" cy="1766558"/>
          </a:xfrm>
        </p:grpSpPr>
        <p:sp>
          <p:nvSpPr>
            <p:cNvPr name="Freeform 10" id="10">
              <a:extLst>
                <a:ext uri="{C183D7F6-B498-43B3-948B-1728B52AA6E4}">
                  <adec:decorative xmlns:adec="http://schemas.microsoft.com/office/drawing/2017/decorative" val="1"/>
                </a:ext>
              </a:extLst>
            </p:cNvPr>
            <p:cNvSpPr/>
            <p:nvPr/>
          </p:nvSpPr>
          <p:spPr>
            <a:xfrm flipH="false" flipV="false" rot="0">
              <a:off x="0" y="0"/>
              <a:ext cx="1365132" cy="1766558"/>
            </a:xfrm>
            <a:custGeom>
              <a:avLst/>
              <a:gdLst/>
              <a:ahLst/>
              <a:cxnLst/>
              <a:rect r="r" b="b" t="t" l="l"/>
              <a:pathLst>
                <a:path h="1766558" w="1365132">
                  <a:moveTo>
                    <a:pt x="73189" y="0"/>
                  </a:moveTo>
                  <a:lnTo>
                    <a:pt x="1291944" y="0"/>
                  </a:lnTo>
                  <a:cubicBezTo>
                    <a:pt x="1311354" y="0"/>
                    <a:pt x="1329970" y="7711"/>
                    <a:pt x="1343696" y="21436"/>
                  </a:cubicBezTo>
                  <a:cubicBezTo>
                    <a:pt x="1357421" y="35162"/>
                    <a:pt x="1365132" y="53778"/>
                    <a:pt x="1365132" y="73189"/>
                  </a:cubicBezTo>
                  <a:lnTo>
                    <a:pt x="1365132" y="1693369"/>
                  </a:lnTo>
                  <a:cubicBezTo>
                    <a:pt x="1365132" y="1712780"/>
                    <a:pt x="1357421" y="1731396"/>
                    <a:pt x="1343696" y="1745121"/>
                  </a:cubicBezTo>
                  <a:cubicBezTo>
                    <a:pt x="1329970" y="1758847"/>
                    <a:pt x="1311354" y="1766558"/>
                    <a:pt x="1291944" y="1766558"/>
                  </a:cubicBezTo>
                  <a:lnTo>
                    <a:pt x="73189" y="1766558"/>
                  </a:lnTo>
                  <a:cubicBezTo>
                    <a:pt x="53778" y="1766558"/>
                    <a:pt x="35162" y="1758847"/>
                    <a:pt x="21436" y="1745121"/>
                  </a:cubicBezTo>
                  <a:cubicBezTo>
                    <a:pt x="7711" y="1731396"/>
                    <a:pt x="0" y="1712780"/>
                    <a:pt x="0" y="1693369"/>
                  </a:cubicBezTo>
                  <a:lnTo>
                    <a:pt x="0" y="73189"/>
                  </a:lnTo>
                  <a:cubicBezTo>
                    <a:pt x="0" y="53778"/>
                    <a:pt x="7711" y="35162"/>
                    <a:pt x="21436" y="21436"/>
                  </a:cubicBezTo>
                  <a:cubicBezTo>
                    <a:pt x="35162" y="7711"/>
                    <a:pt x="53778" y="0"/>
                    <a:pt x="73189" y="0"/>
                  </a:cubicBezTo>
                  <a:close/>
                </a:path>
              </a:pathLst>
            </a:custGeom>
            <a:solidFill>
              <a:srgbClr val="000000"/>
            </a:solidFill>
            <a:ln w="47625" cap="rnd">
              <a:solidFill>
                <a:srgbClr val="3253C9"/>
              </a:solidFill>
              <a:prstDash val="solid"/>
              <a:round/>
            </a:ln>
          </p:spPr>
        </p:sp>
        <p:sp>
          <p:nvSpPr>
            <p:cNvPr name="TextBox 11" id="11"/>
            <p:cNvSpPr txBox="true"/>
            <p:nvPr/>
          </p:nvSpPr>
          <p:spPr>
            <a:xfrm>
              <a:off x="0" y="-57150"/>
              <a:ext cx="1365132" cy="1823708"/>
            </a:xfrm>
            <a:prstGeom prst="rect">
              <a:avLst/>
            </a:prstGeom>
          </p:spPr>
          <p:txBody>
            <a:bodyPr anchor="t" rtlCol="false" tIns="254000" lIns="254000" bIns="254000" rIns="254000"/>
            <a:lstStyle/>
            <a:p>
              <a:pPr algn="l">
                <a:lnSpc>
                  <a:spcPts val="3359"/>
                </a:lnSpc>
              </a:pPr>
            </a:p>
            <a:p>
              <a:pPr algn="l">
                <a:lnSpc>
                  <a:spcPts val="3359"/>
                </a:lnSpc>
              </a:pPr>
              <a:r>
                <a:rPr lang="en-US" sz="2399">
                  <a:solidFill>
                    <a:srgbClr val="004A9F"/>
                  </a:solidFill>
                  <a:latin typeface="Disket Mono"/>
                  <a:ea typeface="Disket Mono"/>
                  <a:cs typeface="Disket Mono"/>
                  <a:sym typeface="Disket Mono"/>
                </a:rPr>
                <a:t>    </a:t>
              </a:r>
            </a:p>
            <a:p>
              <a:pPr algn="l">
                <a:lnSpc>
                  <a:spcPts val="3359"/>
                </a:lnSpc>
              </a:pPr>
            </a:p>
          </p:txBody>
        </p:sp>
      </p:grpSp>
      <p:sp>
        <p:nvSpPr>
          <p:cNvPr name="Freeform 12" id="12"/>
          <p:cNvSpPr/>
          <p:nvPr/>
        </p:nvSpPr>
        <p:spPr>
          <a:xfrm flipH="false" flipV="false" rot="0">
            <a:off x="474377" y="5527451"/>
            <a:ext cx="554323" cy="554323"/>
          </a:xfrm>
          <a:custGeom>
            <a:avLst/>
            <a:gdLst/>
            <a:ahLst/>
            <a:cxnLst/>
            <a:rect r="r" b="b" t="t" l="l"/>
            <a:pathLst>
              <a:path h="554323" w="554323">
                <a:moveTo>
                  <a:pt x="0" y="0"/>
                </a:moveTo>
                <a:lnTo>
                  <a:pt x="554323" y="0"/>
                </a:lnTo>
                <a:lnTo>
                  <a:pt x="554323" y="554323"/>
                </a:lnTo>
                <a:lnTo>
                  <a:pt x="0" y="554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3385284" y="1906630"/>
            <a:ext cx="11703402" cy="581492"/>
          </a:xfrm>
          <a:prstGeom prst="rect">
            <a:avLst/>
          </a:prstGeom>
        </p:spPr>
        <p:txBody>
          <a:bodyPr anchor="t" rtlCol="false" tIns="0" lIns="0" bIns="0" rIns="0">
            <a:spAutoFit/>
          </a:bodyPr>
          <a:lstStyle/>
          <a:p>
            <a:pPr algn="l">
              <a:lnSpc>
                <a:spcPts val="4256"/>
              </a:lnSpc>
            </a:pPr>
            <a:r>
              <a:rPr lang="en-US" sz="3800">
                <a:solidFill>
                  <a:srgbClr val="FFFFFF"/>
                </a:solidFill>
                <a:latin typeface="Arcade Gamer"/>
                <a:ea typeface="Arcade Gamer"/>
                <a:cs typeface="Arcade Gamer"/>
                <a:sym typeface="Arcade Gamer"/>
              </a:rPr>
              <a:t>HOW PROBABILITY IS USED IN GAMES</a:t>
            </a:r>
          </a:p>
        </p:txBody>
      </p:sp>
      <p:sp>
        <p:nvSpPr>
          <p:cNvPr name="TextBox 14" id="14"/>
          <p:cNvSpPr txBox="true"/>
          <p:nvPr/>
        </p:nvSpPr>
        <p:spPr>
          <a:xfrm rot="0">
            <a:off x="13571775" y="3450157"/>
            <a:ext cx="4260457" cy="907796"/>
          </a:xfrm>
          <a:prstGeom prst="rect">
            <a:avLst/>
          </a:prstGeom>
        </p:spPr>
        <p:txBody>
          <a:bodyPr anchor="t" rtlCol="false" tIns="0" lIns="0" bIns="0" rIns="0">
            <a:spAutoFit/>
          </a:bodyPr>
          <a:lstStyle/>
          <a:p>
            <a:pPr algn="l">
              <a:lnSpc>
                <a:spcPts val="3472"/>
              </a:lnSpc>
            </a:pPr>
            <a:r>
              <a:rPr lang="en-US" sz="3100">
                <a:solidFill>
                  <a:srgbClr val="00CCAE"/>
                </a:solidFill>
                <a:latin typeface="Arcade Gamer"/>
                <a:ea typeface="Arcade Gamer"/>
                <a:cs typeface="Arcade Gamer"/>
                <a:sym typeface="Arcade Gamer"/>
              </a:rPr>
              <a:t>GAME BALANCE &amp; FAIRNESS</a:t>
            </a:r>
          </a:p>
        </p:txBody>
      </p:sp>
      <p:sp>
        <p:nvSpPr>
          <p:cNvPr name="TextBox 15" id="15"/>
          <p:cNvSpPr txBox="true"/>
          <p:nvPr/>
        </p:nvSpPr>
        <p:spPr>
          <a:xfrm rot="0">
            <a:off x="6929699" y="3450157"/>
            <a:ext cx="4719058" cy="907879"/>
          </a:xfrm>
          <a:prstGeom prst="rect">
            <a:avLst/>
          </a:prstGeom>
        </p:spPr>
        <p:txBody>
          <a:bodyPr anchor="t" rtlCol="false" tIns="0" lIns="0" bIns="0" rIns="0">
            <a:spAutoFit/>
          </a:bodyPr>
          <a:lstStyle/>
          <a:p>
            <a:pPr algn="l">
              <a:lnSpc>
                <a:spcPts val="3472"/>
              </a:lnSpc>
            </a:pPr>
            <a:r>
              <a:rPr lang="en-US" sz="3100">
                <a:solidFill>
                  <a:srgbClr val="00CCAE"/>
                </a:solidFill>
                <a:latin typeface="Arcade Gamer"/>
                <a:ea typeface="Arcade Gamer"/>
                <a:cs typeface="Arcade Gamer"/>
                <a:sym typeface="Arcade Gamer"/>
              </a:rPr>
              <a:t>AI BEHAVIOR &amp; DECISION MAKING</a:t>
            </a:r>
          </a:p>
        </p:txBody>
      </p:sp>
      <p:sp>
        <p:nvSpPr>
          <p:cNvPr name="TextBox 16" id="16"/>
          <p:cNvSpPr txBox="true"/>
          <p:nvPr/>
        </p:nvSpPr>
        <p:spPr>
          <a:xfrm rot="0">
            <a:off x="639329" y="3450157"/>
            <a:ext cx="4475811" cy="907879"/>
          </a:xfrm>
          <a:prstGeom prst="rect">
            <a:avLst/>
          </a:prstGeom>
        </p:spPr>
        <p:txBody>
          <a:bodyPr anchor="t" rtlCol="false" tIns="0" lIns="0" bIns="0" rIns="0">
            <a:spAutoFit/>
          </a:bodyPr>
          <a:lstStyle/>
          <a:p>
            <a:pPr algn="l">
              <a:lnSpc>
                <a:spcPts val="3472"/>
              </a:lnSpc>
            </a:pPr>
            <a:r>
              <a:rPr lang="en-US" sz="3100">
                <a:solidFill>
                  <a:srgbClr val="00CCAE"/>
                </a:solidFill>
                <a:latin typeface="Arcade Gamer"/>
                <a:ea typeface="Arcade Gamer"/>
                <a:cs typeface="Arcade Gamer"/>
                <a:sym typeface="Arcade Gamer"/>
              </a:rPr>
              <a:t>RANDOMNESS AND CHANCE EVENTS</a:t>
            </a:r>
          </a:p>
        </p:txBody>
      </p:sp>
      <p:sp>
        <p:nvSpPr>
          <p:cNvPr name="TextBox 17" id="17"/>
          <p:cNvSpPr txBox="true"/>
          <p:nvPr/>
        </p:nvSpPr>
        <p:spPr>
          <a:xfrm rot="0">
            <a:off x="1422654" y="8367391"/>
            <a:ext cx="3968698" cy="681526"/>
          </a:xfrm>
          <a:prstGeom prst="rect">
            <a:avLst/>
          </a:prstGeom>
        </p:spPr>
        <p:txBody>
          <a:bodyPr anchor="t" rtlCol="false" tIns="0" lIns="0" bIns="0" rIns="0">
            <a:spAutoFit/>
          </a:bodyPr>
          <a:lstStyle/>
          <a:p>
            <a:pPr algn="l">
              <a:lnSpc>
                <a:spcPts val="2688"/>
              </a:lnSpc>
            </a:pPr>
            <a:r>
              <a:rPr lang="en-US" sz="2400">
                <a:solidFill>
                  <a:srgbClr val="FFFFFF"/>
                </a:solidFill>
                <a:latin typeface="Disket Mono"/>
                <a:ea typeface="Disket Mono"/>
                <a:cs typeface="Disket Mono"/>
                <a:sym typeface="Disket Mono"/>
              </a:rPr>
              <a:t>PROCEDURAL GENERATION</a:t>
            </a:r>
          </a:p>
        </p:txBody>
      </p:sp>
      <p:sp>
        <p:nvSpPr>
          <p:cNvPr name="TextBox 18" id="18"/>
          <p:cNvSpPr txBox="true"/>
          <p:nvPr/>
        </p:nvSpPr>
        <p:spPr>
          <a:xfrm rot="0">
            <a:off x="1393300" y="6918655"/>
            <a:ext cx="4115771" cy="681526"/>
          </a:xfrm>
          <a:prstGeom prst="rect">
            <a:avLst/>
          </a:prstGeom>
        </p:spPr>
        <p:txBody>
          <a:bodyPr anchor="t" rtlCol="false" tIns="0" lIns="0" bIns="0" rIns="0">
            <a:spAutoFit/>
          </a:bodyPr>
          <a:lstStyle/>
          <a:p>
            <a:pPr algn="l">
              <a:lnSpc>
                <a:spcPts val="2688"/>
              </a:lnSpc>
            </a:pPr>
            <a:r>
              <a:rPr lang="en-US" sz="2400">
                <a:solidFill>
                  <a:srgbClr val="FFFFFF"/>
                </a:solidFill>
                <a:latin typeface="Disket Mono"/>
                <a:ea typeface="Disket Mono"/>
                <a:cs typeface="Disket Mono"/>
                <a:sym typeface="Disket Mono"/>
              </a:rPr>
              <a:t>LOOTBOXES &amp; ITEM DROPS</a:t>
            </a:r>
          </a:p>
        </p:txBody>
      </p:sp>
      <p:sp>
        <p:nvSpPr>
          <p:cNvPr name="TextBox 19" id="19"/>
          <p:cNvSpPr txBox="true"/>
          <p:nvPr/>
        </p:nvSpPr>
        <p:spPr>
          <a:xfrm rot="0">
            <a:off x="1349117" y="5468612"/>
            <a:ext cx="4115771" cy="681526"/>
          </a:xfrm>
          <a:prstGeom prst="rect">
            <a:avLst/>
          </a:prstGeom>
        </p:spPr>
        <p:txBody>
          <a:bodyPr anchor="t" rtlCol="false" tIns="0" lIns="0" bIns="0" rIns="0">
            <a:spAutoFit/>
          </a:bodyPr>
          <a:lstStyle/>
          <a:p>
            <a:pPr algn="l">
              <a:lnSpc>
                <a:spcPts val="2688"/>
              </a:lnSpc>
            </a:pPr>
            <a:r>
              <a:rPr lang="en-US" sz="2400">
                <a:solidFill>
                  <a:srgbClr val="FFFFFF"/>
                </a:solidFill>
                <a:latin typeface="Disket Mono"/>
                <a:ea typeface="Disket Mono"/>
                <a:cs typeface="Disket Mono"/>
                <a:sym typeface="Disket Mono"/>
              </a:rPr>
              <a:t>DICE ROLLS &amp; CARD DRAWS</a:t>
            </a:r>
          </a:p>
        </p:txBody>
      </p:sp>
      <p:sp>
        <p:nvSpPr>
          <p:cNvPr name="TextBox 20" id="20"/>
          <p:cNvSpPr txBox="true"/>
          <p:nvPr/>
        </p:nvSpPr>
        <p:spPr>
          <a:xfrm rot="0">
            <a:off x="14370171" y="5360362"/>
            <a:ext cx="3462062" cy="1014860"/>
          </a:xfrm>
          <a:prstGeom prst="rect">
            <a:avLst/>
          </a:prstGeom>
        </p:spPr>
        <p:txBody>
          <a:bodyPr anchor="t" rtlCol="false" tIns="0" lIns="0" bIns="0" rIns="0">
            <a:spAutoFit/>
          </a:bodyPr>
          <a:lstStyle/>
          <a:p>
            <a:pPr algn="l">
              <a:lnSpc>
                <a:spcPts val="2688"/>
              </a:lnSpc>
            </a:pPr>
            <a:r>
              <a:rPr lang="en-US" sz="2400">
                <a:solidFill>
                  <a:srgbClr val="FFFFFF"/>
                </a:solidFill>
                <a:latin typeface="Disket Mono"/>
                <a:ea typeface="Disket Mono"/>
                <a:cs typeface="Disket Mono"/>
                <a:sym typeface="Disket Mono"/>
              </a:rPr>
              <a:t>CRITICAL HITS AND DAMAGE CALCULATIONS</a:t>
            </a:r>
          </a:p>
        </p:txBody>
      </p:sp>
      <p:sp>
        <p:nvSpPr>
          <p:cNvPr name="TextBox 21" id="21"/>
          <p:cNvSpPr txBox="true"/>
          <p:nvPr/>
        </p:nvSpPr>
        <p:spPr>
          <a:xfrm rot="0">
            <a:off x="7979037" y="6918655"/>
            <a:ext cx="3363059" cy="681526"/>
          </a:xfrm>
          <a:prstGeom prst="rect">
            <a:avLst/>
          </a:prstGeom>
        </p:spPr>
        <p:txBody>
          <a:bodyPr anchor="t" rtlCol="false" tIns="0" lIns="0" bIns="0" rIns="0">
            <a:spAutoFit/>
          </a:bodyPr>
          <a:lstStyle/>
          <a:p>
            <a:pPr algn="l">
              <a:lnSpc>
                <a:spcPts val="2688"/>
              </a:lnSpc>
            </a:pPr>
            <a:r>
              <a:rPr lang="en-US" sz="2400">
                <a:solidFill>
                  <a:srgbClr val="FFFFFF"/>
                </a:solidFill>
                <a:latin typeface="Disket Mono"/>
                <a:ea typeface="Disket Mono"/>
                <a:cs typeface="Disket Mono"/>
                <a:sym typeface="Disket Mono"/>
              </a:rPr>
              <a:t>STRATEGY GAMES AI</a:t>
            </a:r>
          </a:p>
        </p:txBody>
      </p:sp>
      <p:sp>
        <p:nvSpPr>
          <p:cNvPr name="TextBox 22" id="22"/>
          <p:cNvSpPr txBox="true"/>
          <p:nvPr/>
        </p:nvSpPr>
        <p:spPr>
          <a:xfrm rot="0">
            <a:off x="7979037" y="5665217"/>
            <a:ext cx="3351798" cy="348193"/>
          </a:xfrm>
          <a:prstGeom prst="rect">
            <a:avLst/>
          </a:prstGeom>
        </p:spPr>
        <p:txBody>
          <a:bodyPr anchor="t" rtlCol="false" tIns="0" lIns="0" bIns="0" rIns="0">
            <a:spAutoFit/>
          </a:bodyPr>
          <a:lstStyle/>
          <a:p>
            <a:pPr algn="l">
              <a:lnSpc>
                <a:spcPts val="2688"/>
              </a:lnSpc>
            </a:pPr>
            <a:r>
              <a:rPr lang="en-US" sz="2400">
                <a:solidFill>
                  <a:srgbClr val="FFFFFF"/>
                </a:solidFill>
                <a:latin typeface="Disket Mono"/>
                <a:ea typeface="Disket Mono"/>
                <a:cs typeface="Disket Mono"/>
                <a:sym typeface="Disket Mono"/>
              </a:rPr>
              <a:t>PAC-MAN GHOSTS</a:t>
            </a:r>
          </a:p>
        </p:txBody>
      </p:sp>
      <p:sp>
        <p:nvSpPr>
          <p:cNvPr name="TextBox 23" id="23"/>
          <p:cNvSpPr txBox="true"/>
          <p:nvPr/>
        </p:nvSpPr>
        <p:spPr>
          <a:xfrm rot="0">
            <a:off x="14370171" y="6918655"/>
            <a:ext cx="2889129" cy="681526"/>
          </a:xfrm>
          <a:prstGeom prst="rect">
            <a:avLst/>
          </a:prstGeom>
        </p:spPr>
        <p:txBody>
          <a:bodyPr anchor="t" rtlCol="false" tIns="0" lIns="0" bIns="0" rIns="0">
            <a:spAutoFit/>
          </a:bodyPr>
          <a:lstStyle/>
          <a:p>
            <a:pPr algn="l">
              <a:lnSpc>
                <a:spcPts val="2688"/>
              </a:lnSpc>
            </a:pPr>
            <a:r>
              <a:rPr lang="en-US" sz="2400">
                <a:solidFill>
                  <a:srgbClr val="FFFFFF"/>
                </a:solidFill>
                <a:latin typeface="Disket Mono"/>
                <a:ea typeface="Disket Mono"/>
                <a:cs typeface="Disket Mono"/>
                <a:sym typeface="Disket Mono"/>
              </a:rPr>
              <a:t>MATCHMAKING &amp; RANKING</a:t>
            </a:r>
          </a:p>
        </p:txBody>
      </p:sp>
      <p:sp>
        <p:nvSpPr>
          <p:cNvPr name="Freeform 24" id="24"/>
          <p:cNvSpPr/>
          <p:nvPr/>
        </p:nvSpPr>
        <p:spPr>
          <a:xfrm flipH="false" flipV="false" rot="0">
            <a:off x="474377" y="8427167"/>
            <a:ext cx="554323" cy="554323"/>
          </a:xfrm>
          <a:custGeom>
            <a:avLst/>
            <a:gdLst/>
            <a:ahLst/>
            <a:cxnLst/>
            <a:rect r="r" b="b" t="t" l="l"/>
            <a:pathLst>
              <a:path h="554323" w="554323">
                <a:moveTo>
                  <a:pt x="0" y="0"/>
                </a:moveTo>
                <a:lnTo>
                  <a:pt x="554323" y="0"/>
                </a:lnTo>
                <a:lnTo>
                  <a:pt x="554323" y="554323"/>
                </a:lnTo>
                <a:lnTo>
                  <a:pt x="0" y="554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5" id="25"/>
          <p:cNvSpPr/>
          <p:nvPr/>
        </p:nvSpPr>
        <p:spPr>
          <a:xfrm flipH="false" flipV="false" rot="0">
            <a:off x="474377" y="6977494"/>
            <a:ext cx="554323" cy="554323"/>
          </a:xfrm>
          <a:custGeom>
            <a:avLst/>
            <a:gdLst/>
            <a:ahLst/>
            <a:cxnLst/>
            <a:rect r="r" b="b" t="t" l="l"/>
            <a:pathLst>
              <a:path h="554323" w="554323">
                <a:moveTo>
                  <a:pt x="0" y="0"/>
                </a:moveTo>
                <a:lnTo>
                  <a:pt x="554323" y="0"/>
                </a:lnTo>
                <a:lnTo>
                  <a:pt x="554323" y="554323"/>
                </a:lnTo>
                <a:lnTo>
                  <a:pt x="0" y="554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6" id="26"/>
          <p:cNvSpPr/>
          <p:nvPr/>
        </p:nvSpPr>
        <p:spPr>
          <a:xfrm flipH="false" flipV="false" rot="0">
            <a:off x="7022572" y="7045858"/>
            <a:ext cx="554323" cy="554323"/>
          </a:xfrm>
          <a:custGeom>
            <a:avLst/>
            <a:gdLst/>
            <a:ahLst/>
            <a:cxnLst/>
            <a:rect r="r" b="b" t="t" l="l"/>
            <a:pathLst>
              <a:path h="554323" w="554323">
                <a:moveTo>
                  <a:pt x="0" y="0"/>
                </a:moveTo>
                <a:lnTo>
                  <a:pt x="554323" y="0"/>
                </a:lnTo>
                <a:lnTo>
                  <a:pt x="554323" y="554323"/>
                </a:lnTo>
                <a:lnTo>
                  <a:pt x="0" y="554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7" id="27"/>
          <p:cNvSpPr/>
          <p:nvPr/>
        </p:nvSpPr>
        <p:spPr>
          <a:xfrm flipH="false" flipV="false" rot="0">
            <a:off x="7022572" y="5555089"/>
            <a:ext cx="554323" cy="554323"/>
          </a:xfrm>
          <a:custGeom>
            <a:avLst/>
            <a:gdLst/>
            <a:ahLst/>
            <a:cxnLst/>
            <a:rect r="r" b="b" t="t" l="l"/>
            <a:pathLst>
              <a:path h="554323" w="554323">
                <a:moveTo>
                  <a:pt x="0" y="0"/>
                </a:moveTo>
                <a:lnTo>
                  <a:pt x="554323" y="0"/>
                </a:lnTo>
                <a:lnTo>
                  <a:pt x="554323" y="554323"/>
                </a:lnTo>
                <a:lnTo>
                  <a:pt x="0" y="554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8" id="28"/>
          <p:cNvSpPr/>
          <p:nvPr/>
        </p:nvSpPr>
        <p:spPr>
          <a:xfrm flipH="false" flipV="false" rot="0">
            <a:off x="13437417" y="6977494"/>
            <a:ext cx="554323" cy="554323"/>
          </a:xfrm>
          <a:custGeom>
            <a:avLst/>
            <a:gdLst/>
            <a:ahLst/>
            <a:cxnLst/>
            <a:rect r="r" b="b" t="t" l="l"/>
            <a:pathLst>
              <a:path h="554323" w="554323">
                <a:moveTo>
                  <a:pt x="0" y="0"/>
                </a:moveTo>
                <a:lnTo>
                  <a:pt x="554323" y="0"/>
                </a:lnTo>
                <a:lnTo>
                  <a:pt x="554323" y="554323"/>
                </a:lnTo>
                <a:lnTo>
                  <a:pt x="0" y="554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9" id="29"/>
          <p:cNvSpPr/>
          <p:nvPr/>
        </p:nvSpPr>
        <p:spPr>
          <a:xfrm flipH="false" flipV="false" rot="0">
            <a:off x="13429729" y="5655692"/>
            <a:ext cx="554323" cy="554323"/>
          </a:xfrm>
          <a:custGeom>
            <a:avLst/>
            <a:gdLst/>
            <a:ahLst/>
            <a:cxnLst/>
            <a:rect r="r" b="b" t="t" l="l"/>
            <a:pathLst>
              <a:path h="554323" w="554323">
                <a:moveTo>
                  <a:pt x="0" y="0"/>
                </a:moveTo>
                <a:lnTo>
                  <a:pt x="554323" y="0"/>
                </a:lnTo>
                <a:lnTo>
                  <a:pt x="554323" y="554324"/>
                </a:lnTo>
                <a:lnTo>
                  <a:pt x="0" y="5543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descr="pixelated five hearts"/>
          <p:cNvSpPr/>
          <p:nvPr/>
        </p:nvSpPr>
        <p:spPr>
          <a:xfrm flipH="false" flipV="false" rot="0">
            <a:off x="14000181" y="719461"/>
            <a:ext cx="2193866" cy="362985"/>
          </a:xfrm>
          <a:custGeom>
            <a:avLst/>
            <a:gdLst/>
            <a:ahLst/>
            <a:cxnLst/>
            <a:rect r="r" b="b" t="t" l="l"/>
            <a:pathLst>
              <a:path h="362985" w="2193866">
                <a:moveTo>
                  <a:pt x="0" y="0"/>
                </a:moveTo>
                <a:lnTo>
                  <a:pt x="2193866" y="0"/>
                </a:lnTo>
                <a:lnTo>
                  <a:pt x="2193866" y="362985"/>
                </a:lnTo>
                <a:lnTo>
                  <a:pt x="0" y="3629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1" id="31" descr="pixelated Menu button"/>
          <p:cNvSpPr/>
          <p:nvPr/>
        </p:nvSpPr>
        <p:spPr>
          <a:xfrm flipH="false" flipV="false" rot="0">
            <a:off x="1028700" y="668737"/>
            <a:ext cx="1082363" cy="464432"/>
          </a:xfrm>
          <a:custGeom>
            <a:avLst/>
            <a:gdLst/>
            <a:ahLst/>
            <a:cxnLst/>
            <a:rect r="r" b="b" t="t" l="l"/>
            <a:pathLst>
              <a:path h="464432" w="1082363">
                <a:moveTo>
                  <a:pt x="0" y="0"/>
                </a:moveTo>
                <a:lnTo>
                  <a:pt x="1082363" y="0"/>
                </a:lnTo>
                <a:lnTo>
                  <a:pt x="1082363" y="464432"/>
                </a:lnTo>
                <a:lnTo>
                  <a:pt x="0" y="46443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32" id="32"/>
          <p:cNvGrpSpPr/>
          <p:nvPr/>
        </p:nvGrpSpPr>
        <p:grpSpPr>
          <a:xfrm rot="0">
            <a:off x="2689104" y="737377"/>
            <a:ext cx="862336" cy="327152"/>
            <a:chOff x="0" y="0"/>
            <a:chExt cx="1149782" cy="436203"/>
          </a:xfrm>
        </p:grpSpPr>
        <p:sp>
          <p:nvSpPr>
            <p:cNvPr name="TextBox 33" id="33"/>
            <p:cNvSpPr txBox="true"/>
            <p:nvPr/>
          </p:nvSpPr>
          <p:spPr>
            <a:xfrm rot="0">
              <a:off x="367030" y="-9525"/>
              <a:ext cx="782752" cy="445728"/>
            </a:xfrm>
            <a:prstGeom prst="rect">
              <a:avLst/>
            </a:prstGeom>
          </p:spPr>
          <p:txBody>
            <a:bodyPr anchor="t" rtlCol="false" tIns="0" lIns="0" bIns="0" rIns="0">
              <a:spAutoFit/>
            </a:bodyPr>
            <a:lstStyle/>
            <a:p>
              <a:pPr algn="ctr">
                <a:lnSpc>
                  <a:spcPts val="2463"/>
                </a:lnSpc>
              </a:pPr>
              <a:r>
                <a:rPr lang="en-US" sz="2199">
                  <a:solidFill>
                    <a:srgbClr val="FFFFFF"/>
                  </a:solidFill>
                  <a:latin typeface="Arcade Gamer"/>
                  <a:ea typeface="Arcade Gamer"/>
                  <a:cs typeface="Arcade Gamer"/>
                  <a:sym typeface="Arcade Gamer"/>
                </a:rPr>
                <a:t>25</a:t>
              </a:r>
            </a:p>
          </p:txBody>
        </p:sp>
        <p:sp>
          <p:nvSpPr>
            <p:cNvPr name="Freeform 34" id="34"/>
            <p:cNvSpPr/>
            <p:nvPr/>
          </p:nvSpPr>
          <p:spPr>
            <a:xfrm flipH="false" flipV="false" rot="0">
              <a:off x="0" y="20313"/>
              <a:ext cx="367030" cy="332329"/>
            </a:xfrm>
            <a:custGeom>
              <a:avLst/>
              <a:gdLst/>
              <a:ahLst/>
              <a:cxnLst/>
              <a:rect r="r" b="b" t="t" l="l"/>
              <a:pathLst>
                <a:path h="332329" w="367030">
                  <a:moveTo>
                    <a:pt x="0" y="0"/>
                  </a:moveTo>
                  <a:lnTo>
                    <a:pt x="367030" y="0"/>
                  </a:lnTo>
                  <a:lnTo>
                    <a:pt x="367030" y="332329"/>
                  </a:lnTo>
                  <a:lnTo>
                    <a:pt x="0" y="33232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92985" y="0"/>
            <a:ext cx="18473970" cy="10391608"/>
          </a:xfrm>
          <a:custGeom>
            <a:avLst/>
            <a:gdLst/>
            <a:ahLst/>
            <a:cxnLst/>
            <a:rect r="r" b="b" t="t" l="l"/>
            <a:pathLst>
              <a:path h="10391608" w="18473970">
                <a:moveTo>
                  <a:pt x="0" y="0"/>
                </a:moveTo>
                <a:lnTo>
                  <a:pt x="18473970" y="0"/>
                </a:lnTo>
                <a:lnTo>
                  <a:pt x="18473970" y="10391608"/>
                </a:lnTo>
                <a:lnTo>
                  <a:pt x="0" y="10391608"/>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324705" y="1063396"/>
            <a:ext cx="15638591" cy="898431"/>
          </a:xfrm>
          <a:prstGeom prst="rect">
            <a:avLst/>
          </a:prstGeom>
        </p:spPr>
        <p:txBody>
          <a:bodyPr anchor="t" rtlCol="false" tIns="0" lIns="0" bIns="0" rIns="0">
            <a:spAutoFit/>
          </a:bodyPr>
          <a:lstStyle/>
          <a:p>
            <a:pPr algn="ctr">
              <a:lnSpc>
                <a:spcPts val="6507"/>
              </a:lnSpc>
            </a:pPr>
            <a:r>
              <a:rPr lang="en-US" sz="5810">
                <a:solidFill>
                  <a:srgbClr val="FF63D8"/>
                </a:solidFill>
                <a:latin typeface="Arcade Gamer"/>
                <a:ea typeface="Arcade Gamer"/>
                <a:cs typeface="Arcade Gamer"/>
                <a:sym typeface="Arcade Gamer"/>
              </a:rPr>
              <a:t>FUTURE SCOPE</a:t>
            </a:r>
          </a:p>
        </p:txBody>
      </p:sp>
      <p:sp>
        <p:nvSpPr>
          <p:cNvPr name="TextBox 4" id="4"/>
          <p:cNvSpPr txBox="true"/>
          <p:nvPr/>
        </p:nvSpPr>
        <p:spPr>
          <a:xfrm rot="0">
            <a:off x="405363" y="2435639"/>
            <a:ext cx="17882637" cy="6823075"/>
          </a:xfrm>
          <a:prstGeom prst="rect">
            <a:avLst/>
          </a:prstGeom>
        </p:spPr>
        <p:txBody>
          <a:bodyPr anchor="t" rtlCol="false" tIns="0" lIns="0" bIns="0" rIns="0">
            <a:spAutoFit/>
          </a:bodyPr>
          <a:lstStyle/>
          <a:p>
            <a:pPr algn="l">
              <a:lnSpc>
                <a:spcPts val="3639"/>
              </a:lnSpc>
              <a:spcBef>
                <a:spcPct val="0"/>
              </a:spcBef>
            </a:pPr>
            <a:r>
              <a:rPr lang="en-US" sz="2599">
                <a:solidFill>
                  <a:srgbClr val="FFFFFF"/>
                </a:solidFill>
                <a:latin typeface="Disket Mono"/>
                <a:ea typeface="Disket Mono"/>
                <a:cs typeface="Disket Mono"/>
                <a:sym typeface="Disket Mono"/>
              </a:rPr>
              <a:t>🔮 </a:t>
            </a:r>
            <a:r>
              <a:rPr lang="en-US" b="true" sz="2599">
                <a:solidFill>
                  <a:srgbClr val="FFFFFF"/>
                </a:solidFill>
                <a:latin typeface="Disket Mono Bold"/>
                <a:ea typeface="Disket Mono Bold"/>
                <a:cs typeface="Disket Mono Bold"/>
                <a:sym typeface="Disket Mono Bold"/>
              </a:rPr>
              <a:t>AI-Driven Storytelling</a:t>
            </a:r>
          </a:p>
          <a:p>
            <a:pPr algn="l">
              <a:lnSpc>
                <a:spcPts val="3359"/>
              </a:lnSpc>
              <a:spcBef>
                <a:spcPct val="0"/>
              </a:spcBef>
            </a:pPr>
            <a:r>
              <a:rPr lang="en-US" sz="2399">
                <a:solidFill>
                  <a:srgbClr val="FFFFFF"/>
                </a:solidFill>
                <a:latin typeface="Disket Mono"/>
                <a:ea typeface="Disket Mono"/>
                <a:cs typeface="Disket Mono"/>
                <a:sym typeface="Disket Mono"/>
              </a:rPr>
              <a:t> Upcoming games will use advanced probabilistic models to generate unique, adaptive storylines based on player choices—moving beyond static narratives.</a:t>
            </a:r>
          </a:p>
          <a:p>
            <a:pPr algn="l">
              <a:lnSpc>
                <a:spcPts val="3359"/>
              </a:lnSpc>
              <a:spcBef>
                <a:spcPct val="0"/>
              </a:spcBef>
            </a:pPr>
          </a:p>
          <a:p>
            <a:pPr algn="l">
              <a:lnSpc>
                <a:spcPts val="3639"/>
              </a:lnSpc>
              <a:spcBef>
                <a:spcPct val="0"/>
              </a:spcBef>
            </a:pPr>
            <a:r>
              <a:rPr lang="en-US" b="true" sz="2599">
                <a:solidFill>
                  <a:srgbClr val="FFFFFF"/>
                </a:solidFill>
                <a:latin typeface="Disket Mono Bold"/>
                <a:ea typeface="Disket Mono Bold"/>
                <a:cs typeface="Disket Mono Bold"/>
                <a:sym typeface="Disket Mono Bold"/>
              </a:rPr>
              <a:t>🧠 Emotion-Aware Gameplay</a:t>
            </a:r>
          </a:p>
          <a:p>
            <a:pPr algn="l">
              <a:lnSpc>
                <a:spcPts val="3359"/>
              </a:lnSpc>
              <a:spcBef>
                <a:spcPct val="0"/>
              </a:spcBef>
            </a:pPr>
            <a:r>
              <a:rPr lang="en-US" sz="2399">
                <a:solidFill>
                  <a:srgbClr val="FFFFFF"/>
                </a:solidFill>
                <a:latin typeface="Disket Mono"/>
                <a:ea typeface="Disket Mono"/>
                <a:cs typeface="Disket Mono"/>
                <a:sym typeface="Disket Mono"/>
              </a:rPr>
              <a:t> Mathematical models combined with machine learning will soon interpret player behavior and emotions in real time, dynamically adjusting gameplay difficulty and events.</a:t>
            </a:r>
          </a:p>
          <a:p>
            <a:pPr algn="l">
              <a:lnSpc>
                <a:spcPts val="3359"/>
              </a:lnSpc>
              <a:spcBef>
                <a:spcPct val="0"/>
              </a:spcBef>
            </a:pPr>
          </a:p>
          <a:p>
            <a:pPr algn="l">
              <a:lnSpc>
                <a:spcPts val="3499"/>
              </a:lnSpc>
              <a:spcBef>
                <a:spcPct val="0"/>
              </a:spcBef>
            </a:pPr>
            <a:r>
              <a:rPr lang="en-US" b="true" sz="2499">
                <a:solidFill>
                  <a:srgbClr val="FFFFFF"/>
                </a:solidFill>
                <a:latin typeface="Disket Mono Bold"/>
                <a:ea typeface="Disket Mono Bold"/>
                <a:cs typeface="Disket Mono Bold"/>
                <a:sym typeface="Disket Mono Bold"/>
              </a:rPr>
              <a:t>🌀 Next-Gen Procedural Worlds</a:t>
            </a:r>
          </a:p>
          <a:p>
            <a:pPr algn="l">
              <a:lnSpc>
                <a:spcPts val="3359"/>
              </a:lnSpc>
              <a:spcBef>
                <a:spcPct val="0"/>
              </a:spcBef>
            </a:pPr>
            <a:r>
              <a:rPr lang="en-US" sz="2399">
                <a:solidFill>
                  <a:srgbClr val="FFFFFF"/>
                </a:solidFill>
                <a:latin typeface="Disket Mono"/>
                <a:ea typeface="Disket Mono"/>
                <a:cs typeface="Disket Mono"/>
                <a:sym typeface="Disket Mono"/>
              </a:rPr>
              <a:t> Future procedural generation will use fractal math and chaos theory to create highly detailed, living game worlds that evolve with the player.</a:t>
            </a:r>
          </a:p>
          <a:p>
            <a:pPr algn="l">
              <a:lnSpc>
                <a:spcPts val="3359"/>
              </a:lnSpc>
              <a:spcBef>
                <a:spcPct val="0"/>
              </a:spcBef>
            </a:pPr>
          </a:p>
          <a:p>
            <a:pPr algn="l">
              <a:lnSpc>
                <a:spcPts val="3499"/>
              </a:lnSpc>
              <a:spcBef>
                <a:spcPct val="0"/>
              </a:spcBef>
            </a:pPr>
            <a:r>
              <a:rPr lang="en-US" b="true" sz="2499">
                <a:solidFill>
                  <a:srgbClr val="FFFFFF"/>
                </a:solidFill>
                <a:latin typeface="Disket Mono Bold"/>
                <a:ea typeface="Disket Mono Bold"/>
                <a:cs typeface="Disket Mono Bold"/>
                <a:sym typeface="Disket Mono Bold"/>
              </a:rPr>
              <a:t>🧮 Math in Metaverse &amp; AR/VR</a:t>
            </a:r>
          </a:p>
          <a:p>
            <a:pPr algn="l">
              <a:lnSpc>
                <a:spcPts val="3359"/>
              </a:lnSpc>
              <a:spcBef>
                <a:spcPct val="0"/>
              </a:spcBef>
            </a:pPr>
            <a:r>
              <a:rPr lang="en-US" sz="2399">
                <a:solidFill>
                  <a:srgbClr val="FFFFFF"/>
                </a:solidFill>
                <a:latin typeface="Disket Mono"/>
                <a:ea typeface="Disket Mono"/>
                <a:cs typeface="Disket Mono"/>
                <a:sym typeface="Disket Mono"/>
              </a:rPr>
              <a:t> As virtual spaces grow, linear algebra and geometry will become even more central—driving realistic spatial interaction, object manipulation, and immersive design.</a:t>
            </a:r>
          </a:p>
        </p:txBody>
      </p:sp>
      <p:sp>
        <p:nvSpPr>
          <p:cNvPr name="Freeform 5" id="5" descr="pixelated five hearts"/>
          <p:cNvSpPr/>
          <p:nvPr/>
        </p:nvSpPr>
        <p:spPr>
          <a:xfrm flipH="false" flipV="false" rot="0">
            <a:off x="14457381" y="719461"/>
            <a:ext cx="2193866" cy="362985"/>
          </a:xfrm>
          <a:custGeom>
            <a:avLst/>
            <a:gdLst/>
            <a:ahLst/>
            <a:cxnLst/>
            <a:rect r="r" b="b" t="t" l="l"/>
            <a:pathLst>
              <a:path h="362985" w="2193866">
                <a:moveTo>
                  <a:pt x="0" y="0"/>
                </a:moveTo>
                <a:lnTo>
                  <a:pt x="2193866" y="0"/>
                </a:lnTo>
                <a:lnTo>
                  <a:pt x="2193866" y="362985"/>
                </a:lnTo>
                <a:lnTo>
                  <a:pt x="0" y="3629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descr="pixelated Menu button"/>
          <p:cNvSpPr/>
          <p:nvPr/>
        </p:nvSpPr>
        <p:spPr>
          <a:xfrm flipH="false" flipV="false" rot="0">
            <a:off x="1028700" y="668737"/>
            <a:ext cx="1082363" cy="464432"/>
          </a:xfrm>
          <a:custGeom>
            <a:avLst/>
            <a:gdLst/>
            <a:ahLst/>
            <a:cxnLst/>
            <a:rect r="r" b="b" t="t" l="l"/>
            <a:pathLst>
              <a:path h="464432" w="1082363">
                <a:moveTo>
                  <a:pt x="0" y="0"/>
                </a:moveTo>
                <a:lnTo>
                  <a:pt x="1082363" y="0"/>
                </a:lnTo>
                <a:lnTo>
                  <a:pt x="1082363" y="464432"/>
                </a:lnTo>
                <a:lnTo>
                  <a:pt x="0" y="4644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2689104" y="737377"/>
            <a:ext cx="862336" cy="327152"/>
            <a:chOff x="0" y="0"/>
            <a:chExt cx="1149782" cy="436203"/>
          </a:xfrm>
        </p:grpSpPr>
        <p:sp>
          <p:nvSpPr>
            <p:cNvPr name="TextBox 8" id="8"/>
            <p:cNvSpPr txBox="true"/>
            <p:nvPr/>
          </p:nvSpPr>
          <p:spPr>
            <a:xfrm rot="0">
              <a:off x="367030" y="-9525"/>
              <a:ext cx="782752" cy="445728"/>
            </a:xfrm>
            <a:prstGeom prst="rect">
              <a:avLst/>
            </a:prstGeom>
          </p:spPr>
          <p:txBody>
            <a:bodyPr anchor="t" rtlCol="false" tIns="0" lIns="0" bIns="0" rIns="0">
              <a:spAutoFit/>
            </a:bodyPr>
            <a:lstStyle/>
            <a:p>
              <a:pPr algn="ctr">
                <a:lnSpc>
                  <a:spcPts val="2463"/>
                </a:lnSpc>
              </a:pPr>
              <a:r>
                <a:rPr lang="en-US" sz="2199">
                  <a:solidFill>
                    <a:srgbClr val="FFFFFF"/>
                  </a:solidFill>
                  <a:latin typeface="Arcade Gamer"/>
                  <a:ea typeface="Arcade Gamer"/>
                  <a:cs typeface="Arcade Gamer"/>
                  <a:sym typeface="Arcade Gamer"/>
                </a:rPr>
                <a:t>26</a:t>
              </a:r>
            </a:p>
          </p:txBody>
        </p:sp>
        <p:sp>
          <p:nvSpPr>
            <p:cNvPr name="Freeform 9" id="9"/>
            <p:cNvSpPr/>
            <p:nvPr/>
          </p:nvSpPr>
          <p:spPr>
            <a:xfrm flipH="false" flipV="false" rot="0">
              <a:off x="0" y="20313"/>
              <a:ext cx="367030" cy="332329"/>
            </a:xfrm>
            <a:custGeom>
              <a:avLst/>
              <a:gdLst/>
              <a:ahLst/>
              <a:cxnLst/>
              <a:rect r="r" b="b" t="t" l="l"/>
              <a:pathLst>
                <a:path h="332329" w="367030">
                  <a:moveTo>
                    <a:pt x="0" y="0"/>
                  </a:moveTo>
                  <a:lnTo>
                    <a:pt x="367030" y="0"/>
                  </a:lnTo>
                  <a:lnTo>
                    <a:pt x="367030" y="332329"/>
                  </a:lnTo>
                  <a:lnTo>
                    <a:pt x="0" y="33232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92985" y="-30963"/>
            <a:ext cx="18473970" cy="10391608"/>
          </a:xfrm>
          <a:custGeom>
            <a:avLst/>
            <a:gdLst/>
            <a:ahLst/>
            <a:cxnLst/>
            <a:rect r="r" b="b" t="t" l="l"/>
            <a:pathLst>
              <a:path h="10391608" w="18473970">
                <a:moveTo>
                  <a:pt x="0" y="0"/>
                </a:moveTo>
                <a:lnTo>
                  <a:pt x="18473970" y="0"/>
                </a:lnTo>
                <a:lnTo>
                  <a:pt x="18473970" y="10391608"/>
                </a:lnTo>
                <a:lnTo>
                  <a:pt x="0" y="10391608"/>
                </a:lnTo>
                <a:lnTo>
                  <a:pt x="0" y="0"/>
                </a:lnTo>
                <a:close/>
              </a:path>
            </a:pathLst>
          </a:custGeom>
          <a:blipFill>
            <a:blip r:embed="rId2">
              <a:alphaModFix amt="14000"/>
              <a:extLst>
                <a:ext uri="{96DAC541-7B7A-43D3-8B79-37D633B846F1}">
                  <asvg:svgBlip xmlns:asvg="http://schemas.microsoft.com/office/drawing/2016/SVG/main" r:embed="rId3"/>
                </a:ext>
              </a:extLst>
            </a:blip>
            <a:stretch>
              <a:fillRect l="0" t="0" r="0" b="0"/>
            </a:stretch>
          </a:blipFill>
        </p:spPr>
      </p:sp>
      <p:sp>
        <p:nvSpPr>
          <p:cNvPr name="Freeform 3" id="3" descr="pixelated five hearts "/>
          <p:cNvSpPr/>
          <p:nvPr/>
        </p:nvSpPr>
        <p:spPr>
          <a:xfrm flipH="false" flipV="false" rot="0">
            <a:off x="14333567" y="719461"/>
            <a:ext cx="2193866" cy="362985"/>
          </a:xfrm>
          <a:custGeom>
            <a:avLst/>
            <a:gdLst/>
            <a:ahLst/>
            <a:cxnLst/>
            <a:rect r="r" b="b" t="t" l="l"/>
            <a:pathLst>
              <a:path h="362985" w="2193866">
                <a:moveTo>
                  <a:pt x="0" y="0"/>
                </a:moveTo>
                <a:lnTo>
                  <a:pt x="2193866" y="0"/>
                </a:lnTo>
                <a:lnTo>
                  <a:pt x="2193866" y="362985"/>
                </a:lnTo>
                <a:lnTo>
                  <a:pt x="0" y="3629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descr="Menu pixel art button"/>
          <p:cNvSpPr/>
          <p:nvPr/>
        </p:nvSpPr>
        <p:spPr>
          <a:xfrm flipH="false" flipV="false" rot="0">
            <a:off x="577270" y="668737"/>
            <a:ext cx="1082363" cy="464432"/>
          </a:xfrm>
          <a:custGeom>
            <a:avLst/>
            <a:gdLst/>
            <a:ahLst/>
            <a:cxnLst/>
            <a:rect r="r" b="b" t="t" l="l"/>
            <a:pathLst>
              <a:path h="464432" w="1082363">
                <a:moveTo>
                  <a:pt x="0" y="0"/>
                </a:moveTo>
                <a:lnTo>
                  <a:pt x="1082364" y="0"/>
                </a:lnTo>
                <a:lnTo>
                  <a:pt x="1082364" y="464432"/>
                </a:lnTo>
                <a:lnTo>
                  <a:pt x="0" y="4644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0" y="9705109"/>
            <a:ext cx="18288000" cy="1163782"/>
            <a:chOff x="0" y="0"/>
            <a:chExt cx="24384000" cy="1551709"/>
          </a:xfrm>
        </p:grpSpPr>
        <p:sp>
          <p:nvSpPr>
            <p:cNvPr name="Freeform 6" id="6"/>
            <p:cNvSpPr/>
            <p:nvPr/>
          </p:nvSpPr>
          <p:spPr>
            <a:xfrm flipH="false" flipV="false" rot="0">
              <a:off x="0" y="0"/>
              <a:ext cx="8128000" cy="1551709"/>
            </a:xfrm>
            <a:custGeom>
              <a:avLst/>
              <a:gdLst/>
              <a:ahLst/>
              <a:cxnLst/>
              <a:rect r="r" b="b" t="t" l="l"/>
              <a:pathLst>
                <a:path h="1551709" w="8128000">
                  <a:moveTo>
                    <a:pt x="0" y="0"/>
                  </a:moveTo>
                  <a:lnTo>
                    <a:pt x="8128000" y="0"/>
                  </a:lnTo>
                  <a:lnTo>
                    <a:pt x="8128000" y="1551709"/>
                  </a:lnTo>
                  <a:lnTo>
                    <a:pt x="0" y="15517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8128000" y="0"/>
              <a:ext cx="8128000" cy="1551709"/>
            </a:xfrm>
            <a:custGeom>
              <a:avLst/>
              <a:gdLst/>
              <a:ahLst/>
              <a:cxnLst/>
              <a:rect r="r" b="b" t="t" l="l"/>
              <a:pathLst>
                <a:path h="1551709" w="8128000">
                  <a:moveTo>
                    <a:pt x="0" y="0"/>
                  </a:moveTo>
                  <a:lnTo>
                    <a:pt x="8128000" y="0"/>
                  </a:lnTo>
                  <a:lnTo>
                    <a:pt x="8128000" y="1551709"/>
                  </a:lnTo>
                  <a:lnTo>
                    <a:pt x="0" y="15517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6256000" y="0"/>
              <a:ext cx="8128000" cy="1551709"/>
            </a:xfrm>
            <a:custGeom>
              <a:avLst/>
              <a:gdLst/>
              <a:ahLst/>
              <a:cxnLst/>
              <a:rect r="r" b="b" t="t" l="l"/>
              <a:pathLst>
                <a:path h="1551709" w="8128000">
                  <a:moveTo>
                    <a:pt x="0" y="0"/>
                  </a:moveTo>
                  <a:lnTo>
                    <a:pt x="8128000" y="0"/>
                  </a:lnTo>
                  <a:lnTo>
                    <a:pt x="8128000" y="1551709"/>
                  </a:lnTo>
                  <a:lnTo>
                    <a:pt x="0" y="15517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
        <p:nvSpPr>
          <p:cNvPr name="Freeform 9" id="9" descr="pixelated flower bush"/>
          <p:cNvSpPr/>
          <p:nvPr/>
        </p:nvSpPr>
        <p:spPr>
          <a:xfrm flipH="false" flipV="false" rot="0">
            <a:off x="6624859" y="8857429"/>
            <a:ext cx="2913900" cy="847680"/>
          </a:xfrm>
          <a:custGeom>
            <a:avLst/>
            <a:gdLst/>
            <a:ahLst/>
            <a:cxnLst/>
            <a:rect r="r" b="b" t="t" l="l"/>
            <a:pathLst>
              <a:path h="847680" w="2913900">
                <a:moveTo>
                  <a:pt x="0" y="0"/>
                </a:moveTo>
                <a:lnTo>
                  <a:pt x="2913900" y="0"/>
                </a:lnTo>
                <a:lnTo>
                  <a:pt x="2913900" y="847680"/>
                </a:lnTo>
                <a:lnTo>
                  <a:pt x="0" y="84768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descr="pixelated fire hydrant"/>
          <p:cNvSpPr/>
          <p:nvPr/>
        </p:nvSpPr>
        <p:spPr>
          <a:xfrm flipH="false" flipV="false" rot="0">
            <a:off x="3368302" y="8874766"/>
            <a:ext cx="471618" cy="847680"/>
          </a:xfrm>
          <a:custGeom>
            <a:avLst/>
            <a:gdLst/>
            <a:ahLst/>
            <a:cxnLst/>
            <a:rect r="r" b="b" t="t" l="l"/>
            <a:pathLst>
              <a:path h="847680" w="471618">
                <a:moveTo>
                  <a:pt x="0" y="0"/>
                </a:moveTo>
                <a:lnTo>
                  <a:pt x="471619" y="0"/>
                </a:lnTo>
                <a:lnTo>
                  <a:pt x="471619" y="847680"/>
                </a:lnTo>
                <a:lnTo>
                  <a:pt x="0" y="84768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descr="pixelated flower bush"/>
          <p:cNvSpPr/>
          <p:nvPr/>
        </p:nvSpPr>
        <p:spPr>
          <a:xfrm flipH="false" flipV="false" rot="0">
            <a:off x="-1901134" y="8857429"/>
            <a:ext cx="2913900" cy="847680"/>
          </a:xfrm>
          <a:custGeom>
            <a:avLst/>
            <a:gdLst/>
            <a:ahLst/>
            <a:cxnLst/>
            <a:rect r="r" b="b" t="t" l="l"/>
            <a:pathLst>
              <a:path h="847680" w="2913900">
                <a:moveTo>
                  <a:pt x="0" y="0"/>
                </a:moveTo>
                <a:lnTo>
                  <a:pt x="2913900" y="0"/>
                </a:lnTo>
                <a:lnTo>
                  <a:pt x="2913900" y="847680"/>
                </a:lnTo>
                <a:lnTo>
                  <a:pt x="0" y="84768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descr="pixelated flower bush"/>
          <p:cNvSpPr/>
          <p:nvPr/>
        </p:nvSpPr>
        <p:spPr>
          <a:xfrm flipH="false" flipV="false" rot="0">
            <a:off x="429224" y="8857429"/>
            <a:ext cx="2913900" cy="847680"/>
          </a:xfrm>
          <a:custGeom>
            <a:avLst/>
            <a:gdLst/>
            <a:ahLst/>
            <a:cxnLst/>
            <a:rect r="r" b="b" t="t" l="l"/>
            <a:pathLst>
              <a:path h="847680" w="2913900">
                <a:moveTo>
                  <a:pt x="0" y="0"/>
                </a:moveTo>
                <a:lnTo>
                  <a:pt x="2913899" y="0"/>
                </a:lnTo>
                <a:lnTo>
                  <a:pt x="2913899" y="847680"/>
                </a:lnTo>
                <a:lnTo>
                  <a:pt x="0" y="84768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descr="pixelated park bench  "/>
          <p:cNvSpPr/>
          <p:nvPr/>
        </p:nvSpPr>
        <p:spPr>
          <a:xfrm flipH="false" flipV="false" rot="0">
            <a:off x="4144721" y="8650004"/>
            <a:ext cx="2259934" cy="1072441"/>
          </a:xfrm>
          <a:custGeom>
            <a:avLst/>
            <a:gdLst/>
            <a:ahLst/>
            <a:cxnLst/>
            <a:rect r="r" b="b" t="t" l="l"/>
            <a:pathLst>
              <a:path h="1072441" w="2259934">
                <a:moveTo>
                  <a:pt x="0" y="0"/>
                </a:moveTo>
                <a:lnTo>
                  <a:pt x="2259933" y="0"/>
                </a:lnTo>
                <a:lnTo>
                  <a:pt x="2259933" y="1072442"/>
                </a:lnTo>
                <a:lnTo>
                  <a:pt x="0" y="107244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4" id="14"/>
          <p:cNvSpPr txBox="true"/>
          <p:nvPr/>
        </p:nvSpPr>
        <p:spPr>
          <a:xfrm rot="0">
            <a:off x="524966" y="1405694"/>
            <a:ext cx="9013794" cy="1080770"/>
          </a:xfrm>
          <a:prstGeom prst="rect">
            <a:avLst/>
          </a:prstGeom>
        </p:spPr>
        <p:txBody>
          <a:bodyPr anchor="t" rtlCol="false" tIns="0" lIns="0" bIns="0" rIns="0">
            <a:spAutoFit/>
          </a:bodyPr>
          <a:lstStyle/>
          <a:p>
            <a:pPr algn="l">
              <a:lnSpc>
                <a:spcPts val="7839"/>
              </a:lnSpc>
            </a:pPr>
            <a:r>
              <a:rPr lang="en-US" sz="6999">
                <a:solidFill>
                  <a:srgbClr val="FF63D8"/>
                </a:solidFill>
                <a:latin typeface="Arcade Gamer"/>
                <a:ea typeface="Arcade Gamer"/>
                <a:cs typeface="Arcade Gamer"/>
                <a:sym typeface="Arcade Gamer"/>
              </a:rPr>
              <a:t>INTRODUCTION</a:t>
            </a:r>
          </a:p>
        </p:txBody>
      </p:sp>
      <p:grpSp>
        <p:nvGrpSpPr>
          <p:cNvPr name="Group 15" id="15"/>
          <p:cNvGrpSpPr/>
          <p:nvPr/>
        </p:nvGrpSpPr>
        <p:grpSpPr>
          <a:xfrm rot="0">
            <a:off x="2689104" y="737377"/>
            <a:ext cx="862336" cy="327111"/>
            <a:chOff x="0" y="0"/>
            <a:chExt cx="1149782" cy="436147"/>
          </a:xfrm>
        </p:grpSpPr>
        <p:sp>
          <p:nvSpPr>
            <p:cNvPr name="TextBox 16" id="16"/>
            <p:cNvSpPr txBox="true"/>
            <p:nvPr/>
          </p:nvSpPr>
          <p:spPr>
            <a:xfrm rot="0">
              <a:off x="367030" y="-9525"/>
              <a:ext cx="782752" cy="445672"/>
            </a:xfrm>
            <a:prstGeom prst="rect">
              <a:avLst/>
            </a:prstGeom>
          </p:spPr>
          <p:txBody>
            <a:bodyPr anchor="t" rtlCol="false" tIns="0" lIns="0" bIns="0" rIns="0">
              <a:spAutoFit/>
            </a:bodyPr>
            <a:lstStyle/>
            <a:p>
              <a:pPr algn="ctr">
                <a:lnSpc>
                  <a:spcPts val="2463"/>
                </a:lnSpc>
              </a:pPr>
              <a:r>
                <a:rPr lang="en-US" sz="2199">
                  <a:solidFill>
                    <a:srgbClr val="FFFFFF"/>
                  </a:solidFill>
                  <a:latin typeface="Arcade Gamer"/>
                  <a:ea typeface="Arcade Gamer"/>
                  <a:cs typeface="Arcade Gamer"/>
                  <a:sym typeface="Arcade Gamer"/>
                </a:rPr>
                <a:t>2</a:t>
              </a:r>
            </a:p>
          </p:txBody>
        </p:sp>
        <p:sp>
          <p:nvSpPr>
            <p:cNvPr name="Freeform 17" id="17"/>
            <p:cNvSpPr/>
            <p:nvPr/>
          </p:nvSpPr>
          <p:spPr>
            <a:xfrm flipH="false" flipV="false" rot="0">
              <a:off x="0" y="20313"/>
              <a:ext cx="367030" cy="332329"/>
            </a:xfrm>
            <a:custGeom>
              <a:avLst/>
              <a:gdLst/>
              <a:ahLst/>
              <a:cxnLst/>
              <a:rect r="r" b="b" t="t" l="l"/>
              <a:pathLst>
                <a:path h="332329" w="367030">
                  <a:moveTo>
                    <a:pt x="0" y="0"/>
                  </a:moveTo>
                  <a:lnTo>
                    <a:pt x="367030" y="0"/>
                  </a:lnTo>
                  <a:lnTo>
                    <a:pt x="367030" y="332329"/>
                  </a:lnTo>
                  <a:lnTo>
                    <a:pt x="0" y="33232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grpSp>
      <p:grpSp>
        <p:nvGrpSpPr>
          <p:cNvPr name="Group 18" id="18"/>
          <p:cNvGrpSpPr/>
          <p:nvPr/>
        </p:nvGrpSpPr>
        <p:grpSpPr>
          <a:xfrm rot="0">
            <a:off x="11410108" y="2486464"/>
            <a:ext cx="5849192" cy="5574143"/>
            <a:chOff x="0" y="0"/>
            <a:chExt cx="1540528" cy="1468087"/>
          </a:xfrm>
        </p:grpSpPr>
        <p:sp>
          <p:nvSpPr>
            <p:cNvPr name="Freeform 19" id="19">
              <a:extLst>
                <a:ext uri="{C183D7F6-B498-43B3-948B-1728B52AA6E4}">
                  <adec:decorative xmlns:adec="http://schemas.microsoft.com/office/drawing/2017/decorative" val="1"/>
                </a:ext>
              </a:extLst>
            </p:cNvPr>
            <p:cNvSpPr/>
            <p:nvPr/>
          </p:nvSpPr>
          <p:spPr>
            <a:xfrm flipH="false" flipV="false" rot="0">
              <a:off x="0" y="0"/>
              <a:ext cx="1540528" cy="1468087"/>
            </a:xfrm>
            <a:custGeom>
              <a:avLst/>
              <a:gdLst/>
              <a:ahLst/>
              <a:cxnLst/>
              <a:rect r="r" b="b" t="t" l="l"/>
              <a:pathLst>
                <a:path h="1468087" w="1540528">
                  <a:moveTo>
                    <a:pt x="64856" y="0"/>
                  </a:moveTo>
                  <a:lnTo>
                    <a:pt x="1475672" y="0"/>
                  </a:lnTo>
                  <a:cubicBezTo>
                    <a:pt x="1492873" y="0"/>
                    <a:pt x="1509369" y="6833"/>
                    <a:pt x="1521532" y="18996"/>
                  </a:cubicBezTo>
                  <a:cubicBezTo>
                    <a:pt x="1533695" y="31159"/>
                    <a:pt x="1540528" y="47655"/>
                    <a:pt x="1540528" y="64856"/>
                  </a:cubicBezTo>
                  <a:lnTo>
                    <a:pt x="1540528" y="1403231"/>
                  </a:lnTo>
                  <a:cubicBezTo>
                    <a:pt x="1540528" y="1420432"/>
                    <a:pt x="1533695" y="1436928"/>
                    <a:pt x="1521532" y="1449091"/>
                  </a:cubicBezTo>
                  <a:cubicBezTo>
                    <a:pt x="1509369" y="1461254"/>
                    <a:pt x="1492873" y="1468087"/>
                    <a:pt x="1475672" y="1468087"/>
                  </a:cubicBezTo>
                  <a:lnTo>
                    <a:pt x="64856" y="1468087"/>
                  </a:lnTo>
                  <a:cubicBezTo>
                    <a:pt x="47655" y="1468087"/>
                    <a:pt x="31159" y="1461254"/>
                    <a:pt x="18996" y="1449091"/>
                  </a:cubicBezTo>
                  <a:cubicBezTo>
                    <a:pt x="6833" y="1436928"/>
                    <a:pt x="0" y="1420432"/>
                    <a:pt x="0" y="1403231"/>
                  </a:cubicBezTo>
                  <a:lnTo>
                    <a:pt x="0" y="64856"/>
                  </a:lnTo>
                  <a:cubicBezTo>
                    <a:pt x="0" y="47655"/>
                    <a:pt x="6833" y="31159"/>
                    <a:pt x="18996" y="18996"/>
                  </a:cubicBezTo>
                  <a:cubicBezTo>
                    <a:pt x="31159" y="6833"/>
                    <a:pt x="47655" y="0"/>
                    <a:pt x="64856" y="0"/>
                  </a:cubicBezTo>
                  <a:close/>
                </a:path>
              </a:pathLst>
            </a:custGeom>
            <a:solidFill>
              <a:srgbClr val="000000"/>
            </a:solidFill>
            <a:ln w="47625" cap="rnd">
              <a:solidFill>
                <a:srgbClr val="21EF80"/>
              </a:solidFill>
              <a:prstDash val="solid"/>
              <a:round/>
            </a:ln>
          </p:spPr>
        </p:sp>
        <p:sp>
          <p:nvSpPr>
            <p:cNvPr name="TextBox 20" id="20"/>
            <p:cNvSpPr txBox="true"/>
            <p:nvPr/>
          </p:nvSpPr>
          <p:spPr>
            <a:xfrm>
              <a:off x="0" y="-28575"/>
              <a:ext cx="1540528" cy="1496662"/>
            </a:xfrm>
            <a:prstGeom prst="rect">
              <a:avLst/>
            </a:prstGeom>
          </p:spPr>
          <p:txBody>
            <a:bodyPr anchor="ctr" rtlCol="false" tIns="254000" lIns="254000" bIns="254000" rIns="254000"/>
            <a:lstStyle/>
            <a:p>
              <a:pPr algn="ctr">
                <a:lnSpc>
                  <a:spcPts val="2100"/>
                </a:lnSpc>
              </a:pPr>
            </a:p>
          </p:txBody>
        </p:sp>
      </p:grpSp>
      <p:sp>
        <p:nvSpPr>
          <p:cNvPr name="Freeform 21" id="21" descr="pixelated green arrow pointing to the left"/>
          <p:cNvSpPr/>
          <p:nvPr/>
        </p:nvSpPr>
        <p:spPr>
          <a:xfrm flipH="true" flipV="false" rot="0">
            <a:off x="11921007" y="6001223"/>
            <a:ext cx="318744" cy="297301"/>
          </a:xfrm>
          <a:custGeom>
            <a:avLst/>
            <a:gdLst/>
            <a:ahLst/>
            <a:cxnLst/>
            <a:rect r="r" b="b" t="t" l="l"/>
            <a:pathLst>
              <a:path h="297301" w="318744">
                <a:moveTo>
                  <a:pt x="318744" y="0"/>
                </a:moveTo>
                <a:lnTo>
                  <a:pt x="0" y="0"/>
                </a:lnTo>
                <a:lnTo>
                  <a:pt x="0" y="297301"/>
                </a:lnTo>
                <a:lnTo>
                  <a:pt x="318744" y="297301"/>
                </a:lnTo>
                <a:lnTo>
                  <a:pt x="318744"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22" id="22" descr="pixelated green arrow pointing to the left"/>
          <p:cNvSpPr/>
          <p:nvPr/>
        </p:nvSpPr>
        <p:spPr>
          <a:xfrm flipH="true" flipV="false" rot="0">
            <a:off x="11903823" y="5143500"/>
            <a:ext cx="335928" cy="313329"/>
          </a:xfrm>
          <a:custGeom>
            <a:avLst/>
            <a:gdLst/>
            <a:ahLst/>
            <a:cxnLst/>
            <a:rect r="r" b="b" t="t" l="l"/>
            <a:pathLst>
              <a:path h="313329" w="335928">
                <a:moveTo>
                  <a:pt x="335928" y="0"/>
                </a:moveTo>
                <a:lnTo>
                  <a:pt x="0" y="0"/>
                </a:lnTo>
                <a:lnTo>
                  <a:pt x="0" y="313329"/>
                </a:lnTo>
                <a:lnTo>
                  <a:pt x="335928" y="313329"/>
                </a:lnTo>
                <a:lnTo>
                  <a:pt x="335928"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23" id="23" descr="pixelated green arrow pointing to the left"/>
          <p:cNvSpPr/>
          <p:nvPr/>
        </p:nvSpPr>
        <p:spPr>
          <a:xfrm flipH="true" flipV="false" rot="0">
            <a:off x="11903823" y="4291917"/>
            <a:ext cx="335928" cy="313329"/>
          </a:xfrm>
          <a:custGeom>
            <a:avLst/>
            <a:gdLst/>
            <a:ahLst/>
            <a:cxnLst/>
            <a:rect r="r" b="b" t="t" l="l"/>
            <a:pathLst>
              <a:path h="313329" w="335928">
                <a:moveTo>
                  <a:pt x="335928" y="0"/>
                </a:moveTo>
                <a:lnTo>
                  <a:pt x="0" y="0"/>
                </a:lnTo>
                <a:lnTo>
                  <a:pt x="0" y="313329"/>
                </a:lnTo>
                <a:lnTo>
                  <a:pt x="335928" y="313329"/>
                </a:lnTo>
                <a:lnTo>
                  <a:pt x="335928"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24" id="24" descr="pixelated green arrow pointing to the left"/>
          <p:cNvSpPr/>
          <p:nvPr/>
        </p:nvSpPr>
        <p:spPr>
          <a:xfrm flipH="true" flipV="false" rot="0">
            <a:off x="11886640" y="3442640"/>
            <a:ext cx="335928" cy="313329"/>
          </a:xfrm>
          <a:custGeom>
            <a:avLst/>
            <a:gdLst/>
            <a:ahLst/>
            <a:cxnLst/>
            <a:rect r="r" b="b" t="t" l="l"/>
            <a:pathLst>
              <a:path h="313329" w="335928">
                <a:moveTo>
                  <a:pt x="335927" y="0"/>
                </a:moveTo>
                <a:lnTo>
                  <a:pt x="0" y="0"/>
                </a:lnTo>
                <a:lnTo>
                  <a:pt x="0" y="313329"/>
                </a:lnTo>
                <a:lnTo>
                  <a:pt x="335927" y="313329"/>
                </a:lnTo>
                <a:lnTo>
                  <a:pt x="335927"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25" id="25" descr="pixelated green arrow pointing to the left"/>
          <p:cNvSpPr/>
          <p:nvPr/>
        </p:nvSpPr>
        <p:spPr>
          <a:xfrm flipH="true" flipV="false" rot="0">
            <a:off x="11903823" y="6851869"/>
            <a:ext cx="318744" cy="297301"/>
          </a:xfrm>
          <a:custGeom>
            <a:avLst/>
            <a:gdLst/>
            <a:ahLst/>
            <a:cxnLst/>
            <a:rect r="r" b="b" t="t" l="l"/>
            <a:pathLst>
              <a:path h="297301" w="318744">
                <a:moveTo>
                  <a:pt x="318744" y="0"/>
                </a:moveTo>
                <a:lnTo>
                  <a:pt x="0" y="0"/>
                </a:lnTo>
                <a:lnTo>
                  <a:pt x="0" y="297301"/>
                </a:lnTo>
                <a:lnTo>
                  <a:pt x="318744" y="297301"/>
                </a:lnTo>
                <a:lnTo>
                  <a:pt x="318744"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26" id="26"/>
          <p:cNvSpPr txBox="true"/>
          <p:nvPr/>
        </p:nvSpPr>
        <p:spPr>
          <a:xfrm rot="0">
            <a:off x="624895" y="3142600"/>
            <a:ext cx="9811018" cy="4610229"/>
          </a:xfrm>
          <a:prstGeom prst="rect">
            <a:avLst/>
          </a:prstGeom>
        </p:spPr>
        <p:txBody>
          <a:bodyPr anchor="t" rtlCol="false" tIns="0" lIns="0" bIns="0" rIns="0">
            <a:spAutoFit/>
          </a:bodyPr>
          <a:lstStyle/>
          <a:p>
            <a:pPr algn="l">
              <a:lnSpc>
                <a:spcPts val="3034"/>
              </a:lnSpc>
            </a:pPr>
            <a:r>
              <a:rPr lang="en-US" sz="2709">
                <a:solidFill>
                  <a:srgbClr val="FFFFFF"/>
                </a:solidFill>
                <a:latin typeface="Disket Mono"/>
                <a:ea typeface="Disket Mono"/>
                <a:cs typeface="Disket Mono"/>
                <a:sym typeface="Disket Mono"/>
              </a:rPr>
              <a:t>MAthematics plays a crucial role in game develolment, shaping everything from character movement to ai behaviour and graphical effects. </a:t>
            </a:r>
          </a:p>
          <a:p>
            <a:pPr algn="l">
              <a:lnSpc>
                <a:spcPts val="3034"/>
              </a:lnSpc>
            </a:pPr>
          </a:p>
          <a:p>
            <a:pPr algn="l">
              <a:lnSpc>
                <a:spcPts val="3034"/>
              </a:lnSpc>
            </a:pPr>
            <a:r>
              <a:rPr lang="en-US" sz="2709">
                <a:solidFill>
                  <a:srgbClr val="FFFFFF"/>
                </a:solidFill>
                <a:latin typeface="Disket Mono"/>
                <a:ea typeface="Disket Mono"/>
                <a:cs typeface="Disket Mono"/>
                <a:sym typeface="Disket Mono"/>
              </a:rPr>
              <a:t>in this presentation, we explore how key mathematical concepts are applied in game design and development.</a:t>
            </a:r>
          </a:p>
          <a:p>
            <a:pPr algn="l">
              <a:lnSpc>
                <a:spcPts val="3034"/>
              </a:lnSpc>
            </a:pPr>
          </a:p>
          <a:p>
            <a:pPr algn="l">
              <a:lnSpc>
                <a:spcPts val="3034"/>
              </a:lnSpc>
            </a:pPr>
            <a:r>
              <a:rPr lang="en-US" sz="2709">
                <a:solidFill>
                  <a:srgbClr val="FFFFFF"/>
                </a:solidFill>
                <a:latin typeface="Disket Mono"/>
                <a:ea typeface="Disket Mono"/>
                <a:cs typeface="Disket Mono"/>
                <a:sym typeface="Disket Mono"/>
              </a:rPr>
              <a:t>these concepts enable developers to create realistic, engaging, and optimized gaming experiences.</a:t>
            </a:r>
          </a:p>
        </p:txBody>
      </p:sp>
      <p:sp>
        <p:nvSpPr>
          <p:cNvPr name="TextBox 27" id="27"/>
          <p:cNvSpPr txBox="true"/>
          <p:nvPr/>
        </p:nvSpPr>
        <p:spPr>
          <a:xfrm rot="0">
            <a:off x="12593421" y="3383531"/>
            <a:ext cx="4473414" cy="450596"/>
          </a:xfrm>
          <a:prstGeom prst="rect">
            <a:avLst/>
          </a:prstGeom>
        </p:spPr>
        <p:txBody>
          <a:bodyPr anchor="t" rtlCol="false" tIns="0" lIns="0" bIns="0" rIns="0">
            <a:spAutoFit/>
          </a:bodyPr>
          <a:lstStyle/>
          <a:p>
            <a:pPr algn="l">
              <a:lnSpc>
                <a:spcPts val="3471"/>
              </a:lnSpc>
            </a:pPr>
            <a:r>
              <a:rPr lang="en-US" sz="3099">
                <a:solidFill>
                  <a:srgbClr val="FFFFFF"/>
                </a:solidFill>
                <a:latin typeface="Disket Mono"/>
                <a:ea typeface="Disket Mono"/>
                <a:cs typeface="Disket Mono"/>
                <a:sym typeface="Disket Mono"/>
              </a:rPr>
              <a:t>CALCULUS</a:t>
            </a:r>
          </a:p>
        </p:txBody>
      </p:sp>
      <p:sp>
        <p:nvSpPr>
          <p:cNvPr name="TextBox 28" id="28"/>
          <p:cNvSpPr txBox="true"/>
          <p:nvPr/>
        </p:nvSpPr>
        <p:spPr>
          <a:xfrm rot="0">
            <a:off x="12593421" y="4232809"/>
            <a:ext cx="2498869" cy="450596"/>
          </a:xfrm>
          <a:prstGeom prst="rect">
            <a:avLst/>
          </a:prstGeom>
        </p:spPr>
        <p:txBody>
          <a:bodyPr anchor="t" rtlCol="false" tIns="0" lIns="0" bIns="0" rIns="0">
            <a:spAutoFit/>
          </a:bodyPr>
          <a:lstStyle/>
          <a:p>
            <a:pPr algn="l">
              <a:lnSpc>
                <a:spcPts val="3471"/>
              </a:lnSpc>
            </a:pPr>
            <a:r>
              <a:rPr lang="en-US" sz="3099">
                <a:solidFill>
                  <a:srgbClr val="FFFFFF"/>
                </a:solidFill>
                <a:latin typeface="Disket Mono"/>
                <a:ea typeface="Disket Mono"/>
                <a:cs typeface="Disket Mono"/>
                <a:sym typeface="Disket Mono"/>
              </a:rPr>
              <a:t>FRACTALS</a:t>
            </a:r>
          </a:p>
        </p:txBody>
      </p:sp>
      <p:sp>
        <p:nvSpPr>
          <p:cNvPr name="TextBox 29" id="29"/>
          <p:cNvSpPr txBox="true"/>
          <p:nvPr/>
        </p:nvSpPr>
        <p:spPr>
          <a:xfrm rot="0">
            <a:off x="12593421" y="5083455"/>
            <a:ext cx="4327151" cy="450596"/>
          </a:xfrm>
          <a:prstGeom prst="rect">
            <a:avLst/>
          </a:prstGeom>
        </p:spPr>
        <p:txBody>
          <a:bodyPr anchor="t" rtlCol="false" tIns="0" lIns="0" bIns="0" rIns="0">
            <a:spAutoFit/>
          </a:bodyPr>
          <a:lstStyle/>
          <a:p>
            <a:pPr algn="l">
              <a:lnSpc>
                <a:spcPts val="3471"/>
              </a:lnSpc>
            </a:pPr>
            <a:r>
              <a:rPr lang="en-US" sz="3099">
                <a:solidFill>
                  <a:srgbClr val="FFFFFF"/>
                </a:solidFill>
                <a:latin typeface="Disket Mono"/>
                <a:ea typeface="Disket Mono"/>
                <a:cs typeface="Disket Mono"/>
                <a:sym typeface="Disket Mono"/>
              </a:rPr>
              <a:t>LINEAR ALGEBRA</a:t>
            </a:r>
          </a:p>
        </p:txBody>
      </p:sp>
      <p:sp>
        <p:nvSpPr>
          <p:cNvPr name="TextBox 30" id="30"/>
          <p:cNvSpPr txBox="true"/>
          <p:nvPr/>
        </p:nvSpPr>
        <p:spPr>
          <a:xfrm rot="0">
            <a:off x="12593421" y="5934101"/>
            <a:ext cx="3742101" cy="450596"/>
          </a:xfrm>
          <a:prstGeom prst="rect">
            <a:avLst/>
          </a:prstGeom>
        </p:spPr>
        <p:txBody>
          <a:bodyPr anchor="t" rtlCol="false" tIns="0" lIns="0" bIns="0" rIns="0">
            <a:spAutoFit/>
          </a:bodyPr>
          <a:lstStyle/>
          <a:p>
            <a:pPr algn="l">
              <a:lnSpc>
                <a:spcPts val="3471"/>
              </a:lnSpc>
            </a:pPr>
            <a:r>
              <a:rPr lang="en-US" sz="3099">
                <a:solidFill>
                  <a:srgbClr val="FFFFFF"/>
                </a:solidFill>
                <a:latin typeface="Disket Mono"/>
                <a:ea typeface="Disket Mono"/>
                <a:cs typeface="Disket Mono"/>
                <a:sym typeface="Disket Mono"/>
              </a:rPr>
              <a:t>OPTIMIZATION</a:t>
            </a:r>
          </a:p>
        </p:txBody>
      </p:sp>
      <p:sp>
        <p:nvSpPr>
          <p:cNvPr name="TextBox 31" id="31"/>
          <p:cNvSpPr txBox="true"/>
          <p:nvPr/>
        </p:nvSpPr>
        <p:spPr>
          <a:xfrm rot="0">
            <a:off x="12593421" y="6784747"/>
            <a:ext cx="3742101" cy="450596"/>
          </a:xfrm>
          <a:prstGeom prst="rect">
            <a:avLst/>
          </a:prstGeom>
        </p:spPr>
        <p:txBody>
          <a:bodyPr anchor="t" rtlCol="false" tIns="0" lIns="0" bIns="0" rIns="0">
            <a:spAutoFit/>
          </a:bodyPr>
          <a:lstStyle/>
          <a:p>
            <a:pPr algn="l">
              <a:lnSpc>
                <a:spcPts val="3471"/>
              </a:lnSpc>
            </a:pPr>
            <a:r>
              <a:rPr lang="en-US" sz="3099">
                <a:solidFill>
                  <a:srgbClr val="FFFFFF"/>
                </a:solidFill>
                <a:latin typeface="Disket Mono"/>
                <a:ea typeface="Disket Mono"/>
                <a:cs typeface="Disket Mono"/>
                <a:sym typeface="Disket Mono"/>
              </a:rPr>
              <a:t>PROBABILITY</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92985" y="-30963"/>
            <a:ext cx="18473970" cy="10391608"/>
          </a:xfrm>
          <a:custGeom>
            <a:avLst/>
            <a:gdLst/>
            <a:ahLst/>
            <a:cxnLst/>
            <a:rect r="r" b="b" t="t" l="l"/>
            <a:pathLst>
              <a:path h="10391608" w="18473970">
                <a:moveTo>
                  <a:pt x="0" y="0"/>
                </a:moveTo>
                <a:lnTo>
                  <a:pt x="18473970" y="0"/>
                </a:lnTo>
                <a:lnTo>
                  <a:pt x="18473970" y="10391608"/>
                </a:lnTo>
                <a:lnTo>
                  <a:pt x="0" y="10391608"/>
                </a:lnTo>
                <a:lnTo>
                  <a:pt x="0" y="0"/>
                </a:lnTo>
                <a:close/>
              </a:path>
            </a:pathLst>
          </a:custGeom>
          <a:blipFill>
            <a:blip r:embed="rId2">
              <a:alphaModFix amt="14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114119"/>
            <a:ext cx="15638591" cy="898431"/>
          </a:xfrm>
          <a:prstGeom prst="rect">
            <a:avLst/>
          </a:prstGeom>
        </p:spPr>
        <p:txBody>
          <a:bodyPr anchor="t" rtlCol="false" tIns="0" lIns="0" bIns="0" rIns="0">
            <a:spAutoFit/>
          </a:bodyPr>
          <a:lstStyle/>
          <a:p>
            <a:pPr algn="ctr">
              <a:lnSpc>
                <a:spcPts val="6507"/>
              </a:lnSpc>
            </a:pPr>
            <a:r>
              <a:rPr lang="en-US" sz="5810">
                <a:solidFill>
                  <a:srgbClr val="FF63D8"/>
                </a:solidFill>
                <a:latin typeface="Arcade Gamer"/>
                <a:ea typeface="Arcade Gamer"/>
                <a:cs typeface="Arcade Gamer"/>
                <a:sym typeface="Arcade Gamer"/>
              </a:rPr>
              <a:t>CONCLUSION</a:t>
            </a:r>
          </a:p>
        </p:txBody>
      </p:sp>
      <p:sp>
        <p:nvSpPr>
          <p:cNvPr name="TextBox 4" id="4"/>
          <p:cNvSpPr txBox="true"/>
          <p:nvPr/>
        </p:nvSpPr>
        <p:spPr>
          <a:xfrm rot="0">
            <a:off x="2414789" y="2380615"/>
            <a:ext cx="13458423" cy="7306310"/>
          </a:xfrm>
          <a:prstGeom prst="rect">
            <a:avLst/>
          </a:prstGeom>
        </p:spPr>
        <p:txBody>
          <a:bodyPr anchor="t" rtlCol="false" tIns="0" lIns="0" bIns="0" rIns="0">
            <a:spAutoFit/>
          </a:bodyPr>
          <a:lstStyle/>
          <a:p>
            <a:pPr algn="ctr">
              <a:lnSpc>
                <a:spcPts val="3640"/>
              </a:lnSpc>
              <a:spcBef>
                <a:spcPct val="0"/>
              </a:spcBef>
            </a:pPr>
            <a:r>
              <a:rPr lang="en-US" sz="2600">
                <a:solidFill>
                  <a:srgbClr val="FFFFFF"/>
                </a:solidFill>
                <a:latin typeface="Disket Mono"/>
                <a:ea typeface="Disket Mono"/>
                <a:cs typeface="Disket Mono"/>
                <a:sym typeface="Disket Mono"/>
              </a:rPr>
              <a:t>Mathematics lies at the heart of modern game development, bridging abstract theory and creative design. Key concepts like fractals, probability, linear algebra, calculus, and optimization drive everything from procedural world generation and realistic physics to AI behavior and efficient performance.</a:t>
            </a:r>
          </a:p>
          <a:p>
            <a:pPr algn="ctr">
              <a:lnSpc>
                <a:spcPts val="3640"/>
              </a:lnSpc>
              <a:spcBef>
                <a:spcPct val="0"/>
              </a:spcBef>
            </a:pPr>
          </a:p>
          <a:p>
            <a:pPr algn="ctr">
              <a:lnSpc>
                <a:spcPts val="3640"/>
              </a:lnSpc>
              <a:spcBef>
                <a:spcPct val="0"/>
              </a:spcBef>
            </a:pPr>
            <a:r>
              <a:rPr lang="en-US" sz="2600">
                <a:solidFill>
                  <a:srgbClr val="FFFFFF"/>
                </a:solidFill>
                <a:latin typeface="Disket Mono"/>
                <a:ea typeface="Disket Mono"/>
                <a:cs typeface="Disket Mono"/>
                <a:sym typeface="Disket Mono"/>
              </a:rPr>
              <a:t> As gaming technology advances—through AI, machine learning, augmented reality, and cloud computing—these mathematical principles are becoming even more essential. Far beyond solving technical challenges, math enables innovation, shaping immersive, dynamic, and personalized gaming experiences. </a:t>
            </a:r>
          </a:p>
          <a:p>
            <a:pPr algn="ctr">
              <a:lnSpc>
                <a:spcPts val="3640"/>
              </a:lnSpc>
              <a:spcBef>
                <a:spcPct val="0"/>
              </a:spcBef>
            </a:pPr>
          </a:p>
          <a:p>
            <a:pPr algn="ctr">
              <a:lnSpc>
                <a:spcPts val="3640"/>
              </a:lnSpc>
              <a:spcBef>
                <a:spcPct val="0"/>
              </a:spcBef>
            </a:pPr>
            <a:r>
              <a:rPr lang="en-US" sz="2600">
                <a:solidFill>
                  <a:srgbClr val="FFFFFF"/>
                </a:solidFill>
                <a:latin typeface="Disket Mono"/>
                <a:ea typeface="Disket Mono"/>
                <a:cs typeface="Disket Mono"/>
                <a:sym typeface="Disket Mono"/>
              </a:rPr>
              <a:t>It is not just a support tool, but a creative force powering the future of interactive entertainment.</a:t>
            </a:r>
          </a:p>
        </p:txBody>
      </p:sp>
      <p:sp>
        <p:nvSpPr>
          <p:cNvPr name="Freeform 5" id="5" descr="pixelated five hearts"/>
          <p:cNvSpPr/>
          <p:nvPr/>
        </p:nvSpPr>
        <p:spPr>
          <a:xfrm flipH="false" flipV="false" rot="0">
            <a:off x="14457381" y="719461"/>
            <a:ext cx="2193866" cy="362985"/>
          </a:xfrm>
          <a:custGeom>
            <a:avLst/>
            <a:gdLst/>
            <a:ahLst/>
            <a:cxnLst/>
            <a:rect r="r" b="b" t="t" l="l"/>
            <a:pathLst>
              <a:path h="362985" w="2193866">
                <a:moveTo>
                  <a:pt x="0" y="0"/>
                </a:moveTo>
                <a:lnTo>
                  <a:pt x="2193866" y="0"/>
                </a:lnTo>
                <a:lnTo>
                  <a:pt x="2193866" y="362985"/>
                </a:lnTo>
                <a:lnTo>
                  <a:pt x="0" y="3629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descr="pixelated Menu button"/>
          <p:cNvSpPr/>
          <p:nvPr/>
        </p:nvSpPr>
        <p:spPr>
          <a:xfrm flipH="false" flipV="false" rot="0">
            <a:off x="1028700" y="668737"/>
            <a:ext cx="1082363" cy="464432"/>
          </a:xfrm>
          <a:custGeom>
            <a:avLst/>
            <a:gdLst/>
            <a:ahLst/>
            <a:cxnLst/>
            <a:rect r="r" b="b" t="t" l="l"/>
            <a:pathLst>
              <a:path h="464432" w="1082363">
                <a:moveTo>
                  <a:pt x="0" y="0"/>
                </a:moveTo>
                <a:lnTo>
                  <a:pt x="1082363" y="0"/>
                </a:lnTo>
                <a:lnTo>
                  <a:pt x="1082363" y="464432"/>
                </a:lnTo>
                <a:lnTo>
                  <a:pt x="0" y="4644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2689104" y="737377"/>
            <a:ext cx="862336" cy="327152"/>
            <a:chOff x="0" y="0"/>
            <a:chExt cx="1149782" cy="436203"/>
          </a:xfrm>
        </p:grpSpPr>
        <p:sp>
          <p:nvSpPr>
            <p:cNvPr name="TextBox 8" id="8"/>
            <p:cNvSpPr txBox="true"/>
            <p:nvPr/>
          </p:nvSpPr>
          <p:spPr>
            <a:xfrm rot="0">
              <a:off x="367030" y="-9525"/>
              <a:ext cx="782752" cy="445728"/>
            </a:xfrm>
            <a:prstGeom prst="rect">
              <a:avLst/>
            </a:prstGeom>
          </p:spPr>
          <p:txBody>
            <a:bodyPr anchor="t" rtlCol="false" tIns="0" lIns="0" bIns="0" rIns="0">
              <a:spAutoFit/>
            </a:bodyPr>
            <a:lstStyle/>
            <a:p>
              <a:pPr algn="ctr">
                <a:lnSpc>
                  <a:spcPts val="2463"/>
                </a:lnSpc>
              </a:pPr>
              <a:r>
                <a:rPr lang="en-US" sz="2199">
                  <a:solidFill>
                    <a:srgbClr val="FFFFFF"/>
                  </a:solidFill>
                  <a:latin typeface="Arcade Gamer"/>
                  <a:ea typeface="Arcade Gamer"/>
                  <a:cs typeface="Arcade Gamer"/>
                  <a:sym typeface="Arcade Gamer"/>
                </a:rPr>
                <a:t>27</a:t>
              </a:r>
            </a:p>
          </p:txBody>
        </p:sp>
        <p:sp>
          <p:nvSpPr>
            <p:cNvPr name="Freeform 9" id="9"/>
            <p:cNvSpPr/>
            <p:nvPr/>
          </p:nvSpPr>
          <p:spPr>
            <a:xfrm flipH="false" flipV="false" rot="0">
              <a:off x="0" y="20313"/>
              <a:ext cx="367030" cy="332329"/>
            </a:xfrm>
            <a:custGeom>
              <a:avLst/>
              <a:gdLst/>
              <a:ahLst/>
              <a:cxnLst/>
              <a:rect r="r" b="b" t="t" l="l"/>
              <a:pathLst>
                <a:path h="332329" w="367030">
                  <a:moveTo>
                    <a:pt x="0" y="0"/>
                  </a:moveTo>
                  <a:lnTo>
                    <a:pt x="367030" y="0"/>
                  </a:lnTo>
                  <a:lnTo>
                    <a:pt x="367030" y="332329"/>
                  </a:lnTo>
                  <a:lnTo>
                    <a:pt x="0" y="33232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92985" y="-30963"/>
            <a:ext cx="18473970" cy="10391608"/>
          </a:xfrm>
          <a:custGeom>
            <a:avLst/>
            <a:gdLst/>
            <a:ahLst/>
            <a:cxnLst/>
            <a:rect r="r" b="b" t="t" l="l"/>
            <a:pathLst>
              <a:path h="10391608" w="18473970">
                <a:moveTo>
                  <a:pt x="0" y="0"/>
                </a:moveTo>
                <a:lnTo>
                  <a:pt x="18473970" y="0"/>
                </a:lnTo>
                <a:lnTo>
                  <a:pt x="18473970" y="10391608"/>
                </a:lnTo>
                <a:lnTo>
                  <a:pt x="0" y="10391608"/>
                </a:lnTo>
                <a:lnTo>
                  <a:pt x="0" y="0"/>
                </a:lnTo>
                <a:close/>
              </a:path>
            </a:pathLst>
          </a:custGeom>
          <a:blipFill>
            <a:blip r:embed="rId2">
              <a:alphaModFix amt="14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232673" y="1114119"/>
            <a:ext cx="15638591" cy="898431"/>
          </a:xfrm>
          <a:prstGeom prst="rect">
            <a:avLst/>
          </a:prstGeom>
        </p:spPr>
        <p:txBody>
          <a:bodyPr anchor="t" rtlCol="false" tIns="0" lIns="0" bIns="0" rIns="0">
            <a:spAutoFit/>
          </a:bodyPr>
          <a:lstStyle/>
          <a:p>
            <a:pPr algn="ctr">
              <a:lnSpc>
                <a:spcPts val="6507"/>
              </a:lnSpc>
            </a:pPr>
            <a:r>
              <a:rPr lang="en-US" sz="5810">
                <a:solidFill>
                  <a:srgbClr val="FF63D8"/>
                </a:solidFill>
                <a:latin typeface="Arcade Gamer"/>
                <a:ea typeface="Arcade Gamer"/>
                <a:cs typeface="Arcade Gamer"/>
                <a:sym typeface="Arcade Gamer"/>
              </a:rPr>
              <a:t>REFERENCES</a:t>
            </a:r>
          </a:p>
        </p:txBody>
      </p:sp>
      <p:sp>
        <p:nvSpPr>
          <p:cNvPr name="Freeform 4" id="4" descr="pixelated five hearts"/>
          <p:cNvSpPr/>
          <p:nvPr/>
        </p:nvSpPr>
        <p:spPr>
          <a:xfrm flipH="false" flipV="false" rot="0">
            <a:off x="14457381" y="719461"/>
            <a:ext cx="2193866" cy="362985"/>
          </a:xfrm>
          <a:custGeom>
            <a:avLst/>
            <a:gdLst/>
            <a:ahLst/>
            <a:cxnLst/>
            <a:rect r="r" b="b" t="t" l="l"/>
            <a:pathLst>
              <a:path h="362985" w="2193866">
                <a:moveTo>
                  <a:pt x="0" y="0"/>
                </a:moveTo>
                <a:lnTo>
                  <a:pt x="2193866" y="0"/>
                </a:lnTo>
                <a:lnTo>
                  <a:pt x="2193866" y="362985"/>
                </a:lnTo>
                <a:lnTo>
                  <a:pt x="0" y="3629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descr="pixelated Menu button"/>
          <p:cNvSpPr/>
          <p:nvPr/>
        </p:nvSpPr>
        <p:spPr>
          <a:xfrm flipH="false" flipV="false" rot="0">
            <a:off x="1028700" y="668737"/>
            <a:ext cx="1082363" cy="464432"/>
          </a:xfrm>
          <a:custGeom>
            <a:avLst/>
            <a:gdLst/>
            <a:ahLst/>
            <a:cxnLst/>
            <a:rect r="r" b="b" t="t" l="l"/>
            <a:pathLst>
              <a:path h="464432" w="1082363">
                <a:moveTo>
                  <a:pt x="0" y="0"/>
                </a:moveTo>
                <a:lnTo>
                  <a:pt x="1082363" y="0"/>
                </a:lnTo>
                <a:lnTo>
                  <a:pt x="1082363" y="464432"/>
                </a:lnTo>
                <a:lnTo>
                  <a:pt x="0" y="4644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2689104" y="737377"/>
            <a:ext cx="862336" cy="327152"/>
            <a:chOff x="0" y="0"/>
            <a:chExt cx="1149782" cy="436203"/>
          </a:xfrm>
        </p:grpSpPr>
        <p:sp>
          <p:nvSpPr>
            <p:cNvPr name="TextBox 7" id="7"/>
            <p:cNvSpPr txBox="true"/>
            <p:nvPr/>
          </p:nvSpPr>
          <p:spPr>
            <a:xfrm rot="0">
              <a:off x="367030" y="-9525"/>
              <a:ext cx="782752" cy="445728"/>
            </a:xfrm>
            <a:prstGeom prst="rect">
              <a:avLst/>
            </a:prstGeom>
          </p:spPr>
          <p:txBody>
            <a:bodyPr anchor="t" rtlCol="false" tIns="0" lIns="0" bIns="0" rIns="0">
              <a:spAutoFit/>
            </a:bodyPr>
            <a:lstStyle/>
            <a:p>
              <a:pPr algn="ctr">
                <a:lnSpc>
                  <a:spcPts val="2463"/>
                </a:lnSpc>
              </a:pPr>
              <a:r>
                <a:rPr lang="en-US" sz="2199">
                  <a:solidFill>
                    <a:srgbClr val="FFFFFF"/>
                  </a:solidFill>
                  <a:latin typeface="Arcade Gamer"/>
                  <a:ea typeface="Arcade Gamer"/>
                  <a:cs typeface="Arcade Gamer"/>
                  <a:sym typeface="Arcade Gamer"/>
                </a:rPr>
                <a:t>28</a:t>
              </a:r>
            </a:p>
          </p:txBody>
        </p:sp>
        <p:sp>
          <p:nvSpPr>
            <p:cNvPr name="Freeform 8" id="8"/>
            <p:cNvSpPr/>
            <p:nvPr/>
          </p:nvSpPr>
          <p:spPr>
            <a:xfrm flipH="false" flipV="false" rot="0">
              <a:off x="0" y="20313"/>
              <a:ext cx="367030" cy="332329"/>
            </a:xfrm>
            <a:custGeom>
              <a:avLst/>
              <a:gdLst/>
              <a:ahLst/>
              <a:cxnLst/>
              <a:rect r="r" b="b" t="t" l="l"/>
              <a:pathLst>
                <a:path h="332329" w="367030">
                  <a:moveTo>
                    <a:pt x="0" y="0"/>
                  </a:moveTo>
                  <a:lnTo>
                    <a:pt x="367030" y="0"/>
                  </a:lnTo>
                  <a:lnTo>
                    <a:pt x="367030" y="332329"/>
                  </a:lnTo>
                  <a:lnTo>
                    <a:pt x="0" y="33232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
        <p:nvSpPr>
          <p:cNvPr name="TextBox 9" id="9"/>
          <p:cNvSpPr txBox="true"/>
          <p:nvPr/>
        </p:nvSpPr>
        <p:spPr>
          <a:xfrm rot="0">
            <a:off x="1028700" y="2642336"/>
            <a:ext cx="16046536" cy="7644664"/>
          </a:xfrm>
          <a:prstGeom prst="rect">
            <a:avLst/>
          </a:prstGeom>
        </p:spPr>
        <p:txBody>
          <a:bodyPr anchor="t" rtlCol="false" tIns="0" lIns="0" bIns="0" rIns="0">
            <a:spAutoFit/>
          </a:bodyPr>
          <a:lstStyle/>
          <a:p>
            <a:pPr algn="l" marL="422795" indent="-211397" lvl="1">
              <a:lnSpc>
                <a:spcPts val="2741"/>
              </a:lnSpc>
              <a:buFont typeface="Arial"/>
              <a:buChar char="•"/>
            </a:pPr>
            <a:r>
              <a:rPr lang="en-US" sz="1958">
                <a:solidFill>
                  <a:srgbClr val="FFFFFF"/>
                </a:solidFill>
                <a:latin typeface="Disket Mono"/>
                <a:ea typeface="Disket Mono"/>
                <a:cs typeface="Disket Mono"/>
                <a:sym typeface="Disket Mono"/>
              </a:rPr>
              <a:t>Gharehchopogh, Farhad Soleimanian, Isa Maleki, and Sahar Sadouni. "Analysis of the Fractal Koch Method in Computer Games Development." International Journal of Computer Graphics &amp; Animation (IJCGA) Vol 4 (2014).</a:t>
            </a:r>
          </a:p>
          <a:p>
            <a:pPr algn="l">
              <a:lnSpc>
                <a:spcPts val="2741"/>
              </a:lnSpc>
            </a:pPr>
          </a:p>
          <a:p>
            <a:pPr algn="l" marL="422795" indent="-211397" lvl="1">
              <a:lnSpc>
                <a:spcPts val="2741"/>
              </a:lnSpc>
              <a:buFont typeface="Arial"/>
              <a:buChar char="•"/>
            </a:pPr>
            <a:r>
              <a:rPr lang="en-US" sz="1958">
                <a:solidFill>
                  <a:srgbClr val="FFFFFF"/>
                </a:solidFill>
                <a:latin typeface="Disket Mono"/>
                <a:ea typeface="Disket Mono"/>
                <a:cs typeface="Disket Mono"/>
                <a:sym typeface="Disket Mono"/>
              </a:rPr>
              <a:t>Cristea, Adrian, and Fotis Liarokapis. "Fractal nature-generating realistic terrains for games." 2015 7th International Conference on Games and Virtual Worlds for Serious Applications (VS-Games). IEEE, 2015.</a:t>
            </a:r>
          </a:p>
          <a:p>
            <a:pPr algn="l">
              <a:lnSpc>
                <a:spcPts val="2741"/>
              </a:lnSpc>
            </a:pPr>
          </a:p>
          <a:p>
            <a:pPr algn="l" marL="422795" indent="-211397" lvl="1">
              <a:lnSpc>
                <a:spcPts val="2741"/>
              </a:lnSpc>
              <a:buFont typeface="Arial"/>
              <a:buChar char="•"/>
            </a:pPr>
            <a:r>
              <a:rPr lang="en-US" sz="1958">
                <a:solidFill>
                  <a:srgbClr val="FFFFFF"/>
                </a:solidFill>
                <a:latin typeface="Disket Mono"/>
                <a:ea typeface="Disket Mono"/>
                <a:cs typeface="Disket Mono"/>
                <a:sym typeface="Disket Mono"/>
              </a:rPr>
              <a:t>Pramuditya, S. A., and H. Sulaiman. "Development of instructional media game education on integral and differential calculus." Journal of Physics: Conference Series. Vol. 1280. No. 4. IOP Publishing, 2019.</a:t>
            </a:r>
          </a:p>
          <a:p>
            <a:pPr algn="l">
              <a:lnSpc>
                <a:spcPts val="2741"/>
              </a:lnSpc>
            </a:pPr>
          </a:p>
          <a:p>
            <a:pPr algn="l" marL="422795" indent="-211397" lvl="1">
              <a:lnSpc>
                <a:spcPts val="2741"/>
              </a:lnSpc>
              <a:buFont typeface="Arial"/>
              <a:buChar char="•"/>
            </a:pPr>
            <a:r>
              <a:rPr lang="en-US" sz="1958">
                <a:solidFill>
                  <a:srgbClr val="FFFFFF"/>
                </a:solidFill>
                <a:latin typeface="Disket Mono"/>
                <a:ea typeface="Disket Mono"/>
                <a:cs typeface="Disket Mono"/>
                <a:sym typeface="Disket Mono"/>
              </a:rPr>
              <a:t>Alvarado, Alberth, Roberto Portillo, and Joaquín Marroquín. "Design and Implementation of Calc-ONE: A Gamified Approach to Reinforce Calculus Concepts." 2024 IEEE Frontiers in Education Conference (FIE). IEEE, 2024.</a:t>
            </a:r>
          </a:p>
          <a:p>
            <a:pPr algn="l">
              <a:lnSpc>
                <a:spcPts val="2741"/>
              </a:lnSpc>
            </a:pPr>
          </a:p>
          <a:p>
            <a:pPr algn="l" marL="422795" indent="-211397" lvl="1">
              <a:lnSpc>
                <a:spcPts val="2741"/>
              </a:lnSpc>
              <a:buFont typeface="Arial"/>
              <a:buChar char="•"/>
            </a:pPr>
            <a:r>
              <a:rPr lang="en-US" sz="1958">
                <a:solidFill>
                  <a:srgbClr val="FFFFFF"/>
                </a:solidFill>
                <a:latin typeface="Disket Mono"/>
                <a:ea typeface="Disket Mono"/>
                <a:cs typeface="Disket Mono"/>
                <a:sym typeface="Disket Mono"/>
              </a:rPr>
              <a:t>Mauntel, Matthew, and Michelle Zandieh. "Forms of Structuring Space by Linear Algebra Students with Video Games and GeoGebra." International Journal of Research in Undergraduate Mathematics Education (2024): 1-27.</a:t>
            </a:r>
          </a:p>
          <a:p>
            <a:pPr algn="l">
              <a:lnSpc>
                <a:spcPts val="2741"/>
              </a:lnSpc>
            </a:pPr>
          </a:p>
          <a:p>
            <a:pPr algn="l">
              <a:lnSpc>
                <a:spcPts val="2741"/>
              </a:lnSpc>
            </a:pPr>
            <a:r>
              <a:rPr lang="en-US" sz="1958" i="true">
                <a:solidFill>
                  <a:srgbClr val="FFFFFF"/>
                </a:solidFill>
                <a:latin typeface="Garet Italics"/>
                <a:ea typeface="Garet Italics"/>
                <a:cs typeface="Garet Italics"/>
                <a:sym typeface="Garet Italics"/>
              </a:rPr>
              <a:t>                                                                  *</a:t>
            </a:r>
            <a:r>
              <a:rPr lang="en-US" sz="1958" i="true">
                <a:solidFill>
                  <a:srgbClr val="FFFFFF"/>
                </a:solidFill>
                <a:latin typeface="Garet Italics"/>
                <a:ea typeface="Garet Italics"/>
                <a:cs typeface="Garet Italics"/>
                <a:sym typeface="Garet Italics"/>
              </a:rPr>
              <a:t>REMAINING RESEARCH PAPERS ARE MENTIONED IN THE REPORT</a:t>
            </a:r>
          </a:p>
          <a:p>
            <a:pPr algn="l">
              <a:lnSpc>
                <a:spcPts val="2741"/>
              </a:lnSpc>
            </a:pP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0" y="-104608"/>
            <a:ext cx="18473970" cy="10391608"/>
          </a:xfrm>
          <a:custGeom>
            <a:avLst/>
            <a:gdLst/>
            <a:ahLst/>
            <a:cxnLst/>
            <a:rect r="r" b="b" t="t" l="l"/>
            <a:pathLst>
              <a:path h="10391608" w="18473970">
                <a:moveTo>
                  <a:pt x="0" y="0"/>
                </a:moveTo>
                <a:lnTo>
                  <a:pt x="18473970" y="0"/>
                </a:lnTo>
                <a:lnTo>
                  <a:pt x="18473970" y="10391608"/>
                </a:lnTo>
                <a:lnTo>
                  <a:pt x="0" y="10391608"/>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3" id="3" descr="pixelated cable tower"/>
          <p:cNvSpPr/>
          <p:nvPr/>
        </p:nvSpPr>
        <p:spPr>
          <a:xfrm flipH="false" flipV="false" rot="0">
            <a:off x="-1099006" y="-1298925"/>
            <a:ext cx="5271418" cy="10244805"/>
          </a:xfrm>
          <a:custGeom>
            <a:avLst/>
            <a:gdLst/>
            <a:ahLst/>
            <a:cxnLst/>
            <a:rect r="r" b="b" t="t" l="l"/>
            <a:pathLst>
              <a:path h="10244805" w="5271418">
                <a:moveTo>
                  <a:pt x="0" y="0"/>
                </a:moveTo>
                <a:lnTo>
                  <a:pt x="5271417" y="0"/>
                </a:lnTo>
                <a:lnTo>
                  <a:pt x="5271417" y="10244805"/>
                </a:lnTo>
                <a:lnTo>
                  <a:pt x="0" y="10244805"/>
                </a:lnTo>
                <a:lnTo>
                  <a:pt x="0" y="0"/>
                </a:lnTo>
                <a:close/>
              </a:path>
            </a:pathLst>
          </a:custGeom>
          <a:blipFill>
            <a:blip r:embed="rId4">
              <a:alphaModFix amt="29000"/>
              <a:extLst>
                <a:ext uri="{96DAC541-7B7A-43D3-8B79-37D633B846F1}">
                  <asvg:svgBlip xmlns:asvg="http://schemas.microsoft.com/office/drawing/2016/SVG/main" r:embed="rId5"/>
                </a:ext>
              </a:extLst>
            </a:blip>
            <a:stretch>
              <a:fillRect l="0" t="0" r="0" b="0"/>
            </a:stretch>
          </a:blipFill>
        </p:spPr>
      </p:sp>
      <p:sp>
        <p:nvSpPr>
          <p:cNvPr name="Freeform 4" id="4" descr="pixelated pastel cloud"/>
          <p:cNvSpPr/>
          <p:nvPr/>
        </p:nvSpPr>
        <p:spPr>
          <a:xfrm flipH="false" flipV="false" rot="0">
            <a:off x="5182049" y="2934751"/>
            <a:ext cx="2828812" cy="987513"/>
          </a:xfrm>
          <a:custGeom>
            <a:avLst/>
            <a:gdLst/>
            <a:ahLst/>
            <a:cxnLst/>
            <a:rect r="r" b="b" t="t" l="l"/>
            <a:pathLst>
              <a:path h="987513" w="2828812">
                <a:moveTo>
                  <a:pt x="0" y="0"/>
                </a:moveTo>
                <a:lnTo>
                  <a:pt x="2828813" y="0"/>
                </a:lnTo>
                <a:lnTo>
                  <a:pt x="2828813" y="987512"/>
                </a:lnTo>
                <a:lnTo>
                  <a:pt x="0" y="987512"/>
                </a:lnTo>
                <a:lnTo>
                  <a:pt x="0" y="0"/>
                </a:lnTo>
                <a:close/>
              </a:path>
            </a:pathLst>
          </a:custGeom>
          <a:blipFill>
            <a:blip r:embed="rId6">
              <a:alphaModFix amt="18999"/>
              <a:extLst>
                <a:ext uri="{96DAC541-7B7A-43D3-8B79-37D633B846F1}">
                  <asvg:svgBlip xmlns:asvg="http://schemas.microsoft.com/office/drawing/2016/SVG/main" r:embed="rId7"/>
                </a:ext>
              </a:extLst>
            </a:blip>
            <a:stretch>
              <a:fillRect l="0" t="0" r="0" b="0"/>
            </a:stretch>
          </a:blipFill>
        </p:spPr>
      </p:sp>
      <p:sp>
        <p:nvSpPr>
          <p:cNvPr name="Freeform 5" id="5" descr="pixelated pastel cloud"/>
          <p:cNvSpPr/>
          <p:nvPr/>
        </p:nvSpPr>
        <p:spPr>
          <a:xfrm flipH="true" flipV="false" rot="0">
            <a:off x="15190678" y="230851"/>
            <a:ext cx="2828812" cy="987513"/>
          </a:xfrm>
          <a:custGeom>
            <a:avLst/>
            <a:gdLst/>
            <a:ahLst/>
            <a:cxnLst/>
            <a:rect r="r" b="b" t="t" l="l"/>
            <a:pathLst>
              <a:path h="987513" w="2828812">
                <a:moveTo>
                  <a:pt x="2828813" y="0"/>
                </a:moveTo>
                <a:lnTo>
                  <a:pt x="0" y="0"/>
                </a:lnTo>
                <a:lnTo>
                  <a:pt x="0" y="987512"/>
                </a:lnTo>
                <a:lnTo>
                  <a:pt x="2828813" y="987512"/>
                </a:lnTo>
                <a:lnTo>
                  <a:pt x="2828813" y="0"/>
                </a:lnTo>
                <a:close/>
              </a:path>
            </a:pathLst>
          </a:custGeom>
          <a:blipFill>
            <a:blip r:embed="rId6">
              <a:alphaModFix amt="18999"/>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7521607" y="1028700"/>
            <a:ext cx="9737693" cy="5405361"/>
            <a:chOff x="0" y="0"/>
            <a:chExt cx="2564660" cy="1423634"/>
          </a:xfrm>
        </p:grpSpPr>
        <p:sp>
          <p:nvSpPr>
            <p:cNvPr name="Freeform 7" id="7">
              <a:extLst>
                <a:ext uri="{C183D7F6-B498-43B3-948B-1728B52AA6E4}">
                  <adec:decorative xmlns:adec="http://schemas.microsoft.com/office/drawing/2017/decorative" val="1"/>
                </a:ext>
              </a:extLst>
            </p:cNvPr>
            <p:cNvSpPr/>
            <p:nvPr/>
          </p:nvSpPr>
          <p:spPr>
            <a:xfrm flipH="false" flipV="false" rot="0">
              <a:off x="0" y="0"/>
              <a:ext cx="2564660" cy="1423634"/>
            </a:xfrm>
            <a:custGeom>
              <a:avLst/>
              <a:gdLst/>
              <a:ahLst/>
              <a:cxnLst/>
              <a:rect r="r" b="b" t="t" l="l"/>
              <a:pathLst>
                <a:path h="1423634" w="2564660">
                  <a:moveTo>
                    <a:pt x="38957" y="0"/>
                  </a:moveTo>
                  <a:lnTo>
                    <a:pt x="2525702" y="0"/>
                  </a:lnTo>
                  <a:cubicBezTo>
                    <a:pt x="2536035" y="0"/>
                    <a:pt x="2545943" y="4104"/>
                    <a:pt x="2553249" y="11410"/>
                  </a:cubicBezTo>
                  <a:cubicBezTo>
                    <a:pt x="2560555" y="18716"/>
                    <a:pt x="2564660" y="28625"/>
                    <a:pt x="2564660" y="38957"/>
                  </a:cubicBezTo>
                  <a:lnTo>
                    <a:pt x="2564660" y="1384677"/>
                  </a:lnTo>
                  <a:cubicBezTo>
                    <a:pt x="2564660" y="1395009"/>
                    <a:pt x="2560555" y="1404918"/>
                    <a:pt x="2553249" y="1412224"/>
                  </a:cubicBezTo>
                  <a:cubicBezTo>
                    <a:pt x="2545943" y="1419530"/>
                    <a:pt x="2536035" y="1423634"/>
                    <a:pt x="2525702" y="1423634"/>
                  </a:cubicBezTo>
                  <a:lnTo>
                    <a:pt x="38957" y="1423634"/>
                  </a:lnTo>
                  <a:cubicBezTo>
                    <a:pt x="28625" y="1423634"/>
                    <a:pt x="18716" y="1419530"/>
                    <a:pt x="11410" y="1412224"/>
                  </a:cubicBezTo>
                  <a:cubicBezTo>
                    <a:pt x="4104" y="1404918"/>
                    <a:pt x="0" y="1395009"/>
                    <a:pt x="0" y="1384677"/>
                  </a:cubicBezTo>
                  <a:lnTo>
                    <a:pt x="0" y="38957"/>
                  </a:lnTo>
                  <a:cubicBezTo>
                    <a:pt x="0" y="28625"/>
                    <a:pt x="4104" y="18716"/>
                    <a:pt x="11410" y="11410"/>
                  </a:cubicBezTo>
                  <a:cubicBezTo>
                    <a:pt x="18716" y="4104"/>
                    <a:pt x="28625" y="0"/>
                    <a:pt x="38957" y="0"/>
                  </a:cubicBezTo>
                  <a:close/>
                </a:path>
              </a:pathLst>
            </a:custGeom>
            <a:solidFill>
              <a:srgbClr val="000000"/>
            </a:solidFill>
            <a:ln w="47625" cap="rnd">
              <a:solidFill>
                <a:srgbClr val="21EF80"/>
              </a:solidFill>
              <a:prstDash val="solid"/>
              <a:round/>
            </a:ln>
          </p:spPr>
        </p:sp>
        <p:sp>
          <p:nvSpPr>
            <p:cNvPr name="TextBox 8" id="8"/>
            <p:cNvSpPr txBox="true"/>
            <p:nvPr/>
          </p:nvSpPr>
          <p:spPr>
            <a:xfrm>
              <a:off x="0" y="-28575"/>
              <a:ext cx="2564660" cy="1452209"/>
            </a:xfrm>
            <a:prstGeom prst="rect">
              <a:avLst/>
            </a:prstGeom>
          </p:spPr>
          <p:txBody>
            <a:bodyPr anchor="ctr" rtlCol="false" tIns="254000" lIns="254000" bIns="254000" rIns="254000"/>
            <a:lstStyle/>
            <a:p>
              <a:pPr algn="ctr">
                <a:lnSpc>
                  <a:spcPts val="2100"/>
                </a:lnSpc>
              </a:pPr>
            </a:p>
          </p:txBody>
        </p:sp>
      </p:grpSp>
      <p:sp>
        <p:nvSpPr>
          <p:cNvPr name="Freeform 9" id="9" descr="pixelated park bench  "/>
          <p:cNvSpPr/>
          <p:nvPr/>
        </p:nvSpPr>
        <p:spPr>
          <a:xfrm flipH="false" flipV="false" rot="0">
            <a:off x="7191297" y="7989236"/>
            <a:ext cx="3615824" cy="1715873"/>
          </a:xfrm>
          <a:custGeom>
            <a:avLst/>
            <a:gdLst/>
            <a:ahLst/>
            <a:cxnLst/>
            <a:rect r="r" b="b" t="t" l="l"/>
            <a:pathLst>
              <a:path h="1715873" w="3615824">
                <a:moveTo>
                  <a:pt x="0" y="0"/>
                </a:moveTo>
                <a:lnTo>
                  <a:pt x="3615823" y="0"/>
                </a:lnTo>
                <a:lnTo>
                  <a:pt x="3615823" y="1715873"/>
                </a:lnTo>
                <a:lnTo>
                  <a:pt x="0" y="17158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descr="pixelated bus stop"/>
          <p:cNvSpPr/>
          <p:nvPr/>
        </p:nvSpPr>
        <p:spPr>
          <a:xfrm flipH="false" flipV="false" rot="0">
            <a:off x="-211930" y="4567873"/>
            <a:ext cx="6808385" cy="5137236"/>
          </a:xfrm>
          <a:custGeom>
            <a:avLst/>
            <a:gdLst/>
            <a:ahLst/>
            <a:cxnLst/>
            <a:rect r="r" b="b" t="t" l="l"/>
            <a:pathLst>
              <a:path h="5137236" w="6808385">
                <a:moveTo>
                  <a:pt x="0" y="0"/>
                </a:moveTo>
                <a:lnTo>
                  <a:pt x="6808386" y="0"/>
                </a:lnTo>
                <a:lnTo>
                  <a:pt x="6808386" y="5137236"/>
                </a:lnTo>
                <a:lnTo>
                  <a:pt x="0" y="513723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descr="pixelated car"/>
          <p:cNvSpPr/>
          <p:nvPr/>
        </p:nvSpPr>
        <p:spPr>
          <a:xfrm flipH="false" flipV="false" rot="0">
            <a:off x="-641278" y="7099525"/>
            <a:ext cx="7237734" cy="2605584"/>
          </a:xfrm>
          <a:custGeom>
            <a:avLst/>
            <a:gdLst/>
            <a:ahLst/>
            <a:cxnLst/>
            <a:rect r="r" b="b" t="t" l="l"/>
            <a:pathLst>
              <a:path h="2605584" w="7237734">
                <a:moveTo>
                  <a:pt x="0" y="0"/>
                </a:moveTo>
                <a:lnTo>
                  <a:pt x="7237734" y="0"/>
                </a:lnTo>
                <a:lnTo>
                  <a:pt x="7237734" y="2605584"/>
                </a:lnTo>
                <a:lnTo>
                  <a:pt x="0" y="260558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12" id="12"/>
          <p:cNvGrpSpPr/>
          <p:nvPr/>
        </p:nvGrpSpPr>
        <p:grpSpPr>
          <a:xfrm rot="0">
            <a:off x="0" y="9705109"/>
            <a:ext cx="18288000" cy="1163782"/>
            <a:chOff x="0" y="0"/>
            <a:chExt cx="24384000" cy="1551709"/>
          </a:xfrm>
        </p:grpSpPr>
        <p:sp>
          <p:nvSpPr>
            <p:cNvPr name="Freeform 13" id="13"/>
            <p:cNvSpPr/>
            <p:nvPr/>
          </p:nvSpPr>
          <p:spPr>
            <a:xfrm flipH="false" flipV="false" rot="0">
              <a:off x="0" y="0"/>
              <a:ext cx="8128000" cy="1551709"/>
            </a:xfrm>
            <a:custGeom>
              <a:avLst/>
              <a:gdLst/>
              <a:ahLst/>
              <a:cxnLst/>
              <a:rect r="r" b="b" t="t" l="l"/>
              <a:pathLst>
                <a:path h="1551709" w="8128000">
                  <a:moveTo>
                    <a:pt x="0" y="0"/>
                  </a:moveTo>
                  <a:lnTo>
                    <a:pt x="8128000" y="0"/>
                  </a:lnTo>
                  <a:lnTo>
                    <a:pt x="8128000" y="1551709"/>
                  </a:lnTo>
                  <a:lnTo>
                    <a:pt x="0" y="155170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4" id="14"/>
            <p:cNvSpPr/>
            <p:nvPr/>
          </p:nvSpPr>
          <p:spPr>
            <a:xfrm flipH="false" flipV="false" rot="0">
              <a:off x="8128000" y="0"/>
              <a:ext cx="8128000" cy="1551709"/>
            </a:xfrm>
            <a:custGeom>
              <a:avLst/>
              <a:gdLst/>
              <a:ahLst/>
              <a:cxnLst/>
              <a:rect r="r" b="b" t="t" l="l"/>
              <a:pathLst>
                <a:path h="1551709" w="8128000">
                  <a:moveTo>
                    <a:pt x="0" y="0"/>
                  </a:moveTo>
                  <a:lnTo>
                    <a:pt x="8128000" y="0"/>
                  </a:lnTo>
                  <a:lnTo>
                    <a:pt x="8128000" y="1551709"/>
                  </a:lnTo>
                  <a:lnTo>
                    <a:pt x="0" y="155170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false" flipV="false" rot="0">
              <a:off x="16256000" y="0"/>
              <a:ext cx="8128000" cy="1551709"/>
            </a:xfrm>
            <a:custGeom>
              <a:avLst/>
              <a:gdLst/>
              <a:ahLst/>
              <a:cxnLst/>
              <a:rect r="r" b="b" t="t" l="l"/>
              <a:pathLst>
                <a:path h="1551709" w="8128000">
                  <a:moveTo>
                    <a:pt x="0" y="0"/>
                  </a:moveTo>
                  <a:lnTo>
                    <a:pt x="8128000" y="0"/>
                  </a:lnTo>
                  <a:lnTo>
                    <a:pt x="8128000" y="1551709"/>
                  </a:lnTo>
                  <a:lnTo>
                    <a:pt x="0" y="155170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sp>
        <p:nvSpPr>
          <p:cNvPr name="Freeform 16" id="16" descr="pixelated flower bush"/>
          <p:cNvSpPr/>
          <p:nvPr/>
        </p:nvSpPr>
        <p:spPr>
          <a:xfrm flipH="false" flipV="false" rot="0">
            <a:off x="11602934" y="8186651"/>
            <a:ext cx="5219700" cy="1518458"/>
          </a:xfrm>
          <a:custGeom>
            <a:avLst/>
            <a:gdLst/>
            <a:ahLst/>
            <a:cxnLst/>
            <a:rect r="r" b="b" t="t" l="l"/>
            <a:pathLst>
              <a:path h="1518458" w="5219700">
                <a:moveTo>
                  <a:pt x="0" y="0"/>
                </a:moveTo>
                <a:lnTo>
                  <a:pt x="5219700" y="0"/>
                </a:lnTo>
                <a:lnTo>
                  <a:pt x="5219700" y="1518458"/>
                </a:lnTo>
                <a:lnTo>
                  <a:pt x="0" y="151845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7" id="17" descr="pixelated flower bush"/>
          <p:cNvSpPr/>
          <p:nvPr/>
        </p:nvSpPr>
        <p:spPr>
          <a:xfrm flipH="false" flipV="false" rot="0">
            <a:off x="15950489" y="8186651"/>
            <a:ext cx="5219700" cy="1518458"/>
          </a:xfrm>
          <a:custGeom>
            <a:avLst/>
            <a:gdLst/>
            <a:ahLst/>
            <a:cxnLst/>
            <a:rect r="r" b="b" t="t" l="l"/>
            <a:pathLst>
              <a:path h="1518458" w="5219700">
                <a:moveTo>
                  <a:pt x="0" y="0"/>
                </a:moveTo>
                <a:lnTo>
                  <a:pt x="5219701" y="0"/>
                </a:lnTo>
                <a:lnTo>
                  <a:pt x="5219701" y="1518458"/>
                </a:lnTo>
                <a:lnTo>
                  <a:pt x="0" y="151845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8" id="18" descr="pixelated Menu button"/>
          <p:cNvSpPr/>
          <p:nvPr/>
        </p:nvSpPr>
        <p:spPr>
          <a:xfrm flipH="false" flipV="false" rot="0">
            <a:off x="1028700" y="1028700"/>
            <a:ext cx="2196534" cy="942513"/>
          </a:xfrm>
          <a:custGeom>
            <a:avLst/>
            <a:gdLst/>
            <a:ahLst/>
            <a:cxnLst/>
            <a:rect r="r" b="b" t="t" l="l"/>
            <a:pathLst>
              <a:path h="942513" w="2196534">
                <a:moveTo>
                  <a:pt x="0" y="0"/>
                </a:moveTo>
                <a:lnTo>
                  <a:pt x="2196534" y="0"/>
                </a:lnTo>
                <a:lnTo>
                  <a:pt x="2196534" y="942513"/>
                </a:lnTo>
                <a:lnTo>
                  <a:pt x="0" y="942513"/>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pic>
        <p:nvPicPr>
          <p:cNvPr name="Picture 19" id="19" descr="pixelated health bar with pulsing motion"/>
          <p:cNvPicPr>
            <a:picLocks noChangeAspect="true"/>
          </p:cNvPicPr>
          <p:nvPr/>
        </p:nvPicPr>
        <p:blipFill>
          <a:blip r:embed="rId20"/>
          <a:srcRect l="0" t="0" r="0" b="0"/>
          <a:stretch>
            <a:fillRect/>
          </a:stretch>
        </p:blipFill>
        <p:spPr>
          <a:xfrm flipH="false" flipV="false" rot="0">
            <a:off x="3576727" y="1218363"/>
            <a:ext cx="1877287" cy="563186"/>
          </a:xfrm>
          <a:prstGeom prst="rect">
            <a:avLst/>
          </a:prstGeom>
        </p:spPr>
      </p:pic>
      <p:grpSp>
        <p:nvGrpSpPr>
          <p:cNvPr name="Group 20" id="20"/>
          <p:cNvGrpSpPr/>
          <p:nvPr/>
        </p:nvGrpSpPr>
        <p:grpSpPr>
          <a:xfrm rot="0">
            <a:off x="6421495" y="2091709"/>
            <a:ext cx="11721691" cy="4575958"/>
            <a:chOff x="0" y="0"/>
            <a:chExt cx="15628921" cy="6101278"/>
          </a:xfrm>
        </p:grpSpPr>
        <p:sp>
          <p:nvSpPr>
            <p:cNvPr name="TextBox 21" id="21"/>
            <p:cNvSpPr txBox="true"/>
            <p:nvPr/>
          </p:nvSpPr>
          <p:spPr>
            <a:xfrm rot="0">
              <a:off x="0" y="-9525"/>
              <a:ext cx="15628921" cy="4620110"/>
            </a:xfrm>
            <a:prstGeom prst="rect">
              <a:avLst/>
            </a:prstGeom>
          </p:spPr>
          <p:txBody>
            <a:bodyPr anchor="t" rtlCol="false" tIns="0" lIns="0" bIns="0" rIns="0">
              <a:spAutoFit/>
            </a:bodyPr>
            <a:lstStyle/>
            <a:p>
              <a:pPr algn="ctr">
                <a:lnSpc>
                  <a:spcPts val="13238"/>
                </a:lnSpc>
              </a:pPr>
              <a:r>
                <a:rPr lang="en-US" sz="11820">
                  <a:solidFill>
                    <a:srgbClr val="FF63D8"/>
                  </a:solidFill>
                  <a:latin typeface="Arcade Gamer"/>
                  <a:ea typeface="Arcade Gamer"/>
                  <a:cs typeface="Arcade Gamer"/>
                  <a:sym typeface="Arcade Gamer"/>
                </a:rPr>
                <a:t>THANK </a:t>
              </a:r>
            </a:p>
            <a:p>
              <a:pPr algn="ctr">
                <a:lnSpc>
                  <a:spcPts val="13238"/>
                </a:lnSpc>
              </a:pPr>
              <a:r>
                <a:rPr lang="en-US" sz="11820">
                  <a:solidFill>
                    <a:srgbClr val="FF63D8"/>
                  </a:solidFill>
                  <a:latin typeface="Arcade Gamer"/>
                  <a:ea typeface="Arcade Gamer"/>
                  <a:cs typeface="Arcade Gamer"/>
                  <a:sym typeface="Arcade Gamer"/>
                </a:rPr>
                <a:t>YOU!</a:t>
              </a:r>
            </a:p>
          </p:txBody>
        </p:sp>
        <p:sp>
          <p:nvSpPr>
            <p:cNvPr name="TextBox 22" id="22"/>
            <p:cNvSpPr txBox="true"/>
            <p:nvPr/>
          </p:nvSpPr>
          <p:spPr>
            <a:xfrm rot="0">
              <a:off x="0" y="5215471"/>
              <a:ext cx="15628921" cy="885807"/>
            </a:xfrm>
            <a:prstGeom prst="rect">
              <a:avLst/>
            </a:prstGeom>
          </p:spPr>
          <p:txBody>
            <a:bodyPr anchor="t" rtlCol="false" tIns="0" lIns="0" bIns="0" rIns="0">
              <a:spAutoFit/>
            </a:bodyPr>
            <a:lstStyle/>
            <a:p>
              <a:pPr algn="ctr" marL="0" indent="0" lvl="0">
                <a:lnSpc>
                  <a:spcPts val="5006"/>
                </a:lnSpc>
                <a:spcBef>
                  <a:spcPct val="0"/>
                </a:spcBef>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92985" y="-30963"/>
            <a:ext cx="18473970" cy="10391608"/>
          </a:xfrm>
          <a:custGeom>
            <a:avLst/>
            <a:gdLst/>
            <a:ahLst/>
            <a:cxnLst/>
            <a:rect r="r" b="b" t="t" l="l"/>
            <a:pathLst>
              <a:path h="10391608" w="18473970">
                <a:moveTo>
                  <a:pt x="0" y="0"/>
                </a:moveTo>
                <a:lnTo>
                  <a:pt x="18473970" y="0"/>
                </a:lnTo>
                <a:lnTo>
                  <a:pt x="18473970" y="10391608"/>
                </a:lnTo>
                <a:lnTo>
                  <a:pt x="0" y="10391608"/>
                </a:lnTo>
                <a:lnTo>
                  <a:pt x="0" y="0"/>
                </a:lnTo>
                <a:close/>
              </a:path>
            </a:pathLst>
          </a:custGeom>
          <a:blipFill>
            <a:blip r:embed="rId2">
              <a:alphaModFix amt="14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399225"/>
            <a:ext cx="8208285" cy="1080770"/>
          </a:xfrm>
          <a:prstGeom prst="rect">
            <a:avLst/>
          </a:prstGeom>
        </p:spPr>
        <p:txBody>
          <a:bodyPr anchor="t" rtlCol="false" tIns="0" lIns="0" bIns="0" rIns="0">
            <a:spAutoFit/>
          </a:bodyPr>
          <a:lstStyle/>
          <a:p>
            <a:pPr algn="l">
              <a:lnSpc>
                <a:spcPts val="7839"/>
              </a:lnSpc>
            </a:pPr>
            <a:r>
              <a:rPr lang="en-US" sz="6999">
                <a:solidFill>
                  <a:srgbClr val="FF63D8"/>
                </a:solidFill>
                <a:latin typeface="Arcade Gamer"/>
                <a:ea typeface="Arcade Gamer"/>
                <a:cs typeface="Arcade Gamer"/>
                <a:sym typeface="Arcade Gamer"/>
              </a:rPr>
              <a:t>OBJECTIVES </a:t>
            </a:r>
          </a:p>
        </p:txBody>
      </p:sp>
      <p:grpSp>
        <p:nvGrpSpPr>
          <p:cNvPr name="Group 4" id="4"/>
          <p:cNvGrpSpPr/>
          <p:nvPr/>
        </p:nvGrpSpPr>
        <p:grpSpPr>
          <a:xfrm rot="0">
            <a:off x="1028700" y="3807466"/>
            <a:ext cx="16230600" cy="3525266"/>
            <a:chOff x="0" y="0"/>
            <a:chExt cx="4274726" cy="928465"/>
          </a:xfrm>
        </p:grpSpPr>
        <p:sp>
          <p:nvSpPr>
            <p:cNvPr name="Freeform 5" id="5">
              <a:extLst>
                <a:ext uri="{C183D7F6-B498-43B3-948B-1728B52AA6E4}">
                  <adec:decorative xmlns:adec="http://schemas.microsoft.com/office/drawing/2017/decorative" val="1"/>
                </a:ext>
              </a:extLst>
            </p:cNvPr>
            <p:cNvSpPr/>
            <p:nvPr/>
          </p:nvSpPr>
          <p:spPr>
            <a:xfrm flipH="false" flipV="false" rot="0">
              <a:off x="0" y="0"/>
              <a:ext cx="4274726" cy="928465"/>
            </a:xfrm>
            <a:custGeom>
              <a:avLst/>
              <a:gdLst/>
              <a:ahLst/>
              <a:cxnLst/>
              <a:rect r="r" b="b" t="t" l="l"/>
              <a:pathLst>
                <a:path h="928465" w="4274726">
                  <a:moveTo>
                    <a:pt x="23373" y="0"/>
                  </a:moveTo>
                  <a:lnTo>
                    <a:pt x="4251353" y="0"/>
                  </a:lnTo>
                  <a:cubicBezTo>
                    <a:pt x="4264261" y="0"/>
                    <a:pt x="4274726" y="10464"/>
                    <a:pt x="4274726" y="23373"/>
                  </a:cubicBezTo>
                  <a:lnTo>
                    <a:pt x="4274726" y="905092"/>
                  </a:lnTo>
                  <a:cubicBezTo>
                    <a:pt x="4274726" y="918001"/>
                    <a:pt x="4264261" y="928465"/>
                    <a:pt x="4251353" y="928465"/>
                  </a:cubicBezTo>
                  <a:lnTo>
                    <a:pt x="23373" y="928465"/>
                  </a:lnTo>
                  <a:cubicBezTo>
                    <a:pt x="10464" y="928465"/>
                    <a:pt x="0" y="918001"/>
                    <a:pt x="0" y="905092"/>
                  </a:cubicBezTo>
                  <a:lnTo>
                    <a:pt x="0" y="23373"/>
                  </a:lnTo>
                  <a:cubicBezTo>
                    <a:pt x="0" y="10464"/>
                    <a:pt x="10464" y="0"/>
                    <a:pt x="23373" y="0"/>
                  </a:cubicBezTo>
                  <a:close/>
                </a:path>
              </a:pathLst>
            </a:custGeom>
            <a:solidFill>
              <a:srgbClr val="000000"/>
            </a:solidFill>
            <a:ln w="47625" cap="rnd">
              <a:solidFill>
                <a:srgbClr val="21EF80"/>
              </a:solidFill>
              <a:prstDash val="solid"/>
              <a:round/>
            </a:ln>
          </p:spPr>
        </p:sp>
        <p:sp>
          <p:nvSpPr>
            <p:cNvPr name="TextBox 6" id="6"/>
            <p:cNvSpPr txBox="true"/>
            <p:nvPr/>
          </p:nvSpPr>
          <p:spPr>
            <a:xfrm>
              <a:off x="0" y="-28575"/>
              <a:ext cx="4274726" cy="957040"/>
            </a:xfrm>
            <a:prstGeom prst="rect">
              <a:avLst/>
            </a:prstGeom>
          </p:spPr>
          <p:txBody>
            <a:bodyPr anchor="ctr" rtlCol="false" tIns="254000" lIns="254000" bIns="254000" rIns="254000"/>
            <a:lstStyle/>
            <a:p>
              <a:pPr algn="ctr">
                <a:lnSpc>
                  <a:spcPts val="2100"/>
                </a:lnSpc>
              </a:pPr>
            </a:p>
          </p:txBody>
        </p:sp>
      </p:grpSp>
      <p:sp>
        <p:nvSpPr>
          <p:cNvPr name="TextBox 7" id="7"/>
          <p:cNvSpPr txBox="true"/>
          <p:nvPr/>
        </p:nvSpPr>
        <p:spPr>
          <a:xfrm rot="0">
            <a:off x="2263859" y="4608154"/>
            <a:ext cx="14552130" cy="681609"/>
          </a:xfrm>
          <a:prstGeom prst="rect">
            <a:avLst/>
          </a:prstGeom>
        </p:spPr>
        <p:txBody>
          <a:bodyPr anchor="t" rtlCol="false" tIns="0" lIns="0" bIns="0" rIns="0">
            <a:spAutoFit/>
          </a:bodyPr>
          <a:lstStyle/>
          <a:p>
            <a:pPr algn="l">
              <a:lnSpc>
                <a:spcPts val="2688"/>
              </a:lnSpc>
            </a:pPr>
            <a:r>
              <a:rPr lang="en-US" sz="2400">
                <a:solidFill>
                  <a:srgbClr val="FFFFFF"/>
                </a:solidFill>
                <a:latin typeface="Disket Mono"/>
                <a:ea typeface="Disket Mono"/>
                <a:cs typeface="Disket Mono"/>
                <a:sym typeface="Disket Mono"/>
              </a:rPr>
              <a:t>TO UNDERSTAND THE WORKING AND APPLICATIONS OF DIFFERENT MATHEMATICAL CONCEPTS IN GAME DESIGN AND DEVELOPMENT</a:t>
            </a:r>
          </a:p>
        </p:txBody>
      </p:sp>
      <p:sp>
        <p:nvSpPr>
          <p:cNvPr name="TextBox 8" id="8"/>
          <p:cNvSpPr txBox="true"/>
          <p:nvPr/>
        </p:nvSpPr>
        <p:spPr>
          <a:xfrm rot="0">
            <a:off x="2263859" y="6089274"/>
            <a:ext cx="14799449" cy="681609"/>
          </a:xfrm>
          <a:prstGeom prst="rect">
            <a:avLst/>
          </a:prstGeom>
        </p:spPr>
        <p:txBody>
          <a:bodyPr anchor="t" rtlCol="false" tIns="0" lIns="0" bIns="0" rIns="0">
            <a:spAutoFit/>
          </a:bodyPr>
          <a:lstStyle/>
          <a:p>
            <a:pPr algn="l">
              <a:lnSpc>
                <a:spcPts val="2688"/>
              </a:lnSpc>
            </a:pPr>
            <a:r>
              <a:rPr lang="en-US" sz="2400">
                <a:solidFill>
                  <a:srgbClr val="FFFFFF"/>
                </a:solidFill>
                <a:latin typeface="Disket Mono"/>
                <a:ea typeface="Disket Mono"/>
                <a:cs typeface="Disket Mono"/>
                <a:sym typeface="Disket Mono"/>
              </a:rPr>
              <a:t>TO UTILIZE THE CONCEPTS WE’VE LEARNT TO CREATE SIMPLE DEMONSTRATIONS SHOWCASING THE CONCEPTS</a:t>
            </a:r>
          </a:p>
        </p:txBody>
      </p:sp>
      <p:sp>
        <p:nvSpPr>
          <p:cNvPr name="Freeform 9" id="9" descr="pixelated arrow pointing to the left"/>
          <p:cNvSpPr/>
          <p:nvPr/>
        </p:nvSpPr>
        <p:spPr>
          <a:xfrm flipH="true" flipV="false" rot="0">
            <a:off x="1418214" y="4598629"/>
            <a:ext cx="535470" cy="499447"/>
          </a:xfrm>
          <a:custGeom>
            <a:avLst/>
            <a:gdLst/>
            <a:ahLst/>
            <a:cxnLst/>
            <a:rect r="r" b="b" t="t" l="l"/>
            <a:pathLst>
              <a:path h="499447" w="535470">
                <a:moveTo>
                  <a:pt x="535469" y="0"/>
                </a:moveTo>
                <a:lnTo>
                  <a:pt x="0" y="0"/>
                </a:lnTo>
                <a:lnTo>
                  <a:pt x="0" y="499447"/>
                </a:lnTo>
                <a:lnTo>
                  <a:pt x="535469" y="499447"/>
                </a:lnTo>
                <a:lnTo>
                  <a:pt x="53546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descr="pixelated arrow pointing to the left"/>
          <p:cNvSpPr/>
          <p:nvPr/>
        </p:nvSpPr>
        <p:spPr>
          <a:xfrm flipH="true" flipV="false" rot="0">
            <a:off x="1418214" y="6079749"/>
            <a:ext cx="535470" cy="499447"/>
          </a:xfrm>
          <a:custGeom>
            <a:avLst/>
            <a:gdLst/>
            <a:ahLst/>
            <a:cxnLst/>
            <a:rect r="r" b="b" t="t" l="l"/>
            <a:pathLst>
              <a:path h="499447" w="535470">
                <a:moveTo>
                  <a:pt x="535469" y="0"/>
                </a:moveTo>
                <a:lnTo>
                  <a:pt x="0" y="0"/>
                </a:lnTo>
                <a:lnTo>
                  <a:pt x="0" y="499447"/>
                </a:lnTo>
                <a:lnTo>
                  <a:pt x="535469" y="499447"/>
                </a:lnTo>
                <a:lnTo>
                  <a:pt x="535469"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p:nvPr/>
        </p:nvGrpSpPr>
        <p:grpSpPr>
          <a:xfrm rot="0">
            <a:off x="2689104" y="737377"/>
            <a:ext cx="862336" cy="327111"/>
            <a:chOff x="0" y="0"/>
            <a:chExt cx="1149782" cy="436147"/>
          </a:xfrm>
        </p:grpSpPr>
        <p:sp>
          <p:nvSpPr>
            <p:cNvPr name="TextBox 12" id="12"/>
            <p:cNvSpPr txBox="true"/>
            <p:nvPr/>
          </p:nvSpPr>
          <p:spPr>
            <a:xfrm rot="0">
              <a:off x="367030" y="-9525"/>
              <a:ext cx="782752" cy="445672"/>
            </a:xfrm>
            <a:prstGeom prst="rect">
              <a:avLst/>
            </a:prstGeom>
          </p:spPr>
          <p:txBody>
            <a:bodyPr anchor="t" rtlCol="false" tIns="0" lIns="0" bIns="0" rIns="0">
              <a:spAutoFit/>
            </a:bodyPr>
            <a:lstStyle/>
            <a:p>
              <a:pPr algn="ctr">
                <a:lnSpc>
                  <a:spcPts val="2463"/>
                </a:lnSpc>
              </a:pPr>
              <a:r>
                <a:rPr lang="en-US" sz="2199">
                  <a:solidFill>
                    <a:srgbClr val="FFFFFF"/>
                  </a:solidFill>
                  <a:latin typeface="Arcade Gamer"/>
                  <a:ea typeface="Arcade Gamer"/>
                  <a:cs typeface="Arcade Gamer"/>
                  <a:sym typeface="Arcade Gamer"/>
                </a:rPr>
                <a:t>3</a:t>
              </a:r>
            </a:p>
          </p:txBody>
        </p:sp>
        <p:sp>
          <p:nvSpPr>
            <p:cNvPr name="Freeform 13" id="13"/>
            <p:cNvSpPr/>
            <p:nvPr/>
          </p:nvSpPr>
          <p:spPr>
            <a:xfrm flipH="false" flipV="false" rot="0">
              <a:off x="0" y="20313"/>
              <a:ext cx="367030" cy="332329"/>
            </a:xfrm>
            <a:custGeom>
              <a:avLst/>
              <a:gdLst/>
              <a:ahLst/>
              <a:cxnLst/>
              <a:rect r="r" b="b" t="t" l="l"/>
              <a:pathLst>
                <a:path h="332329" w="367030">
                  <a:moveTo>
                    <a:pt x="0" y="0"/>
                  </a:moveTo>
                  <a:lnTo>
                    <a:pt x="367030" y="0"/>
                  </a:lnTo>
                  <a:lnTo>
                    <a:pt x="367030" y="332329"/>
                  </a:lnTo>
                  <a:lnTo>
                    <a:pt x="0" y="3323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Freeform 14" id="14" descr="Menu pixel art button"/>
          <p:cNvSpPr/>
          <p:nvPr/>
        </p:nvSpPr>
        <p:spPr>
          <a:xfrm flipH="false" flipV="false" rot="0">
            <a:off x="577270" y="668737"/>
            <a:ext cx="1082363" cy="464432"/>
          </a:xfrm>
          <a:custGeom>
            <a:avLst/>
            <a:gdLst/>
            <a:ahLst/>
            <a:cxnLst/>
            <a:rect r="r" b="b" t="t" l="l"/>
            <a:pathLst>
              <a:path h="464432" w="1082363">
                <a:moveTo>
                  <a:pt x="0" y="0"/>
                </a:moveTo>
                <a:lnTo>
                  <a:pt x="1082364" y="0"/>
                </a:lnTo>
                <a:lnTo>
                  <a:pt x="1082364" y="464432"/>
                </a:lnTo>
                <a:lnTo>
                  <a:pt x="0" y="46443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descr="pixelated five hearts "/>
          <p:cNvSpPr/>
          <p:nvPr/>
        </p:nvSpPr>
        <p:spPr>
          <a:xfrm flipH="false" flipV="false" rot="0">
            <a:off x="14333567" y="719461"/>
            <a:ext cx="2193866" cy="362985"/>
          </a:xfrm>
          <a:custGeom>
            <a:avLst/>
            <a:gdLst/>
            <a:ahLst/>
            <a:cxnLst/>
            <a:rect r="r" b="b" t="t" l="l"/>
            <a:pathLst>
              <a:path h="362985" w="2193866">
                <a:moveTo>
                  <a:pt x="0" y="0"/>
                </a:moveTo>
                <a:lnTo>
                  <a:pt x="2193866" y="0"/>
                </a:lnTo>
                <a:lnTo>
                  <a:pt x="2193866" y="362985"/>
                </a:lnTo>
                <a:lnTo>
                  <a:pt x="0" y="36298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6" id="16"/>
          <p:cNvGrpSpPr/>
          <p:nvPr/>
        </p:nvGrpSpPr>
        <p:grpSpPr>
          <a:xfrm rot="0">
            <a:off x="0" y="9465127"/>
            <a:ext cx="21945600" cy="1103930"/>
            <a:chOff x="0" y="0"/>
            <a:chExt cx="29260800" cy="1471907"/>
          </a:xfrm>
        </p:grpSpPr>
        <p:sp>
          <p:nvSpPr>
            <p:cNvPr name="Freeform 17" id="17"/>
            <p:cNvSpPr/>
            <p:nvPr/>
          </p:nvSpPr>
          <p:spPr>
            <a:xfrm flipH="false" flipV="false" rot="0">
              <a:off x="0" y="0"/>
              <a:ext cx="9753600" cy="1471907"/>
            </a:xfrm>
            <a:custGeom>
              <a:avLst/>
              <a:gdLst/>
              <a:ahLst/>
              <a:cxnLst/>
              <a:rect r="r" b="b" t="t" l="l"/>
              <a:pathLst>
                <a:path h="1471907" w="9753600">
                  <a:moveTo>
                    <a:pt x="0" y="0"/>
                  </a:moveTo>
                  <a:lnTo>
                    <a:pt x="9753600" y="0"/>
                  </a:lnTo>
                  <a:lnTo>
                    <a:pt x="9753600" y="1471907"/>
                  </a:lnTo>
                  <a:lnTo>
                    <a:pt x="0" y="147190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8" id="18"/>
            <p:cNvSpPr/>
            <p:nvPr/>
          </p:nvSpPr>
          <p:spPr>
            <a:xfrm flipH="false" flipV="false" rot="0">
              <a:off x="9753600" y="0"/>
              <a:ext cx="9753600" cy="1471907"/>
            </a:xfrm>
            <a:custGeom>
              <a:avLst/>
              <a:gdLst/>
              <a:ahLst/>
              <a:cxnLst/>
              <a:rect r="r" b="b" t="t" l="l"/>
              <a:pathLst>
                <a:path h="1471907" w="9753600">
                  <a:moveTo>
                    <a:pt x="0" y="0"/>
                  </a:moveTo>
                  <a:lnTo>
                    <a:pt x="9753600" y="0"/>
                  </a:lnTo>
                  <a:lnTo>
                    <a:pt x="9753600" y="1471907"/>
                  </a:lnTo>
                  <a:lnTo>
                    <a:pt x="0" y="147190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9" id="19"/>
            <p:cNvSpPr/>
            <p:nvPr/>
          </p:nvSpPr>
          <p:spPr>
            <a:xfrm flipH="false" flipV="false" rot="0">
              <a:off x="19507200" y="0"/>
              <a:ext cx="9753600" cy="1471907"/>
            </a:xfrm>
            <a:custGeom>
              <a:avLst/>
              <a:gdLst/>
              <a:ahLst/>
              <a:cxnLst/>
              <a:rect r="r" b="b" t="t" l="l"/>
              <a:pathLst>
                <a:path h="1471907" w="9753600">
                  <a:moveTo>
                    <a:pt x="0" y="0"/>
                  </a:moveTo>
                  <a:lnTo>
                    <a:pt x="9753600" y="0"/>
                  </a:lnTo>
                  <a:lnTo>
                    <a:pt x="9753600" y="1471907"/>
                  </a:lnTo>
                  <a:lnTo>
                    <a:pt x="0" y="147190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92985" y="-104608"/>
            <a:ext cx="18473970" cy="10391608"/>
          </a:xfrm>
          <a:custGeom>
            <a:avLst/>
            <a:gdLst/>
            <a:ahLst/>
            <a:cxnLst/>
            <a:rect r="r" b="b" t="t" l="l"/>
            <a:pathLst>
              <a:path h="10391608" w="18473970">
                <a:moveTo>
                  <a:pt x="0" y="0"/>
                </a:moveTo>
                <a:lnTo>
                  <a:pt x="18473970" y="0"/>
                </a:lnTo>
                <a:lnTo>
                  <a:pt x="18473970" y="10391608"/>
                </a:lnTo>
                <a:lnTo>
                  <a:pt x="0" y="10391608"/>
                </a:lnTo>
                <a:lnTo>
                  <a:pt x="0" y="0"/>
                </a:lnTo>
                <a:close/>
              </a:path>
            </a:pathLst>
          </a:custGeom>
          <a:blipFill>
            <a:blip r:embed="rId2">
              <a:alphaModFix amt="14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118452" y="7506182"/>
            <a:ext cx="13696204" cy="2014861"/>
          </a:xfrm>
          <a:prstGeom prst="rect">
            <a:avLst/>
          </a:prstGeom>
        </p:spPr>
        <p:txBody>
          <a:bodyPr anchor="t" rtlCol="false" tIns="0" lIns="0" bIns="0" rIns="0">
            <a:spAutoFit/>
          </a:bodyPr>
          <a:lstStyle/>
          <a:p>
            <a:pPr algn="l" marL="518160" indent="-259080" lvl="1">
              <a:lnSpc>
                <a:spcPts val="2688"/>
              </a:lnSpc>
              <a:buFont typeface="Arial"/>
              <a:buChar char="•"/>
            </a:pPr>
            <a:r>
              <a:rPr lang="en-US" sz="2400">
                <a:solidFill>
                  <a:srgbClr val="FFFFFF"/>
                </a:solidFill>
                <a:latin typeface="Disket Mono"/>
                <a:ea typeface="Disket Mono"/>
                <a:cs typeface="Disket Mono"/>
                <a:sym typeface="Disket Mono"/>
              </a:rPr>
              <a:t>A PYTHON FRAMEWORK FOR CREATING INTERACTIVE WEB APPS.</a:t>
            </a:r>
          </a:p>
          <a:p>
            <a:pPr algn="l" marL="518160" indent="-259080" lvl="1">
              <a:lnSpc>
                <a:spcPts val="2688"/>
              </a:lnSpc>
              <a:buFont typeface="Arial"/>
              <a:buChar char="•"/>
            </a:pPr>
            <a:r>
              <a:rPr lang="en-US" sz="2400">
                <a:solidFill>
                  <a:srgbClr val="FFFFFF"/>
                </a:solidFill>
                <a:latin typeface="Disket Mono"/>
                <a:ea typeface="Disket Mono"/>
                <a:cs typeface="Disket Mono"/>
                <a:sym typeface="Disket Mono"/>
              </a:rPr>
              <a:t>Used to build a clean, user-friendly interface for displaying the demos and explanations.</a:t>
            </a:r>
          </a:p>
          <a:p>
            <a:pPr algn="l" marL="518160" indent="-259080" lvl="1">
              <a:lnSpc>
                <a:spcPts val="2688"/>
              </a:lnSpc>
              <a:buFont typeface="Arial"/>
              <a:buChar char="•"/>
            </a:pPr>
            <a:r>
              <a:rPr lang="en-US" sz="2400">
                <a:solidFill>
                  <a:srgbClr val="FFFFFF"/>
                </a:solidFill>
                <a:latin typeface="Disket Mono"/>
                <a:ea typeface="Disket Mono"/>
                <a:cs typeface="Disket Mono"/>
                <a:sym typeface="Disket Mono"/>
              </a:rPr>
              <a:t>Great for showcasing visualizations, sliders, and live code outputs to help explore math ideas dynamically.</a:t>
            </a:r>
          </a:p>
          <a:p>
            <a:pPr algn="l">
              <a:lnSpc>
                <a:spcPts val="2688"/>
              </a:lnSpc>
            </a:pPr>
          </a:p>
        </p:txBody>
      </p:sp>
      <p:sp>
        <p:nvSpPr>
          <p:cNvPr name="TextBox 4" id="4"/>
          <p:cNvSpPr txBox="true"/>
          <p:nvPr/>
        </p:nvSpPr>
        <p:spPr>
          <a:xfrm rot="0">
            <a:off x="1118452" y="3843248"/>
            <a:ext cx="13696204" cy="2015109"/>
          </a:xfrm>
          <a:prstGeom prst="rect">
            <a:avLst/>
          </a:prstGeom>
        </p:spPr>
        <p:txBody>
          <a:bodyPr anchor="t" rtlCol="false" tIns="0" lIns="0" bIns="0" rIns="0">
            <a:spAutoFit/>
          </a:bodyPr>
          <a:lstStyle/>
          <a:p>
            <a:pPr algn="l" marL="518160" indent="-259080" lvl="1">
              <a:lnSpc>
                <a:spcPts val="2688"/>
              </a:lnSpc>
              <a:buFont typeface="Arial"/>
              <a:buChar char="•"/>
            </a:pPr>
            <a:r>
              <a:rPr lang="en-US" sz="2400">
                <a:solidFill>
                  <a:srgbClr val="FFFFFF"/>
                </a:solidFill>
                <a:latin typeface="Disket Mono"/>
                <a:ea typeface="Disket Mono"/>
                <a:cs typeface="Disket Mono"/>
                <a:sym typeface="Disket Mono"/>
              </a:rPr>
              <a:t>A PYTHON LIBRARY FOR CREATING 2D GAMES AND SIMULATIONS.</a:t>
            </a:r>
          </a:p>
          <a:p>
            <a:pPr algn="l" marL="518160" indent="-259080" lvl="1">
              <a:lnSpc>
                <a:spcPts val="2688"/>
              </a:lnSpc>
              <a:buFont typeface="Arial"/>
              <a:buChar char="•"/>
            </a:pPr>
            <a:r>
              <a:rPr lang="en-US" sz="2400">
                <a:solidFill>
                  <a:srgbClr val="FFFFFF"/>
                </a:solidFill>
                <a:latin typeface="Disket Mono"/>
                <a:ea typeface="Disket Mono"/>
                <a:cs typeface="Disket Mono"/>
                <a:sym typeface="Disket Mono"/>
              </a:rPr>
              <a:t>Used to build interactive demos that showcase mathematical concepts in action (like geometry, vectors, and motion).</a:t>
            </a:r>
          </a:p>
          <a:p>
            <a:pPr algn="l" marL="518160" indent="-259080" lvl="1">
              <a:lnSpc>
                <a:spcPts val="2688"/>
              </a:lnSpc>
              <a:buFont typeface="Arial"/>
              <a:buChar char="•"/>
            </a:pPr>
            <a:r>
              <a:rPr lang="en-US" sz="2400">
                <a:solidFill>
                  <a:srgbClr val="FFFFFF"/>
                </a:solidFill>
                <a:latin typeface="Disket Mono"/>
                <a:ea typeface="Disket Mono"/>
                <a:cs typeface="Disket Mono"/>
                <a:sym typeface="Disket Mono"/>
              </a:rPr>
              <a:t>Allows precise control over visuals and game mechanics to demonstrate how math powers game design.</a:t>
            </a:r>
          </a:p>
          <a:p>
            <a:pPr algn="l">
              <a:lnSpc>
                <a:spcPts val="2688"/>
              </a:lnSpc>
            </a:pPr>
          </a:p>
        </p:txBody>
      </p:sp>
      <p:sp>
        <p:nvSpPr>
          <p:cNvPr name="TextBox 5" id="5"/>
          <p:cNvSpPr txBox="true"/>
          <p:nvPr/>
        </p:nvSpPr>
        <p:spPr>
          <a:xfrm rot="0">
            <a:off x="1407885" y="6415929"/>
            <a:ext cx="8632045" cy="1080729"/>
          </a:xfrm>
          <a:prstGeom prst="rect">
            <a:avLst/>
          </a:prstGeom>
        </p:spPr>
        <p:txBody>
          <a:bodyPr anchor="t" rtlCol="false" tIns="0" lIns="0" bIns="0" rIns="0">
            <a:spAutoFit/>
          </a:bodyPr>
          <a:lstStyle/>
          <a:p>
            <a:pPr algn="l">
              <a:lnSpc>
                <a:spcPts val="7839"/>
              </a:lnSpc>
            </a:pPr>
            <a:r>
              <a:rPr lang="en-US" sz="6999">
                <a:solidFill>
                  <a:srgbClr val="5271FF"/>
                </a:solidFill>
                <a:latin typeface="Arcade Gamer"/>
                <a:ea typeface="Arcade Gamer"/>
                <a:cs typeface="Arcade Gamer"/>
                <a:sym typeface="Arcade Gamer"/>
              </a:rPr>
              <a:t>STREAMLIT</a:t>
            </a:r>
          </a:p>
        </p:txBody>
      </p:sp>
      <p:sp>
        <p:nvSpPr>
          <p:cNvPr name="TextBox 6" id="6"/>
          <p:cNvSpPr txBox="true"/>
          <p:nvPr/>
        </p:nvSpPr>
        <p:spPr>
          <a:xfrm rot="0">
            <a:off x="1407885" y="2752995"/>
            <a:ext cx="8632045" cy="1080770"/>
          </a:xfrm>
          <a:prstGeom prst="rect">
            <a:avLst/>
          </a:prstGeom>
        </p:spPr>
        <p:txBody>
          <a:bodyPr anchor="t" rtlCol="false" tIns="0" lIns="0" bIns="0" rIns="0">
            <a:spAutoFit/>
          </a:bodyPr>
          <a:lstStyle/>
          <a:p>
            <a:pPr algn="l">
              <a:lnSpc>
                <a:spcPts val="7839"/>
              </a:lnSpc>
            </a:pPr>
            <a:r>
              <a:rPr lang="en-US" sz="6999">
                <a:solidFill>
                  <a:srgbClr val="5271FF"/>
                </a:solidFill>
                <a:latin typeface="Arcade Gamer"/>
                <a:ea typeface="Arcade Gamer"/>
                <a:cs typeface="Arcade Gamer"/>
                <a:sym typeface="Arcade Gamer"/>
              </a:rPr>
              <a:t>PYGAME</a:t>
            </a:r>
          </a:p>
        </p:txBody>
      </p:sp>
      <p:grpSp>
        <p:nvGrpSpPr>
          <p:cNvPr name="Group 7" id="7"/>
          <p:cNvGrpSpPr/>
          <p:nvPr/>
        </p:nvGrpSpPr>
        <p:grpSpPr>
          <a:xfrm rot="0">
            <a:off x="2689104" y="737377"/>
            <a:ext cx="862336" cy="327111"/>
            <a:chOff x="0" y="0"/>
            <a:chExt cx="1149782" cy="436147"/>
          </a:xfrm>
        </p:grpSpPr>
        <p:sp>
          <p:nvSpPr>
            <p:cNvPr name="TextBox 8" id="8"/>
            <p:cNvSpPr txBox="true"/>
            <p:nvPr/>
          </p:nvSpPr>
          <p:spPr>
            <a:xfrm rot="0">
              <a:off x="367030" y="-9525"/>
              <a:ext cx="782752" cy="445672"/>
            </a:xfrm>
            <a:prstGeom prst="rect">
              <a:avLst/>
            </a:prstGeom>
          </p:spPr>
          <p:txBody>
            <a:bodyPr anchor="t" rtlCol="false" tIns="0" lIns="0" bIns="0" rIns="0">
              <a:spAutoFit/>
            </a:bodyPr>
            <a:lstStyle/>
            <a:p>
              <a:pPr algn="ctr">
                <a:lnSpc>
                  <a:spcPts val="2463"/>
                </a:lnSpc>
              </a:pPr>
              <a:r>
                <a:rPr lang="en-US" sz="2199">
                  <a:solidFill>
                    <a:srgbClr val="FFFFFF"/>
                  </a:solidFill>
                  <a:latin typeface="Arcade Gamer"/>
                  <a:ea typeface="Arcade Gamer"/>
                  <a:cs typeface="Arcade Gamer"/>
                  <a:sym typeface="Arcade Gamer"/>
                </a:rPr>
                <a:t>4</a:t>
              </a:r>
            </a:p>
          </p:txBody>
        </p:sp>
        <p:sp>
          <p:nvSpPr>
            <p:cNvPr name="Freeform 9" id="9"/>
            <p:cNvSpPr/>
            <p:nvPr/>
          </p:nvSpPr>
          <p:spPr>
            <a:xfrm flipH="false" flipV="false" rot="0">
              <a:off x="0" y="20313"/>
              <a:ext cx="367030" cy="332329"/>
            </a:xfrm>
            <a:custGeom>
              <a:avLst/>
              <a:gdLst/>
              <a:ahLst/>
              <a:cxnLst/>
              <a:rect r="r" b="b" t="t" l="l"/>
              <a:pathLst>
                <a:path h="332329" w="367030">
                  <a:moveTo>
                    <a:pt x="0" y="0"/>
                  </a:moveTo>
                  <a:lnTo>
                    <a:pt x="367030" y="0"/>
                  </a:lnTo>
                  <a:lnTo>
                    <a:pt x="367030" y="332329"/>
                  </a:lnTo>
                  <a:lnTo>
                    <a:pt x="0" y="3323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10" id="10" descr="Menu pixel art button"/>
          <p:cNvSpPr/>
          <p:nvPr/>
        </p:nvSpPr>
        <p:spPr>
          <a:xfrm flipH="false" flipV="false" rot="0">
            <a:off x="577270" y="668737"/>
            <a:ext cx="1082363" cy="464432"/>
          </a:xfrm>
          <a:custGeom>
            <a:avLst/>
            <a:gdLst/>
            <a:ahLst/>
            <a:cxnLst/>
            <a:rect r="r" b="b" t="t" l="l"/>
            <a:pathLst>
              <a:path h="464432" w="1082363">
                <a:moveTo>
                  <a:pt x="0" y="0"/>
                </a:moveTo>
                <a:lnTo>
                  <a:pt x="1082364" y="0"/>
                </a:lnTo>
                <a:lnTo>
                  <a:pt x="1082364" y="464432"/>
                </a:lnTo>
                <a:lnTo>
                  <a:pt x="0" y="4644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descr="pixelated five hearts "/>
          <p:cNvSpPr/>
          <p:nvPr/>
        </p:nvSpPr>
        <p:spPr>
          <a:xfrm flipH="false" flipV="false" rot="0">
            <a:off x="14333567" y="719461"/>
            <a:ext cx="2193866" cy="362985"/>
          </a:xfrm>
          <a:custGeom>
            <a:avLst/>
            <a:gdLst/>
            <a:ahLst/>
            <a:cxnLst/>
            <a:rect r="r" b="b" t="t" l="l"/>
            <a:pathLst>
              <a:path h="362985" w="2193866">
                <a:moveTo>
                  <a:pt x="0" y="0"/>
                </a:moveTo>
                <a:lnTo>
                  <a:pt x="2193866" y="0"/>
                </a:lnTo>
                <a:lnTo>
                  <a:pt x="2193866" y="362985"/>
                </a:lnTo>
                <a:lnTo>
                  <a:pt x="0" y="36298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2" id="12"/>
          <p:cNvSpPr txBox="true"/>
          <p:nvPr/>
        </p:nvSpPr>
        <p:spPr>
          <a:xfrm rot="0">
            <a:off x="3551441" y="1114119"/>
            <a:ext cx="10092022" cy="1080729"/>
          </a:xfrm>
          <a:prstGeom prst="rect">
            <a:avLst/>
          </a:prstGeom>
        </p:spPr>
        <p:txBody>
          <a:bodyPr anchor="t" rtlCol="false" tIns="0" lIns="0" bIns="0" rIns="0">
            <a:spAutoFit/>
          </a:bodyPr>
          <a:lstStyle/>
          <a:p>
            <a:pPr algn="l">
              <a:lnSpc>
                <a:spcPts val="7839"/>
              </a:lnSpc>
            </a:pPr>
            <a:r>
              <a:rPr lang="en-US" sz="6999">
                <a:solidFill>
                  <a:srgbClr val="FF63D8"/>
                </a:solidFill>
                <a:latin typeface="Arcade Gamer"/>
                <a:ea typeface="Arcade Gamer"/>
                <a:cs typeface="Arcade Gamer"/>
                <a:sym typeface="Arcade Gamer"/>
              </a:rPr>
              <a:t>LIBRARIES USED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92985" y="-30963"/>
            <a:ext cx="18473970" cy="10391608"/>
          </a:xfrm>
          <a:custGeom>
            <a:avLst/>
            <a:gdLst/>
            <a:ahLst/>
            <a:cxnLst/>
            <a:rect r="r" b="b" t="t" l="l"/>
            <a:pathLst>
              <a:path h="10391608" w="18473970">
                <a:moveTo>
                  <a:pt x="0" y="0"/>
                </a:moveTo>
                <a:lnTo>
                  <a:pt x="18473970" y="0"/>
                </a:lnTo>
                <a:lnTo>
                  <a:pt x="18473970" y="10391608"/>
                </a:lnTo>
                <a:lnTo>
                  <a:pt x="0" y="10391608"/>
                </a:lnTo>
                <a:lnTo>
                  <a:pt x="0" y="0"/>
                </a:lnTo>
                <a:close/>
              </a:path>
            </a:pathLst>
          </a:custGeom>
          <a:blipFill>
            <a:blip r:embed="rId2">
              <a:alphaModFix amt="14000"/>
              <a:extLst>
                <a:ext uri="{96DAC541-7B7A-43D3-8B79-37D633B846F1}">
                  <asvg:svgBlip xmlns:asvg="http://schemas.microsoft.com/office/drawing/2016/SVG/main" r:embed="rId3"/>
                </a:ext>
              </a:extLst>
            </a:blip>
            <a:stretch>
              <a:fillRect l="0" t="0" r="0" b="0"/>
            </a:stretch>
          </a:blipFill>
        </p:spPr>
      </p:sp>
      <p:sp>
        <p:nvSpPr>
          <p:cNvPr name="Freeform 3" id="3" descr="pixelated cafe storefront"/>
          <p:cNvSpPr/>
          <p:nvPr/>
        </p:nvSpPr>
        <p:spPr>
          <a:xfrm flipH="false" flipV="false" rot="0">
            <a:off x="7002032" y="6114605"/>
            <a:ext cx="3590504" cy="3590504"/>
          </a:xfrm>
          <a:custGeom>
            <a:avLst/>
            <a:gdLst/>
            <a:ahLst/>
            <a:cxnLst/>
            <a:rect r="r" b="b" t="t" l="l"/>
            <a:pathLst>
              <a:path h="3590504" w="3590504">
                <a:moveTo>
                  <a:pt x="0" y="0"/>
                </a:moveTo>
                <a:lnTo>
                  <a:pt x="3590504" y="0"/>
                </a:lnTo>
                <a:lnTo>
                  <a:pt x="3590504" y="3590504"/>
                </a:lnTo>
                <a:lnTo>
                  <a:pt x="0" y="35905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0" y="9705109"/>
            <a:ext cx="18288000" cy="1163782"/>
            <a:chOff x="0" y="0"/>
            <a:chExt cx="24384000" cy="1551709"/>
          </a:xfrm>
        </p:grpSpPr>
        <p:sp>
          <p:nvSpPr>
            <p:cNvPr name="Freeform 5" id="5"/>
            <p:cNvSpPr/>
            <p:nvPr/>
          </p:nvSpPr>
          <p:spPr>
            <a:xfrm flipH="false" flipV="false" rot="0">
              <a:off x="0" y="0"/>
              <a:ext cx="8128000" cy="1551709"/>
            </a:xfrm>
            <a:custGeom>
              <a:avLst/>
              <a:gdLst/>
              <a:ahLst/>
              <a:cxnLst/>
              <a:rect r="r" b="b" t="t" l="l"/>
              <a:pathLst>
                <a:path h="1551709" w="8128000">
                  <a:moveTo>
                    <a:pt x="0" y="0"/>
                  </a:moveTo>
                  <a:lnTo>
                    <a:pt x="8128000" y="0"/>
                  </a:lnTo>
                  <a:lnTo>
                    <a:pt x="8128000" y="1551709"/>
                  </a:lnTo>
                  <a:lnTo>
                    <a:pt x="0" y="15517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8128000" y="0"/>
              <a:ext cx="8128000" cy="1551709"/>
            </a:xfrm>
            <a:custGeom>
              <a:avLst/>
              <a:gdLst/>
              <a:ahLst/>
              <a:cxnLst/>
              <a:rect r="r" b="b" t="t" l="l"/>
              <a:pathLst>
                <a:path h="1551709" w="8128000">
                  <a:moveTo>
                    <a:pt x="0" y="0"/>
                  </a:moveTo>
                  <a:lnTo>
                    <a:pt x="8128000" y="0"/>
                  </a:lnTo>
                  <a:lnTo>
                    <a:pt x="8128000" y="1551709"/>
                  </a:lnTo>
                  <a:lnTo>
                    <a:pt x="0" y="15517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6256000" y="0"/>
              <a:ext cx="8128000" cy="1551709"/>
            </a:xfrm>
            <a:custGeom>
              <a:avLst/>
              <a:gdLst/>
              <a:ahLst/>
              <a:cxnLst/>
              <a:rect r="r" b="b" t="t" l="l"/>
              <a:pathLst>
                <a:path h="1551709" w="8128000">
                  <a:moveTo>
                    <a:pt x="0" y="0"/>
                  </a:moveTo>
                  <a:lnTo>
                    <a:pt x="8128000" y="0"/>
                  </a:lnTo>
                  <a:lnTo>
                    <a:pt x="8128000" y="1551709"/>
                  </a:lnTo>
                  <a:lnTo>
                    <a:pt x="0" y="15517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Freeform 8" id="8" descr="pixelated flower bush"/>
          <p:cNvSpPr/>
          <p:nvPr/>
        </p:nvSpPr>
        <p:spPr>
          <a:xfrm flipH="false" flipV="false" rot="0">
            <a:off x="13381398" y="8857429"/>
            <a:ext cx="2913900" cy="847680"/>
          </a:xfrm>
          <a:custGeom>
            <a:avLst/>
            <a:gdLst/>
            <a:ahLst/>
            <a:cxnLst/>
            <a:rect r="r" b="b" t="t" l="l"/>
            <a:pathLst>
              <a:path h="847680" w="2913900">
                <a:moveTo>
                  <a:pt x="0" y="0"/>
                </a:moveTo>
                <a:lnTo>
                  <a:pt x="2913900" y="0"/>
                </a:lnTo>
                <a:lnTo>
                  <a:pt x="2913900" y="847680"/>
                </a:lnTo>
                <a:lnTo>
                  <a:pt x="0" y="8476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descr="pixelated flower bush"/>
          <p:cNvSpPr/>
          <p:nvPr/>
        </p:nvSpPr>
        <p:spPr>
          <a:xfrm flipH="false" flipV="false" rot="0">
            <a:off x="15808423" y="8857429"/>
            <a:ext cx="2913900" cy="847680"/>
          </a:xfrm>
          <a:custGeom>
            <a:avLst/>
            <a:gdLst/>
            <a:ahLst/>
            <a:cxnLst/>
            <a:rect r="r" b="b" t="t" l="l"/>
            <a:pathLst>
              <a:path h="847680" w="2913900">
                <a:moveTo>
                  <a:pt x="0" y="0"/>
                </a:moveTo>
                <a:lnTo>
                  <a:pt x="2913900" y="0"/>
                </a:lnTo>
                <a:lnTo>
                  <a:pt x="2913900" y="847680"/>
                </a:lnTo>
                <a:lnTo>
                  <a:pt x="0" y="8476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descr="pixelated fire hydrant"/>
          <p:cNvSpPr/>
          <p:nvPr/>
        </p:nvSpPr>
        <p:spPr>
          <a:xfrm flipH="false" flipV="false" rot="0">
            <a:off x="10814350" y="8857429"/>
            <a:ext cx="471618" cy="847680"/>
          </a:xfrm>
          <a:custGeom>
            <a:avLst/>
            <a:gdLst/>
            <a:ahLst/>
            <a:cxnLst/>
            <a:rect r="r" b="b" t="t" l="l"/>
            <a:pathLst>
              <a:path h="847680" w="471618">
                <a:moveTo>
                  <a:pt x="0" y="0"/>
                </a:moveTo>
                <a:lnTo>
                  <a:pt x="471618" y="0"/>
                </a:lnTo>
                <a:lnTo>
                  <a:pt x="471618" y="847680"/>
                </a:lnTo>
                <a:lnTo>
                  <a:pt x="0" y="84768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descr="pixelated arrow pointing downwards"/>
          <p:cNvSpPr/>
          <p:nvPr/>
        </p:nvSpPr>
        <p:spPr>
          <a:xfrm flipH="false" flipV="false" rot="0">
            <a:off x="7151826" y="716781"/>
            <a:ext cx="548836" cy="587276"/>
          </a:xfrm>
          <a:custGeom>
            <a:avLst/>
            <a:gdLst/>
            <a:ahLst/>
            <a:cxnLst/>
            <a:rect r="r" b="b" t="t" l="l"/>
            <a:pathLst>
              <a:path h="587276" w="548836">
                <a:moveTo>
                  <a:pt x="0" y="0"/>
                </a:moveTo>
                <a:lnTo>
                  <a:pt x="548836" y="0"/>
                </a:lnTo>
                <a:lnTo>
                  <a:pt x="548836" y="587277"/>
                </a:lnTo>
                <a:lnTo>
                  <a:pt x="0" y="58727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descr="pixelated arrow pointing to the left"/>
          <p:cNvSpPr/>
          <p:nvPr/>
        </p:nvSpPr>
        <p:spPr>
          <a:xfrm flipH="false" flipV="false" rot="0">
            <a:off x="6272125" y="756289"/>
            <a:ext cx="587276" cy="547769"/>
          </a:xfrm>
          <a:custGeom>
            <a:avLst/>
            <a:gdLst/>
            <a:ahLst/>
            <a:cxnLst/>
            <a:rect r="r" b="b" t="t" l="l"/>
            <a:pathLst>
              <a:path h="547769" w="587276">
                <a:moveTo>
                  <a:pt x="0" y="0"/>
                </a:moveTo>
                <a:lnTo>
                  <a:pt x="587276" y="0"/>
                </a:lnTo>
                <a:lnTo>
                  <a:pt x="587276" y="547769"/>
                </a:lnTo>
                <a:lnTo>
                  <a:pt x="0" y="54776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descr="pixelated arrow pointing upwards"/>
          <p:cNvSpPr/>
          <p:nvPr/>
        </p:nvSpPr>
        <p:spPr>
          <a:xfrm flipH="false" flipV="false" rot="0">
            <a:off x="9939918" y="697028"/>
            <a:ext cx="548836" cy="587276"/>
          </a:xfrm>
          <a:custGeom>
            <a:avLst/>
            <a:gdLst/>
            <a:ahLst/>
            <a:cxnLst/>
            <a:rect r="r" b="b" t="t" l="l"/>
            <a:pathLst>
              <a:path h="587276" w="548836">
                <a:moveTo>
                  <a:pt x="0" y="0"/>
                </a:moveTo>
                <a:lnTo>
                  <a:pt x="548836" y="0"/>
                </a:lnTo>
                <a:lnTo>
                  <a:pt x="548836" y="587276"/>
                </a:lnTo>
                <a:lnTo>
                  <a:pt x="0" y="587276"/>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4" id="14" descr="pixelated arrow pointing to the right"/>
          <p:cNvSpPr/>
          <p:nvPr/>
        </p:nvSpPr>
        <p:spPr>
          <a:xfrm flipH="false" flipV="false" rot="0">
            <a:off x="10735167" y="716781"/>
            <a:ext cx="587276" cy="547769"/>
          </a:xfrm>
          <a:custGeom>
            <a:avLst/>
            <a:gdLst/>
            <a:ahLst/>
            <a:cxnLst/>
            <a:rect r="r" b="b" t="t" l="l"/>
            <a:pathLst>
              <a:path h="547769" w="587276">
                <a:moveTo>
                  <a:pt x="0" y="0"/>
                </a:moveTo>
                <a:lnTo>
                  <a:pt x="587277" y="0"/>
                </a:lnTo>
                <a:lnTo>
                  <a:pt x="587277" y="547769"/>
                </a:lnTo>
                <a:lnTo>
                  <a:pt x="0" y="547769"/>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5" id="15" descr="pixelated flower bush"/>
          <p:cNvSpPr/>
          <p:nvPr/>
        </p:nvSpPr>
        <p:spPr>
          <a:xfrm flipH="false" flipV="false" rot="0">
            <a:off x="-337725" y="8857429"/>
            <a:ext cx="2913900" cy="847680"/>
          </a:xfrm>
          <a:custGeom>
            <a:avLst/>
            <a:gdLst/>
            <a:ahLst/>
            <a:cxnLst/>
            <a:rect r="r" b="b" t="t" l="l"/>
            <a:pathLst>
              <a:path h="847680" w="2913900">
                <a:moveTo>
                  <a:pt x="0" y="0"/>
                </a:moveTo>
                <a:lnTo>
                  <a:pt x="2913900" y="0"/>
                </a:lnTo>
                <a:lnTo>
                  <a:pt x="2913900" y="847680"/>
                </a:lnTo>
                <a:lnTo>
                  <a:pt x="0" y="8476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descr="pixelated flower bush"/>
          <p:cNvSpPr/>
          <p:nvPr/>
        </p:nvSpPr>
        <p:spPr>
          <a:xfrm flipH="false" flipV="false" rot="0">
            <a:off x="1992632" y="8857429"/>
            <a:ext cx="2913900" cy="847680"/>
          </a:xfrm>
          <a:custGeom>
            <a:avLst/>
            <a:gdLst/>
            <a:ahLst/>
            <a:cxnLst/>
            <a:rect r="r" b="b" t="t" l="l"/>
            <a:pathLst>
              <a:path h="847680" w="2913900">
                <a:moveTo>
                  <a:pt x="0" y="0"/>
                </a:moveTo>
                <a:lnTo>
                  <a:pt x="2913900" y="0"/>
                </a:lnTo>
                <a:lnTo>
                  <a:pt x="2913900" y="847680"/>
                </a:lnTo>
                <a:lnTo>
                  <a:pt x="0" y="8476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7" id="17" descr="pixelated trophy"/>
          <p:cNvSpPr/>
          <p:nvPr/>
        </p:nvSpPr>
        <p:spPr>
          <a:xfrm flipH="false" flipV="false" rot="0">
            <a:off x="8467052" y="736535"/>
            <a:ext cx="702268" cy="547769"/>
          </a:xfrm>
          <a:custGeom>
            <a:avLst/>
            <a:gdLst/>
            <a:ahLst/>
            <a:cxnLst/>
            <a:rect r="r" b="b" t="t" l="l"/>
            <a:pathLst>
              <a:path h="547769" w="702268">
                <a:moveTo>
                  <a:pt x="0" y="0"/>
                </a:moveTo>
                <a:lnTo>
                  <a:pt x="702268" y="0"/>
                </a:lnTo>
                <a:lnTo>
                  <a:pt x="702268" y="547769"/>
                </a:lnTo>
                <a:lnTo>
                  <a:pt x="0" y="547769"/>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18" id="18"/>
          <p:cNvSpPr txBox="true"/>
          <p:nvPr/>
        </p:nvSpPr>
        <p:spPr>
          <a:xfrm rot="0">
            <a:off x="1732447" y="2985241"/>
            <a:ext cx="14171477" cy="1428349"/>
          </a:xfrm>
          <a:prstGeom prst="rect">
            <a:avLst/>
          </a:prstGeom>
        </p:spPr>
        <p:txBody>
          <a:bodyPr anchor="t" rtlCol="false" tIns="0" lIns="0" bIns="0" rIns="0">
            <a:spAutoFit/>
          </a:bodyPr>
          <a:lstStyle/>
          <a:p>
            <a:pPr algn="ctr">
              <a:lnSpc>
                <a:spcPts val="10499"/>
              </a:lnSpc>
            </a:pPr>
            <a:r>
              <a:rPr lang="en-US" sz="9374">
                <a:solidFill>
                  <a:srgbClr val="FF63D8"/>
                </a:solidFill>
                <a:latin typeface="Arcade Gamer"/>
                <a:ea typeface="Arcade Gamer"/>
                <a:cs typeface="Arcade Gamer"/>
                <a:sym typeface="Arcade Gamer"/>
              </a:rPr>
              <a:t>CALCULUS</a:t>
            </a:r>
          </a:p>
        </p:txBody>
      </p:sp>
      <p:pic>
        <p:nvPicPr>
          <p:cNvPr name="Picture 19" id="19" descr="pixelated star slightly bouncing"/>
          <p:cNvPicPr>
            <a:picLocks noChangeAspect="true"/>
          </p:cNvPicPr>
          <p:nvPr/>
        </p:nvPicPr>
        <p:blipFill>
          <a:blip r:embed="rId22"/>
          <a:srcRect l="0" t="0" r="0" b="0"/>
          <a:stretch>
            <a:fillRect/>
          </a:stretch>
        </p:blipFill>
        <p:spPr>
          <a:xfrm flipH="false" flipV="false" rot="0">
            <a:off x="2719050" y="2222014"/>
            <a:ext cx="517579" cy="539145"/>
          </a:xfrm>
          <a:prstGeom prst="rect">
            <a:avLst/>
          </a:prstGeom>
        </p:spPr>
      </p:pic>
      <p:pic>
        <p:nvPicPr>
          <p:cNvPr name="Picture 20" id="20" descr="pixelated star slightly bouncing"/>
          <p:cNvPicPr>
            <a:picLocks noChangeAspect="true"/>
          </p:cNvPicPr>
          <p:nvPr/>
        </p:nvPicPr>
        <p:blipFill>
          <a:blip r:embed="rId22"/>
          <a:srcRect l="0" t="0" r="0" b="0"/>
          <a:stretch>
            <a:fillRect/>
          </a:stretch>
        </p:blipFill>
        <p:spPr>
          <a:xfrm flipH="false" flipV="false" rot="0">
            <a:off x="15104488" y="2491586"/>
            <a:ext cx="517579" cy="539145"/>
          </a:xfrm>
          <a:prstGeom prst="rect">
            <a:avLst/>
          </a:prstGeom>
        </p:spPr>
      </p:pic>
      <p:sp>
        <p:nvSpPr>
          <p:cNvPr name="Freeform 21" id="21" descr="pixelated brick wall segment"/>
          <p:cNvSpPr/>
          <p:nvPr/>
        </p:nvSpPr>
        <p:spPr>
          <a:xfrm flipH="false" flipV="false" rot="0">
            <a:off x="1028700" y="4647198"/>
            <a:ext cx="843782" cy="662098"/>
          </a:xfrm>
          <a:custGeom>
            <a:avLst/>
            <a:gdLst/>
            <a:ahLst/>
            <a:cxnLst/>
            <a:rect r="r" b="b" t="t" l="l"/>
            <a:pathLst>
              <a:path h="662098" w="843782">
                <a:moveTo>
                  <a:pt x="0" y="0"/>
                </a:moveTo>
                <a:lnTo>
                  <a:pt x="843782" y="0"/>
                </a:lnTo>
                <a:lnTo>
                  <a:pt x="843782" y="662098"/>
                </a:lnTo>
                <a:lnTo>
                  <a:pt x="0" y="662098"/>
                </a:lnTo>
                <a:lnTo>
                  <a:pt x="0" y="0"/>
                </a:lnTo>
                <a:close/>
              </a:path>
            </a:pathLst>
          </a:custGeom>
          <a:blipFill>
            <a:blip r:embed="rId23">
              <a:extLst>
                <a:ext uri="{96DAC541-7B7A-43D3-8B79-37D633B846F1}">
                  <asvg:svgBlip xmlns:asvg="http://schemas.microsoft.com/office/drawing/2016/SVG/main" r:embed="rId24"/>
                </a:ext>
              </a:extLst>
            </a:blip>
            <a:stretch>
              <a:fillRect l="0" t="0" r="-419968" b="0"/>
            </a:stretch>
          </a:blipFill>
        </p:spPr>
      </p:sp>
      <p:sp>
        <p:nvSpPr>
          <p:cNvPr name="Freeform 22" id="22" descr="pixelated brick wall segment"/>
          <p:cNvSpPr/>
          <p:nvPr/>
        </p:nvSpPr>
        <p:spPr>
          <a:xfrm flipH="false" flipV="false" rot="0">
            <a:off x="16415518" y="4647198"/>
            <a:ext cx="843782" cy="662098"/>
          </a:xfrm>
          <a:custGeom>
            <a:avLst/>
            <a:gdLst/>
            <a:ahLst/>
            <a:cxnLst/>
            <a:rect r="r" b="b" t="t" l="l"/>
            <a:pathLst>
              <a:path h="662098" w="843782">
                <a:moveTo>
                  <a:pt x="0" y="0"/>
                </a:moveTo>
                <a:lnTo>
                  <a:pt x="843782" y="0"/>
                </a:lnTo>
                <a:lnTo>
                  <a:pt x="843782" y="662098"/>
                </a:lnTo>
                <a:lnTo>
                  <a:pt x="0" y="662098"/>
                </a:lnTo>
                <a:lnTo>
                  <a:pt x="0" y="0"/>
                </a:lnTo>
                <a:close/>
              </a:path>
            </a:pathLst>
          </a:custGeom>
          <a:blipFill>
            <a:blip r:embed="rId23">
              <a:extLst>
                <a:ext uri="{96DAC541-7B7A-43D3-8B79-37D633B846F1}">
                  <asvg:svgBlip xmlns:asvg="http://schemas.microsoft.com/office/drawing/2016/SVG/main" r:embed="rId24"/>
                </a:ext>
              </a:extLst>
            </a:blip>
            <a:stretch>
              <a:fillRect l="0" t="0" r="-419968" b="0"/>
            </a:stretch>
          </a:blipFill>
        </p:spPr>
      </p:sp>
      <p:sp>
        <p:nvSpPr>
          <p:cNvPr name="Freeform 23" id="23" descr="pixelated question mark"/>
          <p:cNvSpPr/>
          <p:nvPr/>
        </p:nvSpPr>
        <p:spPr>
          <a:xfrm flipH="false" flipV="false" rot="0">
            <a:off x="1229204" y="4701514"/>
            <a:ext cx="442773" cy="553467"/>
          </a:xfrm>
          <a:custGeom>
            <a:avLst/>
            <a:gdLst/>
            <a:ahLst/>
            <a:cxnLst/>
            <a:rect r="r" b="b" t="t" l="l"/>
            <a:pathLst>
              <a:path h="553467" w="442773">
                <a:moveTo>
                  <a:pt x="0" y="0"/>
                </a:moveTo>
                <a:lnTo>
                  <a:pt x="442773" y="0"/>
                </a:lnTo>
                <a:lnTo>
                  <a:pt x="442773" y="553466"/>
                </a:lnTo>
                <a:lnTo>
                  <a:pt x="0" y="55346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24" id="24" descr="pixelated brick wall segment"/>
          <p:cNvSpPr/>
          <p:nvPr/>
        </p:nvSpPr>
        <p:spPr>
          <a:xfrm flipH="false" flipV="false" rot="0">
            <a:off x="16616700" y="4701514"/>
            <a:ext cx="442773" cy="553467"/>
          </a:xfrm>
          <a:custGeom>
            <a:avLst/>
            <a:gdLst/>
            <a:ahLst/>
            <a:cxnLst/>
            <a:rect r="r" b="b" t="t" l="l"/>
            <a:pathLst>
              <a:path h="553467" w="442773">
                <a:moveTo>
                  <a:pt x="0" y="0"/>
                </a:moveTo>
                <a:lnTo>
                  <a:pt x="442774" y="0"/>
                </a:lnTo>
                <a:lnTo>
                  <a:pt x="442774" y="553466"/>
                </a:lnTo>
                <a:lnTo>
                  <a:pt x="0" y="55346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grpSp>
        <p:nvGrpSpPr>
          <p:cNvPr name="Group 25" id="25"/>
          <p:cNvGrpSpPr/>
          <p:nvPr/>
        </p:nvGrpSpPr>
        <p:grpSpPr>
          <a:xfrm rot="0">
            <a:off x="688057" y="429137"/>
            <a:ext cx="862336" cy="327111"/>
            <a:chOff x="0" y="0"/>
            <a:chExt cx="1149782" cy="436147"/>
          </a:xfrm>
        </p:grpSpPr>
        <p:sp>
          <p:nvSpPr>
            <p:cNvPr name="TextBox 26" id="26"/>
            <p:cNvSpPr txBox="true"/>
            <p:nvPr/>
          </p:nvSpPr>
          <p:spPr>
            <a:xfrm rot="0">
              <a:off x="367030" y="-9525"/>
              <a:ext cx="782752" cy="445672"/>
            </a:xfrm>
            <a:prstGeom prst="rect">
              <a:avLst/>
            </a:prstGeom>
          </p:spPr>
          <p:txBody>
            <a:bodyPr anchor="t" rtlCol="false" tIns="0" lIns="0" bIns="0" rIns="0">
              <a:spAutoFit/>
            </a:bodyPr>
            <a:lstStyle/>
            <a:p>
              <a:pPr algn="ctr">
                <a:lnSpc>
                  <a:spcPts val="2463"/>
                </a:lnSpc>
              </a:pPr>
              <a:r>
                <a:rPr lang="en-US" sz="2199">
                  <a:solidFill>
                    <a:srgbClr val="FFFFFF"/>
                  </a:solidFill>
                  <a:latin typeface="Arcade Gamer"/>
                  <a:ea typeface="Arcade Gamer"/>
                  <a:cs typeface="Arcade Gamer"/>
                  <a:sym typeface="Arcade Gamer"/>
                </a:rPr>
                <a:t>5</a:t>
              </a:r>
            </a:p>
          </p:txBody>
        </p:sp>
        <p:sp>
          <p:nvSpPr>
            <p:cNvPr name="Freeform 27" id="27"/>
            <p:cNvSpPr/>
            <p:nvPr/>
          </p:nvSpPr>
          <p:spPr>
            <a:xfrm flipH="false" flipV="false" rot="0">
              <a:off x="0" y="20313"/>
              <a:ext cx="367030" cy="332329"/>
            </a:xfrm>
            <a:custGeom>
              <a:avLst/>
              <a:gdLst/>
              <a:ahLst/>
              <a:cxnLst/>
              <a:rect r="r" b="b" t="t" l="l"/>
              <a:pathLst>
                <a:path h="332329" w="367030">
                  <a:moveTo>
                    <a:pt x="0" y="0"/>
                  </a:moveTo>
                  <a:lnTo>
                    <a:pt x="367030" y="0"/>
                  </a:lnTo>
                  <a:lnTo>
                    <a:pt x="367030" y="332329"/>
                  </a:lnTo>
                  <a:lnTo>
                    <a:pt x="0" y="33232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grpSp>
      <p:pic>
        <p:nvPicPr>
          <p:cNvPr name="Picture 28" id="28" descr="pixelated book slightly bouncing"/>
          <p:cNvPicPr>
            <a:picLocks noChangeAspect="true"/>
          </p:cNvPicPr>
          <p:nvPr/>
        </p:nvPicPr>
        <p:blipFill>
          <a:blip r:embed="rId29"/>
          <a:srcRect l="0" t="0" r="0" b="0"/>
          <a:stretch>
            <a:fillRect/>
          </a:stretch>
        </p:blipFill>
        <p:spPr>
          <a:xfrm flipH="false" flipV="false" rot="0">
            <a:off x="13688161" y="6464868"/>
            <a:ext cx="927135" cy="1188965"/>
          </a:xfrm>
          <a:prstGeom prst="rect">
            <a:avLst/>
          </a:prstGeom>
        </p:spPr>
      </p:pic>
      <p:pic>
        <p:nvPicPr>
          <p:cNvPr name="Picture 29" id="29" descr="pixelated book slightly bouncing"/>
          <p:cNvPicPr>
            <a:picLocks noChangeAspect="true"/>
          </p:cNvPicPr>
          <p:nvPr/>
        </p:nvPicPr>
        <p:blipFill>
          <a:blip r:embed="rId29"/>
          <a:srcRect l="0" t="0" r="0" b="0"/>
          <a:stretch>
            <a:fillRect/>
          </a:stretch>
        </p:blipFill>
        <p:spPr>
          <a:xfrm flipH="false" flipV="false" rot="0">
            <a:off x="2977839" y="6464868"/>
            <a:ext cx="927135" cy="1188965"/>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92985" y="-30963"/>
            <a:ext cx="18473970" cy="10391608"/>
          </a:xfrm>
          <a:custGeom>
            <a:avLst/>
            <a:gdLst/>
            <a:ahLst/>
            <a:cxnLst/>
            <a:rect r="r" b="b" t="t" l="l"/>
            <a:pathLst>
              <a:path h="10391608" w="18473970">
                <a:moveTo>
                  <a:pt x="0" y="0"/>
                </a:moveTo>
                <a:lnTo>
                  <a:pt x="18473970" y="0"/>
                </a:lnTo>
                <a:lnTo>
                  <a:pt x="18473970" y="10391608"/>
                </a:lnTo>
                <a:lnTo>
                  <a:pt x="0" y="10391608"/>
                </a:lnTo>
                <a:lnTo>
                  <a:pt x="0" y="0"/>
                </a:lnTo>
                <a:close/>
              </a:path>
            </a:pathLst>
          </a:custGeom>
          <a:blipFill>
            <a:blip r:embed="rId2">
              <a:alphaModFix amt="14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3055411"/>
            <a:ext cx="15016002" cy="6153535"/>
            <a:chOff x="0" y="0"/>
            <a:chExt cx="3954832" cy="1620684"/>
          </a:xfrm>
        </p:grpSpPr>
        <p:sp>
          <p:nvSpPr>
            <p:cNvPr name="Freeform 4" id="4">
              <a:extLst>
                <a:ext uri="{C183D7F6-B498-43B3-948B-1728B52AA6E4}">
                  <adec:decorative xmlns:adec="http://schemas.microsoft.com/office/drawing/2017/decorative" val="1"/>
                </a:ext>
              </a:extLst>
            </p:cNvPr>
            <p:cNvSpPr/>
            <p:nvPr/>
          </p:nvSpPr>
          <p:spPr>
            <a:xfrm flipH="false" flipV="false" rot="0">
              <a:off x="0" y="0"/>
              <a:ext cx="3954832" cy="1620684"/>
            </a:xfrm>
            <a:custGeom>
              <a:avLst/>
              <a:gdLst/>
              <a:ahLst/>
              <a:cxnLst/>
              <a:rect r="r" b="b" t="t" l="l"/>
              <a:pathLst>
                <a:path h="1620684" w="3954832">
                  <a:moveTo>
                    <a:pt x="25263" y="0"/>
                  </a:moveTo>
                  <a:lnTo>
                    <a:pt x="3929569" y="0"/>
                  </a:lnTo>
                  <a:cubicBezTo>
                    <a:pt x="3943521" y="0"/>
                    <a:pt x="3954832" y="11311"/>
                    <a:pt x="3954832" y="25263"/>
                  </a:cubicBezTo>
                  <a:lnTo>
                    <a:pt x="3954832" y="1595421"/>
                  </a:lnTo>
                  <a:cubicBezTo>
                    <a:pt x="3954832" y="1602121"/>
                    <a:pt x="3952170" y="1608547"/>
                    <a:pt x="3947432" y="1613285"/>
                  </a:cubicBezTo>
                  <a:cubicBezTo>
                    <a:pt x="3942695" y="1618022"/>
                    <a:pt x="3936269" y="1620684"/>
                    <a:pt x="3929569" y="1620684"/>
                  </a:cubicBezTo>
                  <a:lnTo>
                    <a:pt x="25263" y="1620684"/>
                  </a:lnTo>
                  <a:cubicBezTo>
                    <a:pt x="11311" y="1620684"/>
                    <a:pt x="0" y="1609373"/>
                    <a:pt x="0" y="1595421"/>
                  </a:cubicBezTo>
                  <a:lnTo>
                    <a:pt x="0" y="25263"/>
                  </a:lnTo>
                  <a:cubicBezTo>
                    <a:pt x="0" y="18563"/>
                    <a:pt x="2662" y="12137"/>
                    <a:pt x="7399" y="7399"/>
                  </a:cubicBezTo>
                  <a:cubicBezTo>
                    <a:pt x="12137" y="2662"/>
                    <a:pt x="18563" y="0"/>
                    <a:pt x="25263" y="0"/>
                  </a:cubicBezTo>
                  <a:close/>
                </a:path>
              </a:pathLst>
            </a:custGeom>
            <a:solidFill>
              <a:srgbClr val="000000"/>
            </a:solidFill>
            <a:ln w="47625" cap="rnd">
              <a:solidFill>
                <a:srgbClr val="21EF80"/>
              </a:solidFill>
              <a:prstDash val="solid"/>
              <a:round/>
            </a:ln>
          </p:spPr>
        </p:sp>
        <p:sp>
          <p:nvSpPr>
            <p:cNvPr name="TextBox 5" id="5"/>
            <p:cNvSpPr txBox="true"/>
            <p:nvPr/>
          </p:nvSpPr>
          <p:spPr>
            <a:xfrm>
              <a:off x="0" y="-57150"/>
              <a:ext cx="3954832" cy="1677834"/>
            </a:xfrm>
            <a:prstGeom prst="rect">
              <a:avLst/>
            </a:prstGeom>
          </p:spPr>
          <p:txBody>
            <a:bodyPr anchor="t" rtlCol="false" tIns="254000" lIns="254000" bIns="254000" rIns="254000"/>
            <a:lstStyle/>
            <a:p>
              <a:pPr algn="l">
                <a:lnSpc>
                  <a:spcPts val="3359"/>
                </a:lnSpc>
              </a:pPr>
            </a:p>
            <a:p>
              <a:pPr algn="l">
                <a:lnSpc>
                  <a:spcPts val="3359"/>
                </a:lnSpc>
              </a:pPr>
              <a:r>
                <a:rPr lang="en-US" sz="2399">
                  <a:solidFill>
                    <a:srgbClr val="FFFFFF"/>
                  </a:solidFill>
                  <a:latin typeface="Disket Mono"/>
                  <a:ea typeface="Disket Mono"/>
                  <a:cs typeface="Disket Mono"/>
                  <a:sym typeface="Disket Mono"/>
                </a:rPr>
                <a:t>    </a:t>
              </a:r>
            </a:p>
            <a:p>
              <a:pPr algn="l">
                <a:lnSpc>
                  <a:spcPts val="3359"/>
                </a:lnSpc>
              </a:pPr>
            </a:p>
          </p:txBody>
        </p:sp>
      </p:grpSp>
      <p:sp>
        <p:nvSpPr>
          <p:cNvPr name="Freeform 6" id="6" descr="pixelated arrow pointing to the left"/>
          <p:cNvSpPr/>
          <p:nvPr/>
        </p:nvSpPr>
        <p:spPr>
          <a:xfrm flipH="true" flipV="false" rot="0">
            <a:off x="1418214" y="3546540"/>
            <a:ext cx="535470" cy="499447"/>
          </a:xfrm>
          <a:custGeom>
            <a:avLst/>
            <a:gdLst/>
            <a:ahLst/>
            <a:cxnLst/>
            <a:rect r="r" b="b" t="t" l="l"/>
            <a:pathLst>
              <a:path h="499447" w="535470">
                <a:moveTo>
                  <a:pt x="535469" y="0"/>
                </a:moveTo>
                <a:lnTo>
                  <a:pt x="0" y="0"/>
                </a:lnTo>
                <a:lnTo>
                  <a:pt x="0" y="499447"/>
                </a:lnTo>
                <a:lnTo>
                  <a:pt x="535469" y="499447"/>
                </a:lnTo>
                <a:lnTo>
                  <a:pt x="53546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descr="pixelated five hearts"/>
          <p:cNvSpPr/>
          <p:nvPr/>
        </p:nvSpPr>
        <p:spPr>
          <a:xfrm flipH="false" flipV="false" rot="0">
            <a:off x="14000181" y="719461"/>
            <a:ext cx="2193866" cy="362985"/>
          </a:xfrm>
          <a:custGeom>
            <a:avLst/>
            <a:gdLst/>
            <a:ahLst/>
            <a:cxnLst/>
            <a:rect r="r" b="b" t="t" l="l"/>
            <a:pathLst>
              <a:path h="362985" w="2193866">
                <a:moveTo>
                  <a:pt x="0" y="0"/>
                </a:moveTo>
                <a:lnTo>
                  <a:pt x="2193866" y="0"/>
                </a:lnTo>
                <a:lnTo>
                  <a:pt x="2193866" y="362985"/>
                </a:lnTo>
                <a:lnTo>
                  <a:pt x="0" y="3629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descr="pixelated Menu button"/>
          <p:cNvSpPr/>
          <p:nvPr/>
        </p:nvSpPr>
        <p:spPr>
          <a:xfrm flipH="false" flipV="false" rot="0">
            <a:off x="1028700" y="668737"/>
            <a:ext cx="1082363" cy="464432"/>
          </a:xfrm>
          <a:custGeom>
            <a:avLst/>
            <a:gdLst/>
            <a:ahLst/>
            <a:cxnLst/>
            <a:rect r="r" b="b" t="t" l="l"/>
            <a:pathLst>
              <a:path h="464432" w="1082363">
                <a:moveTo>
                  <a:pt x="0" y="0"/>
                </a:moveTo>
                <a:lnTo>
                  <a:pt x="1082363" y="0"/>
                </a:lnTo>
                <a:lnTo>
                  <a:pt x="1082363" y="464432"/>
                </a:lnTo>
                <a:lnTo>
                  <a:pt x="0" y="46443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9" id="9"/>
          <p:cNvGrpSpPr/>
          <p:nvPr/>
        </p:nvGrpSpPr>
        <p:grpSpPr>
          <a:xfrm rot="0">
            <a:off x="2689104" y="737377"/>
            <a:ext cx="862336" cy="327111"/>
            <a:chOff x="0" y="0"/>
            <a:chExt cx="1149782" cy="436147"/>
          </a:xfrm>
        </p:grpSpPr>
        <p:sp>
          <p:nvSpPr>
            <p:cNvPr name="TextBox 10" id="10"/>
            <p:cNvSpPr txBox="true"/>
            <p:nvPr/>
          </p:nvSpPr>
          <p:spPr>
            <a:xfrm rot="0">
              <a:off x="367030" y="-9525"/>
              <a:ext cx="782752" cy="445672"/>
            </a:xfrm>
            <a:prstGeom prst="rect">
              <a:avLst/>
            </a:prstGeom>
          </p:spPr>
          <p:txBody>
            <a:bodyPr anchor="t" rtlCol="false" tIns="0" lIns="0" bIns="0" rIns="0">
              <a:spAutoFit/>
            </a:bodyPr>
            <a:lstStyle/>
            <a:p>
              <a:pPr algn="ctr">
                <a:lnSpc>
                  <a:spcPts val="2463"/>
                </a:lnSpc>
              </a:pPr>
              <a:r>
                <a:rPr lang="en-US" sz="2199">
                  <a:solidFill>
                    <a:srgbClr val="FFFFFF"/>
                  </a:solidFill>
                  <a:latin typeface="Arcade Gamer"/>
                  <a:ea typeface="Arcade Gamer"/>
                  <a:cs typeface="Arcade Gamer"/>
                  <a:sym typeface="Arcade Gamer"/>
                </a:rPr>
                <a:t>6</a:t>
              </a:r>
            </a:p>
          </p:txBody>
        </p:sp>
        <p:sp>
          <p:nvSpPr>
            <p:cNvPr name="Freeform 11" id="11"/>
            <p:cNvSpPr/>
            <p:nvPr/>
          </p:nvSpPr>
          <p:spPr>
            <a:xfrm flipH="false" flipV="false" rot="0">
              <a:off x="0" y="20313"/>
              <a:ext cx="367030" cy="332329"/>
            </a:xfrm>
            <a:custGeom>
              <a:avLst/>
              <a:gdLst/>
              <a:ahLst/>
              <a:cxnLst/>
              <a:rect r="r" b="b" t="t" l="l"/>
              <a:pathLst>
                <a:path h="332329" w="367030">
                  <a:moveTo>
                    <a:pt x="0" y="0"/>
                  </a:moveTo>
                  <a:lnTo>
                    <a:pt x="367030" y="0"/>
                  </a:lnTo>
                  <a:lnTo>
                    <a:pt x="367030" y="332329"/>
                  </a:lnTo>
                  <a:lnTo>
                    <a:pt x="0" y="33232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sp>
        <p:nvSpPr>
          <p:cNvPr name="TextBox 12" id="12"/>
          <p:cNvSpPr txBox="true"/>
          <p:nvPr/>
        </p:nvSpPr>
        <p:spPr>
          <a:xfrm rot="0">
            <a:off x="1028700" y="1399225"/>
            <a:ext cx="8632045" cy="1080770"/>
          </a:xfrm>
          <a:prstGeom prst="rect">
            <a:avLst/>
          </a:prstGeom>
        </p:spPr>
        <p:txBody>
          <a:bodyPr anchor="t" rtlCol="false" tIns="0" lIns="0" bIns="0" rIns="0">
            <a:spAutoFit/>
          </a:bodyPr>
          <a:lstStyle/>
          <a:p>
            <a:pPr algn="l">
              <a:lnSpc>
                <a:spcPts val="7839"/>
              </a:lnSpc>
            </a:pPr>
            <a:r>
              <a:rPr lang="en-US" sz="6999">
                <a:solidFill>
                  <a:srgbClr val="FF63D8"/>
                </a:solidFill>
                <a:latin typeface="Arcade Gamer"/>
                <a:ea typeface="Arcade Gamer"/>
                <a:cs typeface="Arcade Gamer"/>
                <a:sym typeface="Arcade Gamer"/>
              </a:rPr>
              <a:t>CALCULUS </a:t>
            </a:r>
          </a:p>
        </p:txBody>
      </p:sp>
      <p:sp>
        <p:nvSpPr>
          <p:cNvPr name="TextBox 13" id="13"/>
          <p:cNvSpPr txBox="true"/>
          <p:nvPr/>
        </p:nvSpPr>
        <p:spPr>
          <a:xfrm rot="0">
            <a:off x="2111063" y="3617858"/>
            <a:ext cx="13696204" cy="1014984"/>
          </a:xfrm>
          <a:prstGeom prst="rect">
            <a:avLst/>
          </a:prstGeom>
        </p:spPr>
        <p:txBody>
          <a:bodyPr anchor="t" rtlCol="false" tIns="0" lIns="0" bIns="0" rIns="0">
            <a:spAutoFit/>
          </a:bodyPr>
          <a:lstStyle/>
          <a:p>
            <a:pPr algn="l">
              <a:lnSpc>
                <a:spcPts val="2688"/>
              </a:lnSpc>
            </a:pPr>
            <a:r>
              <a:rPr lang="en-US" sz="2400">
                <a:solidFill>
                  <a:srgbClr val="FFFFFF"/>
                </a:solidFill>
                <a:latin typeface="Disket Mono"/>
                <a:ea typeface="Disket Mono"/>
                <a:cs typeface="Disket Mono"/>
                <a:sym typeface="Disket Mono"/>
              </a:rPr>
              <a:t>CALCULUS PLAYS A CRITICAL ROLE IN MODERN GAME DEVELOPMENT. IT RANGES FROM SIMULATING REALISTIC MOTION TO CREATING LIFELIKE LIGHTING EFFECTS.</a:t>
            </a:r>
          </a:p>
        </p:txBody>
      </p:sp>
      <p:sp>
        <p:nvSpPr>
          <p:cNvPr name="Freeform 14" id="14" descr="pixelated arrow pointing to the left"/>
          <p:cNvSpPr/>
          <p:nvPr/>
        </p:nvSpPr>
        <p:spPr>
          <a:xfrm flipH="true" flipV="false" rot="0">
            <a:off x="1418214" y="5282519"/>
            <a:ext cx="535470" cy="499447"/>
          </a:xfrm>
          <a:custGeom>
            <a:avLst/>
            <a:gdLst/>
            <a:ahLst/>
            <a:cxnLst/>
            <a:rect r="r" b="b" t="t" l="l"/>
            <a:pathLst>
              <a:path h="499447" w="535470">
                <a:moveTo>
                  <a:pt x="535469" y="0"/>
                </a:moveTo>
                <a:lnTo>
                  <a:pt x="0" y="0"/>
                </a:lnTo>
                <a:lnTo>
                  <a:pt x="0" y="499448"/>
                </a:lnTo>
                <a:lnTo>
                  <a:pt x="535469" y="499448"/>
                </a:lnTo>
                <a:lnTo>
                  <a:pt x="53546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5" id="15"/>
          <p:cNvSpPr txBox="true"/>
          <p:nvPr/>
        </p:nvSpPr>
        <p:spPr>
          <a:xfrm rot="0">
            <a:off x="2111063" y="5362889"/>
            <a:ext cx="13696204" cy="348234"/>
          </a:xfrm>
          <a:prstGeom prst="rect">
            <a:avLst/>
          </a:prstGeom>
        </p:spPr>
        <p:txBody>
          <a:bodyPr anchor="t" rtlCol="false" tIns="0" lIns="0" bIns="0" rIns="0">
            <a:spAutoFit/>
          </a:bodyPr>
          <a:lstStyle/>
          <a:p>
            <a:pPr algn="l">
              <a:lnSpc>
                <a:spcPts val="2688"/>
              </a:lnSpc>
            </a:pPr>
            <a:r>
              <a:rPr lang="en-US" sz="2400">
                <a:solidFill>
                  <a:srgbClr val="FFFFFF"/>
                </a:solidFill>
                <a:latin typeface="Disket Mono"/>
                <a:ea typeface="Disket Mono"/>
                <a:cs typeface="Disket Mono"/>
                <a:sym typeface="Disket Mono"/>
              </a:rPr>
              <a:t>KEY CONCEPTS:</a:t>
            </a:r>
          </a:p>
        </p:txBody>
      </p:sp>
      <p:sp>
        <p:nvSpPr>
          <p:cNvPr name="TextBox 16" id="16"/>
          <p:cNvSpPr txBox="true"/>
          <p:nvPr/>
        </p:nvSpPr>
        <p:spPr>
          <a:xfrm rot="0">
            <a:off x="2111063" y="5930198"/>
            <a:ext cx="13696204" cy="348234"/>
          </a:xfrm>
          <a:prstGeom prst="rect">
            <a:avLst/>
          </a:prstGeom>
        </p:spPr>
        <p:txBody>
          <a:bodyPr anchor="t" rtlCol="false" tIns="0" lIns="0" bIns="0" rIns="0">
            <a:spAutoFit/>
          </a:bodyPr>
          <a:lstStyle/>
          <a:p>
            <a:pPr algn="l">
              <a:lnSpc>
                <a:spcPts val="2688"/>
              </a:lnSpc>
            </a:pPr>
            <a:r>
              <a:rPr lang="en-US" sz="2400">
                <a:solidFill>
                  <a:srgbClr val="FFFFFF"/>
                </a:solidFill>
                <a:latin typeface="Disket Mono"/>
                <a:ea typeface="Disket Mono"/>
                <a:cs typeface="Disket Mono"/>
                <a:sym typeface="Disket Mono"/>
              </a:rPr>
              <a:t>1]DERIVATIVES</a:t>
            </a:r>
          </a:p>
        </p:txBody>
      </p:sp>
      <p:sp>
        <p:nvSpPr>
          <p:cNvPr name="TextBox 17" id="17"/>
          <p:cNvSpPr txBox="true"/>
          <p:nvPr/>
        </p:nvSpPr>
        <p:spPr>
          <a:xfrm rot="0">
            <a:off x="2111063" y="6560467"/>
            <a:ext cx="13696204" cy="348234"/>
          </a:xfrm>
          <a:prstGeom prst="rect">
            <a:avLst/>
          </a:prstGeom>
        </p:spPr>
        <p:txBody>
          <a:bodyPr anchor="t" rtlCol="false" tIns="0" lIns="0" bIns="0" rIns="0">
            <a:spAutoFit/>
          </a:bodyPr>
          <a:lstStyle/>
          <a:p>
            <a:pPr algn="l">
              <a:lnSpc>
                <a:spcPts val="2688"/>
              </a:lnSpc>
            </a:pPr>
            <a:r>
              <a:rPr lang="en-US" sz="2400">
                <a:solidFill>
                  <a:srgbClr val="FFFFFF"/>
                </a:solidFill>
                <a:latin typeface="Disket Mono"/>
                <a:ea typeface="Disket Mono"/>
                <a:cs typeface="Disket Mono"/>
                <a:sym typeface="Disket Mono"/>
              </a:rPr>
              <a:t>2]INTEGRALS</a:t>
            </a:r>
          </a:p>
        </p:txBody>
      </p:sp>
      <p:sp>
        <p:nvSpPr>
          <p:cNvPr name="TextBox 18" id="18"/>
          <p:cNvSpPr txBox="true"/>
          <p:nvPr/>
        </p:nvSpPr>
        <p:spPr>
          <a:xfrm rot="0">
            <a:off x="2111063" y="7638748"/>
            <a:ext cx="13696204" cy="1014984"/>
          </a:xfrm>
          <a:prstGeom prst="rect">
            <a:avLst/>
          </a:prstGeom>
        </p:spPr>
        <p:txBody>
          <a:bodyPr anchor="t" rtlCol="false" tIns="0" lIns="0" bIns="0" rIns="0">
            <a:spAutoFit/>
          </a:bodyPr>
          <a:lstStyle/>
          <a:p>
            <a:pPr algn="l">
              <a:lnSpc>
                <a:spcPts val="2688"/>
              </a:lnSpc>
            </a:pPr>
            <a:r>
              <a:rPr lang="en-US" sz="2400">
                <a:solidFill>
                  <a:srgbClr val="FFFFFF"/>
                </a:solidFill>
                <a:latin typeface="Disket Mono"/>
                <a:ea typeface="Disket Mono"/>
                <a:cs typeface="Disket Mono"/>
                <a:sym typeface="Disket Mono"/>
              </a:rPr>
              <a:t>Academic studies in game physics and graphics show how calculus is essential for simulation and rendering in games.</a:t>
            </a:r>
          </a:p>
          <a:p>
            <a:pPr algn="l">
              <a:lnSpc>
                <a:spcPts val="2688"/>
              </a:lnSpc>
            </a:pPr>
          </a:p>
        </p:txBody>
      </p:sp>
      <p:sp>
        <p:nvSpPr>
          <p:cNvPr name="Freeform 19" id="19" descr="pixelated arrow pointing to the left"/>
          <p:cNvSpPr/>
          <p:nvPr/>
        </p:nvSpPr>
        <p:spPr>
          <a:xfrm flipH="true" flipV="false" rot="0">
            <a:off x="1418214" y="7529340"/>
            <a:ext cx="535470" cy="499447"/>
          </a:xfrm>
          <a:custGeom>
            <a:avLst/>
            <a:gdLst/>
            <a:ahLst/>
            <a:cxnLst/>
            <a:rect r="r" b="b" t="t" l="l"/>
            <a:pathLst>
              <a:path h="499447" w="535470">
                <a:moveTo>
                  <a:pt x="535469" y="0"/>
                </a:moveTo>
                <a:lnTo>
                  <a:pt x="0" y="0"/>
                </a:lnTo>
                <a:lnTo>
                  <a:pt x="0" y="499447"/>
                </a:lnTo>
                <a:lnTo>
                  <a:pt x="535469" y="499447"/>
                </a:lnTo>
                <a:lnTo>
                  <a:pt x="53546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92985" y="-52304"/>
            <a:ext cx="18473970" cy="10391608"/>
          </a:xfrm>
          <a:custGeom>
            <a:avLst/>
            <a:gdLst/>
            <a:ahLst/>
            <a:cxnLst/>
            <a:rect r="r" b="b" t="t" l="l"/>
            <a:pathLst>
              <a:path h="10391608" w="18473970">
                <a:moveTo>
                  <a:pt x="0" y="0"/>
                </a:moveTo>
                <a:lnTo>
                  <a:pt x="18473970" y="0"/>
                </a:lnTo>
                <a:lnTo>
                  <a:pt x="18473970" y="10391608"/>
                </a:lnTo>
                <a:lnTo>
                  <a:pt x="0" y="10391608"/>
                </a:lnTo>
                <a:lnTo>
                  <a:pt x="0" y="0"/>
                </a:lnTo>
                <a:close/>
              </a:path>
            </a:pathLst>
          </a:custGeom>
          <a:blipFill>
            <a:blip r:embed="rId2">
              <a:alphaModFix amt="14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31499" y="2534178"/>
            <a:ext cx="8479622" cy="6724122"/>
            <a:chOff x="0" y="0"/>
            <a:chExt cx="2233316" cy="1770962"/>
          </a:xfrm>
        </p:grpSpPr>
        <p:sp>
          <p:nvSpPr>
            <p:cNvPr name="Freeform 4" id="4">
              <a:extLst>
                <a:ext uri="{C183D7F6-B498-43B3-948B-1728B52AA6E4}">
                  <adec:decorative xmlns:adec="http://schemas.microsoft.com/office/drawing/2017/decorative" val="1"/>
                </a:ext>
              </a:extLst>
            </p:cNvPr>
            <p:cNvSpPr/>
            <p:nvPr/>
          </p:nvSpPr>
          <p:spPr>
            <a:xfrm flipH="false" flipV="false" rot="0">
              <a:off x="0" y="0"/>
              <a:ext cx="2233316" cy="1770962"/>
            </a:xfrm>
            <a:custGeom>
              <a:avLst/>
              <a:gdLst/>
              <a:ahLst/>
              <a:cxnLst/>
              <a:rect r="r" b="b" t="t" l="l"/>
              <a:pathLst>
                <a:path h="1770962" w="2233316">
                  <a:moveTo>
                    <a:pt x="44737" y="0"/>
                  </a:moveTo>
                  <a:lnTo>
                    <a:pt x="2188579" y="0"/>
                  </a:lnTo>
                  <a:cubicBezTo>
                    <a:pt x="2213286" y="0"/>
                    <a:pt x="2233316" y="20030"/>
                    <a:pt x="2233316" y="44737"/>
                  </a:cubicBezTo>
                  <a:lnTo>
                    <a:pt x="2233316" y="1726225"/>
                  </a:lnTo>
                  <a:cubicBezTo>
                    <a:pt x="2233316" y="1750933"/>
                    <a:pt x="2213286" y="1770962"/>
                    <a:pt x="2188579" y="1770962"/>
                  </a:cubicBezTo>
                  <a:lnTo>
                    <a:pt x="44737" y="1770962"/>
                  </a:lnTo>
                  <a:cubicBezTo>
                    <a:pt x="20030" y="1770962"/>
                    <a:pt x="0" y="1750933"/>
                    <a:pt x="0" y="1726225"/>
                  </a:cubicBezTo>
                  <a:lnTo>
                    <a:pt x="0" y="44737"/>
                  </a:lnTo>
                  <a:cubicBezTo>
                    <a:pt x="0" y="20030"/>
                    <a:pt x="20030" y="0"/>
                    <a:pt x="44737" y="0"/>
                  </a:cubicBezTo>
                  <a:close/>
                </a:path>
              </a:pathLst>
            </a:custGeom>
            <a:solidFill>
              <a:srgbClr val="000000"/>
            </a:solidFill>
            <a:ln w="47625" cap="rnd">
              <a:solidFill>
                <a:srgbClr val="21EF80"/>
              </a:solidFill>
              <a:prstDash val="solid"/>
              <a:round/>
            </a:ln>
          </p:spPr>
        </p:sp>
        <p:sp>
          <p:nvSpPr>
            <p:cNvPr name="TextBox 5" id="5"/>
            <p:cNvSpPr txBox="true"/>
            <p:nvPr/>
          </p:nvSpPr>
          <p:spPr>
            <a:xfrm>
              <a:off x="0" y="-57150"/>
              <a:ext cx="2233316" cy="1828112"/>
            </a:xfrm>
            <a:prstGeom prst="rect">
              <a:avLst/>
            </a:prstGeom>
          </p:spPr>
          <p:txBody>
            <a:bodyPr anchor="t" rtlCol="false" tIns="254000" lIns="254000" bIns="254000" rIns="254000"/>
            <a:lstStyle/>
            <a:p>
              <a:pPr algn="l">
                <a:lnSpc>
                  <a:spcPts val="3359"/>
                </a:lnSpc>
              </a:pPr>
            </a:p>
            <a:p>
              <a:pPr algn="l">
                <a:lnSpc>
                  <a:spcPts val="3359"/>
                </a:lnSpc>
              </a:pPr>
              <a:r>
                <a:rPr lang="en-US" sz="2399">
                  <a:solidFill>
                    <a:srgbClr val="FFFFFF"/>
                  </a:solidFill>
                  <a:latin typeface="Disket Mono"/>
                  <a:ea typeface="Disket Mono"/>
                  <a:cs typeface="Disket Mono"/>
                  <a:sym typeface="Disket Mono"/>
                </a:rPr>
                <a:t>     </a:t>
              </a:r>
            </a:p>
            <a:p>
              <a:pPr algn="l">
                <a:lnSpc>
                  <a:spcPts val="3359"/>
                </a:lnSpc>
              </a:pPr>
            </a:p>
          </p:txBody>
        </p:sp>
      </p:grpSp>
      <p:grpSp>
        <p:nvGrpSpPr>
          <p:cNvPr name="Group 6" id="6"/>
          <p:cNvGrpSpPr>
            <a:grpSpLocks noChangeAspect="true"/>
          </p:cNvGrpSpPr>
          <p:nvPr/>
        </p:nvGrpSpPr>
        <p:grpSpPr>
          <a:xfrm rot="0">
            <a:off x="10631600" y="4187031"/>
            <a:ext cx="6679654" cy="4007793"/>
            <a:chOff x="0" y="0"/>
            <a:chExt cx="6350000" cy="3810000"/>
          </a:xfrm>
        </p:grpSpPr>
        <p:sp>
          <p:nvSpPr>
            <p:cNvPr name="Freeform 7" id="7"/>
            <p:cNvSpPr/>
            <p:nvPr/>
          </p:nvSpPr>
          <p:spPr>
            <a:xfrm flipH="false" flipV="false" rot="0">
              <a:off x="0" y="0"/>
              <a:ext cx="6350000" cy="3810000"/>
            </a:xfrm>
            <a:custGeom>
              <a:avLst/>
              <a:gdLst/>
              <a:ahLst/>
              <a:cxnLst/>
              <a:rect r="r" b="b" t="t" l="l"/>
              <a:pathLst>
                <a:path h="3810000" w="6350000">
                  <a:moveTo>
                    <a:pt x="0" y="3175000"/>
                  </a:moveTo>
                  <a:lnTo>
                    <a:pt x="0" y="635000"/>
                  </a:lnTo>
                  <a:cubicBezTo>
                    <a:pt x="0" y="284480"/>
                    <a:pt x="284480" y="0"/>
                    <a:pt x="635000" y="0"/>
                  </a:cubicBezTo>
                  <a:lnTo>
                    <a:pt x="5715000" y="0"/>
                  </a:lnTo>
                  <a:cubicBezTo>
                    <a:pt x="6065520" y="0"/>
                    <a:pt x="6350000" y="284480"/>
                    <a:pt x="6350000" y="635000"/>
                  </a:cubicBezTo>
                  <a:lnTo>
                    <a:pt x="6350000" y="3175000"/>
                  </a:lnTo>
                  <a:cubicBezTo>
                    <a:pt x="6350000" y="3525520"/>
                    <a:pt x="6065520" y="3810000"/>
                    <a:pt x="5715000" y="3810000"/>
                  </a:cubicBezTo>
                  <a:lnTo>
                    <a:pt x="635000" y="3810000"/>
                  </a:lnTo>
                  <a:cubicBezTo>
                    <a:pt x="284480" y="3810000"/>
                    <a:pt x="0" y="3525520"/>
                    <a:pt x="0" y="3175000"/>
                  </a:cubicBezTo>
                  <a:close/>
                </a:path>
              </a:pathLst>
            </a:custGeom>
            <a:blipFill>
              <a:blip r:embed="rId4"/>
              <a:stretch>
                <a:fillRect l="-3333" t="0" r="-3333" b="0"/>
              </a:stretch>
            </a:blipFill>
          </p:spPr>
        </p:sp>
        <p:sp>
          <p:nvSpPr>
            <p:cNvPr name="Freeform 8" id="8"/>
            <p:cNvSpPr/>
            <p:nvPr/>
          </p:nvSpPr>
          <p:spPr>
            <a:xfrm flipH="false" flipV="false" rot="0">
              <a:off x="0" y="0"/>
              <a:ext cx="6350000" cy="3810000"/>
            </a:xfrm>
            <a:custGeom>
              <a:avLst/>
              <a:gdLst/>
              <a:ahLst/>
              <a:cxnLst/>
              <a:rect r="r" b="b" t="t" l="l"/>
              <a:pathLst>
                <a:path h="3810000" w="6350000">
                  <a:moveTo>
                    <a:pt x="5715000" y="19050"/>
                  </a:moveTo>
                  <a:cubicBezTo>
                    <a:pt x="6054090" y="19050"/>
                    <a:pt x="6330950" y="295910"/>
                    <a:pt x="6330950" y="635000"/>
                  </a:cubicBezTo>
                  <a:lnTo>
                    <a:pt x="6330950" y="3175000"/>
                  </a:lnTo>
                  <a:cubicBezTo>
                    <a:pt x="6330950" y="3514090"/>
                    <a:pt x="6054090" y="3790950"/>
                    <a:pt x="5715000" y="3790950"/>
                  </a:cubicBezTo>
                  <a:lnTo>
                    <a:pt x="635000" y="3790950"/>
                  </a:lnTo>
                  <a:cubicBezTo>
                    <a:pt x="295910" y="3790950"/>
                    <a:pt x="19050" y="3514090"/>
                    <a:pt x="19050" y="3175000"/>
                  </a:cubicBezTo>
                  <a:lnTo>
                    <a:pt x="19050" y="635000"/>
                  </a:lnTo>
                  <a:cubicBezTo>
                    <a:pt x="19050" y="295910"/>
                    <a:pt x="295910" y="19050"/>
                    <a:pt x="635000" y="19050"/>
                  </a:cubicBezTo>
                  <a:lnTo>
                    <a:pt x="5715000" y="19050"/>
                  </a:lnTo>
                  <a:moveTo>
                    <a:pt x="5715000" y="0"/>
                  </a:moveTo>
                  <a:lnTo>
                    <a:pt x="635000" y="0"/>
                  </a:lnTo>
                  <a:cubicBezTo>
                    <a:pt x="284480" y="0"/>
                    <a:pt x="0" y="284480"/>
                    <a:pt x="0" y="635000"/>
                  </a:cubicBezTo>
                  <a:lnTo>
                    <a:pt x="0" y="3175000"/>
                  </a:lnTo>
                  <a:cubicBezTo>
                    <a:pt x="0" y="3525520"/>
                    <a:pt x="284480" y="3810000"/>
                    <a:pt x="635000" y="3810000"/>
                  </a:cubicBezTo>
                  <a:lnTo>
                    <a:pt x="5715000" y="3810000"/>
                  </a:lnTo>
                  <a:cubicBezTo>
                    <a:pt x="6065520" y="3810000"/>
                    <a:pt x="6350000" y="3525520"/>
                    <a:pt x="6350000" y="3175000"/>
                  </a:cubicBezTo>
                  <a:lnTo>
                    <a:pt x="6350000" y="635000"/>
                  </a:lnTo>
                  <a:cubicBezTo>
                    <a:pt x="6350000" y="284480"/>
                    <a:pt x="6065520" y="0"/>
                    <a:pt x="5715000" y="0"/>
                  </a:cubicBezTo>
                  <a:lnTo>
                    <a:pt x="5715000" y="0"/>
                  </a:lnTo>
                  <a:close/>
                </a:path>
              </a:pathLst>
            </a:custGeom>
            <a:solidFill>
              <a:srgbClr val="CB34A5"/>
            </a:solidFill>
          </p:spPr>
        </p:sp>
      </p:grpSp>
      <p:sp>
        <p:nvSpPr>
          <p:cNvPr name="Freeform 9" id="9" descr="pixelated arrow pointing to the left"/>
          <p:cNvSpPr/>
          <p:nvPr/>
        </p:nvSpPr>
        <p:spPr>
          <a:xfrm flipH="true" flipV="false" rot="0">
            <a:off x="1186296" y="3157796"/>
            <a:ext cx="541182" cy="504775"/>
          </a:xfrm>
          <a:custGeom>
            <a:avLst/>
            <a:gdLst/>
            <a:ahLst/>
            <a:cxnLst/>
            <a:rect r="r" b="b" t="t" l="l"/>
            <a:pathLst>
              <a:path h="504775" w="541182">
                <a:moveTo>
                  <a:pt x="541182" y="0"/>
                </a:moveTo>
                <a:lnTo>
                  <a:pt x="0" y="0"/>
                </a:lnTo>
                <a:lnTo>
                  <a:pt x="0" y="504774"/>
                </a:lnTo>
                <a:lnTo>
                  <a:pt x="541182" y="504774"/>
                </a:lnTo>
                <a:lnTo>
                  <a:pt x="54118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descr="pixelated five hearts"/>
          <p:cNvSpPr/>
          <p:nvPr/>
        </p:nvSpPr>
        <p:spPr>
          <a:xfrm flipH="false" flipV="false" rot="0">
            <a:off x="14000181" y="719461"/>
            <a:ext cx="2193866" cy="362985"/>
          </a:xfrm>
          <a:custGeom>
            <a:avLst/>
            <a:gdLst/>
            <a:ahLst/>
            <a:cxnLst/>
            <a:rect r="r" b="b" t="t" l="l"/>
            <a:pathLst>
              <a:path h="362985" w="2193866">
                <a:moveTo>
                  <a:pt x="0" y="0"/>
                </a:moveTo>
                <a:lnTo>
                  <a:pt x="2193866" y="0"/>
                </a:lnTo>
                <a:lnTo>
                  <a:pt x="2193866" y="362985"/>
                </a:lnTo>
                <a:lnTo>
                  <a:pt x="0" y="36298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descr="pixelated Menu button"/>
          <p:cNvSpPr/>
          <p:nvPr/>
        </p:nvSpPr>
        <p:spPr>
          <a:xfrm flipH="false" flipV="false" rot="0">
            <a:off x="1028700" y="668737"/>
            <a:ext cx="1082363" cy="464432"/>
          </a:xfrm>
          <a:custGeom>
            <a:avLst/>
            <a:gdLst/>
            <a:ahLst/>
            <a:cxnLst/>
            <a:rect r="r" b="b" t="t" l="l"/>
            <a:pathLst>
              <a:path h="464432" w="1082363">
                <a:moveTo>
                  <a:pt x="0" y="0"/>
                </a:moveTo>
                <a:lnTo>
                  <a:pt x="1082363" y="0"/>
                </a:lnTo>
                <a:lnTo>
                  <a:pt x="1082363" y="464432"/>
                </a:lnTo>
                <a:lnTo>
                  <a:pt x="0" y="46443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descr="pixelated arrow pointing to the left"/>
          <p:cNvSpPr/>
          <p:nvPr/>
        </p:nvSpPr>
        <p:spPr>
          <a:xfrm flipH="true" flipV="false" rot="0">
            <a:off x="1186296" y="6117420"/>
            <a:ext cx="541182" cy="504775"/>
          </a:xfrm>
          <a:custGeom>
            <a:avLst/>
            <a:gdLst/>
            <a:ahLst/>
            <a:cxnLst/>
            <a:rect r="r" b="b" t="t" l="l"/>
            <a:pathLst>
              <a:path h="504775" w="541182">
                <a:moveTo>
                  <a:pt x="541182" y="0"/>
                </a:moveTo>
                <a:lnTo>
                  <a:pt x="0" y="0"/>
                </a:lnTo>
                <a:lnTo>
                  <a:pt x="0" y="504775"/>
                </a:lnTo>
                <a:lnTo>
                  <a:pt x="541182" y="504775"/>
                </a:lnTo>
                <a:lnTo>
                  <a:pt x="541182"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3" id="13"/>
          <p:cNvGrpSpPr/>
          <p:nvPr/>
        </p:nvGrpSpPr>
        <p:grpSpPr>
          <a:xfrm rot="0">
            <a:off x="2689104" y="737377"/>
            <a:ext cx="862336" cy="327111"/>
            <a:chOff x="0" y="0"/>
            <a:chExt cx="1149782" cy="436147"/>
          </a:xfrm>
        </p:grpSpPr>
        <p:sp>
          <p:nvSpPr>
            <p:cNvPr name="TextBox 14" id="14"/>
            <p:cNvSpPr txBox="true"/>
            <p:nvPr/>
          </p:nvSpPr>
          <p:spPr>
            <a:xfrm rot="0">
              <a:off x="367030" y="-9525"/>
              <a:ext cx="782752" cy="445672"/>
            </a:xfrm>
            <a:prstGeom prst="rect">
              <a:avLst/>
            </a:prstGeom>
          </p:spPr>
          <p:txBody>
            <a:bodyPr anchor="t" rtlCol="false" tIns="0" lIns="0" bIns="0" rIns="0">
              <a:spAutoFit/>
            </a:bodyPr>
            <a:lstStyle/>
            <a:p>
              <a:pPr algn="ctr">
                <a:lnSpc>
                  <a:spcPts val="2463"/>
                </a:lnSpc>
              </a:pPr>
              <a:r>
                <a:rPr lang="en-US" sz="2199">
                  <a:solidFill>
                    <a:srgbClr val="FFFFFF"/>
                  </a:solidFill>
                  <a:latin typeface="Arcade Gamer"/>
                  <a:ea typeface="Arcade Gamer"/>
                  <a:cs typeface="Arcade Gamer"/>
                  <a:sym typeface="Arcade Gamer"/>
                </a:rPr>
                <a:t>7</a:t>
              </a:r>
            </a:p>
          </p:txBody>
        </p:sp>
        <p:sp>
          <p:nvSpPr>
            <p:cNvPr name="Freeform 15" id="15"/>
            <p:cNvSpPr/>
            <p:nvPr/>
          </p:nvSpPr>
          <p:spPr>
            <a:xfrm flipH="false" flipV="false" rot="0">
              <a:off x="0" y="20313"/>
              <a:ext cx="367030" cy="332329"/>
            </a:xfrm>
            <a:custGeom>
              <a:avLst/>
              <a:gdLst/>
              <a:ahLst/>
              <a:cxnLst/>
              <a:rect r="r" b="b" t="t" l="l"/>
              <a:pathLst>
                <a:path h="332329" w="367030">
                  <a:moveTo>
                    <a:pt x="0" y="0"/>
                  </a:moveTo>
                  <a:lnTo>
                    <a:pt x="367030" y="0"/>
                  </a:lnTo>
                  <a:lnTo>
                    <a:pt x="367030" y="332329"/>
                  </a:lnTo>
                  <a:lnTo>
                    <a:pt x="0" y="33232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sp>
        <p:nvSpPr>
          <p:cNvPr name="TextBox 16" id="16"/>
          <p:cNvSpPr txBox="true"/>
          <p:nvPr/>
        </p:nvSpPr>
        <p:spPr>
          <a:xfrm rot="0">
            <a:off x="1028700" y="1418275"/>
            <a:ext cx="13224714" cy="622681"/>
          </a:xfrm>
          <a:prstGeom prst="rect">
            <a:avLst/>
          </a:prstGeom>
        </p:spPr>
        <p:txBody>
          <a:bodyPr anchor="t" rtlCol="false" tIns="0" lIns="0" bIns="0" rIns="0">
            <a:spAutoFit/>
          </a:bodyPr>
          <a:lstStyle/>
          <a:p>
            <a:pPr algn="l">
              <a:lnSpc>
                <a:spcPts val="4591"/>
              </a:lnSpc>
            </a:pPr>
            <a:r>
              <a:rPr lang="en-US" sz="4099">
                <a:solidFill>
                  <a:srgbClr val="FF63D8"/>
                </a:solidFill>
                <a:latin typeface="Arcade Gamer"/>
                <a:ea typeface="Arcade Gamer"/>
                <a:cs typeface="Arcade Gamer"/>
                <a:sym typeface="Arcade Gamer"/>
              </a:rPr>
              <a:t>MOTION AND LIGHTING </a:t>
            </a:r>
          </a:p>
        </p:txBody>
      </p:sp>
      <p:sp>
        <p:nvSpPr>
          <p:cNvPr name="TextBox 17" id="17"/>
          <p:cNvSpPr txBox="true"/>
          <p:nvPr/>
        </p:nvSpPr>
        <p:spPr>
          <a:xfrm rot="0">
            <a:off x="1947600" y="6843962"/>
            <a:ext cx="7384805" cy="1681734"/>
          </a:xfrm>
          <a:prstGeom prst="rect">
            <a:avLst/>
          </a:prstGeom>
        </p:spPr>
        <p:txBody>
          <a:bodyPr anchor="t" rtlCol="false" tIns="0" lIns="0" bIns="0" rIns="0">
            <a:spAutoFit/>
          </a:bodyPr>
          <a:lstStyle/>
          <a:p>
            <a:pPr algn="l">
              <a:lnSpc>
                <a:spcPts val="2688"/>
              </a:lnSpc>
            </a:pPr>
            <a:r>
              <a:rPr lang="en-US" sz="2400">
                <a:solidFill>
                  <a:srgbClr val="FFFFFF"/>
                </a:solidFill>
                <a:latin typeface="Disket Mono"/>
                <a:ea typeface="Disket Mono"/>
                <a:cs typeface="Disket Mono"/>
                <a:sym typeface="Disket Mono"/>
              </a:rPr>
              <a:t>1] INTEGRALS SOLVE THE RENDERING EQUATION.</a:t>
            </a:r>
          </a:p>
          <a:p>
            <a:pPr algn="l">
              <a:lnSpc>
                <a:spcPts val="2688"/>
              </a:lnSpc>
            </a:pPr>
          </a:p>
          <a:p>
            <a:pPr algn="l">
              <a:lnSpc>
                <a:spcPts val="2688"/>
              </a:lnSpc>
            </a:pPr>
            <a:r>
              <a:rPr lang="en-US" sz="2400">
                <a:solidFill>
                  <a:srgbClr val="FFFFFF"/>
                </a:solidFill>
                <a:latin typeface="Disket Mono"/>
                <a:ea typeface="Disket Mono"/>
                <a:cs typeface="Disket Mono"/>
                <a:sym typeface="Disket Mono"/>
              </a:rPr>
              <a:t>2]DERIVATIVES COMPUTE SURFACE NORMALS FOR ACCURATE SHADING.</a:t>
            </a:r>
          </a:p>
        </p:txBody>
      </p:sp>
      <p:sp>
        <p:nvSpPr>
          <p:cNvPr name="TextBox 18" id="18"/>
          <p:cNvSpPr txBox="true"/>
          <p:nvPr/>
        </p:nvSpPr>
        <p:spPr>
          <a:xfrm rot="0">
            <a:off x="1947600" y="3240828"/>
            <a:ext cx="8632045" cy="348234"/>
          </a:xfrm>
          <a:prstGeom prst="rect">
            <a:avLst/>
          </a:prstGeom>
        </p:spPr>
        <p:txBody>
          <a:bodyPr anchor="t" rtlCol="false" tIns="0" lIns="0" bIns="0" rIns="0">
            <a:spAutoFit/>
          </a:bodyPr>
          <a:lstStyle/>
          <a:p>
            <a:pPr algn="l">
              <a:lnSpc>
                <a:spcPts val="2688"/>
              </a:lnSpc>
            </a:pPr>
            <a:r>
              <a:rPr lang="en-US" sz="2400">
                <a:solidFill>
                  <a:srgbClr val="FFFFFF"/>
                </a:solidFill>
                <a:latin typeface="Disket Mono"/>
                <a:ea typeface="Disket Mono"/>
                <a:cs typeface="Disket Mono"/>
                <a:sym typeface="Disket Mono"/>
              </a:rPr>
              <a:t>MOTION SIMULATION:</a:t>
            </a:r>
          </a:p>
        </p:txBody>
      </p:sp>
      <p:sp>
        <p:nvSpPr>
          <p:cNvPr name="TextBox 19" id="19"/>
          <p:cNvSpPr txBox="true"/>
          <p:nvPr/>
        </p:nvSpPr>
        <p:spPr>
          <a:xfrm rot="0">
            <a:off x="1947600" y="3748661"/>
            <a:ext cx="6864533" cy="2015109"/>
          </a:xfrm>
          <a:prstGeom prst="rect">
            <a:avLst/>
          </a:prstGeom>
        </p:spPr>
        <p:txBody>
          <a:bodyPr anchor="t" rtlCol="false" tIns="0" lIns="0" bIns="0" rIns="0">
            <a:spAutoFit/>
          </a:bodyPr>
          <a:lstStyle/>
          <a:p>
            <a:pPr algn="l">
              <a:lnSpc>
                <a:spcPts val="2688"/>
              </a:lnSpc>
            </a:pPr>
            <a:r>
              <a:rPr lang="en-US" sz="2400">
                <a:solidFill>
                  <a:srgbClr val="FFFFFF"/>
                </a:solidFill>
                <a:latin typeface="Disket Mono"/>
                <a:ea typeface="Disket Mono"/>
                <a:cs typeface="Disket Mono"/>
                <a:sym typeface="Disket Mono"/>
              </a:rPr>
              <a:t>1] DERIVATIVES CALCULATES CHANGE IN MOTION</a:t>
            </a:r>
          </a:p>
          <a:p>
            <a:pPr algn="l">
              <a:lnSpc>
                <a:spcPts val="2688"/>
              </a:lnSpc>
            </a:pPr>
          </a:p>
          <a:p>
            <a:pPr algn="l">
              <a:lnSpc>
                <a:spcPts val="2688"/>
              </a:lnSpc>
            </a:pPr>
            <a:r>
              <a:rPr lang="en-US" sz="2400">
                <a:solidFill>
                  <a:srgbClr val="FFFFFF"/>
                </a:solidFill>
                <a:latin typeface="Disket Mono"/>
                <a:ea typeface="Disket Mono"/>
                <a:cs typeface="Disket Mono"/>
                <a:sym typeface="Disket Mono"/>
              </a:rPr>
              <a:t>2] NUMERICAL INTEGRATION UPDATES POSITIONS FRAME-BY-FRAME.</a:t>
            </a:r>
          </a:p>
          <a:p>
            <a:pPr algn="l">
              <a:lnSpc>
                <a:spcPts val="2688"/>
              </a:lnSpc>
            </a:pPr>
          </a:p>
        </p:txBody>
      </p:sp>
      <p:sp>
        <p:nvSpPr>
          <p:cNvPr name="TextBox 20" id="20"/>
          <p:cNvSpPr txBox="true"/>
          <p:nvPr/>
        </p:nvSpPr>
        <p:spPr>
          <a:xfrm rot="0">
            <a:off x="1947600" y="6200453"/>
            <a:ext cx="8632045" cy="348234"/>
          </a:xfrm>
          <a:prstGeom prst="rect">
            <a:avLst/>
          </a:prstGeom>
        </p:spPr>
        <p:txBody>
          <a:bodyPr anchor="t" rtlCol="false" tIns="0" lIns="0" bIns="0" rIns="0">
            <a:spAutoFit/>
          </a:bodyPr>
          <a:lstStyle/>
          <a:p>
            <a:pPr algn="l">
              <a:lnSpc>
                <a:spcPts val="2688"/>
              </a:lnSpc>
            </a:pPr>
            <a:r>
              <a:rPr lang="en-US" sz="2400">
                <a:solidFill>
                  <a:srgbClr val="FFFFFF"/>
                </a:solidFill>
                <a:latin typeface="Disket Mono"/>
                <a:ea typeface="Disket Mono"/>
                <a:cs typeface="Disket Mono"/>
                <a:sym typeface="Disket Mono"/>
              </a:rPr>
              <a:t>LIGHTING AND RAY TRACING:</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92985" y="-30963"/>
            <a:ext cx="18473970" cy="10391608"/>
          </a:xfrm>
          <a:custGeom>
            <a:avLst/>
            <a:gdLst/>
            <a:ahLst/>
            <a:cxnLst/>
            <a:rect r="r" b="b" t="t" l="l"/>
            <a:pathLst>
              <a:path h="10391608" w="18473970">
                <a:moveTo>
                  <a:pt x="0" y="0"/>
                </a:moveTo>
                <a:lnTo>
                  <a:pt x="18473970" y="0"/>
                </a:lnTo>
                <a:lnTo>
                  <a:pt x="18473970" y="10391608"/>
                </a:lnTo>
                <a:lnTo>
                  <a:pt x="0" y="10391608"/>
                </a:lnTo>
                <a:lnTo>
                  <a:pt x="0" y="0"/>
                </a:lnTo>
                <a:close/>
              </a:path>
            </a:pathLst>
          </a:custGeom>
          <a:blipFill>
            <a:blip r:embed="rId2">
              <a:alphaModFix amt="14000"/>
              <a:extLst>
                <a:ext uri="{96DAC541-7B7A-43D3-8B79-37D633B846F1}">
                  <asvg:svgBlip xmlns:asvg="http://schemas.microsoft.com/office/drawing/2016/SVG/main" r:embed="rId3"/>
                </a:ext>
              </a:extLst>
            </a:blip>
            <a:stretch>
              <a:fillRect l="0" t="0" r="0" b="0"/>
            </a:stretch>
          </a:blipFill>
        </p:spPr>
      </p:sp>
      <p:sp>
        <p:nvSpPr>
          <p:cNvPr name="Freeform 3" id="3" descr="pixelated cafe storefront"/>
          <p:cNvSpPr/>
          <p:nvPr/>
        </p:nvSpPr>
        <p:spPr>
          <a:xfrm flipH="false" flipV="false" rot="0">
            <a:off x="7002032" y="6114605"/>
            <a:ext cx="3590504" cy="3590504"/>
          </a:xfrm>
          <a:custGeom>
            <a:avLst/>
            <a:gdLst/>
            <a:ahLst/>
            <a:cxnLst/>
            <a:rect r="r" b="b" t="t" l="l"/>
            <a:pathLst>
              <a:path h="3590504" w="3590504">
                <a:moveTo>
                  <a:pt x="0" y="0"/>
                </a:moveTo>
                <a:lnTo>
                  <a:pt x="3590504" y="0"/>
                </a:lnTo>
                <a:lnTo>
                  <a:pt x="3590504" y="3590504"/>
                </a:lnTo>
                <a:lnTo>
                  <a:pt x="0" y="35905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0" y="9705109"/>
            <a:ext cx="18288000" cy="1163782"/>
            <a:chOff x="0" y="0"/>
            <a:chExt cx="24384000" cy="1551709"/>
          </a:xfrm>
        </p:grpSpPr>
        <p:sp>
          <p:nvSpPr>
            <p:cNvPr name="Freeform 5" id="5"/>
            <p:cNvSpPr/>
            <p:nvPr/>
          </p:nvSpPr>
          <p:spPr>
            <a:xfrm flipH="false" flipV="false" rot="0">
              <a:off x="0" y="0"/>
              <a:ext cx="8128000" cy="1551709"/>
            </a:xfrm>
            <a:custGeom>
              <a:avLst/>
              <a:gdLst/>
              <a:ahLst/>
              <a:cxnLst/>
              <a:rect r="r" b="b" t="t" l="l"/>
              <a:pathLst>
                <a:path h="1551709" w="8128000">
                  <a:moveTo>
                    <a:pt x="0" y="0"/>
                  </a:moveTo>
                  <a:lnTo>
                    <a:pt x="8128000" y="0"/>
                  </a:lnTo>
                  <a:lnTo>
                    <a:pt x="8128000" y="1551709"/>
                  </a:lnTo>
                  <a:lnTo>
                    <a:pt x="0" y="15517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8128000" y="0"/>
              <a:ext cx="8128000" cy="1551709"/>
            </a:xfrm>
            <a:custGeom>
              <a:avLst/>
              <a:gdLst/>
              <a:ahLst/>
              <a:cxnLst/>
              <a:rect r="r" b="b" t="t" l="l"/>
              <a:pathLst>
                <a:path h="1551709" w="8128000">
                  <a:moveTo>
                    <a:pt x="0" y="0"/>
                  </a:moveTo>
                  <a:lnTo>
                    <a:pt x="8128000" y="0"/>
                  </a:lnTo>
                  <a:lnTo>
                    <a:pt x="8128000" y="1551709"/>
                  </a:lnTo>
                  <a:lnTo>
                    <a:pt x="0" y="15517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6256000" y="0"/>
              <a:ext cx="8128000" cy="1551709"/>
            </a:xfrm>
            <a:custGeom>
              <a:avLst/>
              <a:gdLst/>
              <a:ahLst/>
              <a:cxnLst/>
              <a:rect r="r" b="b" t="t" l="l"/>
              <a:pathLst>
                <a:path h="1551709" w="8128000">
                  <a:moveTo>
                    <a:pt x="0" y="0"/>
                  </a:moveTo>
                  <a:lnTo>
                    <a:pt x="8128000" y="0"/>
                  </a:lnTo>
                  <a:lnTo>
                    <a:pt x="8128000" y="1551709"/>
                  </a:lnTo>
                  <a:lnTo>
                    <a:pt x="0" y="15517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Freeform 8" id="8" descr="pixelated flower bush"/>
          <p:cNvSpPr/>
          <p:nvPr/>
        </p:nvSpPr>
        <p:spPr>
          <a:xfrm flipH="false" flipV="false" rot="0">
            <a:off x="13381398" y="8857429"/>
            <a:ext cx="2913900" cy="847680"/>
          </a:xfrm>
          <a:custGeom>
            <a:avLst/>
            <a:gdLst/>
            <a:ahLst/>
            <a:cxnLst/>
            <a:rect r="r" b="b" t="t" l="l"/>
            <a:pathLst>
              <a:path h="847680" w="2913900">
                <a:moveTo>
                  <a:pt x="0" y="0"/>
                </a:moveTo>
                <a:lnTo>
                  <a:pt x="2913900" y="0"/>
                </a:lnTo>
                <a:lnTo>
                  <a:pt x="2913900" y="847680"/>
                </a:lnTo>
                <a:lnTo>
                  <a:pt x="0" y="8476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descr="pixelated flower bush"/>
          <p:cNvSpPr/>
          <p:nvPr/>
        </p:nvSpPr>
        <p:spPr>
          <a:xfrm flipH="false" flipV="false" rot="0">
            <a:off x="15808423" y="8857429"/>
            <a:ext cx="2913900" cy="847680"/>
          </a:xfrm>
          <a:custGeom>
            <a:avLst/>
            <a:gdLst/>
            <a:ahLst/>
            <a:cxnLst/>
            <a:rect r="r" b="b" t="t" l="l"/>
            <a:pathLst>
              <a:path h="847680" w="2913900">
                <a:moveTo>
                  <a:pt x="0" y="0"/>
                </a:moveTo>
                <a:lnTo>
                  <a:pt x="2913900" y="0"/>
                </a:lnTo>
                <a:lnTo>
                  <a:pt x="2913900" y="847680"/>
                </a:lnTo>
                <a:lnTo>
                  <a:pt x="0" y="8476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descr="pixelated fire hydrant"/>
          <p:cNvSpPr/>
          <p:nvPr/>
        </p:nvSpPr>
        <p:spPr>
          <a:xfrm flipH="false" flipV="false" rot="0">
            <a:off x="10814350" y="8857429"/>
            <a:ext cx="471618" cy="847680"/>
          </a:xfrm>
          <a:custGeom>
            <a:avLst/>
            <a:gdLst/>
            <a:ahLst/>
            <a:cxnLst/>
            <a:rect r="r" b="b" t="t" l="l"/>
            <a:pathLst>
              <a:path h="847680" w="471618">
                <a:moveTo>
                  <a:pt x="0" y="0"/>
                </a:moveTo>
                <a:lnTo>
                  <a:pt x="471618" y="0"/>
                </a:lnTo>
                <a:lnTo>
                  <a:pt x="471618" y="847680"/>
                </a:lnTo>
                <a:lnTo>
                  <a:pt x="0" y="84768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descr="pixelated arrow pointing downwards"/>
          <p:cNvSpPr/>
          <p:nvPr/>
        </p:nvSpPr>
        <p:spPr>
          <a:xfrm flipH="false" flipV="false" rot="0">
            <a:off x="7151826" y="716781"/>
            <a:ext cx="548836" cy="587276"/>
          </a:xfrm>
          <a:custGeom>
            <a:avLst/>
            <a:gdLst/>
            <a:ahLst/>
            <a:cxnLst/>
            <a:rect r="r" b="b" t="t" l="l"/>
            <a:pathLst>
              <a:path h="587276" w="548836">
                <a:moveTo>
                  <a:pt x="0" y="0"/>
                </a:moveTo>
                <a:lnTo>
                  <a:pt x="548836" y="0"/>
                </a:lnTo>
                <a:lnTo>
                  <a:pt x="548836" y="587277"/>
                </a:lnTo>
                <a:lnTo>
                  <a:pt x="0" y="58727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descr="pixelated arrow pointing to the left"/>
          <p:cNvSpPr/>
          <p:nvPr/>
        </p:nvSpPr>
        <p:spPr>
          <a:xfrm flipH="false" flipV="false" rot="0">
            <a:off x="6272125" y="756289"/>
            <a:ext cx="587276" cy="547769"/>
          </a:xfrm>
          <a:custGeom>
            <a:avLst/>
            <a:gdLst/>
            <a:ahLst/>
            <a:cxnLst/>
            <a:rect r="r" b="b" t="t" l="l"/>
            <a:pathLst>
              <a:path h="547769" w="587276">
                <a:moveTo>
                  <a:pt x="0" y="0"/>
                </a:moveTo>
                <a:lnTo>
                  <a:pt x="587276" y="0"/>
                </a:lnTo>
                <a:lnTo>
                  <a:pt x="587276" y="547769"/>
                </a:lnTo>
                <a:lnTo>
                  <a:pt x="0" y="54776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descr="pixelated arrow pointing upwards"/>
          <p:cNvSpPr/>
          <p:nvPr/>
        </p:nvSpPr>
        <p:spPr>
          <a:xfrm flipH="false" flipV="false" rot="0">
            <a:off x="9939918" y="697028"/>
            <a:ext cx="548836" cy="587276"/>
          </a:xfrm>
          <a:custGeom>
            <a:avLst/>
            <a:gdLst/>
            <a:ahLst/>
            <a:cxnLst/>
            <a:rect r="r" b="b" t="t" l="l"/>
            <a:pathLst>
              <a:path h="587276" w="548836">
                <a:moveTo>
                  <a:pt x="0" y="0"/>
                </a:moveTo>
                <a:lnTo>
                  <a:pt x="548836" y="0"/>
                </a:lnTo>
                <a:lnTo>
                  <a:pt x="548836" y="587276"/>
                </a:lnTo>
                <a:lnTo>
                  <a:pt x="0" y="587276"/>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4" id="14" descr="pixelated arrow pointing to the right"/>
          <p:cNvSpPr/>
          <p:nvPr/>
        </p:nvSpPr>
        <p:spPr>
          <a:xfrm flipH="false" flipV="false" rot="0">
            <a:off x="10735167" y="716781"/>
            <a:ext cx="587276" cy="547769"/>
          </a:xfrm>
          <a:custGeom>
            <a:avLst/>
            <a:gdLst/>
            <a:ahLst/>
            <a:cxnLst/>
            <a:rect r="r" b="b" t="t" l="l"/>
            <a:pathLst>
              <a:path h="547769" w="587276">
                <a:moveTo>
                  <a:pt x="0" y="0"/>
                </a:moveTo>
                <a:lnTo>
                  <a:pt x="587277" y="0"/>
                </a:lnTo>
                <a:lnTo>
                  <a:pt x="587277" y="547769"/>
                </a:lnTo>
                <a:lnTo>
                  <a:pt x="0" y="547769"/>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5" id="15" descr="pixelated flower bush"/>
          <p:cNvSpPr/>
          <p:nvPr/>
        </p:nvSpPr>
        <p:spPr>
          <a:xfrm flipH="false" flipV="false" rot="0">
            <a:off x="-337725" y="8857429"/>
            <a:ext cx="2913900" cy="847680"/>
          </a:xfrm>
          <a:custGeom>
            <a:avLst/>
            <a:gdLst/>
            <a:ahLst/>
            <a:cxnLst/>
            <a:rect r="r" b="b" t="t" l="l"/>
            <a:pathLst>
              <a:path h="847680" w="2913900">
                <a:moveTo>
                  <a:pt x="0" y="0"/>
                </a:moveTo>
                <a:lnTo>
                  <a:pt x="2913900" y="0"/>
                </a:lnTo>
                <a:lnTo>
                  <a:pt x="2913900" y="847680"/>
                </a:lnTo>
                <a:lnTo>
                  <a:pt x="0" y="8476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descr="pixelated flower bush"/>
          <p:cNvSpPr/>
          <p:nvPr/>
        </p:nvSpPr>
        <p:spPr>
          <a:xfrm flipH="false" flipV="false" rot="0">
            <a:off x="1992632" y="8857429"/>
            <a:ext cx="2913900" cy="847680"/>
          </a:xfrm>
          <a:custGeom>
            <a:avLst/>
            <a:gdLst/>
            <a:ahLst/>
            <a:cxnLst/>
            <a:rect r="r" b="b" t="t" l="l"/>
            <a:pathLst>
              <a:path h="847680" w="2913900">
                <a:moveTo>
                  <a:pt x="0" y="0"/>
                </a:moveTo>
                <a:lnTo>
                  <a:pt x="2913900" y="0"/>
                </a:lnTo>
                <a:lnTo>
                  <a:pt x="2913900" y="847680"/>
                </a:lnTo>
                <a:lnTo>
                  <a:pt x="0" y="8476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7" id="17" descr="pixelated trophy"/>
          <p:cNvSpPr/>
          <p:nvPr/>
        </p:nvSpPr>
        <p:spPr>
          <a:xfrm flipH="false" flipV="false" rot="0">
            <a:off x="8467052" y="736535"/>
            <a:ext cx="702268" cy="547769"/>
          </a:xfrm>
          <a:custGeom>
            <a:avLst/>
            <a:gdLst/>
            <a:ahLst/>
            <a:cxnLst/>
            <a:rect r="r" b="b" t="t" l="l"/>
            <a:pathLst>
              <a:path h="547769" w="702268">
                <a:moveTo>
                  <a:pt x="0" y="0"/>
                </a:moveTo>
                <a:lnTo>
                  <a:pt x="702268" y="0"/>
                </a:lnTo>
                <a:lnTo>
                  <a:pt x="702268" y="547769"/>
                </a:lnTo>
                <a:lnTo>
                  <a:pt x="0" y="547769"/>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18" id="18"/>
          <p:cNvSpPr txBox="true"/>
          <p:nvPr/>
        </p:nvSpPr>
        <p:spPr>
          <a:xfrm rot="0">
            <a:off x="2719050" y="3044036"/>
            <a:ext cx="12849901" cy="1296036"/>
          </a:xfrm>
          <a:prstGeom prst="rect">
            <a:avLst/>
          </a:prstGeom>
        </p:spPr>
        <p:txBody>
          <a:bodyPr anchor="t" rtlCol="false" tIns="0" lIns="0" bIns="0" rIns="0">
            <a:spAutoFit/>
          </a:bodyPr>
          <a:lstStyle/>
          <a:p>
            <a:pPr algn="ctr">
              <a:lnSpc>
                <a:spcPts val="9520"/>
              </a:lnSpc>
            </a:pPr>
            <a:r>
              <a:rPr lang="en-US" sz="8500">
                <a:solidFill>
                  <a:srgbClr val="FF63D8"/>
                </a:solidFill>
                <a:latin typeface="Arcade Gamer"/>
                <a:ea typeface="Arcade Gamer"/>
                <a:cs typeface="Arcade Gamer"/>
                <a:sym typeface="Arcade Gamer"/>
              </a:rPr>
              <a:t>FRACTALS</a:t>
            </a:r>
          </a:p>
        </p:txBody>
      </p:sp>
      <p:pic>
        <p:nvPicPr>
          <p:cNvPr name="Picture 19" id="19" descr="pixelated star slightly bouncing"/>
          <p:cNvPicPr>
            <a:picLocks noChangeAspect="true"/>
          </p:cNvPicPr>
          <p:nvPr/>
        </p:nvPicPr>
        <p:blipFill>
          <a:blip r:embed="rId22"/>
          <a:srcRect l="0" t="0" r="0" b="0"/>
          <a:stretch>
            <a:fillRect/>
          </a:stretch>
        </p:blipFill>
        <p:spPr>
          <a:xfrm flipH="false" flipV="false" rot="0">
            <a:off x="2719050" y="2222014"/>
            <a:ext cx="517579" cy="539145"/>
          </a:xfrm>
          <a:prstGeom prst="rect">
            <a:avLst/>
          </a:prstGeom>
        </p:spPr>
      </p:pic>
      <p:pic>
        <p:nvPicPr>
          <p:cNvPr name="Picture 20" id="20" descr="pixelated star slightly bouncing"/>
          <p:cNvPicPr>
            <a:picLocks noChangeAspect="true"/>
          </p:cNvPicPr>
          <p:nvPr/>
        </p:nvPicPr>
        <p:blipFill>
          <a:blip r:embed="rId22"/>
          <a:srcRect l="0" t="0" r="0" b="0"/>
          <a:stretch>
            <a:fillRect/>
          </a:stretch>
        </p:blipFill>
        <p:spPr>
          <a:xfrm flipH="false" flipV="false" rot="0">
            <a:off x="15104488" y="2491586"/>
            <a:ext cx="517579" cy="539145"/>
          </a:xfrm>
          <a:prstGeom prst="rect">
            <a:avLst/>
          </a:prstGeom>
        </p:spPr>
      </p:pic>
      <p:sp>
        <p:nvSpPr>
          <p:cNvPr name="Freeform 21" id="21" descr="pixelated brick wall segment"/>
          <p:cNvSpPr/>
          <p:nvPr/>
        </p:nvSpPr>
        <p:spPr>
          <a:xfrm flipH="false" flipV="false" rot="0">
            <a:off x="1028700" y="4647198"/>
            <a:ext cx="843782" cy="662098"/>
          </a:xfrm>
          <a:custGeom>
            <a:avLst/>
            <a:gdLst/>
            <a:ahLst/>
            <a:cxnLst/>
            <a:rect r="r" b="b" t="t" l="l"/>
            <a:pathLst>
              <a:path h="662098" w="843782">
                <a:moveTo>
                  <a:pt x="0" y="0"/>
                </a:moveTo>
                <a:lnTo>
                  <a:pt x="843782" y="0"/>
                </a:lnTo>
                <a:lnTo>
                  <a:pt x="843782" y="662098"/>
                </a:lnTo>
                <a:lnTo>
                  <a:pt x="0" y="662098"/>
                </a:lnTo>
                <a:lnTo>
                  <a:pt x="0" y="0"/>
                </a:lnTo>
                <a:close/>
              </a:path>
            </a:pathLst>
          </a:custGeom>
          <a:blipFill>
            <a:blip r:embed="rId23">
              <a:extLst>
                <a:ext uri="{96DAC541-7B7A-43D3-8B79-37D633B846F1}">
                  <asvg:svgBlip xmlns:asvg="http://schemas.microsoft.com/office/drawing/2016/SVG/main" r:embed="rId24"/>
                </a:ext>
              </a:extLst>
            </a:blip>
            <a:stretch>
              <a:fillRect l="0" t="0" r="-419968" b="0"/>
            </a:stretch>
          </a:blipFill>
        </p:spPr>
      </p:sp>
      <p:sp>
        <p:nvSpPr>
          <p:cNvPr name="Freeform 22" id="22" descr="pixelated brick wall segment"/>
          <p:cNvSpPr/>
          <p:nvPr/>
        </p:nvSpPr>
        <p:spPr>
          <a:xfrm flipH="false" flipV="false" rot="0">
            <a:off x="14682597" y="6773499"/>
            <a:ext cx="843782" cy="662098"/>
          </a:xfrm>
          <a:custGeom>
            <a:avLst/>
            <a:gdLst/>
            <a:ahLst/>
            <a:cxnLst/>
            <a:rect r="r" b="b" t="t" l="l"/>
            <a:pathLst>
              <a:path h="662098" w="843782">
                <a:moveTo>
                  <a:pt x="0" y="0"/>
                </a:moveTo>
                <a:lnTo>
                  <a:pt x="843782" y="0"/>
                </a:lnTo>
                <a:lnTo>
                  <a:pt x="843782" y="662098"/>
                </a:lnTo>
                <a:lnTo>
                  <a:pt x="0" y="662098"/>
                </a:lnTo>
                <a:lnTo>
                  <a:pt x="0" y="0"/>
                </a:lnTo>
                <a:close/>
              </a:path>
            </a:pathLst>
          </a:custGeom>
          <a:blipFill>
            <a:blip r:embed="rId25">
              <a:extLst>
                <a:ext uri="{96DAC541-7B7A-43D3-8B79-37D633B846F1}">
                  <asvg:svgBlip xmlns:asvg="http://schemas.microsoft.com/office/drawing/2016/SVG/main" r:embed="rId26"/>
                </a:ext>
              </a:extLst>
            </a:blip>
            <a:stretch>
              <a:fillRect l="0" t="0" r="-419968" b="0"/>
            </a:stretch>
          </a:blipFill>
        </p:spPr>
      </p:sp>
      <p:sp>
        <p:nvSpPr>
          <p:cNvPr name="Freeform 23" id="23" descr="pixelated brick wall segment"/>
          <p:cNvSpPr/>
          <p:nvPr/>
        </p:nvSpPr>
        <p:spPr>
          <a:xfrm flipH="false" flipV="false" rot="0">
            <a:off x="16415518" y="4647198"/>
            <a:ext cx="843782" cy="662098"/>
          </a:xfrm>
          <a:custGeom>
            <a:avLst/>
            <a:gdLst/>
            <a:ahLst/>
            <a:cxnLst/>
            <a:rect r="r" b="b" t="t" l="l"/>
            <a:pathLst>
              <a:path h="662098" w="843782">
                <a:moveTo>
                  <a:pt x="0" y="0"/>
                </a:moveTo>
                <a:lnTo>
                  <a:pt x="843782" y="0"/>
                </a:lnTo>
                <a:lnTo>
                  <a:pt x="843782" y="662098"/>
                </a:lnTo>
                <a:lnTo>
                  <a:pt x="0" y="662098"/>
                </a:lnTo>
                <a:lnTo>
                  <a:pt x="0" y="0"/>
                </a:lnTo>
                <a:close/>
              </a:path>
            </a:pathLst>
          </a:custGeom>
          <a:blipFill>
            <a:blip r:embed="rId23">
              <a:extLst>
                <a:ext uri="{96DAC541-7B7A-43D3-8B79-37D633B846F1}">
                  <asvg:svgBlip xmlns:asvg="http://schemas.microsoft.com/office/drawing/2016/SVG/main" r:embed="rId24"/>
                </a:ext>
              </a:extLst>
            </a:blip>
            <a:stretch>
              <a:fillRect l="0" t="0" r="-419968" b="0"/>
            </a:stretch>
          </a:blipFill>
        </p:spPr>
      </p:sp>
      <p:sp>
        <p:nvSpPr>
          <p:cNvPr name="Freeform 24" id="24" descr="pixelated brick wall segment"/>
          <p:cNvSpPr/>
          <p:nvPr/>
        </p:nvSpPr>
        <p:spPr>
          <a:xfrm flipH="false" flipV="false" rot="0">
            <a:off x="14882622" y="6827814"/>
            <a:ext cx="442773" cy="553467"/>
          </a:xfrm>
          <a:custGeom>
            <a:avLst/>
            <a:gdLst/>
            <a:ahLst/>
            <a:cxnLst/>
            <a:rect r="r" b="b" t="t" l="l"/>
            <a:pathLst>
              <a:path h="553467" w="442773">
                <a:moveTo>
                  <a:pt x="0" y="0"/>
                </a:moveTo>
                <a:lnTo>
                  <a:pt x="442774" y="0"/>
                </a:lnTo>
                <a:lnTo>
                  <a:pt x="442774" y="553467"/>
                </a:lnTo>
                <a:lnTo>
                  <a:pt x="0" y="553467"/>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Freeform 25" id="25" descr="pixelated question mark"/>
          <p:cNvSpPr/>
          <p:nvPr/>
        </p:nvSpPr>
        <p:spPr>
          <a:xfrm flipH="false" flipV="false" rot="0">
            <a:off x="1229204" y="4701514"/>
            <a:ext cx="442773" cy="553467"/>
          </a:xfrm>
          <a:custGeom>
            <a:avLst/>
            <a:gdLst/>
            <a:ahLst/>
            <a:cxnLst/>
            <a:rect r="r" b="b" t="t" l="l"/>
            <a:pathLst>
              <a:path h="553467" w="442773">
                <a:moveTo>
                  <a:pt x="0" y="0"/>
                </a:moveTo>
                <a:lnTo>
                  <a:pt x="442773" y="0"/>
                </a:lnTo>
                <a:lnTo>
                  <a:pt x="442773" y="553466"/>
                </a:lnTo>
                <a:lnTo>
                  <a:pt x="0" y="553466"/>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Freeform 26" id="26" descr="pixelated brick wall segment"/>
          <p:cNvSpPr/>
          <p:nvPr/>
        </p:nvSpPr>
        <p:spPr>
          <a:xfrm flipH="false" flipV="false" rot="0">
            <a:off x="16616700" y="4701514"/>
            <a:ext cx="442773" cy="553467"/>
          </a:xfrm>
          <a:custGeom>
            <a:avLst/>
            <a:gdLst/>
            <a:ahLst/>
            <a:cxnLst/>
            <a:rect r="r" b="b" t="t" l="l"/>
            <a:pathLst>
              <a:path h="553467" w="442773">
                <a:moveTo>
                  <a:pt x="0" y="0"/>
                </a:moveTo>
                <a:lnTo>
                  <a:pt x="442774" y="0"/>
                </a:lnTo>
                <a:lnTo>
                  <a:pt x="442774" y="553466"/>
                </a:lnTo>
                <a:lnTo>
                  <a:pt x="0" y="553466"/>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Freeform 27" id="27" descr="pixelated cat"/>
          <p:cNvSpPr/>
          <p:nvPr/>
        </p:nvSpPr>
        <p:spPr>
          <a:xfrm flipH="true" flipV="false" rot="0">
            <a:off x="14621255" y="6205320"/>
            <a:ext cx="966466" cy="568179"/>
          </a:xfrm>
          <a:custGeom>
            <a:avLst/>
            <a:gdLst/>
            <a:ahLst/>
            <a:cxnLst/>
            <a:rect r="r" b="b" t="t" l="l"/>
            <a:pathLst>
              <a:path h="568179" w="966466">
                <a:moveTo>
                  <a:pt x="966466" y="0"/>
                </a:moveTo>
                <a:lnTo>
                  <a:pt x="0" y="0"/>
                </a:lnTo>
                <a:lnTo>
                  <a:pt x="0" y="568179"/>
                </a:lnTo>
                <a:lnTo>
                  <a:pt x="966466" y="568179"/>
                </a:lnTo>
                <a:lnTo>
                  <a:pt x="966466" y="0"/>
                </a:lnTo>
                <a:close/>
              </a:path>
            </a:pathLst>
          </a:custGeom>
          <a:blipFill>
            <a:blip r:embed="rId29">
              <a:extLst>
                <a:ext uri="{96DAC541-7B7A-43D3-8B79-37D633B846F1}">
                  <asvg:svgBlip xmlns:asvg="http://schemas.microsoft.com/office/drawing/2016/SVG/main" r:embed="rId30"/>
                </a:ext>
              </a:extLst>
            </a:blip>
            <a:stretch>
              <a:fillRect l="0" t="0" r="0" b="-10100"/>
            </a:stretch>
          </a:blipFill>
        </p:spPr>
      </p:sp>
      <p:sp>
        <p:nvSpPr>
          <p:cNvPr name="Freeform 28" id="28" descr="pixelated rabbit"/>
          <p:cNvSpPr/>
          <p:nvPr/>
        </p:nvSpPr>
        <p:spPr>
          <a:xfrm flipH="false" flipV="false" rot="0">
            <a:off x="1028700" y="3684108"/>
            <a:ext cx="843782" cy="963090"/>
          </a:xfrm>
          <a:custGeom>
            <a:avLst/>
            <a:gdLst/>
            <a:ahLst/>
            <a:cxnLst/>
            <a:rect r="r" b="b" t="t" l="l"/>
            <a:pathLst>
              <a:path h="963090" w="843782">
                <a:moveTo>
                  <a:pt x="0" y="0"/>
                </a:moveTo>
                <a:lnTo>
                  <a:pt x="843782" y="0"/>
                </a:lnTo>
                <a:lnTo>
                  <a:pt x="843782" y="963090"/>
                </a:lnTo>
                <a:lnTo>
                  <a:pt x="0" y="963090"/>
                </a:lnTo>
                <a:lnTo>
                  <a:pt x="0" y="0"/>
                </a:lnTo>
                <a:close/>
              </a:path>
            </a:pathLst>
          </a:custGeom>
          <a:blipFill>
            <a:blip r:embed="rId31">
              <a:extLst>
                <a:ext uri="{96DAC541-7B7A-43D3-8B79-37D633B846F1}">
                  <asvg:svgBlip xmlns:asvg="http://schemas.microsoft.com/office/drawing/2016/SVG/main" r:embed="rId32"/>
                </a:ext>
              </a:extLst>
            </a:blip>
            <a:stretch>
              <a:fillRect l="0" t="0" r="0" b="-4299"/>
            </a:stretch>
          </a:blipFill>
        </p:spPr>
      </p:sp>
      <p:grpSp>
        <p:nvGrpSpPr>
          <p:cNvPr name="Group 29" id="29"/>
          <p:cNvGrpSpPr/>
          <p:nvPr/>
        </p:nvGrpSpPr>
        <p:grpSpPr>
          <a:xfrm rot="0">
            <a:off x="688057" y="429137"/>
            <a:ext cx="862336" cy="327152"/>
            <a:chOff x="0" y="0"/>
            <a:chExt cx="1149782" cy="436203"/>
          </a:xfrm>
        </p:grpSpPr>
        <p:sp>
          <p:nvSpPr>
            <p:cNvPr name="TextBox 30" id="30"/>
            <p:cNvSpPr txBox="true"/>
            <p:nvPr/>
          </p:nvSpPr>
          <p:spPr>
            <a:xfrm rot="0">
              <a:off x="367030" y="-9525"/>
              <a:ext cx="782752" cy="445728"/>
            </a:xfrm>
            <a:prstGeom prst="rect">
              <a:avLst/>
            </a:prstGeom>
          </p:spPr>
          <p:txBody>
            <a:bodyPr anchor="t" rtlCol="false" tIns="0" lIns="0" bIns="0" rIns="0">
              <a:spAutoFit/>
            </a:bodyPr>
            <a:lstStyle/>
            <a:p>
              <a:pPr algn="ctr">
                <a:lnSpc>
                  <a:spcPts val="2463"/>
                </a:lnSpc>
              </a:pPr>
              <a:r>
                <a:rPr lang="en-US" sz="2199">
                  <a:solidFill>
                    <a:srgbClr val="FFFFFF"/>
                  </a:solidFill>
                  <a:latin typeface="Arcade Gamer"/>
                  <a:ea typeface="Arcade Gamer"/>
                  <a:cs typeface="Arcade Gamer"/>
                  <a:sym typeface="Arcade Gamer"/>
                </a:rPr>
                <a:t>8</a:t>
              </a:r>
            </a:p>
          </p:txBody>
        </p:sp>
        <p:sp>
          <p:nvSpPr>
            <p:cNvPr name="Freeform 31" id="31"/>
            <p:cNvSpPr/>
            <p:nvPr/>
          </p:nvSpPr>
          <p:spPr>
            <a:xfrm flipH="false" flipV="false" rot="0">
              <a:off x="0" y="20313"/>
              <a:ext cx="367030" cy="332329"/>
            </a:xfrm>
            <a:custGeom>
              <a:avLst/>
              <a:gdLst/>
              <a:ahLst/>
              <a:cxnLst/>
              <a:rect r="r" b="b" t="t" l="l"/>
              <a:pathLst>
                <a:path h="332329" w="367030">
                  <a:moveTo>
                    <a:pt x="0" y="0"/>
                  </a:moveTo>
                  <a:lnTo>
                    <a:pt x="367030" y="0"/>
                  </a:lnTo>
                  <a:lnTo>
                    <a:pt x="367030" y="332329"/>
                  </a:lnTo>
                  <a:lnTo>
                    <a:pt x="0" y="332329"/>
                  </a:lnTo>
                  <a:lnTo>
                    <a:pt x="0" y="0"/>
                  </a:lnTo>
                  <a:close/>
                </a:path>
              </a:pathLst>
            </a:custGeom>
            <a:blipFill>
              <a:blip r:embed="rId33">
                <a:extLst>
                  <a:ext uri="{96DAC541-7B7A-43D3-8B79-37D633B846F1}">
                    <asvg:svgBlip xmlns:asvg="http://schemas.microsoft.com/office/drawing/2016/SVG/main" r:embed="rId34"/>
                  </a:ext>
                </a:extLst>
              </a:blip>
              <a:stretch>
                <a:fillRect l="0" t="0" r="0" b="0"/>
              </a:stretch>
            </a:blipFill>
          </p:spPr>
        </p:sp>
      </p:grpSp>
      <p:sp>
        <p:nvSpPr>
          <p:cNvPr name="Freeform 32" id="32" descr="pixelated brick wall segment"/>
          <p:cNvSpPr/>
          <p:nvPr/>
        </p:nvSpPr>
        <p:spPr>
          <a:xfrm flipH="false" flipV="false" rot="0">
            <a:off x="2605801" y="6773499"/>
            <a:ext cx="843782" cy="662098"/>
          </a:xfrm>
          <a:custGeom>
            <a:avLst/>
            <a:gdLst/>
            <a:ahLst/>
            <a:cxnLst/>
            <a:rect r="r" b="b" t="t" l="l"/>
            <a:pathLst>
              <a:path h="662098" w="843782">
                <a:moveTo>
                  <a:pt x="0" y="0"/>
                </a:moveTo>
                <a:lnTo>
                  <a:pt x="843781" y="0"/>
                </a:lnTo>
                <a:lnTo>
                  <a:pt x="843781" y="662098"/>
                </a:lnTo>
                <a:lnTo>
                  <a:pt x="0" y="662098"/>
                </a:lnTo>
                <a:lnTo>
                  <a:pt x="0" y="0"/>
                </a:lnTo>
                <a:close/>
              </a:path>
            </a:pathLst>
          </a:custGeom>
          <a:blipFill>
            <a:blip r:embed="rId25">
              <a:extLst>
                <a:ext uri="{96DAC541-7B7A-43D3-8B79-37D633B846F1}">
                  <asvg:svgBlip xmlns:asvg="http://schemas.microsoft.com/office/drawing/2016/SVG/main" r:embed="rId26"/>
                </a:ext>
              </a:extLst>
            </a:blip>
            <a:stretch>
              <a:fillRect l="0" t="0" r="-419968" b="0"/>
            </a:stretch>
          </a:blipFill>
        </p:spPr>
      </p:sp>
      <p:sp>
        <p:nvSpPr>
          <p:cNvPr name="Freeform 33" id="33" descr="pixelated brick wall segment"/>
          <p:cNvSpPr/>
          <p:nvPr/>
        </p:nvSpPr>
        <p:spPr>
          <a:xfrm flipH="false" flipV="false" rot="0">
            <a:off x="2806305" y="6827814"/>
            <a:ext cx="442773" cy="553467"/>
          </a:xfrm>
          <a:custGeom>
            <a:avLst/>
            <a:gdLst/>
            <a:ahLst/>
            <a:cxnLst/>
            <a:rect r="r" b="b" t="t" l="l"/>
            <a:pathLst>
              <a:path h="553467" w="442773">
                <a:moveTo>
                  <a:pt x="0" y="0"/>
                </a:moveTo>
                <a:lnTo>
                  <a:pt x="442773" y="0"/>
                </a:lnTo>
                <a:lnTo>
                  <a:pt x="442773" y="553467"/>
                </a:lnTo>
                <a:lnTo>
                  <a:pt x="0" y="553467"/>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DAGdF9A2xfk</dc:identifier>
  <dcterms:modified xsi:type="dcterms:W3CDTF">2011-08-01T06:04:30Z</dcterms:modified>
  <cp:revision>1</cp:revision>
  <dc:title>Math In Game</dc:title>
</cp:coreProperties>
</file>