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71" r:id="rId12"/>
    <p:sldId id="272" r:id="rId13"/>
    <p:sldId id="267" r:id="rId14"/>
    <p:sldId id="269" r:id="rId15"/>
    <p:sldId id="268" r:id="rId16"/>
    <p:sldId id="273" r:id="rId17"/>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97" autoAdjust="0"/>
    <p:restoredTop sz="94660"/>
  </p:normalViewPr>
  <p:slideViewPr>
    <p:cSldViewPr>
      <p:cViewPr varScale="1">
        <p:scale>
          <a:sx n="82" d="100"/>
          <a:sy n="82" d="100"/>
        </p:scale>
        <p:origin x="99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ri51\Desktop\New%20folder%20(2)\Resume\Excel%20&amp;%20PPT%20project\Excel%20(1)%20naan%20mudhalvan%20project%20sem%20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ri51\Desktop\New%20folder%20(2)\Resume\Excel%20&amp;%20PPT%20project\Excel%20(1)%20naan%20mudhalvan%20project%20sem%203%20(2).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[Excel (1) naan mudhalvan project sem 3.xlsx]Pivot!PivotTable1</c:name>
    <c:fmtId val="23"/>
  </c:pivotSource>
  <c:chart>
    <c:title>
      <c:tx>
        <c:rich>
          <a:bodyPr rot="0" spcFirstLastPara="1" vertOverflow="ellipsis" vert="horz" wrap="square" anchor="ctr" anchorCtr="1"/>
          <a:lstStyle/>
          <a:p>
            <a:pPr>
              <a:defRPr sz="3200" b="0" i="1" u="none" strike="noStrike" kern="1200" cap="none" spc="0" baseline="0">
                <a:ln w="0">
                  <a:solidFill>
                    <a:schemeClr val="bg1">
                      <a:lumMod val="95000"/>
                      <a:lumOff val="5000"/>
                    </a:schemeClr>
                  </a:solidFill>
                </a:ln>
                <a:solidFill>
                  <a:schemeClr val="accent1"/>
                </a:solidFill>
                <a:effectLst>
                  <a:outerShdw blurRad="38100" dist="25400" dir="5400000" algn="ctr" rotWithShape="0">
                    <a:srgbClr val="6E747A">
                      <a:alpha val="43000"/>
                    </a:srgbClr>
                  </a:outerShdw>
                </a:effectLst>
                <a:latin typeface="+mn-lt"/>
                <a:ea typeface="+mn-ea"/>
                <a:cs typeface="+mn-cs"/>
              </a:defRPr>
            </a:pPr>
            <a:r>
              <a:rPr lang="en-IN" sz="3600" b="0" i="1" cap="none" spc="0" dirty="0">
                <a:ln w="0">
                  <a:solidFill>
                    <a:schemeClr val="bg1">
                      <a:lumMod val="95000"/>
                      <a:lumOff val="5000"/>
                    </a:schemeClr>
                  </a:solidFill>
                </a:ln>
                <a:solidFill>
                  <a:schemeClr val="accent1"/>
                </a:solidFill>
                <a:effectLst>
                  <a:glow rad="63500">
                    <a:schemeClr val="accent1">
                      <a:satMod val="175000"/>
                      <a:alpha val="40000"/>
                    </a:schemeClr>
                  </a:glow>
                  <a:outerShdw blurRad="38100" dist="25400" dir="5400000" algn="ctr" rotWithShape="0">
                    <a:srgbClr val="6E747A">
                      <a:alpha val="43000"/>
                    </a:srgbClr>
                  </a:outerShdw>
                </a:effectLst>
              </a:rPr>
              <a:t>Employee Turnover Analysis</a:t>
            </a:r>
          </a:p>
        </c:rich>
      </c:tx>
      <c:layout>
        <c:manualLayout>
          <c:xMode val="edge"/>
          <c:yMode val="edge"/>
          <c:x val="0.29160396617089529"/>
          <c:y val="4.1666674261204843E-2"/>
        </c:manualLayout>
      </c:layout>
      <c:overlay val="0"/>
      <c:spPr>
        <a:noFill/>
        <a:ln>
          <a:noFill/>
        </a:ln>
        <a:effectLst/>
      </c:spPr>
      <c:txPr>
        <a:bodyPr rot="0" spcFirstLastPara="1" vertOverflow="ellipsis" vert="horz" wrap="square" anchor="ctr" anchorCtr="1"/>
        <a:lstStyle/>
        <a:p>
          <a:pPr>
            <a:defRPr sz="3200" b="0" i="1" u="none" strike="noStrike" kern="1200" cap="none" spc="0" baseline="0">
              <a:ln w="0">
                <a:solidFill>
                  <a:schemeClr val="bg1">
                    <a:lumMod val="95000"/>
                    <a:lumOff val="5000"/>
                  </a:schemeClr>
                </a:solidFill>
              </a:ln>
              <a:solidFill>
                <a:schemeClr val="accent1"/>
              </a:solidFill>
              <a:effectLst>
                <a:outerShdw blurRad="38100" dist="25400" dir="5400000" algn="ctr" rotWithShape="0">
                  <a:srgbClr val="6E747A">
                    <a:alpha val="43000"/>
                  </a:srgbClr>
                </a:outerShdw>
              </a:effectLst>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Pivot!$B$4:$B$5</c:f>
              <c:strCache>
                <c:ptCount val="1"/>
                <c:pt idx="0">
                  <c:v>Female</c:v>
                </c:pt>
              </c:strCache>
            </c:strRef>
          </c:tx>
          <c:spPr>
            <a:pattFill prst="narHorz">
              <a:fgClr>
                <a:schemeClr val="accent4">
                  <a:tint val="77000"/>
                </a:schemeClr>
              </a:fgClr>
              <a:bgClr>
                <a:schemeClr val="accent4">
                  <a:tint val="77000"/>
                  <a:lumMod val="20000"/>
                  <a:lumOff val="80000"/>
                </a:schemeClr>
              </a:bgClr>
            </a:pattFill>
            <a:ln>
              <a:noFill/>
            </a:ln>
            <a:effectLst>
              <a:innerShdw blurRad="114300">
                <a:schemeClr val="accent4">
                  <a:tint val="77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lumMod val="95000"/>
                        <a:lumOff val="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19050" cap="rnd">
                <a:solidFill>
                  <a:schemeClr val="accent4">
                    <a:tint val="77000"/>
                  </a:schemeClr>
                </a:solidFill>
              </a:ln>
              <a:effectLst/>
            </c:spPr>
            <c:trendlineType val="linear"/>
            <c:dispRSqr val="0"/>
            <c:dispEq val="0"/>
          </c:trendline>
          <c:cat>
            <c:multiLvlStrRef>
              <c:f>Pivot!$A$6:$A$16</c:f>
              <c:multiLvlStrCache>
                <c:ptCount val="8"/>
                <c:lvl>
                  <c:pt idx="0">
                    <c:v>Involuntary</c:v>
                  </c:pt>
                  <c:pt idx="1">
                    <c:v>Resignation</c:v>
                  </c:pt>
                  <c:pt idx="2">
                    <c:v>Unk</c:v>
                  </c:pt>
                  <c:pt idx="3">
                    <c:v>Voluntary</c:v>
                  </c:pt>
                  <c:pt idx="4">
                    <c:v>Involuntary</c:v>
                  </c:pt>
                  <c:pt idx="5">
                    <c:v>Resignation</c:v>
                  </c:pt>
                  <c:pt idx="6">
                    <c:v>Unk</c:v>
                  </c:pt>
                  <c:pt idx="7">
                    <c:v>Voluntary</c:v>
                  </c:pt>
                </c:lvl>
                <c:lvl>
                  <c:pt idx="0">
                    <c:v>Married</c:v>
                  </c:pt>
                  <c:pt idx="4">
                    <c:v>Single</c:v>
                  </c:pt>
                </c:lvl>
              </c:multiLvlStrCache>
            </c:multiLvlStrRef>
          </c:cat>
          <c:val>
            <c:numRef>
              <c:f>Pivot!$B$6:$B$16</c:f>
              <c:numCache>
                <c:formatCode>General</c:formatCode>
                <c:ptCount val="8"/>
                <c:pt idx="0">
                  <c:v>65</c:v>
                </c:pt>
                <c:pt idx="1">
                  <c:v>60</c:v>
                </c:pt>
                <c:pt idx="2">
                  <c:v>205</c:v>
                </c:pt>
                <c:pt idx="3">
                  <c:v>68</c:v>
                </c:pt>
                <c:pt idx="4">
                  <c:v>44</c:v>
                </c:pt>
                <c:pt idx="5">
                  <c:v>59</c:v>
                </c:pt>
                <c:pt idx="6">
                  <c:v>217</c:v>
                </c:pt>
                <c:pt idx="7">
                  <c:v>61</c:v>
                </c:pt>
              </c:numCache>
            </c:numRef>
          </c:val>
          <c:extLst>
            <c:ext xmlns:c16="http://schemas.microsoft.com/office/drawing/2014/chart" uri="{C3380CC4-5D6E-409C-BE32-E72D297353CC}">
              <c16:uniqueId val="{00000000-6E57-4B70-BE97-81DA262023EC}"/>
            </c:ext>
          </c:extLst>
        </c:ser>
        <c:ser>
          <c:idx val="1"/>
          <c:order val="1"/>
          <c:tx>
            <c:strRef>
              <c:f>Pivot!$C$4:$C$5</c:f>
              <c:strCache>
                <c:ptCount val="1"/>
                <c:pt idx="0">
                  <c:v>Male</c:v>
                </c:pt>
              </c:strCache>
            </c:strRef>
          </c:tx>
          <c:spPr>
            <a:pattFill prst="narHorz">
              <a:fgClr>
                <a:schemeClr val="accent4">
                  <a:shade val="76000"/>
                </a:schemeClr>
              </a:fgClr>
              <a:bgClr>
                <a:schemeClr val="accent4">
                  <a:shade val="76000"/>
                  <a:lumMod val="20000"/>
                  <a:lumOff val="80000"/>
                </a:schemeClr>
              </a:bgClr>
            </a:pattFill>
            <a:ln>
              <a:noFill/>
            </a:ln>
            <a:effectLst>
              <a:innerShdw blurRad="114300">
                <a:schemeClr val="accent4">
                  <a:shade val="76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lumMod val="95000"/>
                        <a:lumOff val="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19050" cap="rnd">
                <a:solidFill>
                  <a:schemeClr val="accent4">
                    <a:shade val="76000"/>
                  </a:schemeClr>
                </a:solidFill>
              </a:ln>
              <a:effectLst/>
            </c:spPr>
            <c:trendlineType val="linear"/>
            <c:dispRSqr val="0"/>
            <c:dispEq val="0"/>
          </c:trendline>
          <c:cat>
            <c:multiLvlStrRef>
              <c:f>Pivot!$A$6:$A$16</c:f>
              <c:multiLvlStrCache>
                <c:ptCount val="8"/>
                <c:lvl>
                  <c:pt idx="0">
                    <c:v>Involuntary</c:v>
                  </c:pt>
                  <c:pt idx="1">
                    <c:v>Resignation</c:v>
                  </c:pt>
                  <c:pt idx="2">
                    <c:v>Unk</c:v>
                  </c:pt>
                  <c:pt idx="3">
                    <c:v>Voluntary</c:v>
                  </c:pt>
                  <c:pt idx="4">
                    <c:v>Involuntary</c:v>
                  </c:pt>
                  <c:pt idx="5">
                    <c:v>Resignation</c:v>
                  </c:pt>
                  <c:pt idx="6">
                    <c:v>Unk</c:v>
                  </c:pt>
                  <c:pt idx="7">
                    <c:v>Voluntary</c:v>
                  </c:pt>
                </c:lvl>
                <c:lvl>
                  <c:pt idx="0">
                    <c:v>Married</c:v>
                  </c:pt>
                  <c:pt idx="4">
                    <c:v>Single</c:v>
                  </c:pt>
                </c:lvl>
              </c:multiLvlStrCache>
            </c:multiLvlStrRef>
          </c:cat>
          <c:val>
            <c:numRef>
              <c:f>Pivot!$C$6:$C$16</c:f>
              <c:numCache>
                <c:formatCode>General</c:formatCode>
                <c:ptCount val="8"/>
                <c:pt idx="0">
                  <c:v>47</c:v>
                </c:pt>
                <c:pt idx="1">
                  <c:v>38</c:v>
                </c:pt>
                <c:pt idx="2">
                  <c:v>159</c:v>
                </c:pt>
                <c:pt idx="3">
                  <c:v>36</c:v>
                </c:pt>
                <c:pt idx="4">
                  <c:v>50</c:v>
                </c:pt>
                <c:pt idx="5">
                  <c:v>38</c:v>
                </c:pt>
                <c:pt idx="6">
                  <c:v>174</c:v>
                </c:pt>
                <c:pt idx="7">
                  <c:v>32</c:v>
                </c:pt>
              </c:numCache>
            </c:numRef>
          </c:val>
          <c:extLst>
            <c:ext xmlns:c16="http://schemas.microsoft.com/office/drawing/2014/chart" uri="{C3380CC4-5D6E-409C-BE32-E72D297353CC}">
              <c16:uniqueId val="{00000001-6E57-4B70-BE97-81DA262023EC}"/>
            </c:ext>
          </c:extLst>
        </c:ser>
        <c:dLbls>
          <c:dLblPos val="inEnd"/>
          <c:showLegendKey val="0"/>
          <c:showVal val="1"/>
          <c:showCatName val="0"/>
          <c:showSerName val="0"/>
          <c:showPercent val="0"/>
          <c:showBubbleSize val="0"/>
        </c:dLbls>
        <c:gapWidth val="164"/>
        <c:overlap val="-22"/>
        <c:axId val="299274944"/>
        <c:axId val="299275360"/>
      </c:barChart>
      <c:catAx>
        <c:axId val="299274944"/>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9275360"/>
        <c:crosses val="autoZero"/>
        <c:auto val="1"/>
        <c:lblAlgn val="ctr"/>
        <c:lblOffset val="100"/>
        <c:noMultiLvlLbl val="0"/>
      </c:catAx>
      <c:valAx>
        <c:axId val="2992753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9274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[Excel (1) naan mudhalvan project sem 3 (2).xlsx]Pivot 2!PivotTable2</c:name>
    <c:fmtId val="1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2400" dirty="0"/>
              <a:t>Performance of the employee during the work</a:t>
            </a:r>
            <a:r>
              <a:rPr lang="en-IN" sz="2400" baseline="0" dirty="0"/>
              <a:t> period</a:t>
            </a:r>
            <a:endParaRPr lang="en-IN" sz="2400"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s>
    <c:plotArea>
      <c:layout/>
      <c:barChart>
        <c:barDir val="col"/>
        <c:grouping val="clustered"/>
        <c:varyColors val="0"/>
        <c:ser>
          <c:idx val="0"/>
          <c:order val="0"/>
          <c:tx>
            <c:strRef>
              <c:f>'Pivot 2'!$B$4:$B$5</c:f>
              <c:strCache>
                <c:ptCount val="1"/>
                <c:pt idx="0">
                  <c:v>Female</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2">
                    <a:tint val="77000"/>
                  </a:schemeClr>
                </a:solidFill>
              </a:ln>
              <a:effectLst/>
            </c:spPr>
            <c:trendlineType val="linear"/>
            <c:dispRSqr val="0"/>
            <c:dispEq val="0"/>
          </c:trendline>
          <c:cat>
            <c:strRef>
              <c:f>'Pivot 2'!$A$6:$A$10</c:f>
              <c:strCache>
                <c:ptCount val="4"/>
                <c:pt idx="0">
                  <c:v>Exceeds</c:v>
                </c:pt>
                <c:pt idx="1">
                  <c:v>Fully Meets</c:v>
                </c:pt>
                <c:pt idx="2">
                  <c:v>Needs Improvement</c:v>
                </c:pt>
                <c:pt idx="3">
                  <c:v>PIP</c:v>
                </c:pt>
              </c:strCache>
            </c:strRef>
          </c:cat>
          <c:val>
            <c:numRef>
              <c:f>'Pivot 2'!$B$6:$B$10</c:f>
              <c:numCache>
                <c:formatCode>General</c:formatCode>
                <c:ptCount val="4"/>
                <c:pt idx="0">
                  <c:v>243</c:v>
                </c:pt>
                <c:pt idx="1">
                  <c:v>1278</c:v>
                </c:pt>
                <c:pt idx="2">
                  <c:v>104</c:v>
                </c:pt>
                <c:pt idx="3">
                  <c:v>57</c:v>
                </c:pt>
              </c:numCache>
            </c:numRef>
          </c:val>
          <c:extLst>
            <c:ext xmlns:c16="http://schemas.microsoft.com/office/drawing/2014/chart" uri="{C3380CC4-5D6E-409C-BE32-E72D297353CC}">
              <c16:uniqueId val="{00000000-268F-4CFE-859D-B125E53FC617}"/>
            </c:ext>
          </c:extLst>
        </c:ser>
        <c:ser>
          <c:idx val="1"/>
          <c:order val="1"/>
          <c:tx>
            <c:strRef>
              <c:f>'Pivot 2'!$C$4:$C$5</c:f>
              <c:strCache>
                <c:ptCount val="1"/>
                <c:pt idx="0">
                  <c:v>Male</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2">
                    <a:shade val="76000"/>
                  </a:schemeClr>
                </a:solidFill>
              </a:ln>
              <a:effectLst/>
            </c:spPr>
            <c:trendlineType val="linear"/>
            <c:dispRSqr val="0"/>
            <c:dispEq val="0"/>
          </c:trendline>
          <c:cat>
            <c:strRef>
              <c:f>'Pivot 2'!$A$6:$A$10</c:f>
              <c:strCache>
                <c:ptCount val="4"/>
                <c:pt idx="0">
                  <c:v>Exceeds</c:v>
                </c:pt>
                <c:pt idx="1">
                  <c:v>Fully Meets</c:v>
                </c:pt>
                <c:pt idx="2">
                  <c:v>Needs Improvement</c:v>
                </c:pt>
                <c:pt idx="3">
                  <c:v>PIP</c:v>
                </c:pt>
              </c:strCache>
            </c:strRef>
          </c:cat>
          <c:val>
            <c:numRef>
              <c:f>'Pivot 2'!$C$6:$C$10</c:f>
              <c:numCache>
                <c:formatCode>General</c:formatCode>
                <c:ptCount val="4"/>
                <c:pt idx="0">
                  <c:v>126</c:v>
                </c:pt>
                <c:pt idx="1">
                  <c:v>1083</c:v>
                </c:pt>
                <c:pt idx="2">
                  <c:v>73</c:v>
                </c:pt>
                <c:pt idx="3">
                  <c:v>36</c:v>
                </c:pt>
              </c:numCache>
            </c:numRef>
          </c:val>
          <c:extLst>
            <c:ext xmlns:c16="http://schemas.microsoft.com/office/drawing/2014/chart" uri="{C3380CC4-5D6E-409C-BE32-E72D297353CC}">
              <c16:uniqueId val="{00000001-268F-4CFE-859D-B125E53FC617}"/>
            </c:ext>
          </c:extLst>
        </c:ser>
        <c:dLbls>
          <c:dLblPos val="outEnd"/>
          <c:showLegendKey val="0"/>
          <c:showVal val="1"/>
          <c:showCatName val="0"/>
          <c:showSerName val="0"/>
          <c:showPercent val="0"/>
          <c:showBubbleSize val="0"/>
        </c:dLbls>
        <c:gapWidth val="100"/>
        <c:overlap val="-24"/>
        <c:axId val="413350495"/>
        <c:axId val="413344671"/>
      </c:barChart>
      <c:catAx>
        <c:axId val="41335049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en-US"/>
          </a:p>
        </c:txPr>
        <c:crossAx val="413344671"/>
        <c:crosses val="autoZero"/>
        <c:auto val="1"/>
        <c:lblAlgn val="ctr"/>
        <c:lblOffset val="100"/>
        <c:noMultiLvlLbl val="0"/>
      </c:catAx>
      <c:valAx>
        <c:axId val="41334467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en-US"/>
          </a:p>
        </c:txPr>
        <c:crossAx val="4133504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4">
  <a:schemeClr val="accent4"/>
</cs:colorStyle>
</file>

<file path=ppt/charts/colors2.xml><?xml version="1.0" encoding="utf-8"?>
<cs:colorStyle xmlns:cs="http://schemas.microsoft.com/office/drawing/2012/chartStyle" xmlns:a="http://schemas.openxmlformats.org/drawingml/2006/main" meth="withinLinearReversed" id="22">
  <a:schemeClr val="accent2"/>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4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4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104864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4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4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Slide Image Placeholder 1"/>
          <p:cNvSpPr>
            <a:spLocks noGrp="1" noRot="1" noChangeAspect="1"/>
          </p:cNvSpPr>
          <p:nvPr>
            <p:ph type="sldImg"/>
          </p:nvPr>
        </p:nvSpPr>
        <p:spPr/>
      </p:sp>
      <p:sp>
        <p:nvSpPr>
          <p:cNvPr id="1048616" name="Notes Placeholder 2"/>
          <p:cNvSpPr>
            <a:spLocks noGrp="1"/>
          </p:cNvSpPr>
          <p:nvPr>
            <p:ph type="body" idx="1"/>
          </p:nvPr>
        </p:nvSpPr>
        <p:spPr/>
        <p:txBody>
          <a:bodyPr/>
          <a:lstStyle/>
          <a:p>
            <a:endParaRPr lang="en-IN" dirty="0"/>
          </a:p>
        </p:txBody>
      </p:sp>
      <p:sp>
        <p:nvSpPr>
          <p:cNvPr id="1048617"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0045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25382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65374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87843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61605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3564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629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2835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955959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cSld name="1_Title Slide">
    <p:spTree>
      <p:nvGrpSpPr>
        <p:cNvPr id="1" name=""/>
        <p:cNvGrpSpPr/>
        <p:nvPr/>
      </p:nvGrpSpPr>
      <p:grpSpPr>
        <a:xfrm>
          <a:off x="0" y="0"/>
          <a:ext cx="0" cy="0"/>
          <a:chOff x="0" y="0"/>
          <a:chExt cx="0" cy="0"/>
        </a:xfrm>
      </p:grpSpPr>
      <p:sp>
        <p:nvSpPr>
          <p:cNvPr id="1048600"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1"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02"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3"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4"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658520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1774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20016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21696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11441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27123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43633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5922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61146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45098963"/>
      </p:ext>
    </p:extLst>
  </p:cSld>
  <p:clrMap bg1="dk1" tx1="lt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3" name="TextBox 13"/>
          <p:cNvSpPr txBox="1"/>
          <p:nvPr/>
        </p:nvSpPr>
        <p:spPr>
          <a:xfrm>
            <a:off x="609600" y="3429000"/>
            <a:ext cx="10363200" cy="2677656"/>
          </a:xfrm>
          <a:prstGeom prst="rect">
            <a:avLst/>
          </a:prstGeom>
          <a:noFill/>
        </p:spPr>
        <p:txBody>
          <a:bodyPr wrap="square" rtlCol="0">
            <a:spAutoFit/>
          </a:bodyPr>
          <a:lstStyle/>
          <a:p>
            <a:pPr marL="457200" indent="-457200">
              <a:buFont typeface="Wingdings" panose="05000000000000000000" pitchFamily="2" charset="2"/>
              <a:buChar char="Ø"/>
            </a:pP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NAME</a:t>
            </a:r>
            <a:r>
              <a:rPr lang="en-US" sz="2800" b="1" dirty="0"/>
              <a:t>		           </a:t>
            </a:r>
            <a:r>
              <a:rPr lang="en-US" sz="2800" dirty="0"/>
              <a:t>: S. KEERTHANA</a:t>
            </a:r>
            <a:endParaRPr lang="zh-CN" altLang="en-US" dirty="0"/>
          </a:p>
          <a:p>
            <a:pPr marL="457200" indent="-457200">
              <a:buFont typeface="Wingdings" panose="05000000000000000000" pitchFamily="2" charset="2"/>
              <a:buChar char="Ø"/>
            </a:pP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REGISTER NO</a:t>
            </a:r>
            <a:r>
              <a:rPr lang="en-US" sz="2800" b="1" dirty="0"/>
              <a:t>	</a:t>
            </a:r>
            <a:r>
              <a:rPr lang="en-US" sz="2800" dirty="0"/>
              <a:t>: 2213371036022</a:t>
            </a:r>
          </a:p>
          <a:p>
            <a:pPr marL="457200" indent="-457200">
              <a:buFont typeface="Wingdings" panose="05000000000000000000" pitchFamily="2" charset="2"/>
              <a:buChar char="Ø"/>
            </a:pP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NM ID </a:t>
            </a:r>
            <a:r>
              <a:rPr lang="en-US" altLang="zh-CN" sz="2800" dirty="0"/>
              <a:t>				: BAF20B40166DF559CEF4A413C11448E7</a:t>
            </a:r>
            <a:endParaRPr lang="zh-CN" altLang="en-US" dirty="0"/>
          </a:p>
          <a:p>
            <a:pPr marL="457200" indent="-457200">
              <a:buFont typeface="Wingdings" panose="05000000000000000000" pitchFamily="2" charset="2"/>
              <a:buChar char="Ø"/>
            </a:pP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DEPARTMENT</a:t>
            </a:r>
            <a:r>
              <a:rPr lang="en-US" sz="2800" b="1" dirty="0"/>
              <a:t>	</a:t>
            </a:r>
            <a:r>
              <a:rPr lang="en-US" sz="2800" dirty="0"/>
              <a:t>: COMMERCE </a:t>
            </a:r>
            <a:endParaRPr lang="zh-CN" altLang="en-US" dirty="0"/>
          </a:p>
          <a:p>
            <a:pPr marL="457200" indent="-457200">
              <a:buFont typeface="Wingdings" panose="05000000000000000000" pitchFamily="2" charset="2"/>
              <a:buChar char="Ø"/>
            </a:pP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COLLEGE	</a:t>
            </a:r>
            <a:r>
              <a:rPr lang="en-US" sz="2800" b="1" dirty="0"/>
              <a:t>	     </a:t>
            </a:r>
            <a:r>
              <a:rPr lang="en-US" sz="2800" dirty="0"/>
              <a:t>: QUAID - E MILLATH GOVERNMENT COLLEGE FOR WOMEN     </a:t>
            </a:r>
            <a:endParaRPr lang="en-IN" sz="2800" dirty="0"/>
          </a:p>
        </p:txBody>
      </p:sp>
      <p:sp>
        <p:nvSpPr>
          <p:cNvPr id="1048614" name="Title 7"/>
          <p:cNvSpPr>
            <a:spLocks noGrp="1"/>
          </p:cNvSpPr>
          <p:nvPr>
            <p:ph type="ctrTitle"/>
          </p:nvPr>
        </p:nvSpPr>
        <p:spPr>
          <a:xfrm>
            <a:off x="1674456" y="429905"/>
            <a:ext cx="8843088" cy="2492990"/>
          </a:xfrm>
        </p:spPr>
        <p:txBody>
          <a:bodyPr/>
          <a:lstStyle/>
          <a:p>
            <a:pPr algn="ctr"/>
            <a:r>
              <a:rPr lang="en-GB" sz="60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Employee Turnover Analysis Using</a:t>
            </a:r>
            <a:br>
              <a:rPr lang="en-GB" sz="60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br>
            <a:r>
              <a:rPr lang="en-GB" sz="60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MS - Excel</a:t>
            </a:r>
            <a:endParaRPr lang="en-IN" sz="60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endParaRPr>
          </a:p>
        </p:txBody>
      </p:sp>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5" name="object 8"/>
          <p:cNvSpPr txBox="1"/>
          <p:nvPr/>
        </p:nvSpPr>
        <p:spPr>
          <a:xfrm>
            <a:off x="4444046" y="381000"/>
            <a:ext cx="4014153" cy="844462"/>
          </a:xfrm>
          <a:prstGeom prst="rect">
            <a:avLst/>
          </a:prstGeom>
        </p:spPr>
        <p:txBody>
          <a:bodyPr vert="horz" wrap="square" lIns="0" tIns="13335" rIns="0" bIns="0" rtlCol="0">
            <a:spAutoFit/>
            <a:scene3d>
              <a:camera prst="orthographicFront"/>
              <a:lightRig rig="threePt" dir="t"/>
            </a:scene3d>
            <a:sp3d extrusionH="57150">
              <a:bevelT w="38100" h="38100" prst="relaxedInset"/>
            </a:sp3d>
          </a:bodyPr>
          <a:lstStyle/>
          <a:p>
            <a:pPr marL="12700">
              <a:lnSpc>
                <a:spcPct val="100000"/>
              </a:lnSpc>
              <a:spcBef>
                <a:spcPts val="105"/>
              </a:spcBef>
            </a:pPr>
            <a:r>
              <a:rPr lang="en-IN" sz="5400" b="1" i="1" dirty="0">
                <a:ln w="22225">
                  <a:solidFill>
                    <a:schemeClr val="bg1">
                      <a:lumMod val="95000"/>
                      <a:lumOff val="5000"/>
                    </a:schemeClr>
                  </a:solidFill>
                  <a:prstDash val="solid"/>
                </a:ln>
                <a:solidFill>
                  <a:schemeClr val="accent2">
                    <a:lumMod val="40000"/>
                    <a:lumOff val="60000"/>
                  </a:schemeClr>
                </a:solidFill>
                <a:effectLst>
                  <a:glow rad="63500">
                    <a:schemeClr val="accent2">
                      <a:satMod val="175000"/>
                      <a:alpha val="40000"/>
                    </a:schemeClr>
                  </a:glow>
                </a:effectLst>
                <a:latin typeface="Trebuchet MS"/>
                <a:cs typeface="Trebuchet MS"/>
              </a:rPr>
              <a:t>MODELLING</a:t>
            </a:r>
            <a:endParaRPr lang="en-IN" sz="5400" i="1" dirty="0">
              <a:ln w="22225">
                <a:solidFill>
                  <a:schemeClr val="bg1">
                    <a:lumMod val="95000"/>
                    <a:lumOff val="5000"/>
                  </a:schemeClr>
                </a:solidFill>
                <a:prstDash val="solid"/>
              </a:ln>
              <a:effectLst>
                <a:glow rad="63500">
                  <a:schemeClr val="accent2">
                    <a:satMod val="175000"/>
                    <a:alpha val="40000"/>
                  </a:schemeClr>
                </a:glow>
              </a:effectLst>
              <a:latin typeface="Trebuchet MS"/>
              <a:cs typeface="Trebuchet MS"/>
            </a:endParaRPr>
          </a:p>
        </p:txBody>
      </p:sp>
      <p:sp>
        <p:nvSpPr>
          <p:cNvPr id="3" name="TextBox 2"/>
          <p:cNvSpPr txBox="1"/>
          <p:nvPr/>
        </p:nvSpPr>
        <p:spPr>
          <a:xfrm>
            <a:off x="1371600" y="1756350"/>
            <a:ext cx="11506200" cy="4339650"/>
          </a:xfrm>
          <a:prstGeom prst="rect">
            <a:avLst/>
          </a:prstGeom>
          <a:noFill/>
        </p:spPr>
        <p:txBody>
          <a:bodyPr wrap="square" rtlCol="0">
            <a:spAutoFit/>
          </a:bodyPr>
          <a:lstStyle/>
          <a:p>
            <a:pPr marL="285750" indent="-285750">
              <a:buFont typeface="Arial" panose="020B0604020202020204" pitchFamily="34" charset="0"/>
              <a:buChar char="•"/>
            </a:pPr>
            <a:r>
              <a:rPr lang="en-GB" sz="2800" i="1" dirty="0">
                <a:ln w="0">
                  <a:solidFill>
                    <a:schemeClr val="bg1">
                      <a:lumMod val="95000"/>
                      <a:lumOff val="5000"/>
                    </a:schemeClr>
                  </a:solidFill>
                </a:ln>
                <a:solidFill>
                  <a:schemeClr val="accent1"/>
                </a:solidFill>
                <a:effectLst>
                  <a:glow rad="63500">
                    <a:schemeClr val="accent1">
                      <a:satMod val="175000"/>
                      <a:alpha val="40000"/>
                    </a:schemeClr>
                  </a:glow>
                  <a:outerShdw blurRad="38100" dist="25400" dir="5400000" algn="ctr" rotWithShape="0">
                    <a:srgbClr val="6E747A">
                      <a:alpha val="43000"/>
                    </a:srgbClr>
                  </a:outerShdw>
                </a:effectLst>
              </a:rPr>
              <a:t>Collected data from the website</a:t>
            </a:r>
            <a:r>
              <a:rPr lang="en-GB" sz="2800" dirty="0">
                <a:ln w="0">
                  <a:solidFill>
                    <a:schemeClr val="bg1">
                      <a:lumMod val="95000"/>
                      <a:lumOff val="5000"/>
                    </a:schemeClr>
                  </a:solidFill>
                </a:ln>
                <a:solidFill>
                  <a:schemeClr val="accent1"/>
                </a:solidFill>
                <a:effectLst>
                  <a:glow rad="63500">
                    <a:schemeClr val="accent1">
                      <a:satMod val="175000"/>
                      <a:alpha val="40000"/>
                    </a:schemeClr>
                  </a:glow>
                  <a:outerShdw blurRad="38100" dist="25400" dir="5400000" algn="ctr" rotWithShape="0">
                    <a:srgbClr val="6E747A">
                      <a:alpha val="43000"/>
                    </a:srgbClr>
                  </a:outerShdw>
                </a:effectLst>
              </a:rPr>
              <a:t>:</a:t>
            </a:r>
            <a:endParaRPr lang="en-GB" sz="2800" dirty="0">
              <a:ln w="0">
                <a:solidFill>
                  <a:schemeClr val="bg1">
                    <a:lumMod val="95000"/>
                    <a:lumOff val="5000"/>
                  </a:schemeClr>
                </a:solidFill>
              </a:ln>
              <a:effectLst>
                <a:glow rad="63500">
                  <a:schemeClr val="accent1">
                    <a:satMod val="175000"/>
                    <a:alpha val="40000"/>
                  </a:schemeClr>
                </a:glow>
              </a:effectLst>
            </a:endParaRPr>
          </a:p>
          <a:p>
            <a:pPr marL="914400" lvl="1" indent="-457200">
              <a:buFont typeface="Courier New" panose="02070309020205020404" pitchFamily="49" charset="0"/>
              <a:buChar char="o"/>
            </a:pPr>
            <a:r>
              <a:rPr lang="en-GB" sz="2400" dirty="0"/>
              <a:t>“</a:t>
            </a:r>
            <a:r>
              <a:rPr lang="en-GB" sz="2400" dirty="0" err="1"/>
              <a:t>Kaggle</a:t>
            </a:r>
            <a:r>
              <a:rPr lang="en-GB" sz="2400" dirty="0"/>
              <a:t>” website</a:t>
            </a:r>
          </a:p>
          <a:p>
            <a:pPr marL="914400" lvl="1" indent="-457200">
              <a:buFont typeface="Courier New" panose="02070309020205020404" pitchFamily="49" charset="0"/>
              <a:buChar char="o"/>
            </a:pPr>
            <a:r>
              <a:rPr lang="en-GB" sz="2400" dirty="0"/>
              <a:t>Searched “Employee performance dataset”</a:t>
            </a:r>
          </a:p>
          <a:p>
            <a:pPr marL="914400" lvl="1" indent="-457200">
              <a:buFont typeface="Courier New" panose="02070309020205020404" pitchFamily="49" charset="0"/>
              <a:buChar char="o"/>
            </a:pPr>
            <a:r>
              <a:rPr lang="en-GB" sz="2400" dirty="0"/>
              <a:t>Downloaded the CSV file.</a:t>
            </a:r>
          </a:p>
          <a:p>
            <a:pPr marL="285750" indent="-285750">
              <a:buFont typeface="Arial" panose="020B0604020202020204" pitchFamily="34" charset="0"/>
              <a:buChar char="•"/>
            </a:pPr>
            <a:r>
              <a:rPr lang="en-GB" sz="2800" i="1" dirty="0">
                <a:ln w="0">
                  <a:solidFill>
                    <a:schemeClr val="bg1">
                      <a:lumMod val="95000"/>
                      <a:lumOff val="5000"/>
                    </a:schemeClr>
                  </a:solidFill>
                </a:ln>
                <a:solidFill>
                  <a:schemeClr val="accent1"/>
                </a:solidFill>
                <a:effectLst>
                  <a:glow rad="63500">
                    <a:schemeClr val="accent1">
                      <a:satMod val="175000"/>
                      <a:alpha val="40000"/>
                    </a:schemeClr>
                  </a:glow>
                  <a:outerShdw blurRad="38100" dist="25400" dir="5400000" algn="ctr" rotWithShape="0">
                    <a:srgbClr val="6E747A">
                      <a:alpha val="43000"/>
                    </a:srgbClr>
                  </a:outerShdw>
                </a:effectLst>
              </a:rPr>
              <a:t>Selected the data, which is necessary:</a:t>
            </a:r>
          </a:p>
          <a:p>
            <a:pPr marL="914400" lvl="1" indent="-457200">
              <a:buFont typeface="Courier New" panose="02070309020205020404" pitchFamily="49" charset="0"/>
              <a:buChar char="o"/>
            </a:pPr>
            <a:r>
              <a:rPr lang="en-GB" sz="2400" dirty="0"/>
              <a:t>Problem – increasing employee Attrition</a:t>
            </a:r>
          </a:p>
          <a:p>
            <a:pPr marL="914400" lvl="1" indent="-457200">
              <a:buFont typeface="Courier New" panose="02070309020205020404" pitchFamily="49" charset="0"/>
              <a:buChar char="o"/>
            </a:pPr>
            <a:r>
              <a:rPr lang="en-GB" sz="2400" dirty="0"/>
              <a:t>Their Performance during their work period.</a:t>
            </a:r>
          </a:p>
          <a:p>
            <a:pPr marL="285750" indent="-285750">
              <a:buFont typeface="Arial" panose="020B0604020202020204" pitchFamily="34" charset="0"/>
              <a:buChar char="•"/>
            </a:pPr>
            <a:r>
              <a:rPr lang="en-GB" sz="2800" i="1" dirty="0">
                <a:ln w="0">
                  <a:solidFill>
                    <a:schemeClr val="bg1">
                      <a:lumMod val="95000"/>
                      <a:lumOff val="5000"/>
                    </a:schemeClr>
                  </a:solidFill>
                </a:ln>
                <a:solidFill>
                  <a:schemeClr val="accent1"/>
                </a:solidFill>
                <a:effectLst>
                  <a:glow rad="63500">
                    <a:schemeClr val="accent1">
                      <a:satMod val="175000"/>
                      <a:alpha val="40000"/>
                    </a:schemeClr>
                  </a:glow>
                  <a:outerShdw blurRad="38100" dist="25400" dir="5400000" algn="ctr" rotWithShape="0">
                    <a:srgbClr val="6E747A">
                      <a:alpha val="43000"/>
                    </a:srgbClr>
                  </a:outerShdw>
                </a:effectLst>
              </a:rPr>
              <a:t>Filtered the data according to the need for Analysis</a:t>
            </a:r>
            <a:r>
              <a:rPr lang="en-GB" sz="2400" dirty="0"/>
              <a:t>:</a:t>
            </a:r>
          </a:p>
          <a:p>
            <a:pPr marL="914400" lvl="1" indent="-457200">
              <a:buFont typeface="Courier New" panose="02070309020205020404" pitchFamily="49" charset="0"/>
              <a:buChar char="o"/>
            </a:pPr>
            <a:r>
              <a:rPr lang="en-GB" sz="2400" dirty="0"/>
              <a:t>Filtered the data to find out how many employees</a:t>
            </a:r>
          </a:p>
          <a:p>
            <a:pPr lvl="1"/>
            <a:r>
              <a:rPr lang="en-GB" sz="2400" dirty="0"/>
              <a:t>      leaved the organisation</a:t>
            </a:r>
          </a:p>
          <a:p>
            <a:pPr marL="914400" lvl="1" indent="-457200">
              <a:buFont typeface="Courier New" panose="02070309020205020404" pitchFamily="49" charset="0"/>
              <a:buChar char="o"/>
            </a:pPr>
            <a:r>
              <a:rPr lang="en-GB" sz="2400" dirty="0"/>
              <a:t>Calculated the number of working days, until their attrition.</a:t>
            </a:r>
          </a:p>
        </p:txBody>
      </p:sp>
    </p:spTree>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5" name="object 8"/>
          <p:cNvSpPr txBox="1"/>
          <p:nvPr/>
        </p:nvSpPr>
        <p:spPr>
          <a:xfrm>
            <a:off x="4444046" y="381000"/>
            <a:ext cx="3785553" cy="844462"/>
          </a:xfrm>
          <a:prstGeom prst="rect">
            <a:avLst/>
          </a:prstGeom>
        </p:spPr>
        <p:txBody>
          <a:bodyPr vert="horz" wrap="square" lIns="0" tIns="13335" rIns="0" bIns="0" rtlCol="0">
            <a:spAutoFit/>
            <a:scene3d>
              <a:camera prst="orthographicFront"/>
              <a:lightRig rig="threePt" dir="t"/>
            </a:scene3d>
            <a:sp3d extrusionH="57150">
              <a:bevelT w="38100" h="38100" prst="relaxedInset"/>
            </a:sp3d>
          </a:bodyPr>
          <a:lstStyle/>
          <a:p>
            <a:pPr marL="12700">
              <a:lnSpc>
                <a:spcPct val="100000"/>
              </a:lnSpc>
              <a:spcBef>
                <a:spcPts val="105"/>
              </a:spcBef>
            </a:pPr>
            <a:r>
              <a:rPr lang="en-IN" sz="5400" b="1" i="1" dirty="0">
                <a:ln w="22225">
                  <a:solidFill>
                    <a:schemeClr val="bg1">
                      <a:lumMod val="95000"/>
                      <a:lumOff val="5000"/>
                    </a:schemeClr>
                  </a:solidFill>
                  <a:prstDash val="solid"/>
                </a:ln>
                <a:solidFill>
                  <a:schemeClr val="accent2">
                    <a:lumMod val="40000"/>
                    <a:lumOff val="60000"/>
                  </a:schemeClr>
                </a:solidFill>
                <a:effectLst>
                  <a:glow rad="63500">
                    <a:schemeClr val="accent2">
                      <a:satMod val="175000"/>
                      <a:alpha val="40000"/>
                    </a:schemeClr>
                  </a:glow>
                </a:effectLst>
                <a:latin typeface="Trebuchet MS"/>
                <a:cs typeface="Trebuchet MS"/>
              </a:rPr>
              <a:t>MODELLING</a:t>
            </a:r>
          </a:p>
        </p:txBody>
      </p:sp>
      <p:sp>
        <p:nvSpPr>
          <p:cNvPr id="3" name="TextBox 2"/>
          <p:cNvSpPr txBox="1"/>
          <p:nvPr/>
        </p:nvSpPr>
        <p:spPr>
          <a:xfrm>
            <a:off x="583722" y="1644908"/>
            <a:ext cx="11506200" cy="4955203"/>
          </a:xfrm>
          <a:prstGeom prst="rect">
            <a:avLst/>
          </a:prstGeom>
          <a:noFill/>
        </p:spPr>
        <p:txBody>
          <a:bodyPr wrap="square" rtlCol="0">
            <a:spAutoFit/>
            <a:scene3d>
              <a:camera prst="orthographicFront"/>
              <a:lightRig rig="threePt" dir="t"/>
            </a:scene3d>
            <a:sp3d extrusionH="57150">
              <a:bevelT w="38100" h="38100" prst="relaxedInset"/>
            </a:sp3d>
          </a:bodyPr>
          <a:lstStyle/>
          <a:p>
            <a:pPr marL="285750" indent="-285750">
              <a:buFont typeface="Arial" panose="020B0604020202020204" pitchFamily="34" charset="0"/>
              <a:buChar char="•"/>
            </a:pPr>
            <a:r>
              <a:rPr lang="en-GB" sz="2800" dirty="0"/>
              <a:t>Created Pivot table using the data which is Filtered for the analysis.</a:t>
            </a:r>
          </a:p>
          <a:p>
            <a:pPr marL="990600" lvl="3" indent="-457200">
              <a:buFont typeface="Courier New" panose="02070309020205020404" pitchFamily="49" charset="0"/>
              <a:buChar char="o"/>
            </a:pPr>
            <a:r>
              <a:rPr lang="en-GB" sz="3200" i="1" dirty="0">
                <a:ln w="0">
                  <a:solidFill>
                    <a:schemeClr val="bg1">
                      <a:lumMod val="95000"/>
                      <a:lumOff val="5000"/>
                    </a:schemeClr>
                  </a:solidFill>
                </a:ln>
                <a:solidFill>
                  <a:schemeClr val="accent1"/>
                </a:solidFill>
                <a:effectLst>
                  <a:glow rad="63500">
                    <a:schemeClr val="accent1">
                      <a:satMod val="175000"/>
                      <a:alpha val="40000"/>
                    </a:schemeClr>
                  </a:glow>
                  <a:outerShdw blurRad="38100" dist="25400" dir="5400000" algn="ctr" rotWithShape="0">
                    <a:srgbClr val="6E747A">
                      <a:alpha val="43000"/>
                    </a:srgbClr>
                  </a:outerShdw>
                </a:effectLst>
              </a:rPr>
              <a:t>Pivot 1</a:t>
            </a:r>
          </a:p>
          <a:p>
            <a:pPr marL="990600" lvl="3" indent="-457200">
              <a:buFont typeface="Courier New" panose="02070309020205020404" pitchFamily="49" charset="0"/>
              <a:buChar char="o"/>
            </a:pPr>
            <a:r>
              <a:rPr lang="en-GB" sz="2800" dirty="0"/>
              <a:t>In filter – Department</a:t>
            </a:r>
          </a:p>
          <a:p>
            <a:pPr marL="990600" lvl="3" indent="-457200">
              <a:buFont typeface="Courier New" panose="02070309020205020404" pitchFamily="49" charset="0"/>
              <a:buChar char="o"/>
            </a:pPr>
            <a:r>
              <a:rPr lang="en-GB" sz="2800" dirty="0"/>
              <a:t>In row – Gender </a:t>
            </a:r>
          </a:p>
          <a:p>
            <a:pPr marL="990600" lvl="3" indent="-457200">
              <a:buFont typeface="Courier New" panose="02070309020205020404" pitchFamily="49" charset="0"/>
              <a:buChar char="o"/>
            </a:pPr>
            <a:r>
              <a:rPr lang="en-GB" sz="2800" dirty="0"/>
              <a:t>In column – Marital status, Termination type</a:t>
            </a:r>
          </a:p>
          <a:p>
            <a:pPr marL="990600" lvl="3" indent="-457200">
              <a:buFont typeface="Courier New" panose="02070309020205020404" pitchFamily="49" charset="0"/>
              <a:buChar char="o"/>
            </a:pPr>
            <a:r>
              <a:rPr lang="en-GB" sz="2800" dirty="0"/>
              <a:t>In Values – Employee turnover</a:t>
            </a:r>
          </a:p>
          <a:p>
            <a:pPr marL="1619250" lvl="2" indent="-457200">
              <a:buFont typeface="Courier New" panose="02070309020205020404" pitchFamily="49" charset="0"/>
              <a:buChar char="o"/>
            </a:pPr>
            <a:r>
              <a:rPr lang="en-GB" sz="3200" i="1" dirty="0">
                <a:ln w="0">
                  <a:solidFill>
                    <a:schemeClr val="bg1">
                      <a:lumMod val="95000"/>
                      <a:lumOff val="5000"/>
                    </a:schemeClr>
                  </a:solidFill>
                </a:ln>
                <a:solidFill>
                  <a:schemeClr val="accent1"/>
                </a:solidFill>
                <a:effectLst>
                  <a:glow rad="63500">
                    <a:schemeClr val="accent1">
                      <a:satMod val="175000"/>
                      <a:alpha val="40000"/>
                    </a:schemeClr>
                  </a:glow>
                  <a:outerShdw blurRad="38100" dist="25400" dir="5400000" algn="ctr" rotWithShape="0">
                    <a:srgbClr val="6E747A">
                      <a:alpha val="43000"/>
                    </a:srgbClr>
                  </a:outerShdw>
                </a:effectLst>
              </a:rPr>
              <a:t>Pivot 2</a:t>
            </a:r>
          </a:p>
          <a:p>
            <a:pPr marL="1619250" lvl="2" indent="-457200">
              <a:buFont typeface="Courier New" panose="02070309020205020404" pitchFamily="49" charset="0"/>
              <a:buChar char="o"/>
            </a:pPr>
            <a:r>
              <a:rPr lang="en-GB" sz="2800" dirty="0"/>
              <a:t>In filter – Marital Status</a:t>
            </a:r>
          </a:p>
          <a:p>
            <a:pPr marL="1619250" lvl="2" indent="-457200">
              <a:buFont typeface="Courier New" panose="02070309020205020404" pitchFamily="49" charset="0"/>
              <a:buChar char="o"/>
            </a:pPr>
            <a:r>
              <a:rPr lang="en-GB" sz="2800" dirty="0"/>
              <a:t>In row - Gender</a:t>
            </a:r>
          </a:p>
          <a:p>
            <a:pPr marL="1619250" lvl="2" indent="-457200">
              <a:buFont typeface="Courier New" panose="02070309020205020404" pitchFamily="49" charset="0"/>
              <a:buChar char="o"/>
            </a:pPr>
            <a:r>
              <a:rPr lang="en-GB" sz="2800" dirty="0"/>
              <a:t>In column – Performance score</a:t>
            </a:r>
          </a:p>
          <a:p>
            <a:pPr marL="1619250" lvl="2" indent="-457200">
              <a:buFont typeface="Courier New" panose="02070309020205020404" pitchFamily="49" charset="0"/>
              <a:buChar char="o"/>
            </a:pPr>
            <a:r>
              <a:rPr lang="en-GB" sz="2800" dirty="0"/>
              <a:t>In Values - Gender</a:t>
            </a:r>
          </a:p>
        </p:txBody>
      </p:sp>
    </p:spTree>
    <p:extLst>
      <p:ext uri="{BB962C8B-B14F-4D97-AF65-F5344CB8AC3E}">
        <p14:creationId xmlns:p14="http://schemas.microsoft.com/office/powerpoint/2010/main" val="2440258010"/>
      </p:ext>
    </p:extLst>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5" name="object 8"/>
          <p:cNvSpPr txBox="1"/>
          <p:nvPr/>
        </p:nvSpPr>
        <p:spPr>
          <a:xfrm>
            <a:off x="4444046" y="304800"/>
            <a:ext cx="4166553" cy="844462"/>
          </a:xfrm>
          <a:prstGeom prst="rect">
            <a:avLst/>
          </a:prstGeom>
        </p:spPr>
        <p:txBody>
          <a:bodyPr vert="horz" wrap="square" lIns="0" tIns="13335" rIns="0" bIns="0" rtlCol="0">
            <a:spAutoFit/>
            <a:scene3d>
              <a:camera prst="orthographicFront"/>
              <a:lightRig rig="threePt" dir="t"/>
            </a:scene3d>
            <a:sp3d extrusionH="57150">
              <a:bevelT w="38100" h="38100" prst="relaxedInset"/>
            </a:sp3d>
          </a:bodyPr>
          <a:lstStyle/>
          <a:p>
            <a:pPr marL="12700">
              <a:lnSpc>
                <a:spcPct val="100000"/>
              </a:lnSpc>
              <a:spcBef>
                <a:spcPts val="105"/>
              </a:spcBef>
            </a:pPr>
            <a:r>
              <a:rPr lang="en-IN" sz="5400" b="1" i="1" dirty="0">
                <a:ln w="22225">
                  <a:solidFill>
                    <a:schemeClr val="bg1">
                      <a:lumMod val="95000"/>
                      <a:lumOff val="5000"/>
                    </a:schemeClr>
                  </a:solidFill>
                  <a:prstDash val="solid"/>
                </a:ln>
                <a:solidFill>
                  <a:schemeClr val="accent2">
                    <a:lumMod val="40000"/>
                    <a:lumOff val="60000"/>
                  </a:schemeClr>
                </a:solidFill>
                <a:effectLst>
                  <a:glow rad="63500">
                    <a:schemeClr val="accent1">
                      <a:satMod val="175000"/>
                      <a:alpha val="40000"/>
                    </a:schemeClr>
                  </a:glow>
                </a:effectLst>
                <a:latin typeface="Trebuchet MS"/>
                <a:cs typeface="Trebuchet MS"/>
              </a:rPr>
              <a:t>MODELLING</a:t>
            </a:r>
          </a:p>
        </p:txBody>
      </p:sp>
      <p:sp>
        <p:nvSpPr>
          <p:cNvPr id="3" name="TextBox 2"/>
          <p:cNvSpPr txBox="1"/>
          <p:nvPr/>
        </p:nvSpPr>
        <p:spPr>
          <a:xfrm>
            <a:off x="457200" y="1752600"/>
            <a:ext cx="11506200" cy="4585871"/>
          </a:xfrm>
          <a:prstGeom prst="rect">
            <a:avLst/>
          </a:prstGeom>
          <a:noFill/>
        </p:spPr>
        <p:txBody>
          <a:bodyPr wrap="square" rtlCol="0">
            <a:spAutoFit/>
            <a:scene3d>
              <a:camera prst="orthographicFront"/>
              <a:lightRig rig="threePt" dir="t"/>
            </a:scene3d>
            <a:sp3d extrusionH="57150">
              <a:bevelT w="38100" h="38100" prst="relaxedInset"/>
            </a:sp3d>
          </a:bodyPr>
          <a:lstStyle/>
          <a:p>
            <a:pPr marL="285750" indent="-285750">
              <a:buFont typeface="Arial" panose="020B0604020202020204" pitchFamily="34" charset="0"/>
              <a:buChar char="•"/>
            </a:pPr>
            <a:r>
              <a:rPr lang="en-GB" sz="2400" dirty="0"/>
              <a:t>Created the column chart for the better visualisation of the result.</a:t>
            </a:r>
          </a:p>
          <a:p>
            <a:pPr marL="914400" lvl="1" indent="-457200">
              <a:buFont typeface="Courier New" panose="02070309020205020404" pitchFamily="49" charset="0"/>
              <a:buChar char="o"/>
            </a:pPr>
            <a:r>
              <a:rPr lang="en-GB" sz="2400" i="1" dirty="0">
                <a:ln w="0">
                  <a:solidFill>
                    <a:schemeClr val="bg1">
                      <a:lumMod val="95000"/>
                      <a:lumOff val="5000"/>
                    </a:schemeClr>
                  </a:solidFill>
                </a:ln>
                <a:solidFill>
                  <a:schemeClr val="accent1"/>
                </a:solidFill>
                <a:effectLst>
                  <a:glow rad="63500">
                    <a:schemeClr val="accent1">
                      <a:satMod val="175000"/>
                      <a:alpha val="40000"/>
                    </a:schemeClr>
                  </a:glow>
                  <a:outerShdw blurRad="38100" dist="25400" dir="5400000" algn="ctr" rotWithShape="0">
                    <a:srgbClr val="6E747A">
                      <a:alpha val="43000"/>
                    </a:srgbClr>
                  </a:outerShdw>
                </a:effectLst>
              </a:rPr>
              <a:t>Pivot 1</a:t>
            </a:r>
          </a:p>
          <a:p>
            <a:pPr marL="914400" lvl="1" indent="-457200">
              <a:buFont typeface="Courier New" panose="02070309020205020404" pitchFamily="49" charset="0"/>
              <a:buChar char="o"/>
            </a:pPr>
            <a:r>
              <a:rPr lang="en-GB" sz="2400" dirty="0"/>
              <a:t>Created Graph with the Pivot table</a:t>
            </a:r>
          </a:p>
          <a:p>
            <a:pPr marL="914400" lvl="1" indent="-457200">
              <a:buFont typeface="Courier New" panose="02070309020205020404" pitchFamily="49" charset="0"/>
              <a:buChar char="o"/>
            </a:pPr>
            <a:r>
              <a:rPr lang="en-GB" sz="2400" dirty="0"/>
              <a:t>The created Linear line is stable and slope downwards from right to left</a:t>
            </a:r>
          </a:p>
          <a:p>
            <a:pPr marL="1790700" lvl="3" indent="-457200">
              <a:buFont typeface="Courier New" panose="02070309020205020404" pitchFamily="49" charset="0"/>
              <a:buChar char="o"/>
            </a:pPr>
            <a:r>
              <a:rPr lang="en-GB" sz="2400" i="1" dirty="0">
                <a:ln w="0">
                  <a:solidFill>
                    <a:schemeClr val="bg1">
                      <a:lumMod val="95000"/>
                      <a:lumOff val="5000"/>
                    </a:schemeClr>
                  </a:solidFill>
                </a:ln>
                <a:solidFill>
                  <a:schemeClr val="accent1"/>
                </a:solidFill>
                <a:effectLst>
                  <a:glow rad="63500">
                    <a:schemeClr val="accent1">
                      <a:satMod val="175000"/>
                      <a:alpha val="40000"/>
                    </a:schemeClr>
                  </a:glow>
                  <a:outerShdw blurRad="38100" dist="25400" dir="5400000" algn="ctr" rotWithShape="0">
                    <a:srgbClr val="6E747A">
                      <a:alpha val="43000"/>
                    </a:srgbClr>
                  </a:outerShdw>
                </a:effectLst>
              </a:rPr>
              <a:t>Pivot 2</a:t>
            </a:r>
          </a:p>
          <a:p>
            <a:pPr marL="1790700" lvl="3" indent="-457200">
              <a:buFont typeface="Courier New" panose="02070309020205020404" pitchFamily="49" charset="0"/>
              <a:buChar char="o"/>
            </a:pPr>
            <a:r>
              <a:rPr lang="en-GB" sz="2400" dirty="0"/>
              <a:t>Created Graph with the Pivot table</a:t>
            </a:r>
          </a:p>
          <a:p>
            <a:pPr marL="1790700" lvl="3" indent="-457200">
              <a:buFont typeface="Courier New" panose="02070309020205020404" pitchFamily="49" charset="0"/>
              <a:buChar char="o"/>
            </a:pPr>
            <a:r>
              <a:rPr lang="en-GB" sz="2400" dirty="0"/>
              <a:t>The created Linear line is sloping downwards from left to right</a:t>
            </a:r>
          </a:p>
          <a:p>
            <a:pPr marL="285750" indent="-285750">
              <a:buFont typeface="Arial" panose="020B0604020202020204" pitchFamily="34" charset="0"/>
              <a:buChar char="•"/>
            </a:pPr>
            <a:r>
              <a:rPr lang="en-GB" sz="2400" dirty="0"/>
              <a:t>Added slicer</a:t>
            </a:r>
          </a:p>
          <a:p>
            <a:pPr lvl="2" indent="-457200">
              <a:buFont typeface="Courier New" panose="02070309020205020404" pitchFamily="49" charset="0"/>
              <a:buChar char="o"/>
            </a:pPr>
            <a:r>
              <a:rPr lang="en-GB" sz="2400" i="1" dirty="0">
                <a:ln w="0">
                  <a:solidFill>
                    <a:schemeClr val="bg1">
                      <a:lumMod val="95000"/>
                      <a:lumOff val="5000"/>
                    </a:schemeClr>
                  </a:solidFill>
                </a:ln>
                <a:solidFill>
                  <a:schemeClr val="accent1"/>
                </a:solidFill>
                <a:effectLst>
                  <a:glow rad="63500">
                    <a:schemeClr val="accent1">
                      <a:satMod val="175000"/>
                      <a:alpha val="40000"/>
                    </a:schemeClr>
                  </a:glow>
                  <a:outerShdw blurRad="38100" dist="25400" dir="5400000" algn="ctr" rotWithShape="0">
                    <a:srgbClr val="6E747A">
                      <a:alpha val="43000"/>
                    </a:srgbClr>
                  </a:outerShdw>
                </a:effectLst>
              </a:rPr>
              <a:t>Pivot 1</a:t>
            </a:r>
          </a:p>
          <a:p>
            <a:pPr lvl="2" indent="-457200">
              <a:buFont typeface="Courier New" panose="02070309020205020404" pitchFamily="49" charset="0"/>
              <a:buChar char="o"/>
            </a:pPr>
            <a:r>
              <a:rPr lang="en-GB" sz="2400" dirty="0"/>
              <a:t>Employee type to narrow down the view for better understanding.</a:t>
            </a:r>
            <a:endParaRPr lang="en-GB" sz="2400" b="1" dirty="0"/>
          </a:p>
          <a:p>
            <a:pPr marL="1795463" lvl="5" indent="-457200">
              <a:buFont typeface="Courier New" panose="02070309020205020404" pitchFamily="49" charset="0"/>
              <a:buChar char="o"/>
            </a:pPr>
            <a:r>
              <a:rPr lang="en-GB" sz="2800" i="1" dirty="0">
                <a:ln w="0">
                  <a:solidFill>
                    <a:schemeClr val="bg1">
                      <a:lumMod val="95000"/>
                      <a:lumOff val="5000"/>
                    </a:schemeClr>
                  </a:solidFill>
                </a:ln>
                <a:solidFill>
                  <a:schemeClr val="accent1"/>
                </a:solidFill>
                <a:effectLst>
                  <a:glow rad="63500">
                    <a:schemeClr val="accent1">
                      <a:satMod val="175000"/>
                      <a:alpha val="40000"/>
                    </a:schemeClr>
                  </a:glow>
                  <a:outerShdw blurRad="38100" dist="25400" dir="5400000" algn="ctr" rotWithShape="0">
                    <a:srgbClr val="6E747A">
                      <a:alpha val="43000"/>
                    </a:srgbClr>
                  </a:outerShdw>
                </a:effectLst>
              </a:rPr>
              <a:t>Pivot 2</a:t>
            </a:r>
          </a:p>
          <a:p>
            <a:pPr marL="1795463" lvl="5" indent="-457200">
              <a:buFont typeface="Courier New" panose="02070309020205020404" pitchFamily="49" charset="0"/>
              <a:buChar char="o"/>
            </a:pPr>
            <a:r>
              <a:rPr lang="en-GB" sz="2400" dirty="0"/>
              <a:t>Current rating to narrow down the view for better understanding.</a:t>
            </a:r>
            <a:endParaRPr lang="en-GB" sz="2400" b="1" dirty="0"/>
          </a:p>
        </p:txBody>
      </p:sp>
    </p:spTree>
    <p:extLst>
      <p:ext uri="{BB962C8B-B14F-4D97-AF65-F5344CB8AC3E}">
        <p14:creationId xmlns:p14="http://schemas.microsoft.com/office/powerpoint/2010/main" val="3697246834"/>
      </p:ext>
    </p:extLst>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8" name="object 7"/>
          <p:cNvSpPr txBox="1">
            <a:spLocks noGrp="1"/>
          </p:cNvSpPr>
          <p:nvPr>
            <p:ph type="title"/>
          </p:nvPr>
        </p:nvSpPr>
        <p:spPr>
          <a:xfrm>
            <a:off x="4267200" y="75456"/>
            <a:ext cx="3962400" cy="690574"/>
          </a:xfrm>
          <a:prstGeom prst="rect">
            <a:avLst/>
          </a:prstGeom>
        </p:spPr>
        <p:txBody>
          <a:bodyPr vert="horz" wrap="square" lIns="0" tIns="13335" rIns="0" bIns="0" rtlCol="0">
            <a:spAutoFit/>
          </a:bodyPr>
          <a:lstStyle/>
          <a:p>
            <a:pPr marL="12700">
              <a:lnSpc>
                <a:spcPct val="100000"/>
              </a:lnSpc>
              <a:spcBef>
                <a:spcPts val="105"/>
              </a:spcBef>
            </a:pPr>
            <a:r>
              <a:rPr lang="en-IN" sz="4400" i="1" cap="none" dirty="0">
                <a:ln w="22225">
                  <a:solidFill>
                    <a:schemeClr val="bg1">
                      <a:lumMod val="95000"/>
                      <a:lumOff val="5000"/>
                    </a:schemeClr>
                  </a:solidFill>
                  <a:prstDash val="solid"/>
                </a:ln>
                <a:solidFill>
                  <a:schemeClr val="accent2">
                    <a:lumMod val="40000"/>
                    <a:lumOff val="60000"/>
                  </a:schemeClr>
                </a:solidFill>
                <a:effectLst>
                  <a:glow rad="63500">
                    <a:schemeClr val="accent2">
                      <a:satMod val="175000"/>
                      <a:alpha val="40000"/>
                    </a:schemeClr>
                  </a:glow>
                </a:effectLst>
              </a:rPr>
              <a:t>RESULTS</a:t>
            </a:r>
          </a:p>
        </p:txBody>
      </p:sp>
      <p:graphicFrame>
        <p:nvGraphicFramePr>
          <p:cNvPr id="4" name="Chart 3">
            <a:extLst>
              <a:ext uri="{FF2B5EF4-FFF2-40B4-BE49-F238E27FC236}">
                <a16:creationId xmlns:a16="http://schemas.microsoft.com/office/drawing/2014/main" id="{00000000-0008-0000-0100-000004000000}"/>
              </a:ext>
            </a:extLst>
          </p:cNvPr>
          <p:cNvGraphicFramePr>
            <a:graphicFrameLocks/>
          </p:cNvGraphicFramePr>
          <p:nvPr>
            <p:extLst>
              <p:ext uri="{D42A27DB-BD31-4B8C-83A1-F6EECF244321}">
                <p14:modId xmlns:p14="http://schemas.microsoft.com/office/powerpoint/2010/main" val="2244432227"/>
              </p:ext>
            </p:extLst>
          </p:nvPr>
        </p:nvGraphicFramePr>
        <p:xfrm>
          <a:off x="304800" y="1143000"/>
          <a:ext cx="11658600" cy="5486399"/>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8" name="object 7"/>
          <p:cNvSpPr txBox="1">
            <a:spLocks noGrp="1"/>
          </p:cNvSpPr>
          <p:nvPr>
            <p:ph type="title"/>
          </p:nvPr>
        </p:nvSpPr>
        <p:spPr>
          <a:xfrm>
            <a:off x="4876800" y="307258"/>
            <a:ext cx="3352165" cy="690574"/>
          </a:xfrm>
          <a:prstGeom prst="rect">
            <a:avLst/>
          </a:prstGeom>
        </p:spPr>
        <p:txBody>
          <a:bodyPr vert="horz" wrap="square" lIns="0" tIns="13335" rIns="0" bIns="0" rtlCol="0">
            <a:spAutoFit/>
            <a:scene3d>
              <a:camera prst="orthographicFront"/>
              <a:lightRig rig="threePt" dir="t"/>
            </a:scene3d>
            <a:sp3d extrusionH="57150">
              <a:bevelT w="38100" h="38100" prst="relaxedInset"/>
            </a:sp3d>
          </a:bodyPr>
          <a:lstStyle/>
          <a:p>
            <a:pPr marL="12700">
              <a:lnSpc>
                <a:spcPct val="100000"/>
              </a:lnSpc>
              <a:spcBef>
                <a:spcPts val="105"/>
              </a:spcBef>
            </a:pPr>
            <a:r>
              <a:rPr lang="en-IN" sz="4400" i="1" cap="none" dirty="0">
                <a:ln w="22225">
                  <a:solidFill>
                    <a:schemeClr val="bg1">
                      <a:lumMod val="95000"/>
                      <a:lumOff val="5000"/>
                    </a:schemeClr>
                  </a:solidFill>
                  <a:prstDash val="solid"/>
                </a:ln>
                <a:solidFill>
                  <a:schemeClr val="accent2">
                    <a:lumMod val="40000"/>
                    <a:lumOff val="60000"/>
                  </a:schemeClr>
                </a:solidFill>
                <a:effectLst>
                  <a:glow rad="63500">
                    <a:schemeClr val="accent2">
                      <a:satMod val="175000"/>
                      <a:alpha val="40000"/>
                    </a:schemeClr>
                  </a:glow>
                </a:effectLst>
              </a:rPr>
              <a:t>RESULTS</a:t>
            </a:r>
          </a:p>
        </p:txBody>
      </p:sp>
      <p:graphicFrame>
        <p:nvGraphicFramePr>
          <p:cNvPr id="5" name="Chart 4">
            <a:extLst>
              <a:ext uri="{FF2B5EF4-FFF2-40B4-BE49-F238E27FC236}">
                <a16:creationId xmlns:a16="http://schemas.microsoft.com/office/drawing/2014/main" id="{00000000-0008-0000-0200-000003000000}"/>
              </a:ext>
            </a:extLst>
          </p:cNvPr>
          <p:cNvGraphicFramePr>
            <a:graphicFrameLocks/>
          </p:cNvGraphicFramePr>
          <p:nvPr>
            <p:extLst>
              <p:ext uri="{D42A27DB-BD31-4B8C-83A1-F6EECF244321}">
                <p14:modId xmlns:p14="http://schemas.microsoft.com/office/powerpoint/2010/main" val="3100322355"/>
              </p:ext>
            </p:extLst>
          </p:nvPr>
        </p:nvGraphicFramePr>
        <p:xfrm>
          <a:off x="358774" y="1447800"/>
          <a:ext cx="11376025" cy="5105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91410111"/>
      </p:ext>
    </p:extLst>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3886200" y="304800"/>
            <a:ext cx="4154336" cy="738664"/>
          </a:xfrm>
        </p:spPr>
        <p:txBody>
          <a:bodyPr>
            <a:normAutofit/>
            <a:scene3d>
              <a:camera prst="orthographicFront"/>
              <a:lightRig rig="threePt" dir="t"/>
            </a:scene3d>
            <a:sp3d extrusionH="57150">
              <a:bevelT w="38100" h="38100" prst="relaxedInset"/>
            </a:sp3d>
          </a:bodyPr>
          <a:lstStyle/>
          <a:p>
            <a:r>
              <a:rPr lang="en-US" sz="4400" b="0" i="1" cap="none" dirty="0">
                <a:ln w="0"/>
                <a:solidFill>
                  <a:schemeClr val="accent1"/>
                </a:solidFill>
                <a:effectLst>
                  <a:glow rad="63500">
                    <a:schemeClr val="accent1">
                      <a:satMod val="175000"/>
                      <a:alpha val="40000"/>
                    </a:schemeClr>
                  </a:glow>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CONCLUSION</a:t>
            </a:r>
            <a:endParaRPr lang="en-IN" sz="4400" i="1" dirty="0">
              <a:ln w="22225">
                <a:solidFill>
                  <a:schemeClr val="bg1">
                    <a:lumMod val="95000"/>
                    <a:lumOff val="5000"/>
                  </a:schemeClr>
                </a:solidFill>
                <a:prstDash val="solid"/>
              </a:ln>
              <a:effectLst>
                <a:glow rad="63500">
                  <a:schemeClr val="accent1">
                    <a:satMod val="175000"/>
                    <a:alpha val="40000"/>
                  </a:schemeClr>
                </a:glow>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2" name="TextBox 1"/>
          <p:cNvSpPr txBox="1"/>
          <p:nvPr/>
        </p:nvSpPr>
        <p:spPr>
          <a:xfrm>
            <a:off x="838200" y="1524000"/>
            <a:ext cx="10134600" cy="1219200"/>
          </a:xfrm>
          <a:prstGeom prst="rect">
            <a:avLst/>
          </a:prstGeom>
          <a:noFill/>
        </p:spPr>
        <p:txBody>
          <a:bodyPr wrap="square" rtlCol="0">
            <a:spAutoFit/>
          </a:bodyPr>
          <a:lstStyle/>
          <a:p>
            <a:endParaRPr lang="en-IN"/>
          </a:p>
        </p:txBody>
      </p:sp>
      <p:sp>
        <p:nvSpPr>
          <p:cNvPr id="3" name="TextBox 2"/>
          <p:cNvSpPr txBox="1"/>
          <p:nvPr/>
        </p:nvSpPr>
        <p:spPr>
          <a:xfrm>
            <a:off x="533400" y="1752600"/>
            <a:ext cx="11430000" cy="4524315"/>
          </a:xfrm>
          <a:prstGeom prst="rect">
            <a:avLst/>
          </a:prstGeom>
          <a:noFill/>
        </p:spPr>
        <p:txBody>
          <a:bodyPr wrap="square" rtlCol="0">
            <a:spAutoFit/>
          </a:bodyPr>
          <a:lstStyle/>
          <a:p>
            <a:r>
              <a:rPr lang="en-GB" sz="2400" b="1" dirty="0">
                <a:ln w="22225">
                  <a:solidFill>
                    <a:schemeClr val="accent2"/>
                  </a:solidFill>
                  <a:prstDash val="solid"/>
                </a:ln>
                <a:solidFill>
                  <a:schemeClr val="accent2">
                    <a:lumMod val="40000"/>
                    <a:lumOff val="60000"/>
                  </a:schemeClr>
                </a:solidFill>
              </a:rPr>
              <a:t>Pivot 1:</a:t>
            </a:r>
          </a:p>
          <a:p>
            <a:pPr indent="365125"/>
            <a:r>
              <a:rPr lang="en-GB" sz="2400" dirty="0"/>
              <a:t>From the Pivot 1 table analysis it is concluded that the attrition of female employee is higher than the male employee in:</a:t>
            </a:r>
          </a:p>
          <a:p>
            <a:pPr marL="457200" indent="-457200">
              <a:buFont typeface="Wingdings" panose="05000000000000000000" pitchFamily="2" charset="2"/>
              <a:buChar char="§"/>
            </a:pPr>
            <a:r>
              <a:rPr lang="en-GB" sz="2400" dirty="0"/>
              <a:t>All the employee classifications like Full time, Part time, Temporary and</a:t>
            </a:r>
          </a:p>
          <a:p>
            <a:pPr marL="457200" indent="-457200">
              <a:buFont typeface="Wingdings" panose="05000000000000000000" pitchFamily="2" charset="2"/>
              <a:buChar char="§"/>
            </a:pPr>
            <a:r>
              <a:rPr lang="en-GB" sz="2400" dirty="0"/>
              <a:t>All the departments like </a:t>
            </a:r>
            <a:r>
              <a:rPr lang="en-GB" sz="2400" dirty="0">
                <a:solidFill>
                  <a:srgbClr val="000000"/>
                </a:solidFill>
              </a:rPr>
              <a:t>– </a:t>
            </a:r>
            <a:r>
              <a:rPr lang="en-GB" sz="2400" b="1" dirty="0">
                <a:ln w="22225">
                  <a:solidFill>
                    <a:schemeClr val="bg1">
                      <a:lumMod val="95000"/>
                      <a:lumOff val="5000"/>
                    </a:schemeClr>
                  </a:solidFill>
                  <a:prstDash val="solid"/>
                </a:ln>
                <a:solidFill>
                  <a:schemeClr val="accent2">
                    <a:lumMod val="40000"/>
                    <a:lumOff val="60000"/>
                  </a:schemeClr>
                </a:solidFill>
              </a:rPr>
              <a:t>sales, production, IT/IS, Admin office, Executive office, Software engineering</a:t>
            </a:r>
            <a:r>
              <a:rPr lang="en-GB" sz="2400" dirty="0">
                <a:solidFill>
                  <a:srgbClr val="000000"/>
                </a:solidFill>
              </a:rPr>
              <a:t>.</a:t>
            </a:r>
          </a:p>
          <a:p>
            <a:endParaRPr lang="en-GB" sz="2400" dirty="0">
              <a:solidFill>
                <a:srgbClr val="000000"/>
              </a:solidFill>
            </a:endParaRPr>
          </a:p>
          <a:p>
            <a:r>
              <a:rPr lang="en-GB" sz="2400" b="1" dirty="0">
                <a:ln w="22225">
                  <a:solidFill>
                    <a:schemeClr val="accent2"/>
                  </a:solidFill>
                  <a:prstDash val="solid"/>
                </a:ln>
                <a:solidFill>
                  <a:schemeClr val="accent2">
                    <a:lumMod val="40000"/>
                    <a:lumOff val="60000"/>
                  </a:schemeClr>
                </a:solidFill>
              </a:rPr>
              <a:t>Pivot 2:</a:t>
            </a:r>
          </a:p>
          <a:p>
            <a:pPr indent="365125"/>
            <a:r>
              <a:rPr lang="en-GB" sz="2400" dirty="0"/>
              <a:t>From the Pivot 2 table analysis it is concluded that the performance of female employee is higher than the male employee in:</a:t>
            </a:r>
          </a:p>
          <a:p>
            <a:pPr marL="457200" indent="-457200">
              <a:buFont typeface="Wingdings" panose="05000000000000000000" pitchFamily="2" charset="2"/>
              <a:buChar char="§"/>
            </a:pPr>
            <a:r>
              <a:rPr lang="en-GB" sz="2400" dirty="0"/>
              <a:t>All the employee performance level like Exceeds, Fully Meets, Need improvement, PIP.</a:t>
            </a:r>
            <a:endParaRPr lang="en-GB" sz="2400" dirty="0">
              <a:solidFill>
                <a:srgbClr val="000000"/>
              </a:solidFill>
            </a:endParaRPr>
          </a:p>
        </p:txBody>
      </p:sp>
    </p:spTree>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3581400" y="1135528"/>
            <a:ext cx="5029200" cy="990600"/>
          </a:xfrm>
        </p:spPr>
        <p:txBody>
          <a:bodyPr>
            <a:noAutofit/>
          </a:bodyPr>
          <a:lstStyle/>
          <a:p>
            <a:r>
              <a:rPr lang="en-GB" sz="4800" i="1" cap="none" dirty="0">
                <a:ln w="13462">
                  <a:solidFill>
                    <a:schemeClr val="bg1">
                      <a:lumMod val="95000"/>
                      <a:lumOff val="5000"/>
                    </a:schemeClr>
                  </a:solidFill>
                  <a:prstDash val="solid"/>
                </a:ln>
                <a:solidFill>
                  <a:schemeClr val="tx1">
                    <a:lumMod val="85000"/>
                    <a:lumOff val="15000"/>
                  </a:schemeClr>
                </a:solidFill>
                <a:effectLst>
                  <a:outerShdw dist="38100" dir="2700000" algn="bl" rotWithShape="0">
                    <a:schemeClr val="accent5"/>
                  </a:outerShdw>
                </a:effectLst>
              </a:rPr>
              <a:t>SUGGESTION</a:t>
            </a:r>
            <a:br>
              <a:rPr lang="en-GB" sz="4800" dirty="0">
                <a:solidFill>
                  <a:srgbClr val="000000"/>
                </a:solidFill>
              </a:rPr>
            </a:br>
            <a:endParaRPr lang="en-IN" sz="48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028700" y="3124200"/>
            <a:ext cx="10134600" cy="1219200"/>
          </a:xfrm>
          <a:prstGeom prst="rect">
            <a:avLst/>
          </a:prstGeom>
          <a:noFill/>
        </p:spPr>
        <p:txBody>
          <a:bodyPr wrap="square" rtlCol="0">
            <a:spAutoFit/>
          </a:bodyPr>
          <a:lstStyle/>
          <a:p>
            <a:endParaRPr lang="en-IN"/>
          </a:p>
        </p:txBody>
      </p:sp>
      <p:sp>
        <p:nvSpPr>
          <p:cNvPr id="3" name="TextBox 2"/>
          <p:cNvSpPr txBox="1"/>
          <p:nvPr/>
        </p:nvSpPr>
        <p:spPr>
          <a:xfrm>
            <a:off x="533400" y="2514600"/>
            <a:ext cx="11430000" cy="2246769"/>
          </a:xfrm>
          <a:prstGeom prst="rect">
            <a:avLst/>
          </a:prstGeom>
          <a:noFill/>
        </p:spPr>
        <p:txBody>
          <a:bodyPr wrap="square" rtlCol="0">
            <a:spAutoFit/>
          </a:bodyPr>
          <a:lstStyle/>
          <a:p>
            <a:pPr indent="365125"/>
            <a:r>
              <a:rPr lang="en-GB" sz="2800" dirty="0"/>
              <a:t>If the organisation work is highly based on female employee participation, then it is suggested to improve the satisfaction level, needs and wants of female employees by adding some changes in the policy or improve the quality of work area. If not, then the company can move on with the current policy and nature of work.</a:t>
            </a:r>
          </a:p>
        </p:txBody>
      </p:sp>
    </p:spTree>
    <p:extLst>
      <p:ext uri="{BB962C8B-B14F-4D97-AF65-F5344CB8AC3E}">
        <p14:creationId xmlns:p14="http://schemas.microsoft.com/office/powerpoint/2010/main" val="1209272641"/>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8" name="object 17"/>
          <p:cNvSpPr txBox="1">
            <a:spLocks noGrp="1"/>
          </p:cNvSpPr>
          <p:nvPr>
            <p:ph type="title"/>
          </p:nvPr>
        </p:nvSpPr>
        <p:spPr>
          <a:xfrm>
            <a:off x="1981199" y="474948"/>
            <a:ext cx="8229600" cy="940001"/>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700">
              <a:lnSpc>
                <a:spcPct val="100000"/>
              </a:lnSpc>
              <a:spcBef>
                <a:spcPts val="130"/>
              </a:spcBef>
            </a:pPr>
            <a:r>
              <a:rPr sz="6000"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PROJECT</a:t>
            </a:r>
            <a:r>
              <a:rPr sz="6000" spc="-85" dirty="0">
                <a:latin typeface="Algerian" panose="04020705040A02060702" pitchFamily="82" charset="0"/>
              </a:rPr>
              <a:t> </a:t>
            </a:r>
            <a:r>
              <a:rPr sz="6000"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TITLE</a:t>
            </a:r>
            <a:endParaRPr sz="6000" dirty="0">
              <a:latin typeface="Algerian" panose="04020705040A02060702" pitchFamily="82" charset="0"/>
            </a:endParaRPr>
          </a:p>
        </p:txBody>
      </p:sp>
      <p:sp>
        <p:nvSpPr>
          <p:cNvPr id="1048619" name="TextBox 22"/>
          <p:cNvSpPr txBox="1"/>
          <p:nvPr/>
        </p:nvSpPr>
        <p:spPr>
          <a:xfrm>
            <a:off x="701420" y="2286000"/>
            <a:ext cx="10789159" cy="2862322"/>
          </a:xfrm>
          <a:prstGeom prst="rect">
            <a:avLst/>
          </a:prstGeom>
          <a:noFill/>
        </p:spPr>
        <p:txBody>
          <a:bodyPr wrap="square" rtlCol="0">
            <a:spAutoFit/>
          </a:bodyPr>
          <a:lstStyle/>
          <a:p>
            <a:pPr algn="ctr"/>
            <a:r>
              <a:rPr lang="en-US" sz="6000" b="1" dirty="0">
                <a:ln w="22225">
                  <a:solidFill>
                    <a:schemeClr val="accent2"/>
                  </a:solidFill>
                  <a:prstDash val="solid"/>
                </a:ln>
                <a:solidFill>
                  <a:schemeClr val="accent2">
                    <a:lumMod val="40000"/>
                    <a:lumOff val="60000"/>
                  </a:schemeClr>
                </a:solidFill>
                <a:effectLst>
                  <a:glow rad="63500">
                    <a:schemeClr val="accent5">
                      <a:satMod val="175000"/>
                      <a:alpha val="40000"/>
                    </a:schemeClr>
                  </a:glow>
                </a:effectLst>
                <a:latin typeface="Times New Roman" panose="02020603050405020304" pitchFamily="18" charset="0"/>
                <a:cs typeface="Times New Roman" panose="02020603050405020304" pitchFamily="18" charset="0"/>
              </a:rPr>
              <a:t>Employee Turnover Analysis using</a:t>
            </a:r>
          </a:p>
          <a:p>
            <a:pPr algn="ctr"/>
            <a:r>
              <a:rPr lang="en-US" sz="6000" b="1" dirty="0">
                <a:ln w="22225">
                  <a:solidFill>
                    <a:schemeClr val="accent2"/>
                  </a:solidFill>
                  <a:prstDash val="solid"/>
                </a:ln>
                <a:solidFill>
                  <a:schemeClr val="accent2">
                    <a:lumMod val="40000"/>
                    <a:lumOff val="60000"/>
                  </a:schemeClr>
                </a:solidFill>
                <a:effectLst>
                  <a:glow rad="63500">
                    <a:schemeClr val="accent5">
                      <a:satMod val="175000"/>
                      <a:alpha val="40000"/>
                    </a:schemeClr>
                  </a:glow>
                </a:effectLst>
                <a:latin typeface="Times New Roman" panose="02020603050405020304" pitchFamily="18" charset="0"/>
                <a:cs typeface="Times New Roman" panose="02020603050405020304" pitchFamily="18" charset="0"/>
              </a:rPr>
              <a:t>MS - Excel</a:t>
            </a:r>
            <a:endParaRPr lang="en-IN" sz="6000" b="1" dirty="0">
              <a:ln w="22225">
                <a:solidFill>
                  <a:schemeClr val="accent2"/>
                </a:solidFill>
                <a:prstDash val="solid"/>
              </a:ln>
              <a:solidFill>
                <a:schemeClr val="accent2">
                  <a:lumMod val="40000"/>
                  <a:lumOff val="60000"/>
                </a:schemeClr>
              </a:solidFill>
              <a:effectLst>
                <a:glow rad="63500">
                  <a:schemeClr val="accent5">
                    <a:satMod val="175000"/>
                    <a:alpha val="40000"/>
                  </a:schemeClr>
                </a:glow>
              </a:effectLst>
              <a:latin typeface="Times New Roman" panose="02020603050405020304" pitchFamily="18" charset="0"/>
              <a:cs typeface="Times New Roman" panose="02020603050405020304" pitchFamily="18" charset="0"/>
            </a:endParaRPr>
          </a:p>
        </p:txBody>
      </p:sp>
    </p:spTree>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97155" name="object 20"/>
          <p:cNvPicPr>
            <a:picLocks/>
          </p:cNvPicPr>
          <p:nvPr/>
        </p:nvPicPr>
        <p:blipFill>
          <a:blip r:embed="rId2" cstate="print"/>
          <a:stretch>
            <a:fillRect/>
          </a:stretch>
        </p:blipFill>
        <p:spPr>
          <a:xfrm>
            <a:off x="192112" y="3657600"/>
            <a:ext cx="1733550" cy="3009898"/>
          </a:xfrm>
          <a:prstGeom prst="rect">
            <a:avLst/>
          </a:prstGeom>
        </p:spPr>
      </p:pic>
      <p:sp>
        <p:nvSpPr>
          <p:cNvPr id="1048620" name="object 21"/>
          <p:cNvSpPr txBox="1">
            <a:spLocks noGrp="1"/>
          </p:cNvSpPr>
          <p:nvPr>
            <p:ph type="title"/>
          </p:nvPr>
        </p:nvSpPr>
        <p:spPr>
          <a:xfrm>
            <a:off x="4020818" y="381000"/>
            <a:ext cx="4150361" cy="752129"/>
          </a:xfrm>
          <a:prstGeom prst="rect">
            <a:avLst/>
          </a:prstGeom>
        </p:spPr>
        <p:txBody>
          <a:bodyPr vert="horz" wrap="square" lIns="0" tIns="13335" rIns="0" bIns="0" rtlCol="0">
            <a:spAutoFit/>
            <a:scene3d>
              <a:camera prst="orthographicFront"/>
              <a:lightRig rig="threePt" dir="t"/>
            </a:scene3d>
            <a:sp3d extrusionH="57150">
              <a:bevelT w="38100" h="38100" prst="relaxedInset"/>
            </a:sp3d>
          </a:bodyPr>
          <a:lstStyle/>
          <a:p>
            <a:pPr marL="12700">
              <a:lnSpc>
                <a:spcPct val="100000"/>
              </a:lnSpc>
              <a:spcBef>
                <a:spcPts val="105"/>
              </a:spcBef>
            </a:pPr>
            <a:r>
              <a:rPr sz="4800" i="1" cap="none" dirty="0">
                <a:ln w="6600">
                  <a:solidFill>
                    <a:schemeClr val="accent2"/>
                  </a:solidFill>
                  <a:prstDash val="solid"/>
                </a:ln>
                <a:solidFill>
                  <a:srgbClr val="FFFFFF"/>
                </a:solidFill>
                <a:effectLst>
                  <a:outerShdw dist="38100" dir="2700000" algn="tl" rotWithShape="0">
                    <a:schemeClr val="accent2"/>
                  </a:outerShdw>
                </a:effectLst>
              </a:rPr>
              <a:t>AGENDA</a:t>
            </a:r>
            <a:endParaRPr sz="4800" i="1" dirty="0"/>
          </a:p>
        </p:txBody>
      </p:sp>
      <p:sp>
        <p:nvSpPr>
          <p:cNvPr id="1048621" name="TextBox 22"/>
          <p:cNvSpPr txBox="1"/>
          <p:nvPr/>
        </p:nvSpPr>
        <p:spPr>
          <a:xfrm>
            <a:off x="3886200" y="1905000"/>
            <a:ext cx="6211192" cy="4524315"/>
          </a:xfrm>
          <a:prstGeom prst="rect">
            <a:avLst/>
          </a:prstGeom>
          <a:noFill/>
        </p:spPr>
        <p:txBody>
          <a:bodyPr wrap="square" rtlCol="0">
            <a:spAutoFit/>
          </a:bodyPr>
          <a:lstStyle/>
          <a:p>
            <a:pPr marL="571500" indent="-571500" algn="l">
              <a:buFont typeface="Wingdings" panose="05000000000000000000" pitchFamily="2" charset="2"/>
              <a:buChar char="§"/>
            </a:pPr>
            <a:r>
              <a:rPr lang="en-US" sz="3600" b="0" i="0" dirty="0">
                <a:solidFill>
                  <a:schemeClr val="tx1">
                    <a:lumMod val="95000"/>
                  </a:schemeClr>
                </a:solidFill>
                <a:effectLst/>
                <a:latin typeface="Times New Roman" panose="02020603050405020304" pitchFamily="18" charset="0"/>
                <a:cs typeface="Times New Roman" panose="02020603050405020304" pitchFamily="18" charset="0"/>
              </a:rPr>
              <a:t>Problem Statement</a:t>
            </a:r>
          </a:p>
          <a:p>
            <a:pPr marL="571500" indent="-571500" algn="l">
              <a:buFont typeface="Wingdings" panose="05000000000000000000" pitchFamily="2" charset="2"/>
              <a:buChar char="§"/>
            </a:pPr>
            <a:r>
              <a:rPr lang="en-US" sz="3600" b="0" i="0" dirty="0">
                <a:solidFill>
                  <a:schemeClr val="tx1">
                    <a:lumMod val="95000"/>
                  </a:schemeClr>
                </a:solidFill>
                <a:effectLst/>
                <a:latin typeface="Times New Roman" panose="02020603050405020304" pitchFamily="18" charset="0"/>
                <a:cs typeface="Times New Roman" panose="02020603050405020304" pitchFamily="18" charset="0"/>
              </a:rPr>
              <a:t>Project Overview</a:t>
            </a:r>
          </a:p>
          <a:p>
            <a:pPr marL="571500" indent="-571500" algn="l">
              <a:buFont typeface="Wingdings" panose="05000000000000000000" pitchFamily="2" charset="2"/>
              <a:buChar char="§"/>
            </a:pPr>
            <a:r>
              <a:rPr lang="en-US" sz="3600" b="0" i="0" dirty="0">
                <a:solidFill>
                  <a:schemeClr val="tx1">
                    <a:lumMod val="95000"/>
                  </a:schemeClr>
                </a:solidFill>
                <a:effectLst/>
                <a:latin typeface="Times New Roman" panose="02020603050405020304" pitchFamily="18" charset="0"/>
                <a:cs typeface="Times New Roman" panose="02020603050405020304" pitchFamily="18" charset="0"/>
              </a:rPr>
              <a:t>End Users</a:t>
            </a:r>
          </a:p>
          <a:p>
            <a:pPr marL="571500" indent="-571500" algn="l">
              <a:buFont typeface="Wingdings" panose="05000000000000000000" pitchFamily="2" charset="2"/>
              <a:buChar char="§"/>
            </a:pPr>
            <a:r>
              <a:rPr lang="en-US" sz="3600" b="0" i="0" dirty="0">
                <a:solidFill>
                  <a:schemeClr val="tx1">
                    <a:lumMod val="95000"/>
                  </a:schemeClr>
                </a:solidFill>
                <a:effectLst/>
                <a:latin typeface="Times New Roman" panose="02020603050405020304" pitchFamily="18" charset="0"/>
                <a:cs typeface="Times New Roman" panose="02020603050405020304" pitchFamily="18" charset="0"/>
              </a:rPr>
              <a:t>Our Solution and Proposition</a:t>
            </a:r>
          </a:p>
          <a:p>
            <a:pPr marL="571500" indent="-571500" algn="l">
              <a:buFont typeface="Wingdings" panose="05000000000000000000" pitchFamily="2" charset="2"/>
              <a:buChar char="§"/>
            </a:pPr>
            <a:r>
              <a:rPr lang="en-US" sz="3600" dirty="0">
                <a:solidFill>
                  <a:schemeClr val="tx1">
                    <a:lumMod val="95000"/>
                  </a:schemeClr>
                </a:solidFill>
                <a:latin typeface="Times New Roman" panose="02020603050405020304" pitchFamily="18" charset="0"/>
                <a:cs typeface="Times New Roman" panose="02020603050405020304" pitchFamily="18" charset="0"/>
              </a:rPr>
              <a:t>Dataset Description</a:t>
            </a:r>
            <a:endParaRPr lang="en-US" sz="3600" b="0" i="0" dirty="0">
              <a:solidFill>
                <a:schemeClr val="tx1">
                  <a:lumMod val="95000"/>
                </a:schemeClr>
              </a:solidFill>
              <a:effectLst/>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
            </a:pPr>
            <a:r>
              <a:rPr lang="en-US" sz="3600" b="0" i="0" dirty="0">
                <a:solidFill>
                  <a:schemeClr val="tx1">
                    <a:lumMod val="95000"/>
                  </a:schemeClr>
                </a:solidFill>
                <a:effectLst/>
                <a:latin typeface="Times New Roman" panose="02020603050405020304" pitchFamily="18" charset="0"/>
                <a:cs typeface="Times New Roman" panose="02020603050405020304" pitchFamily="18" charset="0"/>
              </a:rPr>
              <a:t>Modelling Approach</a:t>
            </a:r>
          </a:p>
          <a:p>
            <a:pPr marL="571500" indent="-571500" algn="l">
              <a:buFont typeface="Wingdings" panose="05000000000000000000" pitchFamily="2" charset="2"/>
              <a:buChar char="§"/>
            </a:pPr>
            <a:r>
              <a:rPr lang="en-US" sz="3600" b="0" i="0" dirty="0">
                <a:solidFill>
                  <a:schemeClr val="tx1">
                    <a:lumMod val="95000"/>
                  </a:schemeClr>
                </a:solidFill>
                <a:effectLst/>
                <a:latin typeface="Times New Roman" panose="02020603050405020304" pitchFamily="18" charset="0"/>
                <a:cs typeface="Times New Roman" panose="02020603050405020304" pitchFamily="18" charset="0"/>
              </a:rPr>
              <a:t>Results and </a:t>
            </a:r>
            <a:r>
              <a:rPr lang="en-US" sz="3600" dirty="0">
                <a:solidFill>
                  <a:schemeClr val="tx1">
                    <a:lumMod val="95000"/>
                  </a:schemeClr>
                </a:solidFill>
                <a:latin typeface="Times New Roman" panose="02020603050405020304" pitchFamily="18" charset="0"/>
                <a:cs typeface="Times New Roman" panose="02020603050405020304" pitchFamily="18" charset="0"/>
              </a:rPr>
              <a:t>Discussion</a:t>
            </a:r>
            <a:endParaRPr lang="en-US" sz="3600" b="0" i="0" dirty="0">
              <a:solidFill>
                <a:schemeClr val="tx1">
                  <a:lumMod val="95000"/>
                </a:schemeClr>
              </a:solidFill>
              <a:effectLst/>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
            </a:pPr>
            <a:r>
              <a:rPr lang="en-US" sz="3600" b="0" i="0" dirty="0">
                <a:solidFill>
                  <a:schemeClr val="tx1">
                    <a:lumMod val="95000"/>
                  </a:schemeClr>
                </a:solidFill>
                <a:effectLst/>
                <a:latin typeface="Times New Roman" panose="02020603050405020304" pitchFamily="18" charset="0"/>
                <a:cs typeface="Times New Roman" panose="02020603050405020304" pitchFamily="18" charset="0"/>
              </a:rPr>
              <a:t>Conclusion</a:t>
            </a:r>
          </a:p>
        </p:txBody>
      </p:sp>
    </p:spTree>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6" name="object 2"/>
          <p:cNvGrpSpPr/>
          <p:nvPr/>
        </p:nvGrpSpPr>
        <p:grpSpPr>
          <a:xfrm>
            <a:off x="9220200" y="3276600"/>
            <a:ext cx="2762250" cy="3257550"/>
            <a:chOff x="7991475" y="2933700"/>
            <a:chExt cx="2762250" cy="3257550"/>
          </a:xfrm>
        </p:grpSpPr>
        <p:sp>
          <p:nvSpPr>
            <p:cNvPr id="104862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6"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24" name="object 7"/>
          <p:cNvSpPr txBox="1">
            <a:spLocks noGrp="1"/>
          </p:cNvSpPr>
          <p:nvPr>
            <p:ph type="title"/>
          </p:nvPr>
        </p:nvSpPr>
        <p:spPr>
          <a:xfrm>
            <a:off x="1600200" y="152400"/>
            <a:ext cx="7239000" cy="1493999"/>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700" algn="ctr">
              <a:lnSpc>
                <a:spcPct val="100000"/>
              </a:lnSpc>
              <a:spcBef>
                <a:spcPts val="130"/>
              </a:spcBef>
              <a:tabLst>
                <a:tab pos="2727960" algn="l"/>
              </a:tabLst>
            </a:pPr>
            <a:r>
              <a:rPr sz="4800" i="1" cap="none" dirty="0">
                <a:ln w="6600">
                  <a:solidFill>
                    <a:schemeClr val="bg1">
                      <a:lumMod val="95000"/>
                      <a:lumOff val="5000"/>
                    </a:schemeClr>
                  </a:solidFill>
                  <a:prstDash val="solid"/>
                </a:ln>
                <a:solidFill>
                  <a:srgbClr val="FFFFFF"/>
                </a:solidFill>
                <a:effectLst>
                  <a:glow rad="63500">
                    <a:schemeClr val="accent2">
                      <a:satMod val="175000"/>
                      <a:alpha val="40000"/>
                    </a:schemeClr>
                  </a:glow>
                  <a:outerShdw dist="38100" dir="2700000" algn="tl" rotWithShape="0">
                    <a:schemeClr val="accent2"/>
                  </a:outerShdw>
                </a:effectLst>
              </a:rPr>
              <a:t>PROBLEM	STATEMENT</a:t>
            </a:r>
          </a:p>
        </p:txBody>
      </p:sp>
      <p:sp>
        <p:nvSpPr>
          <p:cNvPr id="1048625" name="TextBox 8"/>
          <p:cNvSpPr txBox="1"/>
          <p:nvPr/>
        </p:nvSpPr>
        <p:spPr>
          <a:xfrm>
            <a:off x="533400" y="2438400"/>
            <a:ext cx="9448800" cy="3416320"/>
          </a:xfrm>
          <a:prstGeom prst="rect">
            <a:avLst/>
          </a:prstGeom>
          <a:noFill/>
        </p:spPr>
        <p:txBody>
          <a:bodyPr wrap="square" rtlCol="0">
            <a:spAutoFit/>
          </a:bodyPr>
          <a:lstStyle/>
          <a:p>
            <a:r>
              <a:rPr lang="en-GB" sz="3600" b="1" i="1" spc="50" dirty="0">
                <a:ln w="9525" cmpd="sng">
                  <a:solidFill>
                    <a:schemeClr val="accent1"/>
                  </a:solidFill>
                  <a:prstDash val="solid"/>
                </a:ln>
                <a:solidFill>
                  <a:srgbClr val="70AD47">
                    <a:tint val="1000"/>
                  </a:srgbClr>
                </a:solidFill>
                <a:effectLst>
                  <a:glow rad="38100">
                    <a:schemeClr val="accent1">
                      <a:alpha val="40000"/>
                    </a:schemeClr>
                  </a:glow>
                </a:effectLst>
              </a:rPr>
              <a:t>An Employee attrition is analysed to understand</a:t>
            </a:r>
            <a:r>
              <a:rPr lang="en-GB" sz="3600" b="1" spc="50" dirty="0">
                <a:ln w="9525" cmpd="sng">
                  <a:solidFill>
                    <a:schemeClr val="accent1"/>
                  </a:solidFill>
                  <a:prstDash val="solid"/>
                </a:ln>
                <a:solidFill>
                  <a:srgbClr val="70AD47">
                    <a:tint val="1000"/>
                  </a:srgbClr>
                </a:solidFill>
                <a:effectLst>
                  <a:glow rad="38100">
                    <a:schemeClr val="accent1">
                      <a:alpha val="40000"/>
                    </a:schemeClr>
                  </a:glow>
                </a:effectLst>
              </a:rPr>
              <a:t>:</a:t>
            </a:r>
          </a:p>
          <a:p>
            <a:pPr marL="457200" indent="-457200">
              <a:buFont typeface="Arial" panose="020B0604020202020204" pitchFamily="34" charset="0"/>
              <a:buChar char="•"/>
            </a:pPr>
            <a:r>
              <a:rPr lang="en-GB" sz="3600" dirty="0"/>
              <a:t>The employee satisfaction in their work.</a:t>
            </a:r>
          </a:p>
          <a:p>
            <a:pPr marL="457200" indent="-457200">
              <a:buFont typeface="Arial" panose="020B0604020202020204" pitchFamily="34" charset="0"/>
              <a:buChar char="•"/>
            </a:pPr>
            <a:r>
              <a:rPr lang="en-GB" sz="3600" dirty="0"/>
              <a:t>The capability of a person.</a:t>
            </a:r>
          </a:p>
          <a:p>
            <a:pPr marL="457200" indent="-457200">
              <a:buFont typeface="Arial" panose="020B0604020202020204" pitchFamily="34" charset="0"/>
              <a:buChar char="•"/>
            </a:pPr>
            <a:r>
              <a:rPr lang="en-GB" sz="3600" dirty="0"/>
              <a:t>The possible risk in that work.</a:t>
            </a:r>
          </a:p>
          <a:p>
            <a:pPr marL="457200" indent="-457200">
              <a:buFont typeface="Arial" panose="020B0604020202020204" pitchFamily="34" charset="0"/>
              <a:buChar char="•"/>
            </a:pPr>
            <a:r>
              <a:rPr lang="en-GB" sz="3600" dirty="0"/>
              <a:t>The areas which need to be improved.</a:t>
            </a:r>
          </a:p>
        </p:txBody>
      </p:sp>
      <p:sp>
        <p:nvSpPr>
          <p:cNvPr id="1048626" name="TextBox 10"/>
          <p:cNvSpPr txBox="1"/>
          <p:nvPr/>
        </p:nvSpPr>
        <p:spPr>
          <a:xfrm>
            <a:off x="381000" y="1534180"/>
            <a:ext cx="1447800" cy="523220"/>
          </a:xfrm>
          <a:prstGeom prst="rect">
            <a:avLst/>
          </a:prstGeom>
          <a:noFill/>
        </p:spPr>
        <p:txBody>
          <a:bodyPr wrap="square" rtlCol="0">
            <a:spAutoFit/>
          </a:bodyPr>
          <a:lstStyle/>
          <a:p>
            <a:r>
              <a:rPr lang="en-GB" sz="2800" dirty="0"/>
              <a:t>WHY?</a:t>
            </a:r>
            <a:endParaRPr lang="en-IN" sz="2800" dirty="0"/>
          </a:p>
        </p:txBody>
      </p:sp>
    </p:spTree>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9" name="object 2"/>
          <p:cNvGrpSpPr/>
          <p:nvPr/>
        </p:nvGrpSpPr>
        <p:grpSpPr>
          <a:xfrm>
            <a:off x="8658225" y="2647950"/>
            <a:ext cx="3533775" cy="3810000"/>
            <a:chOff x="8658225" y="2647950"/>
            <a:chExt cx="3533775" cy="3810000"/>
          </a:xfrm>
        </p:grpSpPr>
        <p:sp>
          <p:nvSpPr>
            <p:cNvPr id="104860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11" name="object 7"/>
          <p:cNvSpPr txBox="1">
            <a:spLocks noGrp="1"/>
          </p:cNvSpPr>
          <p:nvPr>
            <p:ph type="title"/>
          </p:nvPr>
        </p:nvSpPr>
        <p:spPr>
          <a:xfrm>
            <a:off x="1856453" y="121181"/>
            <a:ext cx="6296947" cy="1493999"/>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700" algn="ctr">
              <a:lnSpc>
                <a:spcPct val="100000"/>
              </a:lnSpc>
              <a:spcBef>
                <a:spcPts val="130"/>
              </a:spcBef>
              <a:tabLst>
                <a:tab pos="2642870" algn="l"/>
              </a:tabLst>
            </a:pPr>
            <a:r>
              <a:rPr sz="4800" i="1" cap="none" dirty="0">
                <a:ln w="22225">
                  <a:solidFill>
                    <a:schemeClr val="bg1">
                      <a:lumMod val="95000"/>
                      <a:lumOff val="5000"/>
                    </a:schemeClr>
                  </a:solidFill>
                  <a:prstDash val="solid"/>
                </a:ln>
                <a:solidFill>
                  <a:schemeClr val="accent2">
                    <a:lumMod val="40000"/>
                    <a:lumOff val="60000"/>
                  </a:schemeClr>
                </a:solidFill>
                <a:effectLst>
                  <a:glow rad="63500">
                    <a:schemeClr val="accent2">
                      <a:satMod val="175000"/>
                      <a:alpha val="40000"/>
                    </a:schemeClr>
                  </a:glow>
                </a:effectLst>
              </a:rPr>
              <a:t>PROJECT</a:t>
            </a:r>
            <a:r>
              <a:rPr lang="en-US" sz="4800" i="1" cap="none" dirty="0">
                <a:ln w="22225">
                  <a:solidFill>
                    <a:schemeClr val="bg1">
                      <a:lumMod val="95000"/>
                      <a:lumOff val="5000"/>
                    </a:schemeClr>
                  </a:solidFill>
                  <a:prstDash val="solid"/>
                </a:ln>
                <a:solidFill>
                  <a:schemeClr val="accent2">
                    <a:lumMod val="40000"/>
                    <a:lumOff val="60000"/>
                  </a:schemeClr>
                </a:solidFill>
                <a:effectLst>
                  <a:glow rad="63500">
                    <a:schemeClr val="accent2">
                      <a:satMod val="175000"/>
                      <a:alpha val="40000"/>
                    </a:schemeClr>
                  </a:glow>
                </a:effectLst>
              </a:rPr>
              <a:t> </a:t>
            </a:r>
            <a:r>
              <a:rPr sz="4800" i="1" cap="none" dirty="0">
                <a:ln w="22225">
                  <a:solidFill>
                    <a:schemeClr val="bg1">
                      <a:lumMod val="95000"/>
                      <a:lumOff val="5000"/>
                    </a:schemeClr>
                  </a:solidFill>
                  <a:prstDash val="solid"/>
                </a:ln>
                <a:solidFill>
                  <a:schemeClr val="accent2">
                    <a:lumMod val="40000"/>
                    <a:lumOff val="60000"/>
                  </a:schemeClr>
                </a:solidFill>
                <a:effectLst>
                  <a:glow rad="63500">
                    <a:schemeClr val="accent2">
                      <a:satMod val="175000"/>
                      <a:alpha val="40000"/>
                    </a:schemeClr>
                  </a:glow>
                </a:effectLst>
              </a:rPr>
              <a:t>	OVERVIEW</a:t>
            </a:r>
          </a:p>
        </p:txBody>
      </p:sp>
      <p:sp>
        <p:nvSpPr>
          <p:cNvPr id="1048612" name="TextBox 8"/>
          <p:cNvSpPr txBox="1"/>
          <p:nvPr/>
        </p:nvSpPr>
        <p:spPr>
          <a:xfrm>
            <a:off x="685800" y="2056745"/>
            <a:ext cx="8083256" cy="4401205"/>
          </a:xfrm>
          <a:prstGeom prst="rect">
            <a:avLst/>
          </a:prstGeom>
          <a:noFill/>
        </p:spPr>
        <p:txBody>
          <a:bodyPr wrap="square" rtlCol="0">
            <a:spAutoFit/>
          </a:bodyPr>
          <a:lstStyle/>
          <a:p>
            <a:r>
              <a:rPr lang="en-GB" sz="2800" dirty="0"/>
              <a:t>In this project, the employee turnover/ attrition is analysed with the help of data collected from the employees. These data is analysed using MS – Excel techniques. From the analysis, it is known that </a:t>
            </a:r>
            <a:r>
              <a:rPr lang="en-US" sz="2800" dirty="0"/>
              <a:t>inspire of the marital status Female employee attrition is more than the male employee. So the company need to focus on the reduction of female employee attrition by improving or changing the needs and wants of a female employee. </a:t>
            </a:r>
            <a:endParaRPr lang="en-IN" sz="2800" dirty="0"/>
          </a:p>
        </p:txBody>
      </p:sp>
    </p:spTree>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6" name="object 5"/>
          <p:cNvSpPr txBox="1">
            <a:spLocks noGrp="1"/>
          </p:cNvSpPr>
          <p:nvPr>
            <p:ph type="title"/>
          </p:nvPr>
        </p:nvSpPr>
        <p:spPr>
          <a:xfrm>
            <a:off x="2895601" y="82982"/>
            <a:ext cx="6400800" cy="1370888"/>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700" algn="ctr">
              <a:lnSpc>
                <a:spcPct val="100000"/>
              </a:lnSpc>
              <a:spcBef>
                <a:spcPts val="130"/>
              </a:spcBef>
            </a:pPr>
            <a:r>
              <a:rPr sz="4400" i="1" cap="none" dirty="0">
                <a:ln w="22225">
                  <a:solidFill>
                    <a:schemeClr val="bg1">
                      <a:lumMod val="95000"/>
                      <a:lumOff val="5000"/>
                    </a:schemeClr>
                  </a:solidFill>
                  <a:prstDash val="solid"/>
                </a:ln>
                <a:solidFill>
                  <a:schemeClr val="accent2">
                    <a:lumMod val="40000"/>
                    <a:lumOff val="60000"/>
                  </a:schemeClr>
                </a:solidFill>
                <a:effectLst>
                  <a:glow rad="63500">
                    <a:schemeClr val="accent2">
                      <a:satMod val="175000"/>
                      <a:alpha val="40000"/>
                    </a:schemeClr>
                  </a:glow>
                </a:effectLst>
              </a:rPr>
              <a:t>WHO ARE THE END USERS?</a:t>
            </a:r>
          </a:p>
        </p:txBody>
      </p:sp>
      <p:sp>
        <p:nvSpPr>
          <p:cNvPr id="1048607" name="TextBox 1048606"/>
          <p:cNvSpPr txBox="1"/>
          <p:nvPr/>
        </p:nvSpPr>
        <p:spPr>
          <a:xfrm>
            <a:off x="1905000" y="1981200"/>
            <a:ext cx="8575447" cy="4585871"/>
          </a:xfrm>
          <a:prstGeom prst="rect">
            <a:avLst/>
          </a:prstGeom>
        </p:spPr>
        <p:txBody>
          <a:bodyPr wrap="square" rtlCol="0">
            <a:spAutoFit/>
          </a:bodyPr>
          <a:lstStyle/>
          <a:p>
            <a:r>
              <a:rPr lang="en-US" sz="3600" i="1" dirty="0">
                <a:ln w="0"/>
                <a:solidFill>
                  <a:schemeClr val="accent1"/>
                </a:solidFill>
                <a:effectLst>
                  <a:glow rad="63500">
                    <a:schemeClr val="accent2">
                      <a:satMod val="175000"/>
                      <a:alpha val="40000"/>
                    </a:schemeClr>
                  </a:glow>
                  <a:outerShdw blurRad="38100" dist="25400" dir="5400000" algn="ctr" rotWithShape="0">
                    <a:srgbClr val="6E747A">
                      <a:alpha val="43000"/>
                    </a:srgbClr>
                  </a:outerShdw>
                </a:effectLst>
              </a:rPr>
              <a:t>The end users of this project is useful for:</a:t>
            </a:r>
            <a:endParaRPr lang="en-IN" sz="3600" i="1" dirty="0">
              <a:ln w="0"/>
              <a:solidFill>
                <a:schemeClr val="accent1"/>
              </a:solidFill>
              <a:effectLst>
                <a:glow rad="63500">
                  <a:schemeClr val="accent2">
                    <a:satMod val="175000"/>
                    <a:alpha val="40000"/>
                  </a:schemeClr>
                </a:glow>
                <a:outerShdw blurRad="38100" dist="25400" dir="5400000" algn="ctr" rotWithShape="0">
                  <a:srgbClr val="6E747A">
                    <a:alpha val="43000"/>
                  </a:srgbClr>
                </a:outerShdw>
              </a:effectLst>
            </a:endParaRPr>
          </a:p>
          <a:p>
            <a:pPr marL="457200" indent="-457200">
              <a:buFont typeface="Arial"/>
              <a:buChar char="•"/>
            </a:pPr>
            <a:r>
              <a:rPr lang="en-US" sz="3200" dirty="0">
                <a:solidFill>
                  <a:schemeClr val="tx1">
                    <a:lumMod val="95000"/>
                  </a:schemeClr>
                </a:solidFill>
              </a:rPr>
              <a:t>The company which has female employee. </a:t>
            </a:r>
            <a:endParaRPr lang="en-IN" sz="3200" dirty="0">
              <a:solidFill>
                <a:schemeClr val="tx1">
                  <a:lumMod val="95000"/>
                </a:schemeClr>
              </a:solidFill>
            </a:endParaRPr>
          </a:p>
          <a:p>
            <a:pPr marL="457200" indent="-457200">
              <a:buFont typeface="Arial"/>
              <a:buChar char="•"/>
            </a:pPr>
            <a:r>
              <a:rPr lang="en-US" sz="3200" dirty="0">
                <a:solidFill>
                  <a:schemeClr val="tx1">
                    <a:lumMod val="95000"/>
                  </a:schemeClr>
                </a:solidFill>
              </a:rPr>
              <a:t>The company which has more female or male employee attrition. </a:t>
            </a:r>
            <a:endParaRPr lang="en-IN" sz="3200" dirty="0">
              <a:solidFill>
                <a:schemeClr val="tx1">
                  <a:lumMod val="95000"/>
                </a:schemeClr>
              </a:solidFill>
            </a:endParaRPr>
          </a:p>
          <a:p>
            <a:pPr marL="457200" indent="-457200">
              <a:buFont typeface="Arial"/>
              <a:buChar char="•"/>
            </a:pPr>
            <a:r>
              <a:rPr lang="en-US" sz="3200" dirty="0">
                <a:solidFill>
                  <a:schemeClr val="tx1">
                    <a:lumMod val="95000"/>
                  </a:schemeClr>
                </a:solidFill>
              </a:rPr>
              <a:t>Every company HR department. </a:t>
            </a:r>
            <a:endParaRPr lang="en-IN" sz="3200" dirty="0">
              <a:solidFill>
                <a:schemeClr val="tx1">
                  <a:lumMod val="95000"/>
                </a:schemeClr>
              </a:solidFill>
            </a:endParaRPr>
          </a:p>
          <a:p>
            <a:pPr marL="457200" indent="-457200">
              <a:buFont typeface="Arial"/>
              <a:buChar char="•"/>
            </a:pPr>
            <a:r>
              <a:rPr lang="en-US" sz="3200" dirty="0">
                <a:solidFill>
                  <a:schemeClr val="tx1">
                    <a:lumMod val="95000"/>
                  </a:schemeClr>
                </a:solidFill>
              </a:rPr>
              <a:t>Every Company Research and development department.</a:t>
            </a:r>
            <a:endParaRPr lang="en-IN" sz="3200" dirty="0">
              <a:solidFill>
                <a:schemeClr val="tx1">
                  <a:lumMod val="95000"/>
                </a:schemeClr>
              </a:solidFill>
            </a:endParaRPr>
          </a:p>
          <a:p>
            <a:pPr marL="457200" indent="-457200">
              <a:buFont typeface="Arial"/>
              <a:buChar char="•"/>
            </a:pPr>
            <a:r>
              <a:rPr lang="en-US" sz="3200" dirty="0">
                <a:solidFill>
                  <a:schemeClr val="tx1">
                    <a:lumMod val="95000"/>
                  </a:schemeClr>
                </a:solidFill>
              </a:rPr>
              <a:t>All the Research scholar who have similar research topic. </a:t>
            </a:r>
            <a:endParaRPr lang="en-IN" sz="3200" dirty="0">
              <a:solidFill>
                <a:schemeClr val="tx1">
                  <a:lumMod val="95000"/>
                </a:schemeClr>
              </a:solidFill>
            </a:endParaRPr>
          </a:p>
        </p:txBody>
      </p:sp>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97153" name="object 2"/>
          <p:cNvPicPr>
            <a:picLocks/>
          </p:cNvPicPr>
          <p:nvPr/>
        </p:nvPicPr>
        <p:blipFill rotWithShape="1">
          <a:blip r:embed="rId2" cstate="print"/>
          <a:srcRect l="7846" r="13002"/>
          <a:stretch>
            <a:fillRect/>
          </a:stretch>
        </p:blipFill>
        <p:spPr>
          <a:xfrm>
            <a:off x="152400" y="3505200"/>
            <a:ext cx="2133600" cy="3248025"/>
          </a:xfrm>
          <a:prstGeom prst="rect">
            <a:avLst/>
          </a:prstGeom>
        </p:spPr>
      </p:pic>
      <p:sp>
        <p:nvSpPr>
          <p:cNvPr id="1048598" name="object 6"/>
          <p:cNvSpPr txBox="1">
            <a:spLocks noGrp="1"/>
          </p:cNvSpPr>
          <p:nvPr>
            <p:ph type="title"/>
          </p:nvPr>
        </p:nvSpPr>
        <p:spPr>
          <a:xfrm>
            <a:off x="1214438" y="212491"/>
            <a:ext cx="9763125" cy="1367682"/>
          </a:xfrm>
          <a:prstGeom prst="rect">
            <a:avLst/>
          </a:prstGeom>
        </p:spPr>
        <p:txBody>
          <a:bodyPr vert="horz" wrap="square" lIns="0" tIns="13335" rIns="0" bIns="0" rtlCol="0">
            <a:spAutoFit/>
            <a:scene3d>
              <a:camera prst="orthographicFront"/>
              <a:lightRig rig="threePt" dir="t"/>
            </a:scene3d>
            <a:sp3d extrusionH="57150">
              <a:bevelT w="38100" h="38100" prst="relaxedInset"/>
            </a:sp3d>
          </a:bodyPr>
          <a:lstStyle/>
          <a:p>
            <a:pPr marL="12700">
              <a:lnSpc>
                <a:spcPct val="100000"/>
              </a:lnSpc>
              <a:spcBef>
                <a:spcPts val="105"/>
              </a:spcBef>
            </a:pPr>
            <a:r>
              <a:rPr sz="4400" i="1" cap="none" dirty="0">
                <a:ln w="22225">
                  <a:solidFill>
                    <a:schemeClr val="bg1">
                      <a:lumMod val="95000"/>
                      <a:lumOff val="5000"/>
                    </a:schemeClr>
                  </a:solidFill>
                  <a:prstDash val="solid"/>
                </a:ln>
                <a:solidFill>
                  <a:schemeClr val="accent2">
                    <a:lumMod val="40000"/>
                    <a:lumOff val="60000"/>
                  </a:schemeClr>
                </a:solidFill>
                <a:effectLst>
                  <a:glow rad="63500">
                    <a:schemeClr val="accent2">
                      <a:satMod val="175000"/>
                      <a:alpha val="40000"/>
                    </a:schemeClr>
                  </a:glow>
                </a:effectLst>
              </a:rPr>
              <a:t>OUR SOLUTION AND ITS VALUE PROPOSITION</a:t>
            </a:r>
          </a:p>
        </p:txBody>
      </p:sp>
      <p:sp>
        <p:nvSpPr>
          <p:cNvPr id="1048599" name="TextBox 1048598"/>
          <p:cNvSpPr txBox="1"/>
          <p:nvPr/>
        </p:nvSpPr>
        <p:spPr>
          <a:xfrm>
            <a:off x="2514600" y="2284371"/>
            <a:ext cx="9057193" cy="4431983"/>
          </a:xfrm>
          <a:prstGeom prst="rect">
            <a:avLst/>
          </a:prstGeom>
        </p:spPr>
        <p:txBody>
          <a:bodyPr wrap="square" rtlCol="0">
            <a:spAutoFit/>
          </a:bodyPr>
          <a:lstStyle/>
          <a:p>
            <a:r>
              <a:rPr lang="en-US" sz="3600" i="1" dirty="0">
                <a:ln w="0"/>
                <a:solidFill>
                  <a:schemeClr val="accent1"/>
                </a:solidFill>
                <a:effectLst>
                  <a:glow rad="63500">
                    <a:schemeClr val="accent2">
                      <a:satMod val="175000"/>
                      <a:alpha val="40000"/>
                    </a:schemeClr>
                  </a:glow>
                  <a:outerShdw blurRad="38100" dist="25400" dir="5400000" algn="ctr" rotWithShape="0">
                    <a:srgbClr val="6E747A">
                      <a:alpha val="43000"/>
                    </a:srgbClr>
                  </a:outerShdw>
                </a:effectLst>
              </a:rPr>
              <a:t>The steps gone through during this data analysis are:</a:t>
            </a:r>
            <a:endParaRPr lang="en-IN" sz="3600" i="1" dirty="0">
              <a:ln w="0"/>
              <a:solidFill>
                <a:schemeClr val="accent1"/>
              </a:solidFill>
              <a:effectLst>
                <a:glow rad="63500">
                  <a:schemeClr val="accent2">
                    <a:satMod val="175000"/>
                    <a:alpha val="40000"/>
                  </a:schemeClr>
                </a:glow>
                <a:outerShdw blurRad="38100" dist="25400" dir="5400000" algn="ctr" rotWithShape="0">
                  <a:srgbClr val="6E747A">
                    <a:alpha val="43000"/>
                  </a:srgbClr>
                </a:outerShdw>
              </a:effectLst>
            </a:endParaRPr>
          </a:p>
          <a:p>
            <a:pPr marL="457200" indent="-457200">
              <a:buFont typeface="Arial"/>
              <a:buChar char="•"/>
            </a:pPr>
            <a:r>
              <a:rPr lang="en-US" sz="3000" dirty="0">
                <a:solidFill>
                  <a:schemeClr val="tx1">
                    <a:lumMod val="95000"/>
                  </a:schemeClr>
                </a:solidFill>
              </a:rPr>
              <a:t>Segregation of necessary data using highlights. </a:t>
            </a:r>
            <a:endParaRPr lang="en-IN" sz="3000" dirty="0">
              <a:solidFill>
                <a:schemeClr val="tx1">
                  <a:lumMod val="95000"/>
                </a:schemeClr>
              </a:solidFill>
            </a:endParaRPr>
          </a:p>
          <a:p>
            <a:pPr marL="457200" indent="-457200">
              <a:buFont typeface="Arial"/>
              <a:buChar char="•"/>
            </a:pPr>
            <a:r>
              <a:rPr lang="en-US" sz="3000" dirty="0">
                <a:solidFill>
                  <a:schemeClr val="tx1">
                    <a:lumMod val="95000"/>
                  </a:schemeClr>
                </a:solidFill>
              </a:rPr>
              <a:t>Calculated Number of days employee stayed / worked. </a:t>
            </a:r>
            <a:endParaRPr lang="en-IN" sz="3000" dirty="0">
              <a:solidFill>
                <a:schemeClr val="tx1">
                  <a:lumMod val="95000"/>
                </a:schemeClr>
              </a:solidFill>
            </a:endParaRPr>
          </a:p>
          <a:p>
            <a:pPr marL="457200" indent="-457200">
              <a:buFont typeface="Arial"/>
              <a:buChar char="•"/>
            </a:pPr>
            <a:r>
              <a:rPr lang="en-US" sz="3000" dirty="0">
                <a:solidFill>
                  <a:schemeClr val="tx1">
                    <a:lumMod val="95000"/>
                  </a:schemeClr>
                </a:solidFill>
              </a:rPr>
              <a:t>Selected data for the creation of Pivot table. </a:t>
            </a:r>
            <a:endParaRPr lang="en-IN" sz="3000" dirty="0">
              <a:solidFill>
                <a:schemeClr val="tx1">
                  <a:lumMod val="95000"/>
                </a:schemeClr>
              </a:solidFill>
            </a:endParaRPr>
          </a:p>
          <a:p>
            <a:pPr marL="457200" indent="-457200">
              <a:buFont typeface="Arial"/>
              <a:buChar char="•"/>
            </a:pPr>
            <a:r>
              <a:rPr lang="en-US" sz="3000" dirty="0">
                <a:solidFill>
                  <a:schemeClr val="tx1">
                    <a:lumMod val="95000"/>
                  </a:schemeClr>
                </a:solidFill>
              </a:rPr>
              <a:t>Created slicer for more specific view of data. </a:t>
            </a:r>
            <a:endParaRPr lang="en-IN" sz="3000" dirty="0">
              <a:solidFill>
                <a:schemeClr val="tx1">
                  <a:lumMod val="95000"/>
                </a:schemeClr>
              </a:solidFill>
            </a:endParaRPr>
          </a:p>
          <a:p>
            <a:pPr marL="457200" indent="-457200">
              <a:buFont typeface="Arial"/>
              <a:buChar char="•"/>
            </a:pPr>
            <a:r>
              <a:rPr lang="en-US" sz="3000" dirty="0">
                <a:solidFill>
                  <a:schemeClr val="tx1">
                    <a:lumMod val="95000"/>
                  </a:schemeClr>
                </a:solidFill>
              </a:rPr>
              <a:t>Created Bar chart for the data </a:t>
            </a:r>
            <a:r>
              <a:rPr lang="en-US" sz="3000" dirty="0" err="1">
                <a:solidFill>
                  <a:schemeClr val="tx1">
                    <a:lumMod val="95000"/>
                  </a:schemeClr>
                </a:solidFill>
              </a:rPr>
              <a:t>visualisation</a:t>
            </a:r>
            <a:r>
              <a:rPr lang="en-US" sz="3000" dirty="0">
                <a:solidFill>
                  <a:schemeClr val="tx1">
                    <a:lumMod val="95000"/>
                  </a:schemeClr>
                </a:solidFill>
              </a:rPr>
              <a:t>. </a:t>
            </a:r>
            <a:endParaRPr lang="en-IN" sz="3000" dirty="0">
              <a:solidFill>
                <a:schemeClr val="tx1">
                  <a:lumMod val="95000"/>
                </a:schemeClr>
              </a:solidFill>
            </a:endParaRPr>
          </a:p>
          <a:p>
            <a:pPr marL="457200" indent="-457200">
              <a:buFont typeface="Arial"/>
              <a:buChar char="•"/>
            </a:pPr>
            <a:endParaRPr lang="en-IN" sz="3000" dirty="0">
              <a:solidFill>
                <a:schemeClr val="tx1">
                  <a:lumMod val="95000"/>
                </a:schemeClr>
              </a:solidFill>
            </a:endParaRPr>
          </a:p>
        </p:txBody>
      </p:sp>
    </p:spTree>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2303383" y="228600"/>
            <a:ext cx="7585234" cy="1066800"/>
          </a:xfrm>
        </p:spPr>
        <p:txBody>
          <a:bodyPr>
            <a:noAutofit/>
            <a:scene3d>
              <a:camera prst="orthographicFront"/>
              <a:lightRig rig="threePt" dir="t"/>
            </a:scene3d>
            <a:sp3d extrusionH="57150">
              <a:bevelT w="38100" h="38100" prst="relaxedInset"/>
            </a:sp3d>
          </a:bodyPr>
          <a:lstStyle/>
          <a:p>
            <a:r>
              <a:rPr lang="en-IN" sz="4400" i="1" cap="none" dirty="0">
                <a:ln w="22225">
                  <a:solidFill>
                    <a:schemeClr val="bg1">
                      <a:lumMod val="95000"/>
                      <a:lumOff val="5000"/>
                    </a:schemeClr>
                  </a:solidFill>
                  <a:prstDash val="solid"/>
                </a:ln>
                <a:solidFill>
                  <a:schemeClr val="accent2">
                    <a:lumMod val="40000"/>
                    <a:lumOff val="60000"/>
                  </a:schemeClr>
                </a:solidFill>
                <a:effectLst>
                  <a:glow rad="63500">
                    <a:schemeClr val="accent2">
                      <a:satMod val="175000"/>
                      <a:alpha val="40000"/>
                    </a:schemeClr>
                  </a:glow>
                </a:effectLst>
              </a:rPr>
              <a:t>DATASET    DESCRIPTION</a:t>
            </a:r>
          </a:p>
        </p:txBody>
      </p:sp>
      <p:sp>
        <p:nvSpPr>
          <p:cNvPr id="1048596" name="TextBox 1048595"/>
          <p:cNvSpPr txBox="1"/>
          <p:nvPr/>
        </p:nvSpPr>
        <p:spPr>
          <a:xfrm>
            <a:off x="762000" y="1752600"/>
            <a:ext cx="11531727" cy="4524315"/>
          </a:xfrm>
          <a:prstGeom prst="rect">
            <a:avLst/>
          </a:prstGeom>
        </p:spPr>
        <p:txBody>
          <a:bodyPr wrap="square" rtlCol="0">
            <a:spAutoFit/>
          </a:bodyPr>
          <a:lstStyle/>
          <a:p>
            <a:pPr marL="457200" indent="-457200">
              <a:buFont typeface="Arial"/>
              <a:buChar char="•"/>
            </a:pPr>
            <a:r>
              <a:rPr lang="en-US" sz="2400" dirty="0">
                <a:solidFill>
                  <a:schemeClr val="tx1">
                    <a:lumMod val="95000"/>
                  </a:schemeClr>
                </a:solidFill>
              </a:rPr>
              <a:t>The Source of dataset - </a:t>
            </a:r>
            <a:r>
              <a:rPr lang="en-US" sz="2400" dirty="0" err="1">
                <a:solidFill>
                  <a:schemeClr val="tx1">
                    <a:lumMod val="95000"/>
                  </a:schemeClr>
                </a:solidFill>
              </a:rPr>
              <a:t>kaggle</a:t>
            </a:r>
            <a:endParaRPr lang="en-IN" sz="2400" dirty="0">
              <a:solidFill>
                <a:schemeClr val="tx1">
                  <a:lumMod val="95000"/>
                </a:schemeClr>
              </a:solidFill>
            </a:endParaRPr>
          </a:p>
          <a:p>
            <a:pPr marL="457200" indent="-457200">
              <a:buFont typeface="Arial"/>
              <a:buChar char="•"/>
            </a:pPr>
            <a:r>
              <a:rPr lang="en-US" sz="2400" dirty="0">
                <a:solidFill>
                  <a:schemeClr val="tx1">
                    <a:lumMod val="95000"/>
                  </a:schemeClr>
                </a:solidFill>
              </a:rPr>
              <a:t>Total 27 different details of total 3000 employee. </a:t>
            </a:r>
            <a:endParaRPr lang="en-IN" sz="2400" dirty="0">
              <a:solidFill>
                <a:schemeClr val="tx1">
                  <a:lumMod val="95000"/>
                </a:schemeClr>
              </a:solidFill>
            </a:endParaRPr>
          </a:p>
          <a:p>
            <a:pPr marL="457200" indent="-457200">
              <a:buFont typeface="Arial"/>
              <a:buChar char="•"/>
            </a:pPr>
            <a:r>
              <a:rPr lang="en-US" sz="2400" dirty="0">
                <a:solidFill>
                  <a:schemeClr val="tx1">
                    <a:lumMod val="95000"/>
                  </a:schemeClr>
                </a:solidFill>
              </a:rPr>
              <a:t>8 details taken for analysis. They are:</a:t>
            </a:r>
            <a:endParaRPr lang="en-IN" sz="2400" dirty="0">
              <a:solidFill>
                <a:schemeClr val="tx1">
                  <a:lumMod val="95000"/>
                </a:schemeClr>
              </a:solidFill>
            </a:endParaRPr>
          </a:p>
          <a:p>
            <a:pPr marL="993775" indent="-514350">
              <a:buFont typeface="Wingdings" panose="05000000000000000000" pitchFamily="2" charset="2"/>
              <a:buChar char="q"/>
            </a:pPr>
            <a:r>
              <a:rPr lang="en-US" sz="2400" dirty="0">
                <a:solidFill>
                  <a:schemeClr val="tx1">
                    <a:lumMod val="95000"/>
                  </a:schemeClr>
                </a:solidFill>
              </a:rPr>
              <a:t>Employee name</a:t>
            </a:r>
            <a:endParaRPr lang="en-IN" sz="2400" dirty="0">
              <a:solidFill>
                <a:schemeClr val="tx1">
                  <a:lumMod val="95000"/>
                </a:schemeClr>
              </a:solidFill>
            </a:endParaRPr>
          </a:p>
          <a:p>
            <a:pPr marL="993775" indent="-514350">
              <a:buFont typeface="Wingdings" panose="05000000000000000000" pitchFamily="2" charset="2"/>
              <a:buChar char="q"/>
            </a:pPr>
            <a:r>
              <a:rPr lang="en-US" sz="2400" dirty="0">
                <a:solidFill>
                  <a:schemeClr val="tx1">
                    <a:lumMod val="95000"/>
                  </a:schemeClr>
                </a:solidFill>
              </a:rPr>
              <a:t>Employee type - full time, part time temporary</a:t>
            </a:r>
            <a:endParaRPr lang="en-IN" sz="2400" dirty="0">
              <a:solidFill>
                <a:schemeClr val="tx1">
                  <a:lumMod val="95000"/>
                </a:schemeClr>
              </a:solidFill>
            </a:endParaRPr>
          </a:p>
          <a:p>
            <a:pPr marL="993775" indent="-514350">
              <a:buFont typeface="Wingdings" panose="05000000000000000000" pitchFamily="2" charset="2"/>
              <a:buChar char="q"/>
            </a:pPr>
            <a:r>
              <a:rPr lang="en-GB" sz="2400" dirty="0">
                <a:solidFill>
                  <a:schemeClr val="tx1">
                    <a:lumMod val="95000"/>
                  </a:schemeClr>
                </a:solidFill>
              </a:rPr>
              <a:t>Termination type – Voluntary, involuntary, resignation, retirement</a:t>
            </a:r>
          </a:p>
          <a:p>
            <a:pPr marL="993775" indent="-514350">
              <a:buFont typeface="Wingdings" panose="05000000000000000000" pitchFamily="2" charset="2"/>
              <a:buChar char="q"/>
            </a:pPr>
            <a:r>
              <a:rPr lang="en-GB" sz="2400" dirty="0">
                <a:solidFill>
                  <a:schemeClr val="tx1">
                    <a:lumMod val="95000"/>
                  </a:schemeClr>
                </a:solidFill>
              </a:rPr>
              <a:t>Department type – sales, production, IT/IS, Admin office, Executive office, Software engineering</a:t>
            </a:r>
          </a:p>
          <a:p>
            <a:pPr marL="993775" indent="-514350">
              <a:buFont typeface="Wingdings" panose="05000000000000000000" pitchFamily="2" charset="2"/>
              <a:buChar char="q"/>
            </a:pPr>
            <a:r>
              <a:rPr lang="en-GB" sz="2400" dirty="0">
                <a:solidFill>
                  <a:schemeClr val="tx1">
                    <a:lumMod val="95000"/>
                  </a:schemeClr>
                </a:solidFill>
              </a:rPr>
              <a:t>Gender – Male, Female</a:t>
            </a:r>
          </a:p>
          <a:p>
            <a:pPr marL="993775" indent="-514350">
              <a:buFont typeface="Wingdings" panose="05000000000000000000" pitchFamily="2" charset="2"/>
              <a:buChar char="q"/>
            </a:pPr>
            <a:r>
              <a:rPr lang="en-GB" sz="2400" dirty="0">
                <a:solidFill>
                  <a:schemeClr val="tx1">
                    <a:lumMod val="95000"/>
                  </a:schemeClr>
                </a:solidFill>
              </a:rPr>
              <a:t>Marital – Single, Married, Divorced, Widowed</a:t>
            </a:r>
          </a:p>
          <a:p>
            <a:pPr marL="993775" indent="-514350">
              <a:buFont typeface="Wingdings" panose="05000000000000000000" pitchFamily="2" charset="2"/>
              <a:buChar char="q"/>
            </a:pPr>
            <a:r>
              <a:rPr lang="en-GB" sz="2400" dirty="0">
                <a:solidFill>
                  <a:schemeClr val="tx1">
                    <a:lumMod val="95000"/>
                  </a:schemeClr>
                </a:solidFill>
              </a:rPr>
              <a:t>Performance score – Fully meets, Exceeds</a:t>
            </a:r>
          </a:p>
          <a:p>
            <a:pPr marL="993775" indent="-514350">
              <a:buFont typeface="Wingdings" panose="05000000000000000000" pitchFamily="2" charset="2"/>
              <a:buChar char="q"/>
            </a:pPr>
            <a:r>
              <a:rPr lang="en-GB" sz="2400" dirty="0">
                <a:solidFill>
                  <a:schemeClr val="tx1">
                    <a:lumMod val="95000"/>
                  </a:schemeClr>
                </a:solidFill>
              </a:rPr>
              <a:t>Current employee rating - %5, 4, 3, 2, 1.</a:t>
            </a:r>
            <a:endParaRPr lang="en-IN" sz="2400" dirty="0">
              <a:solidFill>
                <a:schemeClr val="tx1">
                  <a:lumMod val="95000"/>
                </a:schemeClr>
              </a:solidFill>
            </a:endParaRPr>
          </a:p>
        </p:txBody>
      </p:sp>
    </p:spTree>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97152" name="object 6"/>
          <p:cNvPicPr>
            <a:picLocks/>
          </p:cNvPicPr>
          <p:nvPr/>
        </p:nvPicPr>
        <p:blipFill>
          <a:blip r:embed="rId2" cstate="print"/>
          <a:stretch>
            <a:fillRect/>
          </a:stretch>
        </p:blipFill>
        <p:spPr>
          <a:xfrm>
            <a:off x="228600" y="3245632"/>
            <a:ext cx="2466975" cy="3419475"/>
          </a:xfrm>
          <a:prstGeom prst="rect">
            <a:avLst/>
          </a:prstGeom>
        </p:spPr>
      </p:pic>
      <p:sp>
        <p:nvSpPr>
          <p:cNvPr id="1048597" name="object 7"/>
          <p:cNvSpPr txBox="1">
            <a:spLocks noGrp="1"/>
          </p:cNvSpPr>
          <p:nvPr>
            <p:ph type="title"/>
          </p:nvPr>
        </p:nvSpPr>
        <p:spPr>
          <a:xfrm>
            <a:off x="1855788" y="145844"/>
            <a:ext cx="8888412" cy="1493999"/>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700">
              <a:lnSpc>
                <a:spcPct val="100000"/>
              </a:lnSpc>
              <a:spcBef>
                <a:spcPts val="130"/>
              </a:spcBef>
            </a:pPr>
            <a:r>
              <a:rPr sz="4800" i="1" cap="none" dirty="0">
                <a:ln w="22225">
                  <a:solidFill>
                    <a:schemeClr val="bg1">
                      <a:lumMod val="95000"/>
                      <a:lumOff val="5000"/>
                    </a:schemeClr>
                  </a:solidFill>
                  <a:prstDash val="solid"/>
                </a:ln>
                <a:solidFill>
                  <a:schemeClr val="accent2">
                    <a:lumMod val="40000"/>
                    <a:lumOff val="60000"/>
                  </a:schemeClr>
                </a:solidFill>
                <a:effectLst>
                  <a:glow rad="63500">
                    <a:schemeClr val="accent2">
                      <a:satMod val="175000"/>
                      <a:alpha val="40000"/>
                    </a:schemeClr>
                  </a:glow>
                </a:effectLst>
              </a:rPr>
              <a:t>THE </a:t>
            </a:r>
            <a:r>
              <a:rPr lang="en-US" sz="4800" i="1" cap="none" dirty="0">
                <a:ln w="22225">
                  <a:solidFill>
                    <a:schemeClr val="bg1">
                      <a:lumMod val="95000"/>
                      <a:lumOff val="5000"/>
                    </a:schemeClr>
                  </a:solidFill>
                  <a:prstDash val="solid"/>
                </a:ln>
                <a:solidFill>
                  <a:schemeClr val="accent2">
                    <a:lumMod val="40000"/>
                    <a:lumOff val="60000"/>
                  </a:schemeClr>
                </a:solidFill>
                <a:effectLst>
                  <a:glow rad="63500">
                    <a:schemeClr val="accent2">
                      <a:satMod val="175000"/>
                      <a:alpha val="40000"/>
                    </a:schemeClr>
                  </a:glow>
                </a:effectLst>
              </a:rPr>
              <a:t>"</a:t>
            </a:r>
            <a:r>
              <a:rPr sz="4800" i="1" cap="none" dirty="0">
                <a:ln w="22225">
                  <a:solidFill>
                    <a:schemeClr val="bg1">
                      <a:lumMod val="95000"/>
                      <a:lumOff val="5000"/>
                    </a:schemeClr>
                  </a:solidFill>
                  <a:prstDash val="solid"/>
                </a:ln>
                <a:solidFill>
                  <a:schemeClr val="accent2">
                    <a:lumMod val="40000"/>
                    <a:lumOff val="60000"/>
                  </a:schemeClr>
                </a:solidFill>
                <a:effectLst>
                  <a:glow rad="63500">
                    <a:schemeClr val="accent2">
                      <a:satMod val="175000"/>
                      <a:alpha val="40000"/>
                    </a:schemeClr>
                  </a:glow>
                </a:effectLst>
              </a:rPr>
              <a:t>WOW</a:t>
            </a:r>
            <a:r>
              <a:rPr lang="en-US" sz="4800" i="1" cap="none" dirty="0">
                <a:ln w="22225">
                  <a:solidFill>
                    <a:schemeClr val="bg1">
                      <a:lumMod val="95000"/>
                      <a:lumOff val="5000"/>
                    </a:schemeClr>
                  </a:solidFill>
                  <a:prstDash val="solid"/>
                </a:ln>
                <a:solidFill>
                  <a:schemeClr val="accent2">
                    <a:lumMod val="40000"/>
                    <a:lumOff val="60000"/>
                  </a:schemeClr>
                </a:solidFill>
                <a:effectLst>
                  <a:glow rad="63500">
                    <a:schemeClr val="accent2">
                      <a:satMod val="175000"/>
                      <a:alpha val="40000"/>
                    </a:schemeClr>
                  </a:glow>
                </a:effectLst>
              </a:rPr>
              <a:t>"</a:t>
            </a:r>
            <a:r>
              <a:rPr sz="4800" i="1" cap="none" dirty="0">
                <a:ln w="22225">
                  <a:solidFill>
                    <a:schemeClr val="bg1">
                      <a:lumMod val="95000"/>
                      <a:lumOff val="5000"/>
                    </a:schemeClr>
                  </a:solidFill>
                  <a:prstDash val="solid"/>
                </a:ln>
                <a:solidFill>
                  <a:schemeClr val="accent2">
                    <a:lumMod val="40000"/>
                    <a:lumOff val="60000"/>
                  </a:schemeClr>
                </a:solidFill>
                <a:effectLst>
                  <a:glow rad="63500">
                    <a:schemeClr val="accent2">
                      <a:satMod val="175000"/>
                      <a:alpha val="40000"/>
                    </a:schemeClr>
                  </a:glow>
                </a:effectLst>
              </a:rPr>
              <a:t> IN OUR SOLUTION</a:t>
            </a:r>
          </a:p>
        </p:txBody>
      </p:sp>
      <p:sp>
        <p:nvSpPr>
          <p:cNvPr id="2" name="TextBox 1"/>
          <p:cNvSpPr txBox="1"/>
          <p:nvPr/>
        </p:nvSpPr>
        <p:spPr>
          <a:xfrm>
            <a:off x="3335594" y="3305612"/>
            <a:ext cx="7391400" cy="2554545"/>
          </a:xfrm>
          <a:prstGeom prst="rect">
            <a:avLst/>
          </a:prstGeom>
          <a:noFill/>
        </p:spPr>
        <p:txBody>
          <a:bodyPr wrap="square" rtlCol="0">
            <a:spAutoFit/>
          </a:bodyPr>
          <a:lstStyle/>
          <a:p>
            <a:pPr marL="457200" indent="-457200">
              <a:buFont typeface="Wingdings" panose="05000000000000000000" pitchFamily="2" charset="2"/>
              <a:buChar char="v"/>
            </a:pPr>
            <a:r>
              <a:rPr lang="en-GB" sz="3200" dirty="0"/>
              <a:t>Identified number of Working days by feeding the formula.</a:t>
            </a:r>
          </a:p>
          <a:p>
            <a:pPr marL="457200" indent="-457200">
              <a:buFont typeface="Wingdings" panose="05000000000000000000" pitchFamily="2" charset="2"/>
              <a:buChar char="v"/>
            </a:pPr>
            <a:endParaRPr lang="en-GB" sz="3200" dirty="0"/>
          </a:p>
          <a:p>
            <a:pPr marL="457200" indent="-457200">
              <a:buFont typeface="Wingdings" panose="05000000000000000000" pitchFamily="2" charset="2"/>
              <a:buChar char="v"/>
            </a:pPr>
            <a:r>
              <a:rPr lang="en-GB" sz="3200" dirty="0"/>
              <a:t>Created two pivot table and analysed two variables.</a:t>
            </a:r>
            <a:endParaRPr lang="en-IN" sz="3200" dirty="0"/>
          </a:p>
        </p:txBody>
      </p:sp>
    </p:spTree>
  </p:cSld>
  <p:clrMapOvr>
    <a:masterClrMapping/>
  </p:clrMapOvr>
  <p:transition spd="med">
    <p:random/>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TM04033921[[fn=Damask]]</Template>
  <TotalTime>268</TotalTime>
  <Words>835</Words>
  <Application>Microsoft Office PowerPoint</Application>
  <PresentationFormat>Widescreen</PresentationFormat>
  <Paragraphs>110</Paragraphs>
  <Slides>16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Algerian</vt:lpstr>
      <vt:lpstr>Arial</vt:lpstr>
      <vt:lpstr>Bookman Old Style</vt:lpstr>
      <vt:lpstr>Calibri</vt:lpstr>
      <vt:lpstr>Courier New</vt:lpstr>
      <vt:lpstr>Rockwell</vt:lpstr>
      <vt:lpstr>Times New Roman</vt:lpstr>
      <vt:lpstr>Trebuchet MS</vt:lpstr>
      <vt:lpstr>Wingdings</vt:lpstr>
      <vt:lpstr>Damask</vt:lpstr>
      <vt:lpstr>Employee Turnover Analysis Using MS - Excel</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RESULTS</vt:lpstr>
      <vt:lpstr>RESULTS</vt:lpstr>
      <vt:lpstr>CONCLUSION</vt:lpstr>
      <vt:lpstr>SUGGESTION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STAFF ROOM</cp:lastModifiedBy>
  <cp:revision>31</cp:revision>
  <dcterms:created xsi:type="dcterms:W3CDTF">2024-03-28T06:07:22Z</dcterms:created>
  <dcterms:modified xsi:type="dcterms:W3CDTF">2024-08-31T03:45:50Z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0cc6b6f4c2854e99aa0a97a6624cbe79</vt:lpwstr>
  </property>
</Properties>
</file>