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5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38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8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28873B-C0A8-44C7-B6DD-50C3047733E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70" y="1224951"/>
            <a:ext cx="9440034" cy="265540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Тренажер: назначение, решаемые задачи, функции, варианты исполнения.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770" y="4417351"/>
            <a:ext cx="9440034" cy="1049867"/>
          </a:xfrm>
        </p:spPr>
        <p:txBody>
          <a:bodyPr/>
          <a:lstStyle/>
          <a:p>
            <a:r>
              <a:rPr lang="ru-RU" dirty="0" smtClean="0"/>
              <a:t>Выполнила студентка 3 курса 680971 группы</a:t>
            </a:r>
          </a:p>
          <a:p>
            <a:r>
              <a:rPr lang="ru-RU" dirty="0" err="1" smtClean="0"/>
              <a:t>Барковская</a:t>
            </a:r>
            <a:r>
              <a:rPr lang="ru-RU" dirty="0" smtClean="0"/>
              <a:t> Ольга Вячеславовна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69630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Одним из последних достижений науки и техники является «дополненная реальность» (</a:t>
            </a:r>
            <a:r>
              <a:rPr lang="ru-RU" dirty="0" err="1" smtClean="0">
                <a:effectLst/>
              </a:rPr>
              <a:t>Augmented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reality</a:t>
            </a:r>
            <a:r>
              <a:rPr lang="ru-RU" dirty="0" smtClean="0">
                <a:effectLst/>
              </a:rPr>
              <a:t>, AR) - результат введения в поле восприятия любых сенсорных данных с целью дополнения сведений об окружении и улучшения восприятия информации. К технологиям дополненной реальности относятся те проекты, которые направлены на дополнение реальности виртуальными объектами.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7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68215"/>
            <a:ext cx="10353762" cy="560949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dirty="0" smtClean="0">
                <a:effectLst/>
              </a:rPr>
              <a:t>	</a:t>
            </a:r>
            <a:r>
              <a:rPr lang="ru-RU" sz="4000" dirty="0">
                <a:effectLst/>
              </a:rPr>
              <a:t>Тренажер – это учебно-тренировочное устройство для </a:t>
            </a:r>
            <a:r>
              <a:rPr lang="ru-RU" sz="4000" dirty="0" smtClean="0">
                <a:effectLst/>
              </a:rPr>
              <a:t>изучения новой информации или навыков, отработки </a:t>
            </a:r>
            <a:r>
              <a:rPr lang="ru-RU" sz="4000" dirty="0">
                <a:effectLst/>
              </a:rPr>
              <a:t>рабочих навыков, выработки и совершенствования техники управления машиной (механизмом</a:t>
            </a:r>
            <a:r>
              <a:rPr lang="ru-RU" sz="4000" dirty="0" smtClean="0">
                <a:effectLst/>
              </a:rPr>
              <a:t>) или другими устройствами.</a:t>
            </a:r>
            <a:endParaRPr lang="ru-RU" sz="4000" dirty="0">
              <a:effectLst/>
            </a:endParaRPr>
          </a:p>
          <a:p>
            <a:pPr marL="36900" indent="0" algn="just">
              <a:buNone/>
            </a:pPr>
            <a:endParaRPr lang="ru-RU" dirty="0" smtClean="0">
              <a:effectLst/>
            </a:endParaRPr>
          </a:p>
          <a:p>
            <a:pPr marL="36900" indent="0" algn="just">
              <a:buNone/>
            </a:pPr>
            <a:r>
              <a:rPr lang="ru-RU" dirty="0">
                <a:effectLst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0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94581"/>
          </a:xfrm>
        </p:spPr>
        <p:txBody>
          <a:bodyPr>
            <a:normAutofit fontScale="90000"/>
          </a:bodyPr>
          <a:lstStyle/>
          <a:p>
            <a:r>
              <a:rPr lang="ru-RU" dirty="0"/>
              <a:t>Отличительные признаки тренажёра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04181"/>
            <a:ext cx="10353762" cy="53397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>
                <a:effectLst/>
              </a:rPr>
              <a:t>Первым </a:t>
            </a:r>
            <a:r>
              <a:rPr lang="ru-RU" dirty="0">
                <a:effectLst/>
              </a:rPr>
              <a:t>признаком является назначение средств </a:t>
            </a:r>
            <a:r>
              <a:rPr lang="ru-RU" dirty="0" smtClean="0">
                <a:effectLst/>
              </a:rPr>
              <a:t>материально-технического </a:t>
            </a:r>
            <a:r>
              <a:rPr lang="ru-RU" dirty="0">
                <a:effectLst/>
              </a:rPr>
              <a:t>обеспечения учебного процесса. Из всего многообразия их видов к тренажерам относятся лишь те, которые предназначены для формирования умений и навыков, развития и совершенствования </a:t>
            </a:r>
            <a:r>
              <a:rPr lang="ru-RU" dirty="0" smtClean="0">
                <a:effectLst/>
              </a:rPr>
              <a:t>качеств </a:t>
            </a:r>
            <a:r>
              <a:rPr lang="ru-RU" dirty="0">
                <a:effectLst/>
              </a:rPr>
              <a:t>и способностей человека. Этот признак предусматривает </a:t>
            </a:r>
            <a:r>
              <a:rPr lang="ru-RU" dirty="0" smtClean="0">
                <a:effectLst/>
              </a:rPr>
              <a:t>достижение </a:t>
            </a:r>
            <a:r>
              <a:rPr lang="ru-RU" dirty="0">
                <a:effectLst/>
              </a:rPr>
              <a:t>учащимися определенного уровня освоения действия, уровня </a:t>
            </a:r>
            <a:r>
              <a:rPr lang="ru-RU" dirty="0" smtClean="0">
                <a:effectLst/>
              </a:rPr>
              <a:t>развития </a:t>
            </a:r>
            <a:r>
              <a:rPr lang="ru-RU" dirty="0">
                <a:effectLst/>
              </a:rPr>
              <a:t>того или иного качества, способности, а следовательно, </a:t>
            </a:r>
            <a:r>
              <a:rPr lang="ru-RU" dirty="0" smtClean="0">
                <a:effectLst/>
              </a:rPr>
              <a:t>обязательное </a:t>
            </a:r>
            <a:r>
              <a:rPr lang="ru-RU" dirty="0">
                <a:effectLst/>
              </a:rPr>
              <a:t>участие в многократном осуществлении деятельности или ее действий, операций, элементов</a:t>
            </a:r>
            <a:r>
              <a:rPr lang="ru-RU" dirty="0" smtClean="0">
                <a:effectLst/>
              </a:rPr>
              <a:t>.</a:t>
            </a:r>
          </a:p>
          <a:p>
            <a:pPr algn="just"/>
            <a:r>
              <a:rPr lang="ru-RU" dirty="0">
                <a:effectLst/>
              </a:rPr>
              <a:t>Вторым признаком тренажера является соответствие формируемых с его помощью умений и навыков, развиваемых качеств и способностей человека требованиям будущей деятельности, деятельности, к которой ведется его подготовка с помощью тренажера</a:t>
            </a:r>
            <a:r>
              <a:rPr lang="ru-RU" dirty="0" smtClean="0">
                <a:effectLst/>
              </a:rPr>
              <a:t>.</a:t>
            </a:r>
          </a:p>
          <a:p>
            <a:pPr algn="just"/>
            <a:r>
              <a:rPr lang="ru-RU" dirty="0">
                <a:effectLst/>
              </a:rPr>
              <a:t>Третьим признаком тренажера является обязательность </a:t>
            </a:r>
            <a:r>
              <a:rPr lang="ru-RU" dirty="0" smtClean="0">
                <a:effectLst/>
              </a:rPr>
              <a:t>организации </a:t>
            </a:r>
            <a:r>
              <a:rPr lang="ru-RU" dirty="0">
                <a:effectLst/>
              </a:rPr>
              <a:t>с его помощью искусственных условий формирования действий с целью повышения эффективности этого процесса. Сама суть тренаже-ров сводится к созданию искусственных условий, имеющих </a:t>
            </a:r>
            <a:r>
              <a:rPr lang="ru-RU" dirty="0" smtClean="0">
                <a:effectLst/>
              </a:rPr>
              <a:t>потенциальные </a:t>
            </a:r>
            <a:r>
              <a:rPr lang="ru-RU" dirty="0">
                <a:effectLst/>
              </a:rPr>
              <a:t>дидактические преимущества и резервы по сравнению с </a:t>
            </a:r>
            <a:r>
              <a:rPr lang="ru-RU" dirty="0" smtClean="0">
                <a:effectLst/>
              </a:rPr>
              <a:t>естественными </a:t>
            </a:r>
            <a:r>
              <a:rPr lang="ru-RU" dirty="0">
                <a:effectLst/>
              </a:rPr>
              <a:t>условиями. </a:t>
            </a:r>
            <a:endParaRPr lang="ru-RU" dirty="0" smtClean="0">
              <a:effectLst/>
            </a:endParaRPr>
          </a:p>
          <a:p>
            <a:pPr algn="just"/>
            <a:r>
              <a:rPr lang="ru-RU" dirty="0">
                <a:effectLst/>
              </a:rPr>
              <a:t>Другие признаки, включаемые в различных работах в число дополнительных терминов, либо уточняют особенности тренажеров, применяющихся для подготовки человека к тому или иному виду деятельности, либо конкретизируют выделенные признаки и </a:t>
            </a:r>
            <a:r>
              <a:rPr lang="ru-RU" dirty="0" smtClean="0">
                <a:effectLst/>
              </a:rPr>
              <a:t>акцентируют </a:t>
            </a:r>
            <a:r>
              <a:rPr lang="ru-RU" dirty="0">
                <a:effectLst/>
              </a:rPr>
              <a:t>внимание на требованиях к их современным конструкциям</a:t>
            </a:r>
            <a:r>
              <a:rPr lang="ru-RU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4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810883"/>
            <a:ext cx="10353762" cy="4980317"/>
          </a:xfrm>
        </p:spPr>
        <p:txBody>
          <a:bodyPr>
            <a:normAutofit fontScale="85000" lnSpcReduction="10000"/>
          </a:bodyPr>
          <a:lstStyle/>
          <a:p>
            <a:pPr marL="36900" indent="0" algn="just">
              <a:buNone/>
            </a:pPr>
            <a:r>
              <a:rPr lang="ru-RU" sz="2800" dirty="0">
                <a:effectLst/>
              </a:rPr>
              <a:t>В самом общем случае все тренажеры, применяемые в физической культуре, можно разделить в зависимости от природы объектов, </a:t>
            </a:r>
            <a:r>
              <a:rPr lang="ru-RU" sz="2800" dirty="0" smtClean="0">
                <a:effectLst/>
              </a:rPr>
              <a:t>которые </a:t>
            </a:r>
            <a:r>
              <a:rPr lang="ru-RU" sz="2800" dirty="0">
                <a:effectLst/>
              </a:rPr>
              <a:t>моделируются с их помощью, на три крупных класса</a:t>
            </a:r>
            <a:r>
              <a:rPr lang="ru-RU" sz="2800" dirty="0" smtClean="0">
                <a:effectLst/>
              </a:rPr>
              <a:t>: </a:t>
            </a:r>
            <a:endParaRPr lang="en-US" sz="2800" dirty="0" smtClean="0">
              <a:effectLst/>
            </a:endParaRPr>
          </a:p>
          <a:p>
            <a:pPr algn="just"/>
            <a:r>
              <a:rPr lang="ru-RU" sz="2800" dirty="0" smtClean="0">
                <a:effectLst/>
              </a:rPr>
              <a:t>тренажеры</a:t>
            </a:r>
            <a:endParaRPr lang="en-US" sz="2800" dirty="0" smtClean="0">
              <a:effectLst/>
            </a:endParaRPr>
          </a:p>
          <a:p>
            <a:pPr algn="just"/>
            <a:r>
              <a:rPr lang="ru-RU" sz="2800" dirty="0" smtClean="0">
                <a:effectLst/>
              </a:rPr>
              <a:t>моделирующие </a:t>
            </a:r>
            <a:r>
              <a:rPr lang="ru-RU" sz="2800" dirty="0">
                <a:effectLst/>
              </a:rPr>
              <a:t>объекты социальной </a:t>
            </a:r>
            <a:r>
              <a:rPr lang="ru-RU" sz="2800" dirty="0" smtClean="0">
                <a:effectLst/>
              </a:rPr>
              <a:t>природы</a:t>
            </a:r>
            <a:endParaRPr lang="en-US" sz="2800" dirty="0" smtClean="0">
              <a:effectLst/>
            </a:endParaRPr>
          </a:p>
          <a:p>
            <a:pPr algn="just"/>
            <a:r>
              <a:rPr lang="ru-RU" sz="2800" dirty="0" smtClean="0">
                <a:effectLst/>
              </a:rPr>
              <a:t>объекты </a:t>
            </a:r>
            <a:r>
              <a:rPr lang="ru-RU" sz="2800" dirty="0">
                <a:effectLst/>
              </a:rPr>
              <a:t>живой и неживой </a:t>
            </a:r>
            <a:r>
              <a:rPr lang="ru-RU" sz="2800" dirty="0" smtClean="0">
                <a:effectLst/>
              </a:rPr>
              <a:t>природы</a:t>
            </a:r>
            <a:endParaRPr lang="en-US" sz="2800" dirty="0" smtClean="0">
              <a:effectLst/>
            </a:endParaRPr>
          </a:p>
          <a:p>
            <a:pPr algn="just"/>
            <a:endParaRPr lang="en-US" sz="2800" dirty="0">
              <a:effectLst/>
            </a:endParaRPr>
          </a:p>
          <a:p>
            <a:pPr marL="36900" indent="0" algn="just">
              <a:buNone/>
            </a:pPr>
            <a:r>
              <a:rPr lang="ru-RU" dirty="0">
                <a:effectLst/>
              </a:rPr>
              <a:t>В первом случае тренажеры воспроизводят действия соперника, </a:t>
            </a:r>
            <a:r>
              <a:rPr lang="ru-RU" dirty="0" smtClean="0">
                <a:effectLst/>
              </a:rPr>
              <a:t>партнера</a:t>
            </a:r>
            <a:r>
              <a:rPr lang="ru-RU" dirty="0">
                <a:effectLst/>
              </a:rPr>
              <a:t>, тренера, зрителей и других объектов социального происхождения. Во втором случае – моделируют животных (или их действия), </a:t>
            </a:r>
            <a:r>
              <a:rPr lang="ru-RU" dirty="0" smtClean="0">
                <a:effectLst/>
              </a:rPr>
              <a:t>поведением </a:t>
            </a:r>
            <a:r>
              <a:rPr lang="ru-RU" dirty="0">
                <a:effectLst/>
              </a:rPr>
              <a:t>которых должен управлять спортсмен. В третьем – заменяют </a:t>
            </a:r>
            <a:r>
              <a:rPr lang="ru-RU" dirty="0" smtClean="0">
                <a:effectLst/>
              </a:rPr>
              <a:t>средства </a:t>
            </a:r>
            <a:r>
              <a:rPr lang="ru-RU" dirty="0">
                <a:effectLst/>
              </a:rPr>
              <a:t>передвижения, которыми управляет занимающийся (автомобиль, мотоцикл, яхту, самолет и т.п.); предметы, перемещаемые им (ядро, копье, молот, диск, другие спортивные снаряды и т.п.); условия, в </a:t>
            </a:r>
            <a:r>
              <a:rPr lang="ru-RU" dirty="0" smtClean="0">
                <a:effectLst/>
              </a:rPr>
              <a:t>которых </a:t>
            </a:r>
            <a:r>
              <a:rPr lang="ru-RU" dirty="0">
                <a:effectLst/>
              </a:rPr>
              <a:t>осуществляет движение сам учащийся (свойства опоры, действие гравитационных сил и т.п.).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03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воздействия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effectLst/>
              </a:rPr>
              <a:t>Первый способ воздействия тренажеров на занимающегося </a:t>
            </a:r>
            <a:r>
              <a:rPr lang="ru-RU" dirty="0" smtClean="0">
                <a:effectLst/>
              </a:rPr>
              <a:t>сводится </a:t>
            </a:r>
            <a:r>
              <a:rPr lang="ru-RU" dirty="0">
                <a:effectLst/>
              </a:rPr>
              <a:t>к подготовке тех или иных свойств среды к его возможностям с </a:t>
            </a:r>
            <a:r>
              <a:rPr lang="ru-RU" dirty="0" smtClean="0">
                <a:effectLst/>
              </a:rPr>
              <a:t>целью </a:t>
            </a:r>
            <a:r>
              <a:rPr lang="ru-RU" dirty="0">
                <a:effectLst/>
              </a:rPr>
              <a:t>их максимальной реализации, как при обучении, так и при </a:t>
            </a:r>
            <a:r>
              <a:rPr lang="ru-RU" dirty="0" smtClean="0">
                <a:effectLst/>
              </a:rPr>
              <a:t>развитии </a:t>
            </a:r>
            <a:r>
              <a:rPr lang="ru-RU" dirty="0">
                <a:effectLst/>
              </a:rPr>
              <a:t>необходимых качеств. Вместе с тем он предоставляет человеку </a:t>
            </a:r>
            <a:r>
              <a:rPr lang="ru-RU" dirty="0" smtClean="0">
                <a:effectLst/>
              </a:rPr>
              <a:t>полную </a:t>
            </a:r>
            <a:r>
              <a:rPr lang="ru-RU" dirty="0">
                <a:effectLst/>
              </a:rPr>
              <a:t>свободу в выборе способа выполнения движений, совершенно его не регламентируя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 smtClean="0">
                <a:effectLst/>
              </a:rPr>
              <a:t>Вторым </a:t>
            </a:r>
            <a:r>
              <a:rPr lang="ru-RU" dirty="0">
                <a:effectLst/>
              </a:rPr>
              <a:t>способом воздействия тренажеров на занимающихся </a:t>
            </a:r>
            <a:r>
              <a:rPr lang="ru-RU" dirty="0" smtClean="0">
                <a:effectLst/>
              </a:rPr>
              <a:t>является </a:t>
            </a:r>
            <a:r>
              <a:rPr lang="ru-RU" dirty="0">
                <a:effectLst/>
              </a:rPr>
              <a:t>программирование с помощью тренажеров длительности, темпа, ритма и других характеристик движения и осуществления </a:t>
            </a:r>
            <a:r>
              <a:rPr lang="ru-RU" dirty="0" smtClean="0">
                <a:effectLst/>
              </a:rPr>
              <a:t>опосредованного </a:t>
            </a:r>
            <a:r>
              <a:rPr lang="ru-RU" dirty="0">
                <a:effectLst/>
              </a:rPr>
              <a:t>(через зрительный, слуховой и другие анализаторы) </a:t>
            </a:r>
            <a:r>
              <a:rPr lang="ru-RU" dirty="0" smtClean="0">
                <a:effectLst/>
              </a:rPr>
              <a:t>стимулирующего </a:t>
            </a:r>
            <a:r>
              <a:rPr lang="ru-RU" dirty="0">
                <a:effectLst/>
              </a:rPr>
              <a:t>влияния на занимающегося. 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Третьим </a:t>
            </a:r>
            <a:r>
              <a:rPr lang="ru-RU" dirty="0">
                <a:effectLst/>
              </a:rPr>
              <a:t>способом создания искусственных условий является </a:t>
            </a:r>
            <a:r>
              <a:rPr lang="ru-RU" dirty="0" smtClean="0">
                <a:effectLst/>
              </a:rPr>
              <a:t>ограничение </a:t>
            </a:r>
            <a:r>
              <a:rPr lang="ru-RU" dirty="0">
                <a:effectLst/>
              </a:rPr>
              <a:t>нерациональных траекторий и положений звеньев тела </a:t>
            </a:r>
            <a:r>
              <a:rPr lang="ru-RU" dirty="0" smtClean="0">
                <a:effectLst/>
              </a:rPr>
              <a:t>занимающегося </a:t>
            </a:r>
            <a:r>
              <a:rPr lang="ru-RU" dirty="0">
                <a:effectLst/>
              </a:rPr>
              <a:t>и снаряда, приводящих к энергетическим потерям, рассеиванию </a:t>
            </a:r>
            <a:r>
              <a:rPr lang="ru-RU" dirty="0" smtClean="0">
                <a:effectLst/>
              </a:rPr>
              <a:t>энергии </a:t>
            </a:r>
            <a:r>
              <a:rPr lang="ru-RU" dirty="0">
                <a:effectLst/>
              </a:rPr>
              <a:t>и т.п. Этот способ, в отличие от двух первых, предоставляя </a:t>
            </a:r>
            <a:r>
              <a:rPr lang="ru-RU" dirty="0" smtClean="0">
                <a:effectLst/>
              </a:rPr>
              <a:t>информацию </a:t>
            </a:r>
            <a:r>
              <a:rPr lang="ru-RU" dirty="0">
                <a:effectLst/>
              </a:rPr>
              <a:t>в виде оптимальных копиров отдельных точек, еще в большей степени регламентирует действия занимающегося, организуя пространственные ориентиры и направляя развертывание движений по нужному </a:t>
            </a:r>
            <a:r>
              <a:rPr lang="ru-RU" dirty="0" smtClean="0">
                <a:effectLst/>
              </a:rPr>
              <a:t>руслу</a:t>
            </a:r>
          </a:p>
        </p:txBody>
      </p:sp>
    </p:spTree>
    <p:extLst>
      <p:ext uri="{BB962C8B-B14F-4D97-AF65-F5344CB8AC3E}">
        <p14:creationId xmlns:p14="http://schemas.microsoft.com/office/powerpoint/2010/main" val="384665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Можно выделить две основные области использования виртуальных тренажеров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t"/>
            <a:r>
              <a:rPr lang="ru-RU" sz="2800" dirty="0" smtClean="0">
                <a:effectLst/>
              </a:rPr>
              <a:t>- </a:t>
            </a:r>
            <a:r>
              <a:rPr lang="ru-RU" sz="2800" dirty="0">
                <a:effectLst/>
              </a:rPr>
              <a:t>предназначенные для освоения и закрепления учебного </a:t>
            </a:r>
            <a:r>
              <a:rPr lang="ru-RU" sz="2800" dirty="0" smtClean="0">
                <a:effectLst/>
              </a:rPr>
              <a:t>материала;</a:t>
            </a:r>
          </a:p>
          <a:p>
            <a:pPr fontAlgn="t"/>
            <a:r>
              <a:rPr lang="ru-RU" sz="2800" dirty="0" smtClean="0">
                <a:effectLst/>
              </a:rPr>
              <a:t>- предназначенные для получения навыков работы с конкретным технологическим оборудованием при тренажерной подготовке обучающихся или повышении квалификации и переподготовке плавсостава. Тренажер должен имитировать процесс управления технологическим оборудованием в соответствии с требованиями нормативно-технической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54279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85337"/>
            <a:ext cx="10353762" cy="4505864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ru-RU" sz="2800" dirty="0">
                <a:effectLst/>
              </a:rPr>
              <a:t>Использование виртуальных тренажеров имеет ряд преимуществ. Виртуальные тренажеры обеспечивают обучение практически неограниченного количества пользователей при предоставлении доступа к ним через Интернет, что исключает необходимость в дорогостоящей актуализации, транспортировке и установке, обслуживании. Возможности тренажёров позволяют не только многократно и безопасно воспроизвести аварийную ситуацию, но и скорректировать поведение человека в ней. </a:t>
            </a:r>
            <a:r>
              <a:rPr lang="ru-RU" sz="2800" dirty="0"/>
              <a:t/>
            </a:r>
            <a:br>
              <a:rPr lang="ru-RU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35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82526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Использование виртуальных тренажеров в системе дистанционного обучения имеет ряд особенностей:</a:t>
            </a:r>
            <a:br>
              <a:rPr lang="ru-RU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 fontScale="92500" lnSpcReduction="20000"/>
          </a:bodyPr>
          <a:lstStyle/>
          <a:p>
            <a:pPr fontAlgn="t"/>
            <a:r>
              <a:rPr lang="ru-RU" dirty="0" smtClean="0">
                <a:effectLst/>
              </a:rPr>
              <a:t>- </a:t>
            </a:r>
            <a:r>
              <a:rPr lang="ru-RU" dirty="0">
                <a:effectLst/>
              </a:rPr>
              <a:t>обучающийся самостоятельно организовывает свой учебный процесс, общение с преподавателем может происходить с помощью средств связи или не происходить совсем;</a:t>
            </a:r>
          </a:p>
          <a:p>
            <a:pPr fontAlgn="t"/>
            <a:r>
              <a:rPr lang="ru-RU" dirty="0">
                <a:effectLst/>
              </a:rPr>
              <a:t>- существует неоднородность аппаратных и программных компьютерных средств у обучающихся и образовательной организации;</a:t>
            </a:r>
          </a:p>
          <a:p>
            <a:pPr fontAlgn="t"/>
            <a:r>
              <a:rPr lang="ru-RU" dirty="0">
                <a:effectLst/>
              </a:rPr>
              <a:t>- применение технологических тренажеров может использоваться как обучающимися образовательной организации, так и при самостоятельном образовании специалистов, желающих повысить свою квалификацию;</a:t>
            </a:r>
          </a:p>
          <a:p>
            <a:pPr fontAlgn="t"/>
            <a:r>
              <a:rPr lang="ru-RU" dirty="0">
                <a:effectLst/>
              </a:rPr>
              <a:t>- обучение с применением виртуального тренажера должно базироваться на определенном объеме теоретических знаний;</a:t>
            </a:r>
          </a:p>
          <a:p>
            <a:pPr fontAlgn="t"/>
            <a:r>
              <a:rPr lang="ru-RU" dirty="0">
                <a:effectLst/>
              </a:rPr>
              <a:t>- следует учитывать, что обучающийся может не иметь постоянного доступа к глобальным компьютерным сетям;</a:t>
            </a:r>
          </a:p>
          <a:p>
            <a:pPr fontAlgn="t"/>
            <a:r>
              <a:rPr lang="ru-RU" dirty="0">
                <a:effectLst/>
              </a:rPr>
              <a:t>- использование компьютерного тренажера требует наличия у обучающегося определенных навыков работы с вычислительной техникой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86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221857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 большинстве случаев результат деятельности обучаемого зависит от того, насколько визуально информативно и интересно выстроен процесс передачи знаний, в какой мере реализованы его потребности в образовании и какими средствами достигнута его дальнейшая направленность на повышение уровня своих знаний.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2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</TotalTime>
  <Words>779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Slate</vt:lpstr>
      <vt:lpstr>Тренажер: назначение, решаемые задачи, функции, варианты исполнения.</vt:lpstr>
      <vt:lpstr>PowerPoint Presentation</vt:lpstr>
      <vt:lpstr>Отличительные признаки тренажёра </vt:lpstr>
      <vt:lpstr>PowerPoint Presentation</vt:lpstr>
      <vt:lpstr>Способы воздействия</vt:lpstr>
      <vt:lpstr>Можно выделить две основные области использования виртуальных тренажеров</vt:lpstr>
      <vt:lpstr>PowerPoint Presentation</vt:lpstr>
      <vt:lpstr>Использование виртуальных тренажеров в системе дистанционного обучения имеет ряд особенностей: </vt:lpstr>
      <vt:lpstr>В большинстве случаев результат деятельности обучаемого зависит от того, насколько визуально информативно и интересно выстроен процесс передачи знаний, в какой мере реализованы его потребности в образовании и какими средствами достигнута его дальнейшая направленность на повышение уровня своих знаний. </vt:lpstr>
      <vt:lpstr>Одним из последних достижений науки и техники является «дополненная реальность» (Augmented reality, AR) - результат введения в поле восприятия любых сенсорных данных с целью дополнения сведений об окружении и улучшения восприятия информации. К технологиям дополненной реальности относятся те проекты, которые направлены на дополнение реальности виртуальными объектами.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Технические сложности инженерного и программного обеспечения работы с 3-D изображениями.</dc:title>
  <dc:creator>Keetmine</dc:creator>
  <cp:lastModifiedBy>Keetmine</cp:lastModifiedBy>
  <cp:revision>8</cp:revision>
  <dcterms:created xsi:type="dcterms:W3CDTF">2019-01-03T16:34:09Z</dcterms:created>
  <dcterms:modified xsi:type="dcterms:W3CDTF">2019-01-09T21:22:29Z</dcterms:modified>
</cp:coreProperties>
</file>