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7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660"/>
  </p:normalViewPr>
  <p:slideViewPr>
    <p:cSldViewPr>
      <p:cViewPr varScale="1">
        <p:scale>
          <a:sx n="68" d="100"/>
          <a:sy n="68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17F9-136B-499F-8877-CB4316563341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F686-3015-429A-A551-26EB4307B1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17F9-136B-499F-8877-CB4316563341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F686-3015-429A-A551-26EB4307B1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17F9-136B-499F-8877-CB4316563341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F686-3015-429A-A551-26EB4307B1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17F9-136B-499F-8877-CB4316563341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F686-3015-429A-A551-26EB4307B1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17F9-136B-499F-8877-CB4316563341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F686-3015-429A-A551-26EB4307B1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17F9-136B-499F-8877-CB4316563341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F686-3015-429A-A551-26EB4307B1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17F9-136B-499F-8877-CB4316563341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F686-3015-429A-A551-26EB4307B1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17F9-136B-499F-8877-CB4316563341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F686-3015-429A-A551-26EB4307B1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17F9-136B-499F-8877-CB4316563341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F686-3015-429A-A551-26EB4307B1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17F9-136B-499F-8877-CB4316563341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F686-3015-429A-A551-26EB4307B1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17F9-136B-499F-8877-CB4316563341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F686-3015-429A-A551-26EB4307B1A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717F9-136B-499F-8877-CB4316563341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9F686-3015-429A-A551-26EB4307B1A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2420888"/>
            <a:ext cx="7772400" cy="1470025"/>
          </a:xfrm>
        </p:spPr>
        <p:txBody>
          <a:bodyPr/>
          <a:lstStyle/>
          <a:p>
            <a:r>
              <a:rPr lang="ru-RU" b="1" dirty="0"/>
              <a:t>Коллекции в </a:t>
            </a:r>
            <a:r>
              <a:rPr lang="en-US" b="1" dirty="0"/>
              <a:t>java</a:t>
            </a:r>
            <a:br>
              <a:rPr lang="en-US" b="1" dirty="0"/>
            </a:b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7544" y="260648"/>
            <a:ext cx="835292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    </a:t>
            </a:r>
            <a:r>
              <a:rPr lang="en-US" dirty="0" err="1"/>
              <a:t>System.out.println</a:t>
            </a:r>
            <a:r>
              <a:rPr lang="en-US" dirty="0"/>
              <a:t>(state);</a:t>
            </a:r>
          </a:p>
          <a:p>
            <a:pPr fontAlgn="base"/>
            <a:r>
              <a:rPr lang="en-US" dirty="0"/>
              <a:t>        }</a:t>
            </a:r>
          </a:p>
          <a:p>
            <a:pPr fontAlgn="base"/>
            <a:r>
              <a:rPr lang="en-US" dirty="0"/>
              <a:t>         </a:t>
            </a:r>
          </a:p>
          <a:p>
            <a:pPr fontAlgn="base"/>
            <a:r>
              <a:rPr lang="en-US" dirty="0"/>
              <a:t>        if(</a:t>
            </a:r>
            <a:r>
              <a:rPr lang="en-US" dirty="0" err="1"/>
              <a:t>states.contains</a:t>
            </a:r>
            <a:r>
              <a:rPr lang="en-US" dirty="0"/>
              <a:t>("</a:t>
            </a:r>
            <a:r>
              <a:rPr lang="ru-RU" dirty="0"/>
              <a:t>Германия")){</a:t>
            </a:r>
          </a:p>
          <a:p>
            <a:pPr fontAlgn="base"/>
            <a:r>
              <a:rPr lang="ru-RU" dirty="0"/>
              <a:t>         </a:t>
            </a:r>
          </a:p>
          <a:p>
            <a:pPr fontAlgn="base"/>
            <a:r>
              <a:rPr lang="ru-RU" dirty="0"/>
              <a:t>            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ru-RU" dirty="0"/>
              <a:t>Список содержит государство Германия");</a:t>
            </a:r>
          </a:p>
          <a:p>
            <a:pPr fontAlgn="base"/>
            <a:r>
              <a:rPr lang="ru-RU" dirty="0"/>
              <a:t>        }</a:t>
            </a:r>
          </a:p>
          <a:p>
            <a:pPr fontAlgn="base"/>
            <a:r>
              <a:rPr lang="ru-RU" dirty="0"/>
              <a:t>         </a:t>
            </a:r>
          </a:p>
          <a:p>
            <a:pPr fontAlgn="base"/>
            <a:r>
              <a:rPr lang="ru-RU" dirty="0"/>
              <a:t>        // удалим несколько объектов</a:t>
            </a:r>
          </a:p>
          <a:p>
            <a:pPr fontAlgn="base"/>
            <a:r>
              <a:rPr lang="ru-RU" dirty="0"/>
              <a:t>        </a:t>
            </a:r>
            <a:r>
              <a:rPr lang="en-US" dirty="0" err="1"/>
              <a:t>states.remove</a:t>
            </a:r>
            <a:r>
              <a:rPr lang="en-US" dirty="0"/>
              <a:t>("</a:t>
            </a:r>
            <a:r>
              <a:rPr lang="ru-RU" dirty="0"/>
              <a:t>Германия");</a:t>
            </a:r>
          </a:p>
          <a:p>
            <a:pPr fontAlgn="base"/>
            <a:r>
              <a:rPr lang="ru-RU" dirty="0"/>
              <a:t>        </a:t>
            </a:r>
            <a:r>
              <a:rPr lang="en-US" dirty="0" err="1"/>
              <a:t>states.remove</a:t>
            </a:r>
            <a:r>
              <a:rPr lang="en-US" dirty="0"/>
              <a:t>(0);</a:t>
            </a:r>
          </a:p>
          <a:p>
            <a:pPr fontAlgn="base"/>
            <a:r>
              <a:rPr lang="en-US" dirty="0"/>
              <a:t>         </a:t>
            </a:r>
          </a:p>
          <a:p>
            <a:pPr fontAlgn="base"/>
            <a:r>
              <a:rPr lang="en-US" dirty="0"/>
              <a:t>        Object[] countries = </a:t>
            </a:r>
            <a:r>
              <a:rPr lang="en-US" dirty="0" err="1"/>
              <a:t>states.toArray</a:t>
            </a:r>
            <a:r>
              <a:rPr lang="en-US" dirty="0"/>
              <a:t>();</a:t>
            </a:r>
          </a:p>
          <a:p>
            <a:pPr fontAlgn="base"/>
            <a:r>
              <a:rPr lang="en-US" dirty="0"/>
              <a:t>        for(Object country : countries){</a:t>
            </a:r>
          </a:p>
          <a:p>
            <a:pPr fontAlgn="base"/>
            <a:r>
              <a:rPr lang="en-US" dirty="0"/>
              <a:t>         </a:t>
            </a:r>
          </a:p>
          <a:p>
            <a:pPr fontAlgn="base"/>
            <a:r>
              <a:rPr lang="en-US" dirty="0"/>
              <a:t>            </a:t>
            </a:r>
            <a:r>
              <a:rPr lang="en-US" dirty="0" err="1"/>
              <a:t>System.out.println</a:t>
            </a:r>
            <a:r>
              <a:rPr lang="en-US" dirty="0"/>
              <a:t>(country);</a:t>
            </a:r>
          </a:p>
          <a:p>
            <a:pPr fontAlgn="base"/>
            <a:r>
              <a:rPr lang="en-US" dirty="0"/>
              <a:t>        }</a:t>
            </a:r>
          </a:p>
          <a:p>
            <a:pPr fontAlgn="base"/>
            <a:r>
              <a:rPr lang="en-US" dirty="0"/>
              <a:t>    } </a:t>
            </a:r>
          </a:p>
          <a:p>
            <a:pPr fontAlgn="base"/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Консольный вывод программы: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08720"/>
            <a:ext cx="8686800" cy="521744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Италия</a:t>
            </a:r>
            <a:endParaRPr lang="en-US" sz="2400" dirty="0" smtClean="0"/>
          </a:p>
          <a:p>
            <a:r>
              <a:rPr lang="ru-RU" sz="2400" dirty="0" smtClean="0"/>
              <a:t> В списке 5 элементов</a:t>
            </a:r>
            <a:endParaRPr lang="en-US" sz="2400" dirty="0" smtClean="0"/>
          </a:p>
          <a:p>
            <a:r>
              <a:rPr lang="ru-RU" sz="2400" dirty="0" smtClean="0"/>
              <a:t> Германия</a:t>
            </a:r>
            <a:endParaRPr lang="en-US" sz="2400" dirty="0" smtClean="0"/>
          </a:p>
          <a:p>
            <a:r>
              <a:rPr lang="ru-RU" sz="2400" dirty="0" smtClean="0"/>
              <a:t> Дания</a:t>
            </a:r>
            <a:endParaRPr lang="en-US" sz="2400" dirty="0" smtClean="0"/>
          </a:p>
          <a:p>
            <a:r>
              <a:rPr lang="ru-RU" sz="2400" dirty="0" smtClean="0"/>
              <a:t> Франция</a:t>
            </a:r>
            <a:endParaRPr lang="en-US" sz="2400" dirty="0" smtClean="0"/>
          </a:p>
          <a:p>
            <a:r>
              <a:rPr lang="ru-RU" sz="2400" dirty="0" smtClean="0"/>
              <a:t> Великобритания</a:t>
            </a:r>
            <a:endParaRPr lang="en-US" sz="2400" dirty="0" smtClean="0"/>
          </a:p>
          <a:p>
            <a:r>
              <a:rPr lang="ru-RU" sz="2400" dirty="0" smtClean="0"/>
              <a:t> Испания</a:t>
            </a:r>
            <a:endParaRPr lang="en-US" sz="2400" dirty="0" smtClean="0"/>
          </a:p>
          <a:p>
            <a:r>
              <a:rPr lang="ru-RU" sz="2400" dirty="0" smtClean="0"/>
              <a:t> Список содержит государство Германия</a:t>
            </a:r>
            <a:endParaRPr lang="en-US" sz="2400" dirty="0" smtClean="0"/>
          </a:p>
          <a:p>
            <a:r>
              <a:rPr lang="ru-RU" sz="2400" dirty="0" smtClean="0"/>
              <a:t> Франция</a:t>
            </a:r>
            <a:endParaRPr lang="en-US" sz="2400" dirty="0" smtClean="0"/>
          </a:p>
          <a:p>
            <a:r>
              <a:rPr lang="ru-RU" sz="2400" dirty="0" smtClean="0"/>
              <a:t> Великобритания </a:t>
            </a:r>
            <a:endParaRPr lang="en-US" sz="2400" dirty="0" smtClean="0"/>
          </a:p>
          <a:p>
            <a:r>
              <a:rPr lang="ru-RU" sz="2400" dirty="0" smtClean="0"/>
              <a:t>Испания</a:t>
            </a:r>
            <a:endParaRPr lang="ru-RU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692696"/>
            <a:ext cx="8435280" cy="5433467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Хотя мы можем свободно добавлять в объект </a:t>
            </a:r>
            <a:r>
              <a:rPr lang="ru-RU" dirty="0" err="1"/>
              <a:t>ArrayList</a:t>
            </a:r>
            <a:r>
              <a:rPr lang="ru-RU" dirty="0"/>
              <a:t> дополнительные объекты, в отличие от массива, однако в реальности </a:t>
            </a:r>
            <a:r>
              <a:rPr lang="ru-RU" dirty="0" err="1"/>
              <a:t>ArrayList</a:t>
            </a:r>
            <a:r>
              <a:rPr lang="ru-RU" dirty="0"/>
              <a:t> использует для хранения объектов опять же массив. По умолчанию данный массив предназначен для 10 объектов. Если в процессе программы добавляется гораздо больше, то создается новый массив, который может вместить в себя все количество. Подобные перераспределения памяти уменьшают производительность. Поэтому если мы точно знаем, что у нас список не будет содержать больше определенного количества элементов, например, 25, то мы можем сразу же явным образом установить это количество, либо в конструкторе: </a:t>
            </a:r>
            <a:r>
              <a:rPr lang="ru-RU" dirty="0" err="1" smtClean="0"/>
              <a:t>ArrayList</a:t>
            </a:r>
            <a:r>
              <a:rPr lang="ru-RU" dirty="0" smtClean="0"/>
              <a:t>&lt;</a:t>
            </a:r>
            <a:r>
              <a:rPr lang="ru-RU" dirty="0" err="1" smtClean="0"/>
              <a:t>String</a:t>
            </a:r>
            <a:r>
              <a:rPr lang="ru-RU" dirty="0" smtClean="0"/>
              <a:t>&gt; </a:t>
            </a:r>
            <a:r>
              <a:rPr lang="ru-RU" dirty="0" err="1" smtClean="0"/>
              <a:t>states</a:t>
            </a:r>
            <a:r>
              <a:rPr lang="ru-RU" dirty="0" smtClean="0"/>
              <a:t> = </a:t>
            </a:r>
            <a:r>
              <a:rPr lang="ru-RU" dirty="0" err="1" smtClean="0"/>
              <a:t>new</a:t>
            </a:r>
            <a:r>
              <a:rPr lang="ru-RU" dirty="0" smtClean="0"/>
              <a:t> </a:t>
            </a:r>
            <a:r>
              <a:rPr lang="ru-RU" dirty="0" err="1" smtClean="0"/>
              <a:t>ArrayList</a:t>
            </a:r>
            <a:r>
              <a:rPr lang="ru-RU" dirty="0" smtClean="0"/>
              <a:t>&lt;</a:t>
            </a:r>
            <a:r>
              <a:rPr lang="ru-RU" dirty="0" err="1" smtClean="0"/>
              <a:t>String</a:t>
            </a:r>
            <a:r>
              <a:rPr lang="ru-RU" dirty="0" smtClean="0"/>
              <a:t>&gt;(25);</a:t>
            </a:r>
            <a:r>
              <a:rPr lang="ru-RU" dirty="0"/>
              <a:t>, либо с помощью метода </a:t>
            </a:r>
            <a:r>
              <a:rPr lang="ru-RU" dirty="0" err="1" smtClean="0"/>
              <a:t>ensureCapacity</a:t>
            </a:r>
            <a:r>
              <a:rPr lang="ru-RU" dirty="0"/>
              <a:t>: </a:t>
            </a:r>
            <a:r>
              <a:rPr lang="ru-RU" dirty="0" err="1" smtClean="0"/>
              <a:t>states.ensureCapacity</a:t>
            </a:r>
            <a:r>
              <a:rPr lang="ru-RU" dirty="0" smtClean="0"/>
              <a:t>(25);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Класс </a:t>
            </a:r>
            <a:r>
              <a:rPr lang="en-US" b="1" dirty="0" err="1"/>
              <a:t>LinkedList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836712"/>
            <a:ext cx="8363272" cy="5289451"/>
          </a:xfrm>
        </p:spPr>
        <p:txBody>
          <a:bodyPr>
            <a:noAutofit/>
          </a:bodyPr>
          <a:lstStyle/>
          <a:p>
            <a:r>
              <a:rPr lang="ru-RU" sz="2000" dirty="0"/>
              <a:t>Обобщенный класс </a:t>
            </a:r>
            <a:r>
              <a:rPr lang="ru-RU" sz="2000" dirty="0" err="1"/>
              <a:t>LinkedList</a:t>
            </a:r>
            <a:r>
              <a:rPr lang="ru-RU" sz="2000" dirty="0"/>
              <a:t>&lt;E&gt; представляет структуру данных в виде связанного списка. Он наследуется от класса </a:t>
            </a:r>
            <a:r>
              <a:rPr lang="ru-RU" sz="2000" dirty="0" err="1"/>
              <a:t>AbstractSequentialList</a:t>
            </a:r>
            <a:r>
              <a:rPr lang="ru-RU" sz="2000" dirty="0"/>
              <a:t> и реализует интерфейсы </a:t>
            </a:r>
            <a:r>
              <a:rPr lang="ru-RU" sz="2000" dirty="0" err="1"/>
              <a:t>List</a:t>
            </a:r>
            <a:r>
              <a:rPr lang="ru-RU" sz="2000" dirty="0"/>
              <a:t>, </a:t>
            </a:r>
            <a:r>
              <a:rPr lang="ru-RU" sz="2000" dirty="0" err="1"/>
              <a:t>Dequeue</a:t>
            </a:r>
            <a:r>
              <a:rPr lang="ru-RU" sz="2000" dirty="0"/>
              <a:t> и </a:t>
            </a:r>
            <a:r>
              <a:rPr lang="ru-RU" sz="2000" dirty="0" err="1"/>
              <a:t>Queue</a:t>
            </a:r>
            <a:r>
              <a:rPr lang="ru-RU" sz="2000" dirty="0"/>
              <a:t>.</a:t>
            </a:r>
          </a:p>
          <a:p>
            <a:r>
              <a:rPr lang="ru-RU" sz="2000" dirty="0"/>
              <a:t>Класс </a:t>
            </a:r>
            <a:r>
              <a:rPr lang="ru-RU" sz="2000" dirty="0" err="1"/>
              <a:t>LinkedList</a:t>
            </a:r>
            <a:r>
              <a:rPr lang="ru-RU" sz="2000" dirty="0"/>
              <a:t> имеет следующие конструкторы:</a:t>
            </a:r>
          </a:p>
          <a:p>
            <a:r>
              <a:rPr lang="ru-RU" sz="2000" dirty="0" err="1"/>
              <a:t>LinkedList</a:t>
            </a:r>
            <a:r>
              <a:rPr lang="ru-RU" sz="2000" dirty="0"/>
              <a:t>(): создает пустой список</a:t>
            </a:r>
          </a:p>
          <a:p>
            <a:r>
              <a:rPr lang="ru-RU" sz="2000" dirty="0" err="1"/>
              <a:t>LinkedList</a:t>
            </a:r>
            <a:r>
              <a:rPr lang="ru-RU" sz="2000" dirty="0"/>
              <a:t>(</a:t>
            </a:r>
            <a:r>
              <a:rPr lang="ru-RU" sz="2000" dirty="0" err="1"/>
              <a:t>Collection</a:t>
            </a:r>
            <a:r>
              <a:rPr lang="ru-RU" sz="2000" dirty="0"/>
              <a:t>&lt;? </a:t>
            </a:r>
            <a:r>
              <a:rPr lang="ru-RU" sz="2000" dirty="0" err="1"/>
              <a:t>extends</a:t>
            </a:r>
            <a:r>
              <a:rPr lang="ru-RU" sz="2000" dirty="0"/>
              <a:t> E&gt; </a:t>
            </a:r>
            <a:r>
              <a:rPr lang="ru-RU" sz="2000" dirty="0" err="1"/>
              <a:t>col</a:t>
            </a:r>
            <a:r>
              <a:rPr lang="ru-RU" sz="2000" dirty="0"/>
              <a:t>): создает список, в который добавляет все элементы коллекции </a:t>
            </a:r>
            <a:r>
              <a:rPr lang="ru-RU" sz="2000" dirty="0" err="1"/>
              <a:t>col</a:t>
            </a:r>
            <a:endParaRPr lang="ru-RU" sz="2000" dirty="0"/>
          </a:p>
          <a:p>
            <a:r>
              <a:rPr lang="ru-RU" sz="2000" dirty="0" err="1"/>
              <a:t>LinkedList</a:t>
            </a:r>
            <a:r>
              <a:rPr lang="ru-RU" sz="2000" dirty="0"/>
              <a:t> содержит ряд методов для управления элементами, среди которых можно выделить следующие:</a:t>
            </a:r>
          </a:p>
          <a:p>
            <a:r>
              <a:rPr lang="ru-RU" sz="2000" b="1" dirty="0" err="1"/>
              <a:t>addFirst</a:t>
            </a:r>
            <a:r>
              <a:rPr lang="ru-RU" sz="2000" b="1" dirty="0"/>
              <a:t>() / </a:t>
            </a:r>
            <a:r>
              <a:rPr lang="ru-RU" sz="2000" b="1" dirty="0" err="1"/>
              <a:t>offerFirst</a:t>
            </a:r>
            <a:r>
              <a:rPr lang="ru-RU" sz="2000" b="1" dirty="0"/>
              <a:t>()</a:t>
            </a:r>
            <a:r>
              <a:rPr lang="ru-RU" sz="2000" dirty="0"/>
              <a:t>: добавляет элемент в начало списка</a:t>
            </a:r>
          </a:p>
          <a:p>
            <a:r>
              <a:rPr lang="ru-RU" sz="2000" b="1" dirty="0" err="1"/>
              <a:t>addLast</a:t>
            </a:r>
            <a:r>
              <a:rPr lang="ru-RU" sz="2000" b="1" dirty="0"/>
              <a:t>() / </a:t>
            </a:r>
            <a:r>
              <a:rPr lang="ru-RU" sz="2000" b="1" dirty="0" err="1"/>
              <a:t>offerLast</a:t>
            </a:r>
            <a:r>
              <a:rPr lang="ru-RU" sz="2000" b="1" dirty="0"/>
              <a:t>()</a:t>
            </a:r>
            <a:r>
              <a:rPr lang="ru-RU" sz="2000" dirty="0"/>
              <a:t>: добавляет элемент в конец списка</a:t>
            </a:r>
          </a:p>
          <a:p>
            <a:r>
              <a:rPr lang="ru-RU" sz="2000" b="1" dirty="0" err="1"/>
              <a:t>removeFirst</a:t>
            </a:r>
            <a:r>
              <a:rPr lang="ru-RU" sz="2000" b="1" dirty="0"/>
              <a:t>() / </a:t>
            </a:r>
            <a:r>
              <a:rPr lang="ru-RU" sz="2000" b="1" dirty="0" err="1"/>
              <a:t>pollFirst</a:t>
            </a:r>
            <a:r>
              <a:rPr lang="ru-RU" sz="2000" b="1" dirty="0"/>
              <a:t>()</a:t>
            </a:r>
            <a:r>
              <a:rPr lang="ru-RU" sz="2000" dirty="0"/>
              <a:t>: удаляет первый элемент из начала списка</a:t>
            </a:r>
          </a:p>
          <a:p>
            <a:r>
              <a:rPr lang="ru-RU" sz="2000" b="1" dirty="0" err="1"/>
              <a:t>removeLast</a:t>
            </a:r>
            <a:r>
              <a:rPr lang="ru-RU" sz="2000" b="1" dirty="0"/>
              <a:t>() / </a:t>
            </a:r>
            <a:r>
              <a:rPr lang="ru-RU" sz="2000" b="1" dirty="0" err="1"/>
              <a:t>pollLast</a:t>
            </a:r>
            <a:r>
              <a:rPr lang="ru-RU" sz="2000" b="1" dirty="0"/>
              <a:t>()</a:t>
            </a:r>
            <a:r>
              <a:rPr lang="ru-RU" sz="2000" dirty="0"/>
              <a:t>: удаляет последний элемент из конца списка</a:t>
            </a:r>
          </a:p>
          <a:p>
            <a:r>
              <a:rPr lang="ru-RU" sz="2000" b="1" dirty="0" err="1"/>
              <a:t>getFirst</a:t>
            </a:r>
            <a:r>
              <a:rPr lang="ru-RU" sz="2000" b="1" dirty="0"/>
              <a:t>() / </a:t>
            </a:r>
            <a:r>
              <a:rPr lang="ru-RU" sz="2000" b="1" dirty="0" err="1"/>
              <a:t>peekFirst</a:t>
            </a:r>
            <a:r>
              <a:rPr lang="ru-RU" sz="2000" b="1" dirty="0"/>
              <a:t>()</a:t>
            </a:r>
            <a:r>
              <a:rPr lang="ru-RU" sz="2000" dirty="0"/>
              <a:t>: получает первый элемент</a:t>
            </a:r>
          </a:p>
          <a:p>
            <a:r>
              <a:rPr lang="ru-RU" sz="2000" b="1" dirty="0" err="1"/>
              <a:t>getLast</a:t>
            </a:r>
            <a:r>
              <a:rPr lang="ru-RU" sz="2000" b="1" dirty="0"/>
              <a:t>() / </a:t>
            </a:r>
            <a:r>
              <a:rPr lang="ru-RU" sz="2000" b="1" dirty="0" err="1"/>
              <a:t>peekLast</a:t>
            </a:r>
            <a:r>
              <a:rPr lang="ru-RU" sz="2000" b="1" dirty="0"/>
              <a:t>()</a:t>
            </a:r>
            <a:r>
              <a:rPr lang="ru-RU" sz="2000" dirty="0"/>
              <a:t>: получает последний элемент</a:t>
            </a:r>
          </a:p>
          <a:p>
            <a:endParaRPr lang="ru-RU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47500" lnSpcReduction="20000"/>
          </a:bodyPr>
          <a:lstStyle/>
          <a:p>
            <a:pPr fontAlgn="base"/>
            <a:r>
              <a:rPr lang="en-US" dirty="0"/>
              <a:t>import </a:t>
            </a:r>
            <a:r>
              <a:rPr lang="en-US" dirty="0" err="1"/>
              <a:t>java.util.LinkedList</a:t>
            </a:r>
            <a:r>
              <a:rPr lang="en-US" dirty="0"/>
              <a:t>;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public class </a:t>
            </a:r>
            <a:r>
              <a:rPr lang="en-US" dirty="0" err="1"/>
              <a:t>CollectionApp</a:t>
            </a:r>
            <a:r>
              <a:rPr lang="en-US" dirty="0"/>
              <a:t> {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    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fontAlgn="base"/>
            <a:r>
              <a:rPr lang="en-US" dirty="0"/>
              <a:t>         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LinkedList</a:t>
            </a:r>
            <a:r>
              <a:rPr lang="en-US" dirty="0"/>
              <a:t>&lt;String&gt; states = new </a:t>
            </a:r>
            <a:r>
              <a:rPr lang="en-US" dirty="0" err="1"/>
              <a:t>LinkedList</a:t>
            </a:r>
            <a:r>
              <a:rPr lang="en-US" dirty="0"/>
              <a:t>&lt;String&gt;();</a:t>
            </a:r>
          </a:p>
          <a:p>
            <a:pPr fontAlgn="base"/>
            <a:r>
              <a:rPr lang="en-US" dirty="0"/>
              <a:t>         </a:t>
            </a:r>
          </a:p>
          <a:p>
            <a:pPr fontAlgn="base"/>
            <a:r>
              <a:rPr lang="en-US" dirty="0"/>
              <a:t>        // </a:t>
            </a:r>
            <a:r>
              <a:rPr lang="ru-RU" dirty="0"/>
              <a:t>добавим в список ряд элементов</a:t>
            </a:r>
          </a:p>
          <a:p>
            <a:pPr fontAlgn="base"/>
            <a:r>
              <a:rPr lang="ru-RU" dirty="0"/>
              <a:t>        </a:t>
            </a:r>
            <a:r>
              <a:rPr lang="en-US" dirty="0" err="1"/>
              <a:t>states.add</a:t>
            </a:r>
            <a:r>
              <a:rPr lang="en-US" dirty="0"/>
              <a:t>("</a:t>
            </a:r>
            <a:r>
              <a:rPr lang="ru-RU" dirty="0"/>
              <a:t>Германия");</a:t>
            </a:r>
          </a:p>
          <a:p>
            <a:pPr fontAlgn="base"/>
            <a:r>
              <a:rPr lang="ru-RU" dirty="0"/>
              <a:t>        </a:t>
            </a:r>
            <a:r>
              <a:rPr lang="en-US" dirty="0" err="1"/>
              <a:t>states.add</a:t>
            </a:r>
            <a:r>
              <a:rPr lang="en-US" dirty="0"/>
              <a:t>("</a:t>
            </a:r>
            <a:r>
              <a:rPr lang="ru-RU" dirty="0"/>
              <a:t>Франция");</a:t>
            </a:r>
          </a:p>
          <a:p>
            <a:pPr fontAlgn="base"/>
            <a:r>
              <a:rPr lang="ru-RU" dirty="0"/>
              <a:t>        </a:t>
            </a:r>
            <a:r>
              <a:rPr lang="en-US" dirty="0" err="1"/>
              <a:t>states.addLast</a:t>
            </a:r>
            <a:r>
              <a:rPr lang="en-US" dirty="0"/>
              <a:t>("</a:t>
            </a:r>
            <a:r>
              <a:rPr lang="ru-RU" dirty="0"/>
              <a:t>Великобритания"); // добавляем на последнее место</a:t>
            </a:r>
          </a:p>
          <a:p>
            <a:pPr fontAlgn="base"/>
            <a:r>
              <a:rPr lang="ru-RU" dirty="0"/>
              <a:t>        </a:t>
            </a:r>
            <a:r>
              <a:rPr lang="en-US" dirty="0" err="1"/>
              <a:t>states.addFirst</a:t>
            </a:r>
            <a:r>
              <a:rPr lang="en-US" dirty="0"/>
              <a:t>("</a:t>
            </a:r>
            <a:r>
              <a:rPr lang="ru-RU" dirty="0"/>
              <a:t>Испания"); // добавляем на первое место</a:t>
            </a:r>
          </a:p>
          <a:p>
            <a:pPr fontAlgn="base"/>
            <a:r>
              <a:rPr lang="ru-RU" dirty="0"/>
              <a:t>        </a:t>
            </a:r>
            <a:r>
              <a:rPr lang="en-US" dirty="0" err="1"/>
              <a:t>states.add</a:t>
            </a:r>
            <a:r>
              <a:rPr lang="en-US" dirty="0"/>
              <a:t>(1, "</a:t>
            </a:r>
            <a:r>
              <a:rPr lang="ru-RU" dirty="0"/>
              <a:t>Италия"); // добавляем элемент по индексу 1</a:t>
            </a:r>
          </a:p>
          <a:p>
            <a:pPr fontAlgn="base"/>
            <a:r>
              <a:rPr lang="ru-RU" dirty="0"/>
              <a:t>       </a:t>
            </a:r>
          </a:p>
          <a:p>
            <a:pPr fontAlgn="base"/>
            <a:r>
              <a:rPr lang="ru-RU" dirty="0"/>
              <a:t>        </a:t>
            </a:r>
            <a:r>
              <a:rPr lang="en-US" dirty="0" err="1"/>
              <a:t>System.out.printf</a:t>
            </a:r>
            <a:r>
              <a:rPr lang="en-US" dirty="0"/>
              <a:t>("</a:t>
            </a:r>
            <a:r>
              <a:rPr lang="ru-RU" dirty="0"/>
              <a:t>В списке %</a:t>
            </a:r>
            <a:r>
              <a:rPr lang="en-US" dirty="0"/>
              <a:t>d </a:t>
            </a:r>
            <a:r>
              <a:rPr lang="ru-RU" dirty="0"/>
              <a:t>элементов \</a:t>
            </a:r>
            <a:r>
              <a:rPr lang="en-US" dirty="0"/>
              <a:t>n", </a:t>
            </a:r>
            <a:r>
              <a:rPr lang="en-US" dirty="0" err="1"/>
              <a:t>states.size</a:t>
            </a:r>
            <a:r>
              <a:rPr lang="en-US" dirty="0"/>
              <a:t>());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states.get</a:t>
            </a:r>
            <a:r>
              <a:rPr lang="en-US" dirty="0"/>
              <a:t>(1));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states.set</a:t>
            </a:r>
            <a:r>
              <a:rPr lang="en-US" dirty="0"/>
              <a:t>(1, "</a:t>
            </a:r>
            <a:r>
              <a:rPr lang="ru-RU" dirty="0"/>
              <a:t>Дания");</a:t>
            </a:r>
          </a:p>
          <a:p>
            <a:pPr fontAlgn="base"/>
            <a:r>
              <a:rPr lang="ru-RU" dirty="0"/>
              <a:t>        </a:t>
            </a:r>
            <a:r>
              <a:rPr lang="en-US" dirty="0"/>
              <a:t>for(String state : states){</a:t>
            </a:r>
          </a:p>
          <a:p>
            <a:pPr fontAlgn="base"/>
            <a:r>
              <a:rPr lang="en-US" dirty="0"/>
              <a:t>         </a:t>
            </a:r>
          </a:p>
          <a:p>
            <a:pPr fontAlgn="base"/>
            <a:r>
              <a:rPr lang="en-US" dirty="0"/>
              <a:t>            </a:t>
            </a:r>
            <a:r>
              <a:rPr lang="en-US" dirty="0" err="1"/>
              <a:t>System.out.println</a:t>
            </a:r>
            <a:r>
              <a:rPr lang="en-US" dirty="0"/>
              <a:t>(state);</a:t>
            </a:r>
          </a:p>
          <a:p>
            <a:pPr fontAlgn="base"/>
            <a:r>
              <a:rPr lang="en-US" dirty="0"/>
              <a:t>        }</a:t>
            </a:r>
          </a:p>
          <a:p>
            <a:pPr fontAlgn="base"/>
            <a:r>
              <a:rPr lang="en-US" dirty="0"/>
              <a:t>        // </a:t>
            </a:r>
            <a:r>
              <a:rPr lang="ru-RU" dirty="0"/>
              <a:t>проверка на наличие элемента в списке</a:t>
            </a:r>
          </a:p>
          <a:p>
            <a:pPr fontAlgn="base"/>
            <a:r>
              <a:rPr lang="ru-RU" dirty="0"/>
              <a:t>        </a:t>
            </a:r>
            <a:r>
              <a:rPr lang="en-US" dirty="0"/>
              <a:t>if(</a:t>
            </a:r>
            <a:r>
              <a:rPr lang="en-US" dirty="0" err="1"/>
              <a:t>states.contains</a:t>
            </a:r>
            <a:r>
              <a:rPr lang="en-US" dirty="0"/>
              <a:t>("</a:t>
            </a:r>
            <a:r>
              <a:rPr lang="ru-RU" dirty="0"/>
              <a:t>Германия</a:t>
            </a:r>
            <a:r>
              <a:rPr lang="ru-RU" dirty="0" smtClean="0"/>
              <a:t>")){</a:t>
            </a:r>
            <a:endParaRPr lang="en-US" dirty="0" smtClean="0"/>
          </a:p>
          <a:p>
            <a:pPr fontAlgn="base"/>
            <a:r>
              <a:rPr lang="ru-RU" dirty="0" smtClean="0"/>
              <a:t>         </a:t>
            </a:r>
          </a:p>
          <a:p>
            <a:pPr fontAlgn="base"/>
            <a:r>
              <a:rPr lang="ru-RU" dirty="0" smtClean="0"/>
              <a:t>    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ru-RU" dirty="0" smtClean="0"/>
              <a:t>Список содержит государство Германия");</a:t>
            </a:r>
          </a:p>
          <a:p>
            <a:pPr fontAlgn="base"/>
            <a:r>
              <a:rPr lang="ru-RU" dirty="0" smtClean="0"/>
              <a:t>        }</a:t>
            </a:r>
          </a:p>
          <a:p>
            <a:pPr fontAlgn="base"/>
            <a:r>
              <a:rPr lang="ru-RU" dirty="0" smtClean="0"/>
              <a:t>         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40000" lnSpcReduction="20000"/>
          </a:bodyPr>
          <a:lstStyle/>
          <a:p>
            <a:pPr fontAlgn="base"/>
            <a:r>
              <a:rPr lang="ru-RU" dirty="0" smtClean="0"/>
              <a:t>  </a:t>
            </a:r>
            <a:endParaRPr lang="en-US" dirty="0" smtClean="0"/>
          </a:p>
          <a:p>
            <a:pPr fontAlgn="base"/>
            <a:r>
              <a:rPr lang="ru-RU" sz="3500" dirty="0" smtClean="0"/>
              <a:t>        </a:t>
            </a:r>
            <a:r>
              <a:rPr lang="en-US" sz="3500" dirty="0" err="1" smtClean="0"/>
              <a:t>states.remove</a:t>
            </a:r>
            <a:r>
              <a:rPr lang="en-US" sz="3500" dirty="0" smtClean="0"/>
              <a:t>("</a:t>
            </a:r>
            <a:r>
              <a:rPr lang="ru-RU" sz="3500" dirty="0" smtClean="0"/>
              <a:t>Германия");</a:t>
            </a:r>
          </a:p>
          <a:p>
            <a:pPr fontAlgn="base"/>
            <a:r>
              <a:rPr lang="ru-RU" sz="3500" dirty="0" smtClean="0"/>
              <a:t>        </a:t>
            </a:r>
            <a:r>
              <a:rPr lang="en-US" sz="3500" dirty="0" err="1" smtClean="0"/>
              <a:t>states.removeFirst</a:t>
            </a:r>
            <a:r>
              <a:rPr lang="en-US" sz="3500" dirty="0" smtClean="0"/>
              <a:t>(); // </a:t>
            </a:r>
            <a:r>
              <a:rPr lang="ru-RU" sz="3500" dirty="0" smtClean="0"/>
              <a:t>удаление первого элемента</a:t>
            </a:r>
          </a:p>
          <a:p>
            <a:pPr fontAlgn="base"/>
            <a:r>
              <a:rPr lang="ru-RU" sz="3500" dirty="0" smtClean="0"/>
              <a:t>        </a:t>
            </a:r>
            <a:r>
              <a:rPr lang="en-US" sz="3500" dirty="0" err="1" smtClean="0"/>
              <a:t>states.removeLast</a:t>
            </a:r>
            <a:r>
              <a:rPr lang="en-US" sz="3500" dirty="0" smtClean="0"/>
              <a:t>(); // </a:t>
            </a:r>
            <a:r>
              <a:rPr lang="ru-RU" sz="3500" dirty="0" smtClean="0"/>
              <a:t>удаление последнего элемента</a:t>
            </a:r>
          </a:p>
          <a:p>
            <a:pPr fontAlgn="base"/>
            <a:r>
              <a:rPr lang="ru-RU" sz="3500" dirty="0" smtClean="0"/>
              <a:t>         </a:t>
            </a:r>
          </a:p>
          <a:p>
            <a:pPr fontAlgn="base"/>
            <a:r>
              <a:rPr lang="ru-RU" sz="3500" dirty="0" smtClean="0"/>
              <a:t>        </a:t>
            </a:r>
            <a:r>
              <a:rPr lang="en-US" sz="3500" dirty="0" err="1" smtClean="0"/>
              <a:t>LinkedList</a:t>
            </a:r>
            <a:r>
              <a:rPr lang="en-US" sz="3500" dirty="0" smtClean="0"/>
              <a:t>&lt;Person&gt; people = new </a:t>
            </a:r>
            <a:r>
              <a:rPr lang="en-US" sz="3500" dirty="0" err="1" smtClean="0"/>
              <a:t>LinkedList</a:t>
            </a:r>
            <a:r>
              <a:rPr lang="en-US" sz="3500" dirty="0" smtClean="0"/>
              <a:t>&lt;Person&gt;();</a:t>
            </a:r>
          </a:p>
          <a:p>
            <a:pPr fontAlgn="base"/>
            <a:r>
              <a:rPr lang="en-US" sz="3500" dirty="0" smtClean="0"/>
              <a:t>        </a:t>
            </a:r>
            <a:r>
              <a:rPr lang="en-US" sz="3500" dirty="0" err="1" smtClean="0"/>
              <a:t>people.add</a:t>
            </a:r>
            <a:r>
              <a:rPr lang="en-US" sz="3500" dirty="0" smtClean="0"/>
              <a:t>(new Person("Mike"));</a:t>
            </a:r>
          </a:p>
          <a:p>
            <a:pPr fontAlgn="base"/>
            <a:r>
              <a:rPr lang="en-US" sz="3500" dirty="0" smtClean="0"/>
              <a:t>        </a:t>
            </a:r>
            <a:r>
              <a:rPr lang="en-US" sz="3500" dirty="0" err="1" smtClean="0"/>
              <a:t>people.addFirst</a:t>
            </a:r>
            <a:r>
              <a:rPr lang="en-US" sz="3500" dirty="0" smtClean="0"/>
              <a:t>(new Person("Tom"));</a:t>
            </a:r>
          </a:p>
          <a:p>
            <a:pPr fontAlgn="base"/>
            <a:r>
              <a:rPr lang="en-US" sz="3500" dirty="0" smtClean="0"/>
              <a:t>        </a:t>
            </a:r>
            <a:r>
              <a:rPr lang="en-US" sz="3500" dirty="0" err="1" smtClean="0"/>
              <a:t>people.addLast</a:t>
            </a:r>
            <a:r>
              <a:rPr lang="en-US" sz="3500" dirty="0" smtClean="0"/>
              <a:t>(new Person("Nick"));</a:t>
            </a:r>
          </a:p>
          <a:p>
            <a:pPr fontAlgn="base"/>
            <a:r>
              <a:rPr lang="en-US" sz="3500" dirty="0" smtClean="0"/>
              <a:t>        </a:t>
            </a:r>
            <a:r>
              <a:rPr lang="en-US" sz="3500" dirty="0" err="1" smtClean="0"/>
              <a:t>people.remove</a:t>
            </a:r>
            <a:r>
              <a:rPr lang="en-US" sz="3500" dirty="0" smtClean="0"/>
              <a:t>(1); // </a:t>
            </a:r>
            <a:r>
              <a:rPr lang="ru-RU" sz="3500" dirty="0" smtClean="0"/>
              <a:t>удаление второго элемента</a:t>
            </a:r>
          </a:p>
          <a:p>
            <a:pPr fontAlgn="base"/>
            <a:r>
              <a:rPr lang="ru-RU" sz="3500" dirty="0" smtClean="0"/>
              <a:t>         </a:t>
            </a:r>
          </a:p>
          <a:p>
            <a:pPr fontAlgn="base"/>
            <a:r>
              <a:rPr lang="ru-RU" sz="3500" dirty="0" smtClean="0"/>
              <a:t>        </a:t>
            </a:r>
            <a:r>
              <a:rPr lang="en-US" sz="3500" dirty="0" smtClean="0"/>
              <a:t>for(Person p : people){</a:t>
            </a:r>
          </a:p>
          <a:p>
            <a:pPr fontAlgn="base"/>
            <a:r>
              <a:rPr lang="en-US" sz="3500" dirty="0" smtClean="0"/>
              <a:t>         </a:t>
            </a:r>
          </a:p>
          <a:p>
            <a:pPr fontAlgn="base"/>
            <a:r>
              <a:rPr lang="en-US" sz="3500" dirty="0" smtClean="0"/>
              <a:t>            </a:t>
            </a:r>
            <a:r>
              <a:rPr lang="en-US" sz="3500" dirty="0" err="1" smtClean="0"/>
              <a:t>System.out.println</a:t>
            </a:r>
            <a:r>
              <a:rPr lang="en-US" sz="3500" dirty="0" smtClean="0"/>
              <a:t>(</a:t>
            </a:r>
            <a:r>
              <a:rPr lang="en-US" sz="3500" dirty="0" err="1" smtClean="0"/>
              <a:t>p.getName</a:t>
            </a:r>
            <a:r>
              <a:rPr lang="en-US" sz="3500" dirty="0" smtClean="0"/>
              <a:t>());</a:t>
            </a:r>
          </a:p>
          <a:p>
            <a:pPr fontAlgn="base"/>
            <a:r>
              <a:rPr lang="en-US" sz="3500" dirty="0" smtClean="0"/>
              <a:t>        }</a:t>
            </a:r>
          </a:p>
          <a:p>
            <a:pPr fontAlgn="base"/>
            <a:r>
              <a:rPr lang="en-US" sz="3500" dirty="0" smtClean="0"/>
              <a:t>        Person first = </a:t>
            </a:r>
            <a:r>
              <a:rPr lang="en-US" sz="3500" dirty="0" err="1" smtClean="0"/>
              <a:t>people.getFirst</a:t>
            </a:r>
            <a:r>
              <a:rPr lang="en-US" sz="3500" dirty="0" smtClean="0"/>
              <a:t>();</a:t>
            </a:r>
          </a:p>
          <a:p>
            <a:pPr fontAlgn="base"/>
            <a:r>
              <a:rPr lang="en-US" sz="3500" dirty="0" smtClean="0"/>
              <a:t>        </a:t>
            </a:r>
            <a:r>
              <a:rPr lang="en-US" sz="3500" dirty="0" err="1" smtClean="0"/>
              <a:t>System.out.println</a:t>
            </a:r>
            <a:r>
              <a:rPr lang="en-US" sz="3500" dirty="0" smtClean="0"/>
              <a:t>(</a:t>
            </a:r>
            <a:r>
              <a:rPr lang="en-US" sz="3500" dirty="0" err="1" smtClean="0"/>
              <a:t>first.getName</a:t>
            </a:r>
            <a:r>
              <a:rPr lang="en-US" sz="3500" dirty="0" smtClean="0"/>
              <a:t>()); // </a:t>
            </a:r>
            <a:r>
              <a:rPr lang="ru-RU" sz="3500" dirty="0" smtClean="0"/>
              <a:t>вывод первого элемента</a:t>
            </a:r>
          </a:p>
          <a:p>
            <a:pPr fontAlgn="base"/>
            <a:r>
              <a:rPr lang="ru-RU" sz="3500" dirty="0" smtClean="0"/>
              <a:t>    }</a:t>
            </a:r>
          </a:p>
          <a:p>
            <a:pPr fontAlgn="base"/>
            <a:r>
              <a:rPr lang="ru-RU" sz="3500" dirty="0" smtClean="0"/>
              <a:t>}</a:t>
            </a:r>
          </a:p>
          <a:p>
            <a:pPr fontAlgn="base"/>
            <a:r>
              <a:rPr lang="en-US" sz="3500" dirty="0" smtClean="0"/>
              <a:t>class Person{</a:t>
            </a:r>
          </a:p>
          <a:p>
            <a:pPr fontAlgn="base"/>
            <a:r>
              <a:rPr lang="en-US" sz="3500" dirty="0" smtClean="0"/>
              <a:t>     </a:t>
            </a:r>
          </a:p>
          <a:p>
            <a:pPr fontAlgn="base"/>
            <a:r>
              <a:rPr lang="en-US" sz="3500" dirty="0" smtClean="0"/>
              <a:t>    private String name;</a:t>
            </a:r>
          </a:p>
          <a:p>
            <a:pPr fontAlgn="base"/>
            <a:r>
              <a:rPr lang="en-US" sz="3500" dirty="0" smtClean="0"/>
              <a:t>    public Person(String value){</a:t>
            </a:r>
          </a:p>
          <a:p>
            <a:pPr fontAlgn="base"/>
            <a:r>
              <a:rPr lang="en-US" sz="3500" dirty="0" smtClean="0"/>
              <a:t>         </a:t>
            </a:r>
          </a:p>
          <a:p>
            <a:pPr fontAlgn="base"/>
            <a:r>
              <a:rPr lang="en-US" sz="3500" dirty="0" smtClean="0"/>
              <a:t>        name=value;</a:t>
            </a:r>
          </a:p>
          <a:p>
            <a:pPr fontAlgn="base"/>
            <a:r>
              <a:rPr lang="en-US" sz="3500" dirty="0" smtClean="0"/>
              <a:t>    }</a:t>
            </a:r>
          </a:p>
          <a:p>
            <a:pPr fontAlgn="base"/>
            <a:r>
              <a:rPr lang="en-US" sz="3500" dirty="0" smtClean="0"/>
              <a:t>    String </a:t>
            </a:r>
            <a:r>
              <a:rPr lang="en-US" sz="3500" dirty="0" err="1" smtClean="0"/>
              <a:t>getName</a:t>
            </a:r>
            <a:r>
              <a:rPr lang="en-US" sz="3500" dirty="0" smtClean="0"/>
              <a:t>(){return name;}</a:t>
            </a:r>
          </a:p>
          <a:p>
            <a:pPr fontAlgn="base"/>
            <a:r>
              <a:rPr lang="en-US" sz="3500" dirty="0" smtClean="0"/>
              <a:t>}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764704"/>
            <a:ext cx="8507288" cy="5361459"/>
          </a:xfrm>
        </p:spPr>
        <p:txBody>
          <a:bodyPr>
            <a:normAutofit fontScale="92500"/>
          </a:bodyPr>
          <a:lstStyle/>
          <a:p>
            <a:r>
              <a:rPr lang="ru-RU" dirty="0"/>
              <a:t>Здесь создаются и используются два списка: для строк и для объектов класса </a:t>
            </a:r>
            <a:r>
              <a:rPr lang="ru-RU" dirty="0" err="1"/>
              <a:t>Person</a:t>
            </a:r>
            <a:r>
              <a:rPr lang="ru-RU" dirty="0"/>
              <a:t>. При этом в дополнение к методам </a:t>
            </a:r>
            <a:r>
              <a:rPr lang="ru-RU" dirty="0" err="1"/>
              <a:t>addFirst</a:t>
            </a:r>
            <a:r>
              <a:rPr lang="ru-RU" dirty="0"/>
              <a:t>/</a:t>
            </a:r>
            <a:r>
              <a:rPr lang="ru-RU" dirty="0" err="1"/>
              <a:t>removeLast</a:t>
            </a:r>
            <a:r>
              <a:rPr lang="ru-RU" dirty="0"/>
              <a:t> и т.д., нам также доступны стандартные методы, определенные в интерфейсе </a:t>
            </a:r>
            <a:r>
              <a:rPr lang="ru-RU" dirty="0" err="1"/>
              <a:t>Collection</a:t>
            </a:r>
            <a:r>
              <a:rPr lang="ru-RU" dirty="0"/>
              <a:t>: </a:t>
            </a:r>
            <a:r>
              <a:rPr lang="ru-RU" dirty="0" err="1" smtClean="0"/>
              <a:t>add</a:t>
            </a:r>
            <a:r>
              <a:rPr lang="ru-RU" dirty="0" smtClean="0"/>
              <a:t>()</a:t>
            </a:r>
            <a:r>
              <a:rPr lang="ru-RU" dirty="0"/>
              <a:t>, </a:t>
            </a:r>
            <a:r>
              <a:rPr lang="ru-RU" dirty="0" err="1" smtClean="0"/>
              <a:t>remove</a:t>
            </a:r>
            <a:r>
              <a:rPr lang="ru-RU" dirty="0"/>
              <a:t>, </a:t>
            </a:r>
            <a:r>
              <a:rPr lang="ru-RU" dirty="0" err="1" smtClean="0"/>
              <a:t>contains</a:t>
            </a:r>
            <a:r>
              <a:rPr lang="ru-RU" dirty="0" err="1"/>
              <a:t>,</a:t>
            </a:r>
            <a:r>
              <a:rPr lang="ru-RU" dirty="0" err="1" smtClean="0"/>
              <a:t>size</a:t>
            </a:r>
            <a:r>
              <a:rPr lang="ru-RU" dirty="0"/>
              <a:t> и другие. Поэтому мы можем использовать разные методы для одного и того же действия. Например, добавление в самое начало списка можно сделать так: </a:t>
            </a:r>
            <a:r>
              <a:rPr lang="ru-RU" dirty="0" err="1" smtClean="0"/>
              <a:t>states.addFirst</a:t>
            </a:r>
            <a:r>
              <a:rPr lang="ru-RU" dirty="0" smtClean="0"/>
              <a:t>("Испания");</a:t>
            </a:r>
            <a:r>
              <a:rPr lang="ru-RU" dirty="0"/>
              <a:t>, а можно сделать так: </a:t>
            </a:r>
            <a:r>
              <a:rPr lang="ru-RU" dirty="0" err="1" smtClean="0"/>
              <a:t>states.add</a:t>
            </a:r>
            <a:r>
              <a:rPr lang="ru-RU" dirty="0" smtClean="0"/>
              <a:t>(0, "Испания");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Отличие </a:t>
            </a:r>
            <a:r>
              <a:rPr lang="ru-RU" b="1" dirty="0" err="1" smtClean="0"/>
              <a:t>LinkedList</a:t>
            </a:r>
            <a:r>
              <a:rPr lang="ru-RU" b="1" dirty="0" smtClean="0"/>
              <a:t> от </a:t>
            </a:r>
            <a:r>
              <a:rPr lang="ru-RU" b="1" dirty="0" err="1" smtClean="0"/>
              <a:t>ArrayList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 err="1" smtClean="0"/>
              <a:t>ArrayList</a:t>
            </a:r>
            <a:r>
              <a:rPr lang="ru-RU" dirty="0"/>
              <a:t> - это реализованный на основе массива список объектов. </a:t>
            </a:r>
            <a:r>
              <a:rPr lang="ru-RU" b="1" dirty="0" err="1"/>
              <a:t>LinkedList</a:t>
            </a:r>
            <a:r>
              <a:rPr lang="ru-RU" dirty="0"/>
              <a:t> — это связный список объектов.</a:t>
            </a:r>
          </a:p>
          <a:p>
            <a:r>
              <a:rPr lang="ru-RU" b="1" dirty="0" err="1"/>
              <a:t>LinkedList</a:t>
            </a:r>
            <a:r>
              <a:rPr lang="ru-RU" dirty="0"/>
              <a:t> выполняет вставку и удаление элементов в списке за постоянное время (определение позиции для вставки или удаления не рассматривается). В большинстве случаев </a:t>
            </a:r>
            <a:r>
              <a:rPr lang="ru-RU" dirty="0" err="1"/>
              <a:t>LinkedList</a:t>
            </a:r>
            <a:r>
              <a:rPr lang="ru-RU" dirty="0"/>
              <a:t> проигрывает </a:t>
            </a:r>
            <a:r>
              <a:rPr lang="ru-RU" b="1" dirty="0" err="1"/>
              <a:t>ArrayList</a:t>
            </a:r>
            <a:r>
              <a:rPr lang="ru-RU" dirty="0"/>
              <a:t> и по потребляемой памяти и по скорости выполнения операций.</a:t>
            </a:r>
          </a:p>
          <a:p>
            <a:r>
              <a:rPr lang="ru-RU" dirty="0"/>
              <a:t>Если в алгоритме предусмотрена активная работа (вставка/удаление) в середине списка или в случаях, когда необходимо гарантированное время добавления элемента в список, то целесообразно использовать </a:t>
            </a:r>
            <a:r>
              <a:rPr lang="ru-RU" b="1" dirty="0" err="1"/>
              <a:t>LinkedList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260648"/>
            <a:ext cx="8435280" cy="5865515"/>
          </a:xfrm>
        </p:spPr>
        <p:txBody>
          <a:bodyPr>
            <a:normAutofit fontScale="62500" lnSpcReduction="20000"/>
          </a:bodyPr>
          <a:lstStyle/>
          <a:p>
            <a:pPr fontAlgn="base">
              <a:buNone/>
            </a:pPr>
            <a:endParaRPr lang="ru-RU" dirty="0"/>
          </a:p>
          <a:p>
            <a:pPr fontAlgn="base"/>
            <a:r>
              <a:rPr lang="ru-RU" dirty="0" err="1"/>
              <a:t>ArrayList</a:t>
            </a:r>
            <a:r>
              <a:rPr lang="ru-RU" dirty="0"/>
              <a:t> - это список на основе массива. </a:t>
            </a:r>
            <a:r>
              <a:rPr lang="ru-RU" dirty="0" err="1"/>
              <a:t>LinkedList</a:t>
            </a:r>
            <a:r>
              <a:rPr lang="ru-RU" dirty="0"/>
              <a:t> - связанный список на основе элементов и связи между ними. В качестве </a:t>
            </a:r>
            <a:r>
              <a:rPr lang="ru-RU" dirty="0" err="1"/>
              <a:t>LinkedList</a:t>
            </a:r>
            <a:r>
              <a:rPr lang="ru-RU" dirty="0"/>
              <a:t> лучше всего подходит представление вагонов поезда сцепленных последовательно.</a:t>
            </a:r>
          </a:p>
          <a:p>
            <a:pPr fontAlgn="base"/>
            <a:r>
              <a:rPr lang="ru-RU" b="1" dirty="0" err="1"/>
              <a:t>ArrayList</a:t>
            </a:r>
            <a:r>
              <a:rPr lang="ru-RU" dirty="0"/>
              <a:t> следует использовать, когда в приоритете доступ по индексу, так как эти операции выполняются за константное время. Добавление в конец списка в среднем тоже выполняется за константное время. Кроме того в </a:t>
            </a:r>
            <a:r>
              <a:rPr lang="ru-RU" dirty="0" err="1"/>
              <a:t>ArrayList</a:t>
            </a:r>
            <a:r>
              <a:rPr lang="ru-RU" dirty="0"/>
              <a:t> нет дополнительных расходов на хранение связки между элементами. Минусы в скорости вставки/удаления элементов находящихся не в конце списка, так как при этой операции все элементы правее добавляемого/удаляемого сдвигаются.</a:t>
            </a:r>
          </a:p>
          <a:p>
            <a:pPr fontAlgn="base"/>
            <a:r>
              <a:rPr lang="ru-RU" b="1" dirty="0" err="1"/>
              <a:t>LinkedList</a:t>
            </a:r>
            <a:r>
              <a:rPr lang="ru-RU" dirty="0"/>
              <a:t> удобен когда важнее быстродействие операций вставки/удаления, которые в </a:t>
            </a:r>
            <a:r>
              <a:rPr lang="ru-RU" dirty="0" err="1"/>
              <a:t>LinkedList</a:t>
            </a:r>
            <a:r>
              <a:rPr lang="ru-RU" dirty="0"/>
              <a:t> выполняются за константное время. Операции доступа по индексу производятся перебором с начала или конца (смотря что ближе) до нужного элемента. Дополнительные затраты на хранение связки между элементами.</a:t>
            </a:r>
          </a:p>
          <a:p>
            <a:pPr fontAlgn="base"/>
            <a:r>
              <a:rPr lang="ru-RU" dirty="0"/>
              <a:t>Одним словом - если часто вставляете/удаляете - выбирайте в пользу </a:t>
            </a:r>
            <a:r>
              <a:rPr lang="ru-RU" b="1" dirty="0" err="1"/>
              <a:t>LinkedList</a:t>
            </a:r>
            <a:r>
              <a:rPr lang="ru-RU" dirty="0"/>
              <a:t>, в противном случае </a:t>
            </a:r>
            <a:r>
              <a:rPr lang="ru-RU" b="1" dirty="0" err="1"/>
              <a:t>ArrayList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88640"/>
            <a:ext cx="8435280" cy="5937523"/>
          </a:xfrm>
        </p:spPr>
        <p:txBody>
          <a:bodyPr>
            <a:normAutofit fontScale="85000" lnSpcReduction="10000"/>
          </a:bodyPr>
          <a:lstStyle/>
          <a:p>
            <a:r>
              <a:rPr lang="ru-RU" sz="3300" b="1" dirty="0"/>
              <a:t>К</a:t>
            </a:r>
            <a:r>
              <a:rPr lang="ru-RU" sz="3300" b="1" dirty="0" smtClean="0"/>
              <a:t>оллекция</a:t>
            </a:r>
            <a:r>
              <a:rPr lang="ru-RU" dirty="0" smtClean="0"/>
              <a:t> </a:t>
            </a:r>
            <a:r>
              <a:rPr lang="ru-RU" dirty="0"/>
              <a:t>— </a:t>
            </a:r>
            <a:r>
              <a:rPr lang="ru-RU" dirty="0" smtClean="0"/>
              <a:t>структура </a:t>
            </a:r>
            <a:r>
              <a:rPr lang="ru-RU" dirty="0"/>
              <a:t>данных для хранения объектов. Самое короткое и простое определение коллекции: </a:t>
            </a:r>
            <a:r>
              <a:rPr lang="ru-RU" b="1" dirty="0"/>
              <a:t>коллекция</a:t>
            </a:r>
            <a:r>
              <a:rPr lang="ru-RU" dirty="0"/>
              <a:t> — это объект, который хранит другие объекты</a:t>
            </a:r>
            <a:r>
              <a:rPr lang="ru-RU" dirty="0" smtClean="0"/>
              <a:t>.</a:t>
            </a:r>
          </a:p>
          <a:p>
            <a:r>
              <a:rPr lang="ru-RU" dirty="0"/>
              <a:t>Коллекция в общем виде — это возможность собрать объекты в некоторую группу/множество и работать с этой </a:t>
            </a:r>
            <a:r>
              <a:rPr lang="ru-RU" dirty="0" smtClean="0"/>
              <a:t>группой: предоставляет </a:t>
            </a:r>
            <a:r>
              <a:rPr lang="ru-RU" dirty="0"/>
              <a:t>возможность совершать операции с группой объектов — это добавление, удаление, просмотр всех объектов в группе и прочие более специализированные операции. Еще раз — есть группа объектов, с которой надо совершать определенные операции и для этого нужен специальный класс. Вот этот класс по сути и есть коллекция. Я хотел бы выделить два важных момента: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ru-RU" dirty="0"/>
              <a:t>Для хранения наборов данных в Java предназначены массивы. Однако их не всегда удобно использовать, прежде всего потому, что они имеют фиксированную длину. Эту проблему в Java решают коллекции. Однако суть не только в гибких по размеру наборах объектов, но в и том, что классы коллекций реализуют различные алгоритмы и структуры данных, например, такие как стек, очередь, дерево и ряд других.</a:t>
            </a:r>
          </a:p>
          <a:p>
            <a:r>
              <a:rPr lang="ru-RU" dirty="0"/>
              <a:t>Классы коллекций располагаются в пакете </a:t>
            </a:r>
            <a:r>
              <a:rPr lang="ru-RU" dirty="0" err="1"/>
              <a:t>java.util</a:t>
            </a:r>
            <a:r>
              <a:rPr lang="ru-RU" dirty="0"/>
              <a:t>, поэтому перед применением коллекций следует подключить данный пакет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88640"/>
            <a:ext cx="8229600" cy="4525963"/>
          </a:xfrm>
        </p:spPr>
        <p:txBody>
          <a:bodyPr/>
          <a:lstStyle/>
          <a:p>
            <a:r>
              <a:rPr lang="ru-RU" dirty="0"/>
              <a:t>В Java есть два главных интерфейса от которых и наследуются все остальные классы коллекций: </a:t>
            </a:r>
            <a:r>
              <a:rPr lang="ru-RU" dirty="0" err="1"/>
              <a:t>Collection</a:t>
            </a:r>
            <a:r>
              <a:rPr lang="ru-RU" dirty="0"/>
              <a:t>, </a:t>
            </a:r>
            <a:r>
              <a:rPr lang="ru-RU" dirty="0" err="1"/>
              <a:t>Map</a:t>
            </a:r>
            <a:r>
              <a:rPr lang="ru-RU" dirty="0"/>
              <a:t>.</a:t>
            </a:r>
          </a:p>
          <a:p>
            <a:r>
              <a:rPr lang="ru-RU" b="1" dirty="0" err="1"/>
              <a:t>Collection</a:t>
            </a:r>
            <a:r>
              <a:rPr lang="ru-RU" dirty="0"/>
              <a:t> — хранит набор объектов в виде к которому мы уже привыкли изучая массивы: есть объект он помещается в ячейку. С ним возможны все манипуляции: удаление, вставка нового, поиск и т.д.</a:t>
            </a:r>
          </a:p>
          <a:p>
            <a:endParaRPr lang="ru-RU" dirty="0"/>
          </a:p>
        </p:txBody>
      </p:sp>
      <p:pic>
        <p:nvPicPr>
          <p:cNvPr id="1028" name="Picture 4" descr="C:\Users\acer\Desktop\с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365104"/>
            <a:ext cx="7050899" cy="22322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cer\Desktop\иерархия-интерфейсов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-180728"/>
            <a:ext cx="7992888" cy="70387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ArrayList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ru-RU" dirty="0" err="1"/>
              <a:t>ArrayList</a:t>
            </a:r>
            <a:r>
              <a:rPr lang="ru-RU" dirty="0"/>
              <a:t> представляет обобщенную коллекцию, которая наследует свою функциональность от класса </a:t>
            </a:r>
            <a:r>
              <a:rPr lang="ru-RU" dirty="0" err="1"/>
              <a:t>AbstractList</a:t>
            </a:r>
            <a:r>
              <a:rPr lang="ru-RU" dirty="0"/>
              <a:t> и применяет интерфейс </a:t>
            </a:r>
            <a:r>
              <a:rPr lang="ru-RU" dirty="0" err="1"/>
              <a:t>List</a:t>
            </a:r>
            <a:r>
              <a:rPr lang="ru-RU" dirty="0"/>
              <a:t>. Проще говоря, </a:t>
            </a:r>
            <a:r>
              <a:rPr lang="ru-RU" dirty="0" err="1"/>
              <a:t>ArrayList</a:t>
            </a:r>
            <a:r>
              <a:rPr lang="ru-RU" dirty="0"/>
              <a:t> представляет простой список, аналогичный массиву, за тем исключением, что количество элементов в нем не фиксировано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476672"/>
            <a:ext cx="8435280" cy="5649491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 err="1"/>
              <a:t>ArrayList</a:t>
            </a:r>
            <a:r>
              <a:rPr lang="ru-RU" b="1" dirty="0"/>
              <a:t> </a:t>
            </a:r>
            <a:r>
              <a:rPr lang="ru-RU" dirty="0"/>
              <a:t>- пожалуй самая часто используемая коллекция. </a:t>
            </a:r>
            <a:r>
              <a:rPr lang="ru-RU" dirty="0" err="1"/>
              <a:t>ArrayList</a:t>
            </a:r>
            <a:r>
              <a:rPr lang="ru-RU" dirty="0"/>
              <a:t> инкапсулирует в себе обычный массив, длина которого автоматически увеличивается при добавлении новых элементов.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Так как </a:t>
            </a:r>
            <a:r>
              <a:rPr lang="ru-RU" dirty="0" err="1"/>
              <a:t>ArrayList</a:t>
            </a:r>
            <a:r>
              <a:rPr lang="ru-RU" dirty="0"/>
              <a:t> использует массив, то  время доступа к элементу по индексу минимально (В отличии от </a:t>
            </a:r>
            <a:r>
              <a:rPr lang="ru-RU" dirty="0" err="1"/>
              <a:t>LinkedList</a:t>
            </a:r>
            <a:r>
              <a:rPr lang="ru-RU" dirty="0"/>
              <a:t>). При удалении произвольного элемента из списка, все элементы находящиеся «правее» смещаются на одну ячейку влево, при этом реальный размер массива (его емкость, </a:t>
            </a:r>
            <a:r>
              <a:rPr lang="ru-RU" dirty="0" err="1"/>
              <a:t>capacity</a:t>
            </a:r>
            <a:r>
              <a:rPr lang="ru-RU" dirty="0"/>
              <a:t>) не изменяется. Если при добавлении элемента, оказывается, что массив полностью заполнен, будет создан новый массив размером (</a:t>
            </a:r>
            <a:r>
              <a:rPr lang="ru-RU" dirty="0" err="1"/>
              <a:t>n</a:t>
            </a:r>
            <a:r>
              <a:rPr lang="ru-RU" dirty="0"/>
              <a:t> * 3) / 2 + 1, в него будут помещены все элементы из старого массива + новый, добавляемый элемент.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88640"/>
            <a:ext cx="8686800" cy="5937523"/>
          </a:xfrm>
        </p:spPr>
        <p:txBody>
          <a:bodyPr/>
          <a:lstStyle/>
          <a:p>
            <a:r>
              <a:rPr lang="ru-RU" dirty="0"/>
              <a:t>Создание </a:t>
            </a:r>
            <a:r>
              <a:rPr lang="ru-RU" dirty="0" smtClean="0"/>
              <a:t>объекта</a:t>
            </a:r>
            <a:br>
              <a:rPr lang="ru-RU" dirty="0" smtClean="0"/>
            </a:br>
            <a:r>
              <a:rPr lang="en-US" dirty="0" err="1" smtClean="0"/>
              <a:t>ArrayList</a:t>
            </a:r>
            <a:r>
              <a:rPr lang="en-US" dirty="0" smtClean="0"/>
              <a:t>&lt;String&gt; list = new</a:t>
            </a:r>
            <a:r>
              <a:rPr lang="en-US" dirty="0"/>
              <a:t> </a:t>
            </a:r>
            <a:r>
              <a:rPr lang="en-US" dirty="0" err="1" smtClean="0"/>
              <a:t>ArrayList</a:t>
            </a:r>
            <a:r>
              <a:rPr lang="en-US" dirty="0" smtClean="0"/>
              <a:t>&lt;String&gt;();</a:t>
            </a:r>
          </a:p>
          <a:p>
            <a:r>
              <a:rPr lang="ru-RU" dirty="0"/>
              <a:t>Добавление </a:t>
            </a:r>
            <a:r>
              <a:rPr lang="ru-RU" dirty="0" smtClean="0"/>
              <a:t>элементов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list.add</a:t>
            </a:r>
            <a:r>
              <a:rPr lang="en-US" dirty="0" smtClean="0"/>
              <a:t>(</a:t>
            </a:r>
            <a:r>
              <a:rPr lang="en-US" dirty="0"/>
              <a:t>"0"</a:t>
            </a:r>
            <a:r>
              <a:rPr lang="en-US" dirty="0" smtClean="0"/>
              <a:t>);</a:t>
            </a:r>
          </a:p>
          <a:p>
            <a:r>
              <a:rPr lang="ru-RU" dirty="0" smtClean="0"/>
              <a:t>Удалять </a:t>
            </a:r>
            <a:r>
              <a:rPr lang="ru-RU" dirty="0"/>
              <a:t>элементы можно двумя способами: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— по индексу </a:t>
            </a:r>
            <a:r>
              <a:rPr lang="ru-RU" b="1" dirty="0" err="1"/>
              <a:t>remove</a:t>
            </a:r>
            <a:r>
              <a:rPr lang="ru-RU" b="1" dirty="0"/>
              <a:t>(</a:t>
            </a:r>
            <a:r>
              <a:rPr lang="ru-RU" b="1" dirty="0" err="1"/>
              <a:t>index</a:t>
            </a:r>
            <a:r>
              <a:rPr lang="ru-RU" b="1" dirty="0"/>
              <a:t>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— по значению </a:t>
            </a:r>
            <a:r>
              <a:rPr lang="ru-RU" b="1" dirty="0" err="1"/>
              <a:t>remove</a:t>
            </a:r>
            <a:r>
              <a:rPr lang="ru-RU" b="1" dirty="0"/>
              <a:t>(</a:t>
            </a:r>
            <a:r>
              <a:rPr lang="ru-RU" b="1" dirty="0" err="1"/>
              <a:t>value</a:t>
            </a:r>
            <a:r>
              <a:rPr lang="ru-RU" b="1" dirty="0"/>
              <a:t>)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3688" y="0"/>
            <a:ext cx="4536504" cy="40466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597352"/>
          </a:xfrm>
        </p:spPr>
        <p:txBody>
          <a:bodyPr>
            <a:noAutofit/>
          </a:bodyPr>
          <a:lstStyle/>
          <a:p>
            <a:pPr fontAlgn="base"/>
            <a:r>
              <a:rPr lang="en-US" sz="1800" dirty="0"/>
              <a:t>import </a:t>
            </a:r>
            <a:r>
              <a:rPr lang="en-US" sz="1800" dirty="0" err="1"/>
              <a:t>java.util.ArrayList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 fontAlgn="base"/>
            <a:endParaRPr lang="en-US" sz="1800" dirty="0"/>
          </a:p>
          <a:p>
            <a:pPr fontAlgn="base"/>
            <a:r>
              <a:rPr lang="en-US" sz="1800" dirty="0"/>
              <a:t>public class </a:t>
            </a:r>
            <a:r>
              <a:rPr lang="en-US" sz="1800" dirty="0" err="1"/>
              <a:t>CollectionApp</a:t>
            </a:r>
            <a:r>
              <a:rPr lang="en-US" sz="1800" dirty="0"/>
              <a:t> </a:t>
            </a:r>
            <a:r>
              <a:rPr lang="en-US" sz="1800" dirty="0" smtClean="0"/>
              <a:t>{</a:t>
            </a:r>
            <a:endParaRPr lang="en-US" sz="1800" dirty="0"/>
          </a:p>
          <a:p>
            <a:pPr fontAlgn="base"/>
            <a:r>
              <a:rPr lang="en-US" sz="1800" dirty="0"/>
              <a:t>    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{</a:t>
            </a:r>
          </a:p>
          <a:p>
            <a:pPr fontAlgn="base"/>
            <a:r>
              <a:rPr lang="en-US" sz="1800" dirty="0"/>
              <a:t>         </a:t>
            </a:r>
          </a:p>
          <a:p>
            <a:pPr fontAlgn="base"/>
            <a:r>
              <a:rPr lang="en-US" sz="1800" dirty="0"/>
              <a:t>        </a:t>
            </a:r>
            <a:r>
              <a:rPr lang="en-US" sz="1800" dirty="0" err="1"/>
              <a:t>ArrayList</a:t>
            </a:r>
            <a:r>
              <a:rPr lang="en-US" sz="1800" dirty="0"/>
              <a:t>&lt;String&gt; states = new </a:t>
            </a:r>
            <a:r>
              <a:rPr lang="en-US" sz="1800" dirty="0" err="1"/>
              <a:t>ArrayList</a:t>
            </a:r>
            <a:r>
              <a:rPr lang="en-US" sz="1800" dirty="0"/>
              <a:t>&lt;String&gt;();</a:t>
            </a:r>
          </a:p>
          <a:p>
            <a:pPr fontAlgn="base"/>
            <a:r>
              <a:rPr lang="en-US" sz="1800" dirty="0"/>
              <a:t>        // </a:t>
            </a:r>
            <a:r>
              <a:rPr lang="ru-RU" sz="1800" dirty="0"/>
              <a:t>добавим в список ряд элементов</a:t>
            </a:r>
          </a:p>
          <a:p>
            <a:pPr fontAlgn="base"/>
            <a:r>
              <a:rPr lang="ru-RU" sz="1800" dirty="0"/>
              <a:t>        </a:t>
            </a:r>
            <a:r>
              <a:rPr lang="en-US" sz="1800" dirty="0" err="1"/>
              <a:t>states.add</a:t>
            </a:r>
            <a:r>
              <a:rPr lang="en-US" sz="1800" dirty="0"/>
              <a:t>("</a:t>
            </a:r>
            <a:r>
              <a:rPr lang="ru-RU" sz="1800" dirty="0"/>
              <a:t>Германия");</a:t>
            </a:r>
          </a:p>
          <a:p>
            <a:pPr fontAlgn="base"/>
            <a:r>
              <a:rPr lang="ru-RU" sz="1800" dirty="0"/>
              <a:t>        </a:t>
            </a:r>
            <a:r>
              <a:rPr lang="en-US" sz="1800" dirty="0" err="1"/>
              <a:t>states.add</a:t>
            </a:r>
            <a:r>
              <a:rPr lang="en-US" sz="1800" dirty="0"/>
              <a:t>("</a:t>
            </a:r>
            <a:r>
              <a:rPr lang="ru-RU" sz="1800" dirty="0"/>
              <a:t>Франция");</a:t>
            </a:r>
          </a:p>
          <a:p>
            <a:pPr fontAlgn="base"/>
            <a:r>
              <a:rPr lang="ru-RU" sz="1800" dirty="0"/>
              <a:t>        </a:t>
            </a:r>
            <a:r>
              <a:rPr lang="en-US" sz="1800" dirty="0" err="1"/>
              <a:t>states.add</a:t>
            </a:r>
            <a:r>
              <a:rPr lang="en-US" sz="1800" dirty="0"/>
              <a:t>("</a:t>
            </a:r>
            <a:r>
              <a:rPr lang="ru-RU" sz="1800" dirty="0"/>
              <a:t>Великобритания");</a:t>
            </a:r>
          </a:p>
          <a:p>
            <a:pPr fontAlgn="base"/>
            <a:r>
              <a:rPr lang="ru-RU" sz="1800" dirty="0"/>
              <a:t>        </a:t>
            </a:r>
            <a:r>
              <a:rPr lang="en-US" sz="1800" dirty="0" err="1"/>
              <a:t>states.add</a:t>
            </a:r>
            <a:r>
              <a:rPr lang="en-US" sz="1800" dirty="0"/>
              <a:t>("</a:t>
            </a:r>
            <a:r>
              <a:rPr lang="ru-RU" sz="1800" dirty="0"/>
              <a:t>Испания");</a:t>
            </a:r>
          </a:p>
          <a:p>
            <a:pPr fontAlgn="base"/>
            <a:r>
              <a:rPr lang="ru-RU" sz="1800" dirty="0"/>
              <a:t>        </a:t>
            </a:r>
            <a:r>
              <a:rPr lang="en-US" sz="1800" dirty="0" err="1"/>
              <a:t>states.add</a:t>
            </a:r>
            <a:r>
              <a:rPr lang="en-US" sz="1800" dirty="0"/>
              <a:t>(1, "</a:t>
            </a:r>
            <a:r>
              <a:rPr lang="ru-RU" sz="1800" dirty="0"/>
              <a:t>Италия"); // добавляем элемент по индексу 1</a:t>
            </a:r>
          </a:p>
          <a:p>
            <a:pPr fontAlgn="base"/>
            <a:r>
              <a:rPr lang="ru-RU" sz="1800" dirty="0"/>
              <a:t>         </a:t>
            </a:r>
          </a:p>
          <a:p>
            <a:pPr fontAlgn="base"/>
            <a:r>
              <a:rPr lang="ru-RU" sz="1800" dirty="0"/>
              <a:t>        </a:t>
            </a:r>
            <a:r>
              <a:rPr lang="en-US" sz="1800" dirty="0" err="1"/>
              <a:t>System.out.println</a:t>
            </a:r>
            <a:r>
              <a:rPr lang="en-US" sz="1800" dirty="0"/>
              <a:t>(</a:t>
            </a:r>
            <a:r>
              <a:rPr lang="en-US" sz="1800" dirty="0" err="1"/>
              <a:t>states.get</a:t>
            </a:r>
            <a:r>
              <a:rPr lang="en-US" sz="1800" dirty="0"/>
              <a:t>(1));// </a:t>
            </a:r>
            <a:r>
              <a:rPr lang="ru-RU" sz="1800" dirty="0"/>
              <a:t>получаем 2-й объект</a:t>
            </a:r>
          </a:p>
          <a:p>
            <a:pPr fontAlgn="base"/>
            <a:r>
              <a:rPr lang="ru-RU" sz="1800" dirty="0"/>
              <a:t>        </a:t>
            </a:r>
            <a:r>
              <a:rPr lang="en-US" sz="1800" dirty="0" err="1"/>
              <a:t>states.set</a:t>
            </a:r>
            <a:r>
              <a:rPr lang="en-US" sz="1800" dirty="0"/>
              <a:t>(1, "</a:t>
            </a:r>
            <a:r>
              <a:rPr lang="ru-RU" sz="1800" dirty="0"/>
              <a:t>Дания"); // установка нового значения для 2-го объекта</a:t>
            </a:r>
          </a:p>
          <a:p>
            <a:pPr fontAlgn="base"/>
            <a:r>
              <a:rPr lang="ru-RU" sz="1800" dirty="0"/>
              <a:t>         </a:t>
            </a:r>
          </a:p>
          <a:p>
            <a:pPr fontAlgn="base"/>
            <a:r>
              <a:rPr lang="ru-RU" sz="1800" dirty="0"/>
              <a:t>        </a:t>
            </a:r>
            <a:r>
              <a:rPr lang="en-US" sz="1800" dirty="0" err="1"/>
              <a:t>System.out.printf</a:t>
            </a:r>
            <a:r>
              <a:rPr lang="en-US" sz="1800" dirty="0"/>
              <a:t>("</a:t>
            </a:r>
            <a:r>
              <a:rPr lang="ru-RU" sz="1800" dirty="0"/>
              <a:t>В списке %</a:t>
            </a:r>
            <a:r>
              <a:rPr lang="en-US" sz="1800" dirty="0"/>
              <a:t>d </a:t>
            </a:r>
            <a:r>
              <a:rPr lang="ru-RU" sz="1800" dirty="0"/>
              <a:t>элементов \</a:t>
            </a:r>
            <a:r>
              <a:rPr lang="en-US" sz="1800" dirty="0"/>
              <a:t>n", </a:t>
            </a:r>
            <a:r>
              <a:rPr lang="en-US" sz="1800" dirty="0" err="1"/>
              <a:t>states.size</a:t>
            </a:r>
            <a:r>
              <a:rPr lang="en-US" sz="1800" dirty="0"/>
              <a:t>());</a:t>
            </a:r>
          </a:p>
          <a:p>
            <a:pPr fontAlgn="base"/>
            <a:r>
              <a:rPr lang="en-US" sz="1800" dirty="0"/>
              <a:t>        for(String state : states</a:t>
            </a:r>
            <a:r>
              <a:rPr lang="en-US" sz="1800" dirty="0" smtClean="0"/>
              <a:t>){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393</Words>
  <Application>Microsoft Office PowerPoint</Application>
  <PresentationFormat>Экран (4:3)</PresentationFormat>
  <Paragraphs>143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Коллекции в java </vt:lpstr>
      <vt:lpstr>Слайд 2</vt:lpstr>
      <vt:lpstr>Слайд 3</vt:lpstr>
      <vt:lpstr>Слайд 4</vt:lpstr>
      <vt:lpstr>Слайд 5</vt:lpstr>
      <vt:lpstr>ArrayList</vt:lpstr>
      <vt:lpstr>Слайд 7</vt:lpstr>
      <vt:lpstr>Слайд 8</vt:lpstr>
      <vt:lpstr>Пример</vt:lpstr>
      <vt:lpstr>Слайд 10</vt:lpstr>
      <vt:lpstr>Консольный вывод программы: </vt:lpstr>
      <vt:lpstr>Слайд 12</vt:lpstr>
      <vt:lpstr>Класс LinkedList </vt:lpstr>
      <vt:lpstr>Слайд 14</vt:lpstr>
      <vt:lpstr>Слайд 15</vt:lpstr>
      <vt:lpstr>Слайд 16</vt:lpstr>
      <vt:lpstr>Отличие LinkedList от ArrayList</vt:lpstr>
      <vt:lpstr>Слайд 18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Коллекции в java </dc:title>
  <dc:creator>acer</dc:creator>
  <cp:lastModifiedBy>acer</cp:lastModifiedBy>
  <cp:revision>1</cp:revision>
  <dcterms:created xsi:type="dcterms:W3CDTF">2018-02-20T19:41:53Z</dcterms:created>
  <dcterms:modified xsi:type="dcterms:W3CDTF">2018-02-20T20:49:46Z</dcterms:modified>
</cp:coreProperties>
</file>