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19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2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27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7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7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3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9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6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C3DE-4703-4A54-8D01-CE8A6C6F8EDE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E3C919-B4FD-4D1E-9ED2-E5873AC5C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2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2" y="3283528"/>
            <a:ext cx="3242015" cy="32420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со строками в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6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634836"/>
            <a:ext cx="8911687" cy="427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 помощью метода </a:t>
            </a:r>
            <a:r>
              <a:rPr lang="en-US" b="1" dirty="0"/>
              <a:t>capacity() </a:t>
            </a:r>
            <a:r>
              <a:rPr lang="ru-RU" dirty="0"/>
              <a:t>мы можем получить количество символов, для которых зарезервирована память. А с помощью метода </a:t>
            </a:r>
            <a:r>
              <a:rPr lang="en-US" b="1" dirty="0" err="1"/>
              <a:t>ensureCapacity</a:t>
            </a:r>
            <a:r>
              <a:rPr lang="en-US" b="1" dirty="0"/>
              <a:t>() </a:t>
            </a:r>
            <a:r>
              <a:rPr lang="ru-RU" dirty="0"/>
              <a:t>изменить минимальную емкость буфера символов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 = "Java";</a:t>
            </a:r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strBuffer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Емкость: " + </a:t>
            </a:r>
            <a:r>
              <a:rPr lang="en-US" b="1" dirty="0" err="1"/>
              <a:t>strBuffer.capacity</a:t>
            </a:r>
            <a:r>
              <a:rPr lang="en-US" b="1" dirty="0"/>
              <a:t>()); </a:t>
            </a:r>
            <a:r>
              <a:rPr lang="en-US" dirty="0"/>
              <a:t>// 20</a:t>
            </a:r>
          </a:p>
          <a:p>
            <a:pPr marL="0" indent="0">
              <a:buNone/>
            </a:pPr>
            <a:r>
              <a:rPr lang="en-US" dirty="0" err="1"/>
              <a:t>strBuffer.ensureCapacity</a:t>
            </a:r>
            <a:r>
              <a:rPr lang="en-US" dirty="0"/>
              <a:t>(32);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Емкость: " + </a:t>
            </a:r>
            <a:r>
              <a:rPr lang="en-US" b="1" dirty="0" err="1"/>
              <a:t>strBuffer.capacity</a:t>
            </a:r>
            <a:r>
              <a:rPr lang="en-US" b="1" dirty="0"/>
              <a:t>()); </a:t>
            </a:r>
            <a:r>
              <a:rPr lang="en-US" dirty="0"/>
              <a:t>// 42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Длина: " + </a:t>
            </a:r>
            <a:r>
              <a:rPr lang="en-US" dirty="0" err="1"/>
              <a:t>strBuffer.length</a:t>
            </a:r>
            <a:r>
              <a:rPr lang="en-US" dirty="0"/>
              <a:t>()); // 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получить строку, которая хранится в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ru-RU" dirty="0"/>
              <a:t>мы можем использовать стандартный метод </a:t>
            </a:r>
            <a:r>
              <a:rPr lang="en-US" b="1" dirty="0" err="1"/>
              <a:t>toString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str</a:t>
            </a:r>
            <a:r>
              <a:rPr lang="en-US" dirty="0"/>
              <a:t> = "Java";</a:t>
            </a:r>
          </a:p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en-US" dirty="0" err="1"/>
              <a:t>strBuffer</a:t>
            </a:r>
            <a:r>
              <a:rPr lang="en-US" dirty="0"/>
              <a:t> = new </a:t>
            </a:r>
            <a:r>
              <a:rPr lang="en-US" dirty="0" err="1"/>
              <a:t>StringBuffer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b="1" dirty="0" err="1"/>
              <a:t>strBuffer.toString</a:t>
            </a:r>
            <a:r>
              <a:rPr lang="en-US" b="1" dirty="0"/>
              <a:t>()</a:t>
            </a:r>
            <a:r>
              <a:rPr lang="en-US" dirty="0"/>
              <a:t>); // 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append</a:t>
            </a:r>
            <a:r>
              <a:rPr lang="ru-RU" b="1" dirty="0"/>
              <a:t>() </a:t>
            </a:r>
            <a:r>
              <a:rPr lang="ru-RU" dirty="0"/>
              <a:t>добавляет подстроку в конец </a:t>
            </a:r>
            <a:r>
              <a:rPr lang="ru-RU" dirty="0" err="1" smtClean="0"/>
              <a:t>StringBuffer</a:t>
            </a:r>
            <a:r>
              <a:rPr lang="ru-RU" dirty="0"/>
              <a:t> </a:t>
            </a:r>
            <a:r>
              <a:rPr lang="ru-RU" dirty="0" smtClean="0"/>
              <a:t>( </a:t>
            </a:r>
            <a:r>
              <a:rPr lang="en-US" b="1" dirty="0" err="1" smtClean="0"/>
              <a:t>strBuffer.append</a:t>
            </a:r>
            <a:r>
              <a:rPr lang="en-US" b="1" dirty="0"/>
              <a:t>(" world</a:t>
            </a:r>
            <a:r>
              <a:rPr lang="en-US" b="1" dirty="0" smtClean="0"/>
              <a:t>")</a:t>
            </a:r>
            <a:r>
              <a:rPr lang="ru-RU" b="1" dirty="0" smtClean="0"/>
              <a:t> 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insert</a:t>
            </a:r>
            <a:r>
              <a:rPr lang="en-US" b="1" dirty="0"/>
              <a:t>() </a:t>
            </a:r>
            <a:r>
              <a:rPr lang="ru-RU" dirty="0"/>
              <a:t>добавляет строку или символ по определенному индексу в </a:t>
            </a:r>
            <a:r>
              <a:rPr lang="en-US" dirty="0" err="1" smtClean="0"/>
              <a:t>StringBuffer</a:t>
            </a:r>
            <a:r>
              <a:rPr lang="ru-RU" dirty="0"/>
              <a:t> </a:t>
            </a:r>
            <a:r>
              <a:rPr lang="ru-RU" dirty="0" smtClean="0"/>
              <a:t>( </a:t>
            </a:r>
            <a:r>
              <a:rPr lang="en-US" b="1" dirty="0" err="1" smtClean="0"/>
              <a:t>strBuffer.insert</a:t>
            </a:r>
            <a:r>
              <a:rPr lang="en-US" b="1" dirty="0" smtClean="0"/>
              <a:t>(3</a:t>
            </a:r>
            <a:r>
              <a:rPr lang="en-US" b="1" dirty="0"/>
              <a:t>, 'l</a:t>
            </a:r>
            <a:r>
              <a:rPr lang="en-US" b="1" dirty="0" smtClean="0"/>
              <a:t>')</a:t>
            </a:r>
            <a:r>
              <a:rPr lang="ru-RU" b="1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  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delete() </a:t>
            </a:r>
            <a:r>
              <a:rPr lang="ru-RU" dirty="0" smtClean="0"/>
              <a:t>удаляет все символы с определенного индекса определенной длины, а метод </a:t>
            </a:r>
            <a:r>
              <a:rPr lang="en-US" b="1" dirty="0" err="1" smtClean="0"/>
              <a:t>deleteCharAt</a:t>
            </a:r>
            <a:r>
              <a:rPr lang="en-US" b="1" dirty="0" smtClean="0"/>
              <a:t>() </a:t>
            </a:r>
            <a:r>
              <a:rPr lang="ru-RU" dirty="0" smtClean="0"/>
              <a:t>удаляет один символ по определенному индексу ( </a:t>
            </a:r>
            <a:r>
              <a:rPr lang="en-US" dirty="0" err="1" smtClean="0"/>
              <a:t>strBuffer.delete</a:t>
            </a:r>
            <a:r>
              <a:rPr lang="en-US" dirty="0" smtClean="0"/>
              <a:t>(0,2)</a:t>
            </a:r>
            <a:r>
              <a:rPr lang="ru-RU" dirty="0" smtClean="0"/>
              <a:t> )</a:t>
            </a:r>
          </a:p>
          <a:p>
            <a:pPr marL="0" indent="0">
              <a:buNone/>
            </a:pPr>
            <a:r>
              <a:rPr lang="en-US" b="1" dirty="0"/>
              <a:t>substring() </a:t>
            </a:r>
            <a:r>
              <a:rPr lang="ru-RU" dirty="0"/>
              <a:t>обрезает строку с определенного индекса до конца, либо до определенного </a:t>
            </a:r>
            <a:r>
              <a:rPr lang="ru-RU" dirty="0" smtClean="0"/>
              <a:t>индекса ( </a:t>
            </a:r>
            <a:r>
              <a:rPr lang="en-US" b="1" dirty="0" err="1" smtClean="0"/>
              <a:t>strBuffer.substring</a:t>
            </a:r>
            <a:r>
              <a:rPr lang="en-US" b="1" dirty="0" smtClean="0"/>
              <a:t>(6</a:t>
            </a:r>
            <a:r>
              <a:rPr lang="en-US" b="1" dirty="0"/>
              <a:t>)</a:t>
            </a:r>
            <a:r>
              <a:rPr lang="ru-RU" dirty="0" smtClean="0"/>
              <a:t> )</a:t>
            </a:r>
          </a:p>
          <a:p>
            <a:pPr marL="0" indent="0">
              <a:buNone/>
            </a:pPr>
            <a:r>
              <a:rPr lang="en-US" b="1" dirty="0" smtClean="0"/>
              <a:t>replace()</a:t>
            </a:r>
            <a:r>
              <a:rPr lang="ru-RU" b="1" dirty="0" smtClean="0"/>
              <a:t> </a:t>
            </a:r>
            <a:r>
              <a:rPr lang="ru-RU" dirty="0"/>
              <a:t>заменяет </a:t>
            </a:r>
            <a:r>
              <a:rPr lang="ru-RU" dirty="0" smtClean="0"/>
              <a:t>подстроку </a:t>
            </a:r>
            <a:r>
              <a:rPr lang="ru-RU" dirty="0"/>
              <a:t>между определенными позициями в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ru-RU" dirty="0"/>
              <a:t>на другую подстроку </a:t>
            </a:r>
            <a:r>
              <a:rPr lang="ru-RU" dirty="0" smtClean="0"/>
              <a:t>( </a:t>
            </a:r>
            <a:r>
              <a:rPr lang="en-US" b="1" dirty="0" err="1" smtClean="0"/>
              <a:t>strBuffer.replace</a:t>
            </a:r>
            <a:r>
              <a:rPr lang="en-US" b="1" dirty="0" smtClean="0"/>
              <a:t>(6,11</a:t>
            </a:r>
            <a:r>
              <a:rPr lang="en-US" b="1" dirty="0"/>
              <a:t>,"java</a:t>
            </a:r>
            <a:r>
              <a:rPr lang="en-US" b="1" dirty="0" smtClean="0"/>
              <a:t>")</a:t>
            </a:r>
            <a:r>
              <a:rPr lang="ru-RU" b="1" dirty="0" smtClean="0"/>
              <a:t> 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Понятие</a:t>
            </a:r>
            <a:r>
              <a:rPr lang="ru-RU" dirty="0" smtClean="0"/>
              <a:t> </a:t>
            </a:r>
            <a:r>
              <a:rPr lang="ru-RU" dirty="0" smtClean="0">
                <a:cs typeface="Times New Roman" panose="02020603050405020304" pitchFamily="18" charset="0"/>
              </a:rPr>
              <a:t>строки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Строка — это упорядоченная последовательность символов. В </a:t>
            </a:r>
            <a:r>
              <a:rPr lang="ru-RU" sz="2400" dirty="0" err="1">
                <a:cs typeface="Times New Roman" panose="02020603050405020304" pitchFamily="18" charset="0"/>
              </a:rPr>
              <a:t>Java</a:t>
            </a:r>
            <a:r>
              <a:rPr lang="ru-RU" sz="2400" dirty="0">
                <a:cs typeface="Times New Roman" panose="02020603050405020304" pitchFamily="18" charset="0"/>
              </a:rPr>
              <a:t> строка является основным носителем текстовой информации. Для работы со строками здесь используются следующие классы: </a:t>
            </a:r>
            <a:r>
              <a:rPr lang="ru-RU" sz="2400" b="1" dirty="0" err="1">
                <a:cs typeface="Times New Roman" panose="02020603050405020304" pitchFamily="18" charset="0"/>
              </a:rPr>
              <a:t>String</a:t>
            </a:r>
            <a:r>
              <a:rPr lang="ru-RU" sz="2400" dirty="0">
                <a:cs typeface="Times New Roman" panose="02020603050405020304" pitchFamily="18" charset="0"/>
              </a:rPr>
              <a:t>, </a:t>
            </a:r>
            <a:r>
              <a:rPr lang="ru-RU" sz="2400" b="1" dirty="0" err="1">
                <a:cs typeface="Times New Roman" panose="02020603050405020304" pitchFamily="18" charset="0"/>
              </a:rPr>
              <a:t>StringBuilder</a:t>
            </a:r>
            <a:r>
              <a:rPr lang="ru-RU" sz="2400" dirty="0">
                <a:cs typeface="Times New Roman" panose="02020603050405020304" pitchFamily="18" charset="0"/>
              </a:rPr>
              <a:t>, </a:t>
            </a:r>
            <a:r>
              <a:rPr lang="ru-RU" sz="2400" b="1" dirty="0" err="1">
                <a:cs typeface="Times New Roman" panose="02020603050405020304" pitchFamily="18" charset="0"/>
              </a:rPr>
              <a:t>StringBuffer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 smtClean="0"/>
              <a:t>Строка </a:t>
            </a: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является объектом, поэтому ее можно создать, как и любой другой объект, при помощи оператора </a:t>
            </a:r>
            <a:r>
              <a:rPr lang="ru-RU" b="1" dirty="0" err="1"/>
              <a:t>new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/>
              <a:t>String str1 = new String(“</a:t>
            </a:r>
            <a:r>
              <a:rPr lang="ru-RU" sz="2400" b="1" dirty="0" smtClean="0"/>
              <a:t>Новая строка</a:t>
            </a:r>
            <a:r>
              <a:rPr lang="en-US" sz="2400" b="1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Также </a:t>
            </a:r>
            <a:r>
              <a:rPr lang="ru-RU" dirty="0"/>
              <a:t>строку можно создать при помощи литерала (</a:t>
            </a:r>
            <a:r>
              <a:rPr lang="ru-RU" dirty="0" smtClean="0"/>
              <a:t>фразы</a:t>
            </a:r>
            <a:r>
              <a:rPr lang="en-US" dirty="0" smtClean="0"/>
              <a:t> </a:t>
            </a:r>
            <a:r>
              <a:rPr lang="ru-RU" dirty="0" smtClean="0"/>
              <a:t>заключенной </a:t>
            </a:r>
            <a:r>
              <a:rPr lang="ru-RU" dirty="0"/>
              <a:t>в кавычки) 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 str2 = “</a:t>
            </a:r>
            <a:r>
              <a:rPr lang="ru-RU" sz="2400" b="1" dirty="0" smtClean="0"/>
              <a:t>С помощью литерала</a:t>
            </a:r>
            <a:r>
              <a:rPr lang="en-US" sz="2400" b="1" dirty="0" smtClean="0"/>
              <a:t>”;</a:t>
            </a:r>
          </a:p>
          <a:p>
            <a:pPr marL="0" indent="0">
              <a:buNone/>
            </a:pPr>
            <a:r>
              <a:rPr lang="ru-RU" dirty="0"/>
              <a:t>Можно также создать массив </a:t>
            </a:r>
            <a:r>
              <a:rPr lang="ru-RU" dirty="0" smtClean="0"/>
              <a:t>строк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String[] auto = {“</a:t>
            </a:r>
            <a:r>
              <a:rPr lang="ru-RU" sz="2400" b="1" dirty="0" smtClean="0"/>
              <a:t>Собака</a:t>
            </a:r>
            <a:r>
              <a:rPr lang="en-US" sz="2400" b="1" dirty="0" smtClean="0"/>
              <a:t>”</a:t>
            </a:r>
            <a:r>
              <a:rPr lang="ru-RU" sz="2400" b="1" dirty="0" smtClean="0"/>
              <a:t>, </a:t>
            </a:r>
            <a:r>
              <a:rPr lang="en-US" sz="2400" b="1" dirty="0" smtClean="0"/>
              <a:t>“</a:t>
            </a:r>
            <a:r>
              <a:rPr lang="ru-RU" sz="2400" b="1" dirty="0" smtClean="0"/>
              <a:t>Кот</a:t>
            </a:r>
            <a:r>
              <a:rPr lang="en-US" sz="2400" b="1" dirty="0" smtClean="0"/>
              <a:t>”, “</a:t>
            </a:r>
            <a:r>
              <a:rPr lang="ru-RU" sz="2400" b="1" dirty="0" smtClean="0"/>
              <a:t>Мышь</a:t>
            </a:r>
            <a:r>
              <a:rPr lang="en-US" sz="2400" b="1" dirty="0" smtClean="0"/>
              <a:t>”};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или слияние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того, чтобы объединить несколько разных строк в одну, в </a:t>
            </a:r>
            <a:r>
              <a:rPr lang="ru-RU" dirty="0" err="1"/>
              <a:t>Java</a:t>
            </a:r>
            <a:r>
              <a:rPr lang="ru-RU" dirty="0"/>
              <a:t> можно использовать перегруженные (специально для объектов </a:t>
            </a:r>
            <a:r>
              <a:rPr lang="ru-RU" dirty="0" err="1"/>
              <a:t>String</a:t>
            </a:r>
            <a:r>
              <a:rPr lang="ru-RU" dirty="0"/>
              <a:t>) операторы «+» и </a:t>
            </a:r>
            <a:r>
              <a:rPr lang="ru-RU" dirty="0" smtClean="0"/>
              <a:t>«=+».</a:t>
            </a:r>
            <a:r>
              <a:rPr lang="en-US" dirty="0" smtClean="0"/>
              <a:t> </a:t>
            </a:r>
            <a:r>
              <a:rPr lang="ru-RU" dirty="0" smtClean="0"/>
              <a:t>Операторы  </a:t>
            </a:r>
            <a:r>
              <a:rPr lang="ru-RU" dirty="0"/>
              <a:t>«+» и «=+», перегруженные для </a:t>
            </a:r>
            <a:r>
              <a:rPr lang="ru-RU" dirty="0" err="1"/>
              <a:t>String</a:t>
            </a:r>
            <a:r>
              <a:rPr lang="ru-RU" dirty="0"/>
              <a:t>, являются единственными перегруженными операторами в </a:t>
            </a:r>
            <a:r>
              <a:rPr lang="ru-RU" dirty="0" err="1"/>
              <a:t>Java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/>
              <a:t>String str1 = “</a:t>
            </a:r>
            <a:r>
              <a:rPr lang="ru-RU" sz="2400" b="1" dirty="0" smtClean="0"/>
              <a:t>Мама</a:t>
            </a:r>
            <a:r>
              <a:rPr lang="en-US" sz="2400" b="1" dirty="0" smtClean="0"/>
              <a:t>”;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 str2 = “</a:t>
            </a:r>
            <a:r>
              <a:rPr lang="ru-RU" sz="2400" b="1" dirty="0" smtClean="0"/>
              <a:t>мыла</a:t>
            </a:r>
            <a:r>
              <a:rPr lang="en-US" sz="2400" b="1" dirty="0" smtClean="0"/>
              <a:t>”;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 str3 = “</a:t>
            </a:r>
            <a:r>
              <a:rPr lang="ru-RU" sz="2400" b="1" dirty="0" smtClean="0"/>
              <a:t>раму</a:t>
            </a:r>
            <a:r>
              <a:rPr lang="en-US" sz="2400" b="1" dirty="0" smtClean="0"/>
              <a:t>”;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 result = str1 + str2 + str3; </a:t>
            </a:r>
            <a:r>
              <a:rPr lang="ru-RU" sz="2400" b="1" dirty="0" smtClean="0"/>
              <a:t>//Мама мыла раму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или слияние строк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concat</a:t>
            </a:r>
            <a:r>
              <a:rPr lang="ru-RU" b="1" dirty="0"/>
              <a:t>(</a:t>
            </a:r>
            <a:r>
              <a:rPr lang="ru-RU" b="1" dirty="0" err="1"/>
              <a:t>String</a:t>
            </a:r>
            <a:r>
              <a:rPr lang="ru-RU" b="1" dirty="0"/>
              <a:t> </a:t>
            </a:r>
            <a:r>
              <a:rPr lang="ru-RU" b="1" dirty="0" err="1"/>
              <a:t>str</a:t>
            </a:r>
            <a:r>
              <a:rPr lang="ru-RU" b="1" dirty="0"/>
              <a:t>) </a:t>
            </a:r>
            <a:r>
              <a:rPr lang="ru-RU" dirty="0"/>
              <a:t>— производит ту же конкатенацию, что была </a:t>
            </a:r>
            <a:r>
              <a:rPr lang="ru-RU" dirty="0" smtClean="0"/>
              <a:t>описана, </a:t>
            </a:r>
            <a:r>
              <a:rPr lang="ru-RU" dirty="0"/>
              <a:t>но использование этого метода из класса </a:t>
            </a:r>
            <a:r>
              <a:rPr lang="ru-RU" dirty="0" err="1"/>
              <a:t>String</a:t>
            </a:r>
            <a:r>
              <a:rPr lang="ru-RU" dirty="0"/>
              <a:t> положительно влияет на производительность и скорость программы. На небольших примерах это незаметно и не существенно, но в более серьезных приложениях стоит использовать этот метод. Результатом работы метода будет строка. Параметр, который нужно передавать в метод для конкатенации — тоже </a:t>
            </a:r>
            <a:r>
              <a:rPr lang="ru-RU" dirty="0" smtClean="0"/>
              <a:t>строка.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sz="2400" b="1" dirty="0"/>
              <a:t>String str1 = “</a:t>
            </a:r>
            <a:r>
              <a:rPr lang="ru-RU" sz="2400" b="1" dirty="0"/>
              <a:t>Мама</a:t>
            </a:r>
            <a:r>
              <a:rPr lang="en-US" sz="2400" b="1" dirty="0"/>
              <a:t>”;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String str2 </a:t>
            </a:r>
            <a:r>
              <a:rPr lang="en-US" sz="2400" b="1" dirty="0"/>
              <a:t>= “</a:t>
            </a:r>
            <a:r>
              <a:rPr lang="ru-RU" sz="2400" b="1" dirty="0"/>
              <a:t>раму</a:t>
            </a:r>
            <a:r>
              <a:rPr lang="en-US" sz="2400" b="1" dirty="0" smtClean="0"/>
              <a:t>”;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en-US" sz="2400" b="1" dirty="0" smtClean="0"/>
              <a:t>String result = str1.concat(“</a:t>
            </a:r>
            <a:r>
              <a:rPr lang="ru-RU" sz="2400" b="1" dirty="0" smtClean="0"/>
              <a:t>мыла</a:t>
            </a:r>
            <a:r>
              <a:rPr lang="en-US" sz="2400" b="1" dirty="0" smtClean="0"/>
              <a:t>”).</a:t>
            </a:r>
            <a:r>
              <a:rPr lang="en-US" sz="2400" b="1" dirty="0" err="1" smtClean="0"/>
              <a:t>concat</a:t>
            </a:r>
            <a:r>
              <a:rPr lang="en-US" sz="2400" b="1" dirty="0" smtClean="0"/>
              <a:t>(str2);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	//Мама мыла раму</a:t>
            </a:r>
            <a:endParaRPr lang="en-US" sz="2400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методы класса </a:t>
            </a:r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593273"/>
            <a:ext cx="8911687" cy="4317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 err="1"/>
              <a:t>int</a:t>
            </a:r>
            <a:r>
              <a:rPr lang="ru-RU" b="1" i="1" dirty="0"/>
              <a:t> </a:t>
            </a:r>
            <a:r>
              <a:rPr lang="ru-RU" b="1" i="1" dirty="0" err="1"/>
              <a:t>length</a:t>
            </a:r>
            <a:r>
              <a:rPr lang="ru-RU" b="1" i="1" dirty="0" smtClean="0"/>
              <a:t>()</a:t>
            </a:r>
            <a:r>
              <a:rPr lang="ru-RU" i="1" dirty="0" smtClean="0"/>
              <a:t> </a:t>
            </a:r>
            <a:r>
              <a:rPr lang="ru-RU" i="1" dirty="0"/>
              <a:t>— </a:t>
            </a:r>
            <a:r>
              <a:rPr lang="ru-RU" dirty="0" smtClean="0"/>
              <a:t>возвращает </a:t>
            </a:r>
            <a:r>
              <a:rPr lang="ru-RU" dirty="0"/>
              <a:t>длину </a:t>
            </a:r>
            <a:r>
              <a:rPr lang="ru-RU" dirty="0" smtClean="0"/>
              <a:t>строки (</a:t>
            </a:r>
            <a:r>
              <a:rPr lang="en-US" dirty="0" smtClean="0"/>
              <a:t> </a:t>
            </a:r>
            <a:r>
              <a:rPr lang="en-US" b="1" dirty="0" err="1" smtClean="0"/>
              <a:t>str.length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b="1" i="1" dirty="0" err="1"/>
              <a:t>char</a:t>
            </a:r>
            <a:r>
              <a:rPr lang="ru-RU" b="1" i="1" dirty="0"/>
              <a:t> </a:t>
            </a:r>
            <a:r>
              <a:rPr lang="ru-RU" b="1" i="1" dirty="0" err="1"/>
              <a:t>charAt</a:t>
            </a:r>
            <a:r>
              <a:rPr lang="ru-RU" b="1" i="1" dirty="0"/>
              <a:t>(</a:t>
            </a:r>
            <a:r>
              <a:rPr lang="ru-RU" b="1" i="1" dirty="0" err="1"/>
              <a:t>int</a:t>
            </a:r>
            <a:r>
              <a:rPr lang="ru-RU" b="1" i="1" dirty="0"/>
              <a:t> </a:t>
            </a:r>
            <a:r>
              <a:rPr lang="ru-RU" b="1" i="1" dirty="0" err="1"/>
              <a:t>index</a:t>
            </a:r>
            <a:r>
              <a:rPr lang="ru-RU" b="1" i="1" dirty="0"/>
              <a:t>)</a:t>
            </a:r>
            <a:r>
              <a:rPr lang="ru-RU" i="1" dirty="0"/>
              <a:t> —</a:t>
            </a:r>
            <a:r>
              <a:rPr lang="ru-RU" dirty="0"/>
              <a:t> возвращает символ, находящийся по указанному индексу в </a:t>
            </a:r>
            <a:r>
              <a:rPr lang="ru-RU" dirty="0" smtClean="0"/>
              <a:t>строке</a:t>
            </a:r>
            <a:r>
              <a:rPr lang="en-US" dirty="0" smtClean="0"/>
              <a:t> ( </a:t>
            </a:r>
            <a:r>
              <a:rPr lang="en-US" b="1" dirty="0" err="1" smtClean="0"/>
              <a:t>str.charAt</a:t>
            </a:r>
            <a:r>
              <a:rPr lang="en-US" b="1" dirty="0" smtClean="0"/>
              <a:t>(2)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b="1" i="1" dirty="0" err="1" smtClean="0"/>
              <a:t>toCharArray</a:t>
            </a:r>
            <a:r>
              <a:rPr lang="en-US" b="1" i="1" dirty="0" smtClean="0"/>
              <a:t> </a:t>
            </a:r>
            <a:r>
              <a:rPr lang="ru-RU" i="1" dirty="0"/>
              <a:t>— </a:t>
            </a:r>
            <a:r>
              <a:rPr lang="ru-RU" dirty="0" smtClean="0"/>
              <a:t>конвертирует </a:t>
            </a:r>
            <a:r>
              <a:rPr lang="ru-RU" dirty="0"/>
              <a:t>строку в </a:t>
            </a:r>
            <a:r>
              <a:rPr lang="ru-RU" dirty="0" smtClean="0"/>
              <a:t>массив символов (</a:t>
            </a:r>
            <a:r>
              <a:rPr lang="en-US" dirty="0"/>
              <a:t> </a:t>
            </a:r>
            <a:r>
              <a:rPr lang="en-US" b="1" dirty="0" err="1" smtClean="0"/>
              <a:t>str.toCharArray</a:t>
            </a:r>
            <a:r>
              <a:rPr lang="en-US" b="1" dirty="0" smtClean="0"/>
              <a:t>()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i="1" dirty="0"/>
              <a:t>String substring(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beginIndex</a:t>
            </a:r>
            <a:r>
              <a:rPr lang="en-US" b="1" i="1" dirty="0"/>
              <a:t>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endIndex</a:t>
            </a:r>
            <a:r>
              <a:rPr lang="en-US" b="1" i="1" dirty="0"/>
              <a:t>) </a:t>
            </a:r>
            <a:r>
              <a:rPr lang="ru-RU" dirty="0"/>
              <a:t>или</a:t>
            </a:r>
            <a:r>
              <a:rPr lang="ru-RU" b="1" i="1" dirty="0"/>
              <a:t> </a:t>
            </a:r>
            <a:r>
              <a:rPr lang="ru-RU" dirty="0"/>
              <a:t> </a:t>
            </a:r>
            <a:r>
              <a:rPr lang="en-US" b="1" i="1" dirty="0"/>
              <a:t>substring(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beginIndex</a:t>
            </a:r>
            <a:r>
              <a:rPr lang="en-US" b="1" i="1" dirty="0"/>
              <a:t>) </a:t>
            </a:r>
            <a:r>
              <a:rPr lang="en-US" dirty="0"/>
              <a:t>— </a:t>
            </a:r>
            <a:r>
              <a:rPr lang="ru-RU" dirty="0"/>
              <a:t>возвращает новую строку, которая является подстрокой используемой </a:t>
            </a:r>
            <a:r>
              <a:rPr lang="ru-RU" dirty="0" smtClean="0"/>
              <a:t>строки</a:t>
            </a:r>
            <a:r>
              <a:rPr lang="en-US" dirty="0" smtClean="0"/>
              <a:t> ( </a:t>
            </a:r>
            <a:r>
              <a:rPr lang="en-US" b="1" dirty="0" err="1" smtClean="0"/>
              <a:t>str.substring</a:t>
            </a:r>
            <a:r>
              <a:rPr lang="en-US" b="1" dirty="0" smtClean="0"/>
              <a:t>(1,10)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b="1" i="1" dirty="0" err="1"/>
              <a:t>String</a:t>
            </a:r>
            <a:r>
              <a:rPr lang="ru-RU" b="1" i="1" dirty="0"/>
              <a:t>[] </a:t>
            </a:r>
            <a:r>
              <a:rPr lang="ru-RU" b="1" i="1" dirty="0" err="1"/>
              <a:t>split</a:t>
            </a:r>
            <a:r>
              <a:rPr lang="ru-RU" b="1" i="1" dirty="0"/>
              <a:t>(</a:t>
            </a:r>
            <a:r>
              <a:rPr lang="ru-RU" b="1" i="1" dirty="0" err="1"/>
              <a:t>String</a:t>
            </a:r>
            <a:r>
              <a:rPr lang="ru-RU" b="1" i="1" dirty="0"/>
              <a:t> </a:t>
            </a:r>
            <a:r>
              <a:rPr lang="ru-RU" b="1" i="1" dirty="0" err="1"/>
              <a:t>regex</a:t>
            </a:r>
            <a:r>
              <a:rPr lang="ru-RU" b="1" i="1" dirty="0" smtClean="0"/>
              <a:t>)</a:t>
            </a:r>
            <a:r>
              <a:rPr lang="ru-RU" i="1" dirty="0"/>
              <a:t> — </a:t>
            </a:r>
            <a:r>
              <a:rPr lang="ru-RU" dirty="0"/>
              <a:t> </a:t>
            </a:r>
            <a:r>
              <a:rPr lang="ru-RU" dirty="0" smtClean="0"/>
              <a:t>разбивает </a:t>
            </a:r>
            <a:r>
              <a:rPr lang="ru-RU" dirty="0"/>
              <a:t>строку на основании заданного регулярного </a:t>
            </a:r>
            <a:r>
              <a:rPr lang="ru-RU" dirty="0" smtClean="0"/>
              <a:t>выражения</a:t>
            </a:r>
            <a:endParaRPr lang="en-US" dirty="0" smtClean="0"/>
          </a:p>
          <a:p>
            <a:pPr marL="0" indent="0">
              <a:buNone/>
            </a:pPr>
            <a:r>
              <a:rPr lang="ru-RU" b="1" i="1" dirty="0" err="1"/>
              <a:t>boolean</a:t>
            </a:r>
            <a:r>
              <a:rPr lang="ru-RU" b="1" i="1" dirty="0"/>
              <a:t> </a:t>
            </a:r>
            <a:r>
              <a:rPr lang="ru-RU" b="1" i="1" dirty="0" err="1"/>
              <a:t>contains</a:t>
            </a:r>
            <a:r>
              <a:rPr lang="ru-RU" b="1" i="1" dirty="0"/>
              <a:t>(</a:t>
            </a:r>
            <a:r>
              <a:rPr lang="ru-RU" b="1" i="1" dirty="0" err="1"/>
              <a:t>CharSequence</a:t>
            </a:r>
            <a:r>
              <a:rPr lang="ru-RU" b="1" i="1" dirty="0"/>
              <a:t> s)</a:t>
            </a:r>
            <a:r>
              <a:rPr lang="ru-RU" dirty="0"/>
              <a:t> — проверяет, содержит ли строка заданную последовательность символов и возвращает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 smtClean="0"/>
              <a:t>false</a:t>
            </a:r>
            <a:endParaRPr lang="en-US" dirty="0" smtClean="0"/>
          </a:p>
          <a:p>
            <a:pPr marL="0" indent="0">
              <a:buNone/>
            </a:pPr>
            <a:r>
              <a:rPr lang="ru-RU" b="1" i="1" dirty="0" err="1"/>
              <a:t>boolean</a:t>
            </a:r>
            <a:r>
              <a:rPr lang="ru-RU" b="1" i="1" dirty="0"/>
              <a:t> </a:t>
            </a:r>
            <a:r>
              <a:rPr lang="ru-RU" b="1" i="1" dirty="0" err="1"/>
              <a:t>endsWith</a:t>
            </a:r>
            <a:r>
              <a:rPr lang="ru-RU" b="1" i="1" dirty="0"/>
              <a:t>(</a:t>
            </a:r>
            <a:r>
              <a:rPr lang="ru-RU" b="1" i="1" dirty="0" err="1"/>
              <a:t>String</a:t>
            </a:r>
            <a:r>
              <a:rPr lang="ru-RU" b="1" i="1" dirty="0"/>
              <a:t> </a:t>
            </a:r>
            <a:r>
              <a:rPr lang="ru-RU" b="1" i="1" dirty="0" err="1"/>
              <a:t>suffix</a:t>
            </a:r>
            <a:r>
              <a:rPr lang="ru-RU" b="1" i="1" dirty="0"/>
              <a:t>)</a:t>
            </a:r>
            <a:r>
              <a:rPr lang="ru-RU" dirty="0"/>
              <a:t> — проверяет завершается ли строка определенными символами и возвращает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методы класса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err="1"/>
              <a:t>boolean</a:t>
            </a:r>
            <a:r>
              <a:rPr lang="en-US" b="1" i="1" dirty="0"/>
              <a:t>  </a:t>
            </a:r>
            <a:r>
              <a:rPr lang="en-US" b="1" i="1" dirty="0" err="1"/>
              <a:t>startsWith</a:t>
            </a:r>
            <a:r>
              <a:rPr lang="en-US" b="1" i="1" dirty="0"/>
              <a:t>(String prefix) </a:t>
            </a:r>
            <a:r>
              <a:rPr lang="ru-RU" dirty="0"/>
              <a:t>или  </a:t>
            </a:r>
            <a:r>
              <a:rPr lang="en-US" b="1" i="1" dirty="0" err="1"/>
              <a:t>startsWith</a:t>
            </a:r>
            <a:r>
              <a:rPr lang="en-US" b="1" i="1" dirty="0"/>
              <a:t>(String prefix,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toffset</a:t>
            </a:r>
            <a:r>
              <a:rPr lang="en-US" b="1" i="1" dirty="0"/>
              <a:t>)</a:t>
            </a:r>
            <a:r>
              <a:rPr lang="en-US" dirty="0"/>
              <a:t> — </a:t>
            </a:r>
            <a:r>
              <a:rPr lang="ru-RU" dirty="0"/>
              <a:t>проверяет, начинается ли строка с определенных </a:t>
            </a:r>
            <a:r>
              <a:rPr lang="ru-RU" dirty="0" smtClean="0"/>
              <a:t>символов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ru-RU" b="1" i="1" dirty="0" err="1" smtClean="0"/>
              <a:t>toLowerCase</a:t>
            </a:r>
            <a:r>
              <a:rPr lang="ru-RU" i="1" dirty="0"/>
              <a:t>()</a:t>
            </a:r>
            <a:r>
              <a:rPr lang="ru-RU" dirty="0"/>
              <a:t> — преобразовать строку в нижний </a:t>
            </a:r>
            <a:r>
              <a:rPr lang="ru-RU" dirty="0" smtClean="0"/>
              <a:t>регистр</a:t>
            </a:r>
            <a:r>
              <a:rPr lang="ru-RU" dirty="0"/>
              <a:t/>
            </a:r>
            <a:br>
              <a:rPr lang="ru-RU" dirty="0"/>
            </a:br>
            <a:r>
              <a:rPr lang="ru-RU" b="1" i="1" dirty="0" err="1"/>
              <a:t>toUpperCase</a:t>
            </a:r>
            <a:r>
              <a:rPr lang="ru-RU" i="1" dirty="0"/>
              <a:t>()</a:t>
            </a:r>
            <a:r>
              <a:rPr lang="ru-RU" dirty="0"/>
              <a:t> — преобразовать строку в верхний </a:t>
            </a:r>
            <a:r>
              <a:rPr lang="ru-RU" dirty="0" smtClean="0"/>
              <a:t>регистр</a:t>
            </a:r>
            <a:r>
              <a:rPr lang="ru-RU" dirty="0"/>
              <a:t/>
            </a:r>
            <a:br>
              <a:rPr lang="ru-RU" dirty="0"/>
            </a:br>
            <a:r>
              <a:rPr lang="ru-RU" b="1" i="1" dirty="0" err="1"/>
              <a:t>trim</a:t>
            </a:r>
            <a:r>
              <a:rPr lang="ru-RU" i="1" dirty="0"/>
              <a:t>() </a:t>
            </a:r>
            <a:r>
              <a:rPr lang="ru-RU" dirty="0"/>
              <a:t>— отсечь на концах строки пустые </a:t>
            </a:r>
            <a:r>
              <a:rPr lang="ru-RU" dirty="0" smtClean="0"/>
              <a:t>символы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ru-RU" b="1" i="1" dirty="0" err="1" smtClean="0"/>
              <a:t>boolean</a:t>
            </a:r>
            <a:r>
              <a:rPr lang="ru-RU" b="1" i="1" dirty="0" smtClean="0"/>
              <a:t> </a:t>
            </a:r>
            <a:r>
              <a:rPr lang="ru-RU" b="1" i="1" dirty="0" err="1"/>
              <a:t>equals</a:t>
            </a:r>
            <a:r>
              <a:rPr lang="ru-RU" b="1" i="1" dirty="0"/>
              <a:t>(</a:t>
            </a:r>
            <a:r>
              <a:rPr lang="ru-RU" b="1" i="1" dirty="0" err="1"/>
              <a:t>Object</a:t>
            </a:r>
            <a:r>
              <a:rPr lang="ru-RU" b="1" i="1" dirty="0"/>
              <a:t> </a:t>
            </a:r>
            <a:r>
              <a:rPr lang="ru-RU" b="1" i="1" dirty="0" err="1"/>
              <a:t>anObject</a:t>
            </a:r>
            <a:r>
              <a:rPr lang="ru-RU" b="1" i="1" dirty="0"/>
              <a:t>)</a:t>
            </a:r>
            <a:r>
              <a:rPr lang="ru-RU" dirty="0"/>
              <a:t> — проверяет идентичность строк.  Возвращает </a:t>
            </a:r>
            <a:r>
              <a:rPr lang="ru-RU" i="1" dirty="0" err="1"/>
              <a:t>true</a:t>
            </a:r>
            <a:r>
              <a:rPr lang="ru-RU" dirty="0"/>
              <a:t> только в том случае, если </a:t>
            </a:r>
            <a:r>
              <a:rPr lang="ru-RU" dirty="0" smtClean="0"/>
              <a:t>в строках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представлена одинаковая последовательность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символов </a:t>
            </a:r>
            <a:r>
              <a:rPr lang="ru-RU" dirty="0"/>
              <a:t>одной </a:t>
            </a:r>
            <a:r>
              <a:rPr lang="ru-RU" dirty="0" err="1"/>
              <a:t>величены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dirty="0" err="1"/>
              <a:t>StringBuilder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510145"/>
            <a:ext cx="891168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Объекты </a:t>
            </a:r>
            <a:r>
              <a:rPr lang="ru-RU" dirty="0" err="1"/>
              <a:t>String</a:t>
            </a:r>
            <a:r>
              <a:rPr lang="ru-RU" dirty="0"/>
              <a:t> являются неизменяемыми, поэтому все операции, которые изменяют строки, фактически приводят к созданию новой строки, что сказывается на производительности приложения. Для решения этой проблемы, </a:t>
            </a:r>
            <a:r>
              <a:rPr lang="ru-RU" dirty="0" smtClean="0"/>
              <a:t>в </a:t>
            </a:r>
            <a:r>
              <a:rPr lang="ru-RU" dirty="0" err="1"/>
              <a:t>Java</a:t>
            </a:r>
            <a:r>
              <a:rPr lang="ru-RU" dirty="0"/>
              <a:t> были добавлены классы </a:t>
            </a:r>
            <a:r>
              <a:rPr lang="ru-RU" dirty="0" err="1"/>
              <a:t>StringBuffer</a:t>
            </a:r>
            <a:r>
              <a:rPr lang="ru-RU" dirty="0"/>
              <a:t> и </a:t>
            </a:r>
            <a:r>
              <a:rPr lang="ru-RU" dirty="0" err="1"/>
              <a:t>StringBuilder</a:t>
            </a:r>
            <a:r>
              <a:rPr lang="ru-RU" dirty="0"/>
              <a:t>. По сути они </a:t>
            </a:r>
            <a:r>
              <a:rPr lang="ru-RU" dirty="0" smtClean="0"/>
              <a:t>напоминают </a:t>
            </a:r>
            <a:r>
              <a:rPr lang="ru-RU" dirty="0"/>
              <a:t>расширяемую строку, которую можно изменять без ущерба для производительности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Эти классы похожи, практически двойники, они имеют одинаковые конструкторы, одни и те же методы, которые одинаково используются. Единственное их различие состоит в том, что класс </a:t>
            </a:r>
            <a:r>
              <a:rPr lang="ru-RU" b="1" dirty="0" err="1"/>
              <a:t>StringBuffer</a:t>
            </a:r>
            <a:r>
              <a:rPr lang="ru-RU" dirty="0"/>
              <a:t> синхронизированный и </a:t>
            </a:r>
            <a:r>
              <a:rPr lang="ru-RU" b="1" dirty="0" err="1"/>
              <a:t>потокобезопасный</a:t>
            </a:r>
            <a:r>
              <a:rPr lang="ru-RU" dirty="0"/>
              <a:t>. То есть класс </a:t>
            </a:r>
            <a:r>
              <a:rPr lang="ru-RU" dirty="0" err="1"/>
              <a:t>StringBuffer</a:t>
            </a:r>
            <a:r>
              <a:rPr lang="ru-RU" dirty="0"/>
              <a:t> удобнее использовать в многопоточных приложениях, где объект данного класса может меняться в различных потоках. Если же речь о многопоточных приложениях не идет, то лучше использовать класс </a:t>
            </a:r>
            <a:r>
              <a:rPr lang="ru-RU" b="1" dirty="0" err="1"/>
              <a:t>StringBuilder</a:t>
            </a:r>
            <a:r>
              <a:rPr lang="ru-RU" dirty="0"/>
              <a:t>, который </a:t>
            </a:r>
            <a:r>
              <a:rPr lang="ru-RU" b="1" dirty="0"/>
              <a:t>не </a:t>
            </a:r>
            <a:r>
              <a:rPr lang="ru-RU" b="1" dirty="0" err="1"/>
              <a:t>потокобезопасный</a:t>
            </a:r>
            <a:r>
              <a:rPr lang="ru-RU" dirty="0"/>
              <a:t>, но при этом работает быстрее, чем </a:t>
            </a:r>
            <a:r>
              <a:rPr lang="ru-RU" dirty="0" err="1"/>
              <a:t>StringBuffer</a:t>
            </a:r>
            <a:r>
              <a:rPr lang="ru-RU" dirty="0"/>
              <a:t> в однопоточных приложениях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76400"/>
            <a:ext cx="8911687" cy="4657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</a:t>
            </a:r>
            <a:r>
              <a:rPr lang="ru-RU" dirty="0"/>
              <a:t>определяет четыре конструктора: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err="1" smtClean="0"/>
              <a:t>StringBuffer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StringBuffer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capacity)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StringBuffer</a:t>
            </a:r>
            <a:r>
              <a:rPr lang="en-US" b="1" dirty="0" smtClean="0"/>
              <a:t>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StringBuffer</a:t>
            </a:r>
            <a:r>
              <a:rPr lang="en-US" b="1" dirty="0" smtClean="0"/>
              <a:t>(</a:t>
            </a:r>
            <a:r>
              <a:rPr lang="en-US" b="1" dirty="0" err="1" smtClean="0"/>
              <a:t>CharSequence</a:t>
            </a:r>
            <a:r>
              <a:rPr lang="en-US" b="1" dirty="0" smtClean="0"/>
              <a:t> </a:t>
            </a:r>
            <a:r>
              <a:rPr lang="en-US" b="1" dirty="0"/>
              <a:t>chars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При всех операциях со строками </a:t>
            </a:r>
            <a:r>
              <a:rPr lang="ru-RU" dirty="0" err="1"/>
              <a:t>StringBuffer</a:t>
            </a:r>
            <a:r>
              <a:rPr lang="ru-RU" dirty="0"/>
              <a:t> / </a:t>
            </a:r>
            <a:r>
              <a:rPr lang="ru-RU" dirty="0" err="1"/>
              <a:t>StringBuilder</a:t>
            </a:r>
            <a:r>
              <a:rPr lang="ru-RU" dirty="0"/>
              <a:t> перераспределяет выделенную </a:t>
            </a:r>
            <a:r>
              <a:rPr lang="ru-RU" dirty="0" smtClean="0"/>
              <a:t>память</a:t>
            </a:r>
            <a:r>
              <a:rPr lang="ru-RU" dirty="0"/>
              <a:t> </a:t>
            </a:r>
            <a:r>
              <a:rPr lang="ru-RU" dirty="0" smtClean="0"/>
              <a:t>и заранее </a:t>
            </a:r>
            <a:r>
              <a:rPr lang="ru-RU" dirty="0"/>
              <a:t>резервирует некоторую область </a:t>
            </a:r>
            <a:r>
              <a:rPr lang="ru-RU" dirty="0" smtClean="0"/>
              <a:t>памяти. </a:t>
            </a:r>
            <a:r>
              <a:rPr lang="ru-RU" dirty="0"/>
              <a:t>Конструктор без параметров резервирует в памяти место для 16 символов. Если мы хотим, чтобы количество символов было иным, то мы можем применить второй конструктор, который в качестве параметра принимает количество символов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Третий и четвертый конструкторы обоих классов принимают строку и набор символов, при этом резервируя память для дополнительных 16 </a:t>
            </a:r>
            <a:r>
              <a:rPr lang="ru-RU" dirty="0" smtClean="0"/>
              <a:t>символов.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62" y="3505149"/>
            <a:ext cx="3242015" cy="32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539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Работа со строками в Java</vt:lpstr>
      <vt:lpstr>Понятие строки</vt:lpstr>
      <vt:lpstr>Создание строк</vt:lpstr>
      <vt:lpstr>Конкатенация или слияние строк</vt:lpstr>
      <vt:lpstr>Конкатенация или слияние строк </vt:lpstr>
      <vt:lpstr>Основные методы класса String</vt:lpstr>
      <vt:lpstr>Основные методы класса String</vt:lpstr>
      <vt:lpstr>StringBuffer и StringBuilder</vt:lpstr>
      <vt:lpstr>Создание</vt:lpstr>
      <vt:lpstr>Создание</vt:lpstr>
      <vt:lpstr>Получение строки</vt:lpstr>
      <vt:lpstr>Основные методы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строками в Java</dc:title>
  <dc:creator>Пользователь Windows</dc:creator>
  <cp:lastModifiedBy>Пользователь Windows</cp:lastModifiedBy>
  <cp:revision>8</cp:revision>
  <dcterms:created xsi:type="dcterms:W3CDTF">2018-02-21T04:47:32Z</dcterms:created>
  <dcterms:modified xsi:type="dcterms:W3CDTF">2018-02-21T06:34:11Z</dcterms:modified>
</cp:coreProperties>
</file>