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4"/>
  </p:sldMasterIdLst>
  <p:notesMasterIdLst>
    <p:notesMasterId r:id="rId15"/>
  </p:notesMasterIdLst>
  <p:handoutMasterIdLst>
    <p:handoutMasterId r:id="rId16"/>
  </p:handoutMasterIdLst>
  <p:sldIdLst>
    <p:sldId id="265" r:id="rId5"/>
    <p:sldId id="270" r:id="rId6"/>
    <p:sldId id="267" r:id="rId7"/>
    <p:sldId id="268" r:id="rId8"/>
    <p:sldId id="269" r:id="rId9"/>
    <p:sldId id="273" r:id="rId10"/>
    <p:sldId id="271" r:id="rId11"/>
    <p:sldId id="274" r:id="rId12"/>
    <p:sldId id="272" r:id="rId13"/>
    <p:sldId id="275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6" autoAdjust="0"/>
    <p:restoredTop sz="94629" autoAdjust="0"/>
  </p:normalViewPr>
  <p:slideViewPr>
    <p:cSldViewPr showGuides="1">
      <p:cViewPr varScale="1">
        <p:scale>
          <a:sx n="73" d="100"/>
          <a:sy n="73" d="100"/>
        </p:scale>
        <p:origin x="432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3/29/2017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3/29/2017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5958" y="-4763"/>
            <a:ext cx="5013606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7638" y="1380069"/>
            <a:ext cx="8572389" cy="2616199"/>
          </a:xfrm>
        </p:spPr>
        <p:txBody>
          <a:bodyPr anchor="b">
            <a:normAutofit/>
          </a:bodyPr>
          <a:lstStyle>
            <a:lvl1pPr algn="r">
              <a:defRPr sz="599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202" y="3996267"/>
            <a:ext cx="698582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1023" y="5883276"/>
            <a:ext cx="432291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8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4732865"/>
            <a:ext cx="10016102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5391" y="932112"/>
            <a:ext cx="822380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5" y="5299603"/>
            <a:ext cx="10016102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6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0"/>
            <a:ext cx="10016102" cy="3048000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6" y="4343400"/>
            <a:ext cx="10016104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54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177" y="3428999"/>
            <a:ext cx="853059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7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7" y="3308581"/>
            <a:ext cx="10016100" cy="1468800"/>
          </a:xfrm>
        </p:spPr>
        <p:txBody>
          <a:bodyPr anchor="b">
            <a:normAutofit/>
          </a:bodyPr>
          <a:lstStyle>
            <a:lvl1pPr algn="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7381"/>
            <a:ext cx="100161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26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886200"/>
            <a:ext cx="1001610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3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5200"/>
            <a:ext cx="1001610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23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1"/>
            <a:ext cx="10016103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505200"/>
            <a:ext cx="10016104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4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57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2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0121" y="685800"/>
            <a:ext cx="1769908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3925" y="685800"/>
            <a:ext cx="8017654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3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9005" y="5867132"/>
            <a:ext cx="551023" cy="365125"/>
          </a:xfrm>
        </p:spPr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6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610" y="2666999"/>
            <a:ext cx="8928421" cy="2110382"/>
          </a:xfrm>
        </p:spPr>
        <p:txBody>
          <a:bodyPr anchor="b"/>
          <a:lstStyle>
            <a:lvl1pPr algn="r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608" y="4777381"/>
            <a:ext cx="892842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9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926" y="2667000"/>
            <a:ext cx="4893780" cy="3124201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246" y="2667000"/>
            <a:ext cx="4893781" cy="31242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3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18" y="2658533"/>
            <a:ext cx="4605988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3925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8696" y="2667000"/>
            <a:ext cx="4621333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46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2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2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9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1600200"/>
            <a:ext cx="354819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663" y="685800"/>
            <a:ext cx="6239365" cy="5105401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6" y="2971800"/>
            <a:ext cx="3548197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38" y="1752599"/>
            <a:ext cx="5424745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2704" y="914400"/>
            <a:ext cx="3280120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38" y="3124199"/>
            <a:ext cx="54247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9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773" y="1"/>
            <a:ext cx="2436178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4" y="2667000"/>
            <a:ext cx="1001610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0122" y="5883276"/>
            <a:ext cx="1142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F41C87-7AD9-4845-A077-840E4A0F3F06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610" y="5883276"/>
            <a:ext cx="7082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005" y="5883276"/>
            <a:ext cx="551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8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063" rtl="0" eaLnBrk="1" latinLnBrk="0" hangingPunct="1">
        <a:spcBef>
          <a:spcPct val="0"/>
        </a:spcBef>
        <a:buNone/>
        <a:defRPr sz="399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3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Fighting Games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By: Jay Bishop, Jordan Cooper</a:t>
            </a:r>
            <a:r>
              <a:rPr lang="it-IT"/>
              <a:t>, Brant Chad </a:t>
            </a:r>
            <a:r>
              <a:rPr lang="it-IT" dirty="0"/>
              <a:t>Dolling, and </a:t>
            </a:r>
            <a:r>
              <a:rPr lang="it-IT"/>
              <a:t>Kegan McIlwaine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(Jordan)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 against Melee bots</a:t>
            </a:r>
          </a:p>
          <a:p>
            <a:pPr lvl="1"/>
            <a:r>
              <a:rPr lang="en-US" dirty="0" smtClean="0"/>
              <a:t>CPU bots can be too easy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7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Smash Brothers Melee (SSBM) (Brant)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Fighting game for the Nintendo </a:t>
            </a:r>
            <a:r>
              <a:rPr lang="en-US" dirty="0" err="1"/>
              <a:t>Gamecube</a:t>
            </a:r>
            <a:endParaRPr lang="en-US" dirty="0"/>
          </a:p>
          <a:p>
            <a:r>
              <a:rPr lang="en-US" dirty="0"/>
              <a:t>Players try to eliminate each other by knocking                                                    opponents off the stage</a:t>
            </a:r>
          </a:p>
          <a:p>
            <a:r>
              <a:rPr lang="en-US" dirty="0"/>
              <a:t>Damage to players is measured in a percentage                                                                          that increases as damage is sustained</a:t>
            </a:r>
          </a:p>
          <a:p>
            <a:r>
              <a:rPr lang="en-US" dirty="0"/>
              <a:t>The higher a player’s percentage, the further an                                                             attack against them will propel them</a:t>
            </a:r>
          </a:p>
        </p:txBody>
      </p:sp>
      <p:pic>
        <p:nvPicPr>
          <p:cNvPr id="1026" name="Picture 2" descr="300px-SSBM_MP_Debug_no_life_icons.png (300×22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453" y="2438400"/>
            <a:ext cx="4267198" cy="320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51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(Brant)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Players of this game need to train to improve their skills</a:t>
            </a:r>
          </a:p>
          <a:p>
            <a:r>
              <a:rPr lang="en-US" dirty="0"/>
              <a:t>It is difficult to find a good training partner</a:t>
            </a:r>
          </a:p>
          <a:p>
            <a:r>
              <a:rPr lang="en-US" dirty="0"/>
              <a:t>Playing against the built in bots does not adequately prepare an individual for play against other humans</a:t>
            </a:r>
          </a:p>
          <a:p>
            <a:pPr lvl="1"/>
            <a:r>
              <a:rPr lang="en-US" dirty="0"/>
              <a:t>The built in AI does not use any highly technical moves</a:t>
            </a:r>
          </a:p>
          <a:p>
            <a:pPr lvl="1"/>
            <a:r>
              <a:rPr lang="en-US" dirty="0"/>
              <a:t>The built in AI acts in a very predictable manner</a:t>
            </a:r>
          </a:p>
          <a:p>
            <a:pPr lvl="1"/>
            <a:r>
              <a:rPr lang="en-US" dirty="0"/>
              <a:t>The built in AI does not improve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1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the players a better AI to train against</a:t>
            </a:r>
          </a:p>
          <a:p>
            <a:r>
              <a:rPr lang="en-US" dirty="0"/>
              <a:t>Implement a reinforcement learning algorithm that will learn to play better than the players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7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Advantage Actor-Critic (A3C)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A3C is a reinforcement learning algorithm</a:t>
            </a:r>
          </a:p>
          <a:p>
            <a:r>
              <a:rPr lang="en-US" dirty="0"/>
              <a:t>There is one global neural network</a:t>
            </a:r>
          </a:p>
          <a:p>
            <a:r>
              <a:rPr lang="en-US" dirty="0"/>
              <a:t>Each character controlled by our program has a local neural network</a:t>
            </a:r>
          </a:p>
          <a:p>
            <a:r>
              <a:rPr lang="en-US" dirty="0"/>
              <a:t>Before training, the global network is copied to all </a:t>
            </a:r>
            <a:r>
              <a:rPr lang="en-US"/>
              <a:t>local networks</a:t>
            </a:r>
            <a:endParaRPr lang="en-US" dirty="0"/>
          </a:p>
          <a:p>
            <a:r>
              <a:rPr lang="en-US" dirty="0"/>
              <a:t>When updates are calculated for a character’s network, the updates are applied to the global network</a:t>
            </a:r>
          </a:p>
          <a:p>
            <a:r>
              <a:rPr lang="en-US" dirty="0"/>
              <a:t>The global network is then copied to the local network and training continues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Partially Observable through the game’s RAM</a:t>
            </a:r>
          </a:p>
          <a:p>
            <a:r>
              <a:rPr lang="en-US" dirty="0"/>
              <a:t>Deterministic not Stochastic</a:t>
            </a:r>
          </a:p>
          <a:p>
            <a:r>
              <a:rPr lang="en-US" dirty="0"/>
              <a:t>Multiple Agents</a:t>
            </a:r>
          </a:p>
          <a:p>
            <a:r>
              <a:rPr lang="en-US" dirty="0"/>
              <a:t>Sequential not Episodic</a:t>
            </a:r>
          </a:p>
          <a:p>
            <a:r>
              <a:rPr lang="en-US" dirty="0"/>
              <a:t>Dynamic not Static</a:t>
            </a:r>
          </a:p>
          <a:p>
            <a:r>
              <a:rPr lang="en-US" dirty="0"/>
              <a:t>Unknown physics</a:t>
            </a:r>
          </a:p>
          <a:p>
            <a:r>
              <a:rPr lang="en-US" dirty="0"/>
              <a:t>Discrete not continuous</a:t>
            </a:r>
          </a:p>
        </p:txBody>
      </p:sp>
    </p:spTree>
    <p:extLst>
      <p:ext uri="{BB962C8B-B14F-4D97-AF65-F5344CB8AC3E}">
        <p14:creationId xmlns:p14="http://schemas.microsoft.com/office/powerpoint/2010/main" val="128309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let the bot know how it is doing</a:t>
            </a:r>
          </a:p>
          <a:p>
            <a:r>
              <a:rPr lang="en-US" dirty="0"/>
              <a:t>Bot awarded a point for each time an opponent dies; Loses a point for dying</a:t>
            </a:r>
          </a:p>
          <a:p>
            <a:r>
              <a:rPr lang="en-US" dirty="0"/>
              <a:t>Bot is awarded 0.01 points for each percent of damage inflicted on opponents and loses 0.01 for each percent of damage it takes</a:t>
            </a:r>
          </a:p>
          <a:p>
            <a:r>
              <a:rPr lang="en-US" dirty="0"/>
              <a:t>Bot also loses points at a reduced rate (20%) for their allies dying or sustaining damage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3924" y="2362200"/>
            <a:ext cx="10016104" cy="34290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Area in which the most problems we had arose</a:t>
            </a:r>
          </a:p>
          <a:p>
            <a:pPr lvl="1"/>
            <a:r>
              <a:rPr lang="en-US" dirty="0"/>
              <a:t>Difficult to debug</a:t>
            </a:r>
          </a:p>
          <a:p>
            <a:pPr lvl="1"/>
            <a:r>
              <a:rPr lang="en-US" dirty="0"/>
              <a:t>Had to reset our training on multiple occasions</a:t>
            </a:r>
          </a:p>
          <a:p>
            <a:pPr lvl="1"/>
            <a:r>
              <a:rPr lang="en-US" dirty="0"/>
              <a:t>Can lead to overfitting if done incorrectly</a:t>
            </a:r>
          </a:p>
          <a:p>
            <a:r>
              <a:rPr lang="en-US" dirty="0"/>
              <a:t>Began training our bot against a single in-game level 5 opponent</a:t>
            </a:r>
          </a:p>
          <a:p>
            <a:r>
              <a:rPr lang="en-US" dirty="0"/>
              <a:t>Ended up using A3C’s shared network to speed up training by having two teams of two bots training with each other constantly.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7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PyQT</a:t>
            </a:r>
            <a:r>
              <a:rPr lang="en-US" dirty="0"/>
              <a:t> – GUI (Jordan)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1527</TotalTime>
  <Words>416</Words>
  <Application>Microsoft Office PowerPoint</Application>
  <PresentationFormat>Custom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Machine Learning in Fighting Games</vt:lpstr>
      <vt:lpstr>Super Smash Brothers Melee (SSBM) (Brant)</vt:lpstr>
      <vt:lpstr>Problem (Brant)</vt:lpstr>
      <vt:lpstr>Our Solution</vt:lpstr>
      <vt:lpstr>Asynchronous Advantage Actor-Critic (A3C)</vt:lpstr>
      <vt:lpstr>Environment</vt:lpstr>
      <vt:lpstr>Reward System</vt:lpstr>
      <vt:lpstr>Training</vt:lpstr>
      <vt:lpstr>PyQT – GUI (Jordan)</vt:lpstr>
      <vt:lpstr>Applications (Jordan)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Jay Bishop</dc:creator>
  <cp:lastModifiedBy>Jordan</cp:lastModifiedBy>
  <cp:revision>40</cp:revision>
  <dcterms:created xsi:type="dcterms:W3CDTF">2017-03-10T06:56:23Z</dcterms:created>
  <dcterms:modified xsi:type="dcterms:W3CDTF">2017-03-29T22:01:17Z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