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71" r:id="rId4"/>
    <p:sldId id="272" r:id="rId5"/>
    <p:sldId id="273" r:id="rId6"/>
    <p:sldId id="256" r:id="rId7"/>
    <p:sldId id="258" r:id="rId8"/>
    <p:sldId id="259" r:id="rId9"/>
    <p:sldId id="274" r:id="rId10"/>
    <p:sldId id="260" r:id="rId11"/>
    <p:sldId id="275" r:id="rId12"/>
    <p:sldId id="276" r:id="rId13"/>
    <p:sldId id="277" r:id="rId14"/>
    <p:sldId id="278"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0" d="100"/>
          <a:sy n="70" d="100"/>
        </p:scale>
        <p:origin x="3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AE76A-8187-C30B-38FE-C63FFEEB113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Azubi Sales Dashoboard</a:t>
            </a:r>
          </a:p>
        </p:txBody>
      </p:sp>
      <p:pic>
        <p:nvPicPr>
          <p:cNvPr id="4" name="Content Placeholder 3" descr="A group of people standing around a white board&#10;&#10;Description automatically generated">
            <a:extLst>
              <a:ext uri="{FF2B5EF4-FFF2-40B4-BE49-F238E27FC236}">
                <a16:creationId xmlns:a16="http://schemas.microsoft.com/office/drawing/2014/main" id="{677228B3-4E54-73C8-74D9-4E999408C2AF}"/>
              </a:ext>
            </a:extLst>
          </p:cNvPr>
          <p:cNvPicPr>
            <a:picLocks noGrp="1" noChangeAspect="1"/>
          </p:cNvPicPr>
          <p:nvPr>
            <p:ph idx="1"/>
          </p:nvPr>
        </p:nvPicPr>
        <p:blipFill>
          <a:blip r:embed="rId2"/>
          <a:stretch>
            <a:fillRect/>
          </a:stretch>
        </p:blipFill>
        <p:spPr>
          <a:xfrm>
            <a:off x="5383296" y="643466"/>
            <a:ext cx="5568739" cy="5568739"/>
          </a:xfrm>
          <a:prstGeom prst="rect">
            <a:avLst/>
          </a:prstGeom>
        </p:spPr>
      </p:pic>
    </p:spTree>
    <p:extLst>
      <p:ext uri="{BB962C8B-B14F-4D97-AF65-F5344CB8AC3E}">
        <p14:creationId xmlns:p14="http://schemas.microsoft.com/office/powerpoint/2010/main" val="156068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2DEF4-2699-CC08-83A1-263280E3B65C}"/>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Client Background and Objectives</a:t>
            </a:r>
            <a:endParaRPr lang="en-US" sz="4000">
              <a:solidFill>
                <a:srgbClr val="FFFFFF"/>
              </a:solidFill>
              <a:ea typeface="Calibri Light"/>
              <a:cs typeface="Calibri Light"/>
            </a:endParaRPr>
          </a:p>
          <a:p>
            <a:pPr algn="r"/>
            <a:endParaRPr lang="en-US" sz="4000" b="1">
              <a:solidFill>
                <a:srgbClr val="FFFFFF"/>
              </a:solidFill>
              <a:ea typeface="Calibri Light"/>
              <a:cs typeface="Calibri Light"/>
            </a:endParaRPr>
          </a:p>
          <a:p>
            <a:pPr algn="r"/>
            <a:endParaRPr lang="en-US" sz="40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44C363ED-8CEF-6F77-3C11-0C1A1B55307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latin typeface="Calibri Light"/>
                <a:ea typeface="Calibri Light"/>
                <a:cs typeface="Calibri Light"/>
              </a:rPr>
              <a:t>Client Background:</a:t>
            </a:r>
          </a:p>
          <a:p>
            <a:r>
              <a:rPr lang="en-US" sz="2000">
                <a:ea typeface="+mn-lt"/>
                <a:cs typeface="+mn-lt"/>
              </a:rPr>
              <a:t>Our client, a dynamic entity in the business landscape, has amassed a wealth of transactional data spanning the entire year of 2019. Despite the abundance of this data, the client faces the challenge of untapping its full potential to drive informed decision-making. The organization has recognized the need for a strategic approach to data analysis and has enlisted our expertise to unlock the insights embedded within their datasets.</a:t>
            </a:r>
            <a:endParaRPr lang="en-US" sz="2000" b="1">
              <a:latin typeface="Calibri Light"/>
              <a:ea typeface="Calibri Light"/>
              <a:cs typeface="Calibri Light"/>
            </a:endParaRPr>
          </a:p>
        </p:txBody>
      </p:sp>
    </p:spTree>
    <p:extLst>
      <p:ext uri="{BB962C8B-B14F-4D97-AF65-F5344CB8AC3E}">
        <p14:creationId xmlns:p14="http://schemas.microsoft.com/office/powerpoint/2010/main" val="190559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0B97F-B3C7-C84A-3D3A-C9507787D802}"/>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Expected Outcomes:</a:t>
            </a:r>
            <a:endParaRPr lang="en-US" sz="4000" dirty="0">
              <a:solidFill>
                <a:srgbClr val="FFFFFF"/>
              </a:solidFill>
            </a:endParaRPr>
          </a:p>
          <a:p>
            <a:pPr algn="r"/>
            <a:endParaRPr lang="en-US" sz="40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DA4EB60F-AEF6-D81A-C0D2-F76184BD2889}"/>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The client aspires to receive a comprehensive report that not only answers their specific questions but also provides additional insights to drive actionable strategies. By the end of this project, the client envisions having a robust business intelligence solution that empowers them to make data-driven decisions, capitalize on opportunities, and optimize their operations for sustained growth.</a:t>
            </a:r>
            <a:endParaRPr lang="en-US" sz="2000" dirty="0"/>
          </a:p>
        </p:txBody>
      </p:sp>
    </p:spTree>
    <p:extLst>
      <p:ext uri="{BB962C8B-B14F-4D97-AF65-F5344CB8AC3E}">
        <p14:creationId xmlns:p14="http://schemas.microsoft.com/office/powerpoint/2010/main" val="67576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A768D-0B27-B665-A599-6F4BDD9640F9}"/>
              </a:ext>
            </a:extLst>
          </p:cNvPr>
          <p:cNvSpPr>
            <a:spLocks noGrp="1"/>
          </p:cNvSpPr>
          <p:nvPr>
            <p:ph type="title"/>
          </p:nvPr>
        </p:nvSpPr>
        <p:spPr>
          <a:xfrm>
            <a:off x="5297762" y="329184"/>
            <a:ext cx="6251110" cy="1783080"/>
          </a:xfrm>
        </p:spPr>
        <p:txBody>
          <a:bodyPr anchor="b">
            <a:normAutofit/>
          </a:bodyPr>
          <a:lstStyle/>
          <a:p>
            <a:r>
              <a:rPr lang="en-US" sz="5400" b="1" dirty="0"/>
              <a:t>Scope:</a:t>
            </a:r>
            <a:endParaRPr lang="en-US" sz="5400" dirty="0"/>
          </a:p>
          <a:p>
            <a:endParaRPr lang="en-US" sz="5400">
              <a:ea typeface="Calibri Light"/>
              <a:cs typeface="Calibri Light"/>
            </a:endParaRPr>
          </a:p>
        </p:txBody>
      </p:sp>
      <p:pic>
        <p:nvPicPr>
          <p:cNvPr id="5" name="Picture 4" descr="Rolls of blueprints">
            <a:extLst>
              <a:ext uri="{FF2B5EF4-FFF2-40B4-BE49-F238E27FC236}">
                <a16:creationId xmlns:a16="http://schemas.microsoft.com/office/drawing/2014/main" id="{0D49FBA1-04B8-227B-432C-E918F7A2F2F5}"/>
              </a:ext>
            </a:extLst>
          </p:cNvPr>
          <p:cNvPicPr>
            <a:picLocks noChangeAspect="1"/>
          </p:cNvPicPr>
          <p:nvPr/>
        </p:nvPicPr>
        <p:blipFill rotWithShape="1">
          <a:blip r:embed="rId2"/>
          <a:srcRect l="54739" r="-3"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4FF197-4EDA-1570-F59D-E086C0D8D8E3}"/>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sz="2200">
                <a:ea typeface="+mn-lt"/>
                <a:cs typeface="+mn-lt"/>
              </a:rPr>
              <a:t>The project will encompass the comprehensive analysis of transactional data collected during the entire year of 2019. To provide a clear framework for our efforts, we have identified the following key components within the project scope:</a:t>
            </a:r>
            <a:endParaRPr lang="en-US" sz="2200"/>
          </a:p>
        </p:txBody>
      </p:sp>
    </p:spTree>
    <p:extLst>
      <p:ext uri="{BB962C8B-B14F-4D97-AF65-F5344CB8AC3E}">
        <p14:creationId xmlns:p14="http://schemas.microsoft.com/office/powerpoint/2010/main" val="424790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5FD015-BBFF-A82C-64D7-68FE08A1504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Cntd....</a:t>
            </a:r>
            <a:endParaRPr lang="en-US" sz="4000">
              <a:solidFill>
                <a:srgbClr val="FFFFFF"/>
              </a:solidFill>
            </a:endParaRPr>
          </a:p>
        </p:txBody>
      </p:sp>
      <p:sp>
        <p:nvSpPr>
          <p:cNvPr id="3" name="Content Placeholder 2">
            <a:extLst>
              <a:ext uri="{FF2B5EF4-FFF2-40B4-BE49-F238E27FC236}">
                <a16:creationId xmlns:a16="http://schemas.microsoft.com/office/drawing/2014/main" id="{3E9C9756-B9AA-DA67-F734-C34F571AE9BD}"/>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Data Integration:</a:t>
            </a:r>
            <a:endParaRPr lang="en-US" sz="2000">
              <a:ea typeface="Calibri" panose="020F0502020204030204"/>
              <a:cs typeface="Calibri" panose="020F0502020204030204"/>
            </a:endParaRPr>
          </a:p>
          <a:p>
            <a:pPr lvl="1"/>
            <a:r>
              <a:rPr lang="en-US" sz="2000" dirty="0">
                <a:ea typeface="+mn-lt"/>
                <a:cs typeface="+mn-lt"/>
              </a:rPr>
              <a:t>Collect and integrate transactional data from both the initial six months, stored in Excel files, and the subsequent six months, located in a remote database.</a:t>
            </a:r>
            <a:endParaRPr lang="en-US" sz="2000" dirty="0"/>
          </a:p>
          <a:p>
            <a:r>
              <a:rPr lang="en-US" sz="2000" b="1" dirty="0">
                <a:ea typeface="+mn-lt"/>
                <a:cs typeface="+mn-lt"/>
              </a:rPr>
              <a:t>Data Cleaning and Transformation:</a:t>
            </a:r>
            <a:endParaRPr lang="en-US" sz="2000" dirty="0"/>
          </a:p>
          <a:p>
            <a:pPr lvl="1"/>
            <a:r>
              <a:rPr lang="en-US" sz="2000">
                <a:ea typeface="+mn-lt"/>
                <a:cs typeface="+mn-lt"/>
              </a:rPr>
              <a:t>Ensure data integrity by addressing any inconsistencies, missing values, or duplicates.</a:t>
            </a:r>
            <a:endParaRPr lang="en-US" sz="2000"/>
          </a:p>
          <a:p>
            <a:pPr lvl="1"/>
            <a:r>
              <a:rPr lang="en-US" sz="2000">
                <a:ea typeface="+mn-lt"/>
                <a:cs typeface="+mn-lt"/>
              </a:rPr>
              <a:t>Label products based on unit prices as high-level or basic as per the defined criteria.</a:t>
            </a:r>
            <a:endParaRPr lang="en-US" sz="2000"/>
          </a:p>
          <a:p>
            <a:r>
              <a:rPr lang="en-US" sz="2000" b="1">
                <a:ea typeface="+mn-lt"/>
                <a:cs typeface="+mn-lt"/>
              </a:rPr>
              <a:t>Power BI Dashboard Development:</a:t>
            </a:r>
            <a:endParaRPr lang="en-US" sz="2000"/>
          </a:p>
          <a:p>
            <a:pPr lvl="1"/>
            <a:r>
              <a:rPr lang="en-US" sz="2000">
                <a:ea typeface="+mn-lt"/>
                <a:cs typeface="+mn-lt"/>
              </a:rPr>
              <a:t>Create a dynamic and interactive Power BI dashboard to visualize key insights derived from the data.</a:t>
            </a:r>
            <a:endParaRPr lang="en-US" sz="2000"/>
          </a:p>
          <a:p>
            <a:endParaRPr lang="en-US" sz="2000">
              <a:ea typeface="Calibri"/>
              <a:cs typeface="Calibri"/>
            </a:endParaRPr>
          </a:p>
        </p:txBody>
      </p:sp>
    </p:spTree>
    <p:extLst>
      <p:ext uri="{BB962C8B-B14F-4D97-AF65-F5344CB8AC3E}">
        <p14:creationId xmlns:p14="http://schemas.microsoft.com/office/powerpoint/2010/main" val="308065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D9238-F4F8-B165-68BC-7D62CB9421F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Cntd....</a:t>
            </a:r>
            <a:endParaRPr lang="en-US" sz="4000">
              <a:solidFill>
                <a:srgbClr val="FFFFFF"/>
              </a:solidFill>
            </a:endParaRPr>
          </a:p>
        </p:txBody>
      </p:sp>
      <p:sp>
        <p:nvSpPr>
          <p:cNvPr id="3" name="Content Placeholder 2">
            <a:extLst>
              <a:ext uri="{FF2B5EF4-FFF2-40B4-BE49-F238E27FC236}">
                <a16:creationId xmlns:a16="http://schemas.microsoft.com/office/drawing/2014/main" id="{CB1A8895-0A76-A761-FE1B-E3515D710C48}"/>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Answering Client Questions:</a:t>
            </a:r>
            <a:endParaRPr lang="en-US" sz="2000">
              <a:ea typeface="Calibri" panose="020F0502020204030204"/>
              <a:cs typeface="Calibri" panose="020F0502020204030204"/>
            </a:endParaRPr>
          </a:p>
          <a:p>
            <a:pPr lvl="1"/>
            <a:r>
              <a:rPr lang="en-US" sz="2000">
                <a:ea typeface="+mn-lt"/>
                <a:cs typeface="+mn-lt"/>
              </a:rPr>
              <a:t>Address the client's specific questions, including total revenue, seasonality identification, best and worst-selling products, sales comparisons, geographic distribution, and product categories analysis.</a:t>
            </a:r>
            <a:endParaRPr lang="en-US" sz="2000"/>
          </a:p>
          <a:p>
            <a:r>
              <a:rPr lang="en-US" sz="2000" b="1">
                <a:ea typeface="+mn-lt"/>
                <a:cs typeface="+mn-lt"/>
              </a:rPr>
              <a:t>Additional Insights:</a:t>
            </a:r>
            <a:endParaRPr lang="en-US" sz="2000"/>
          </a:p>
          <a:p>
            <a:pPr lvl="1"/>
            <a:r>
              <a:rPr lang="en-US" sz="2000">
                <a:ea typeface="+mn-lt"/>
                <a:cs typeface="+mn-lt"/>
              </a:rPr>
              <a:t>Uncover and present additional insights from the data, offering valuable perspectives beyond the client's specific queries.</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38264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301DD-6BAA-06F7-0B87-83B39981E5DF}"/>
              </a:ext>
            </a:extLst>
          </p:cNvPr>
          <p:cNvSpPr>
            <a:spLocks noGrp="1"/>
          </p:cNvSpPr>
          <p:nvPr>
            <p:ph type="title"/>
          </p:nvPr>
        </p:nvSpPr>
        <p:spPr>
          <a:xfrm>
            <a:off x="4572001" y="601744"/>
            <a:ext cx="6781800" cy="1338696"/>
          </a:xfrm>
        </p:spPr>
        <p:txBody>
          <a:bodyPr>
            <a:normAutofit/>
          </a:bodyPr>
          <a:lstStyle/>
          <a:p>
            <a:r>
              <a:rPr lang="en-US" b="1" dirty="0"/>
              <a:t>Project Plan and Timeline</a:t>
            </a:r>
            <a:endParaRPr lang="en-US" dirty="0"/>
          </a:p>
          <a:p>
            <a:endParaRPr lang="en-US" dirty="0">
              <a:ea typeface="Calibri Light"/>
              <a:cs typeface="Calibri Light"/>
            </a:endParaRPr>
          </a:p>
        </p:txBody>
      </p:sp>
      <p:pic>
        <p:nvPicPr>
          <p:cNvPr id="5" name="Picture 4" descr="Financial graphs on a dark display">
            <a:extLst>
              <a:ext uri="{FF2B5EF4-FFF2-40B4-BE49-F238E27FC236}">
                <a16:creationId xmlns:a16="http://schemas.microsoft.com/office/drawing/2014/main" id="{8DCD3FB4-96DB-8E28-32E9-1416118F85A0}"/>
              </a:ext>
            </a:extLst>
          </p:cNvPr>
          <p:cNvPicPr>
            <a:picLocks noChangeAspect="1"/>
          </p:cNvPicPr>
          <p:nvPr/>
        </p:nvPicPr>
        <p:blipFill rotWithShape="1">
          <a:blip r:embed="rId2"/>
          <a:srcRect l="30185" r="35598" b="4"/>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F04C4B64-C438-50D9-EF4A-C7EA06814B55}"/>
              </a:ext>
            </a:extLst>
          </p:cNvPr>
          <p:cNvSpPr>
            <a:spLocks noGrp="1"/>
          </p:cNvSpPr>
          <p:nvPr>
            <p:ph idx="1"/>
          </p:nvPr>
        </p:nvSpPr>
        <p:spPr>
          <a:xfrm>
            <a:off x="4572001" y="2201958"/>
            <a:ext cx="6781800" cy="3900730"/>
          </a:xfrm>
        </p:spPr>
        <p:txBody>
          <a:bodyPr vert="horz" lIns="91440" tIns="45720" rIns="91440" bIns="45720" rtlCol="0" anchor="t">
            <a:normAutofit/>
          </a:bodyPr>
          <a:lstStyle/>
          <a:p>
            <a:r>
              <a:rPr lang="en-US" sz="2000">
                <a:ea typeface="Calibri"/>
                <a:cs typeface="Calibri"/>
              </a:rPr>
              <a:t>The project was executed within a period of two weeks. We divided the project to four phases, i.e </a:t>
            </a:r>
          </a:p>
          <a:p>
            <a:r>
              <a:rPr lang="en-US" sz="2000" b="1"/>
              <a:t>Phase 1: Data Collection and Integration</a:t>
            </a:r>
            <a:endParaRPr lang="en-US" sz="2000">
              <a:ea typeface="Calibri"/>
              <a:cs typeface="Calibri"/>
            </a:endParaRPr>
          </a:p>
          <a:p>
            <a:r>
              <a:rPr lang="en-US" sz="2000" b="1"/>
              <a:t>Phase 2: Data Cleaning and Transformation</a:t>
            </a:r>
            <a:endParaRPr lang="en-US" sz="2000">
              <a:ea typeface="Calibri"/>
              <a:cs typeface="Calibri"/>
            </a:endParaRPr>
          </a:p>
          <a:p>
            <a:r>
              <a:rPr lang="en-US" sz="2000" b="1"/>
              <a:t>Phase 3: Power BI Dashboard Development</a:t>
            </a:r>
            <a:endParaRPr lang="en-US" sz="2000">
              <a:ea typeface="Calibri"/>
              <a:cs typeface="Calibri"/>
            </a:endParaRPr>
          </a:p>
          <a:p>
            <a:r>
              <a:rPr lang="en-US" sz="2000" b="1"/>
              <a:t>Phase 4: Analysis, Reporting, Review and Submission. </a:t>
            </a:r>
            <a:endParaRPr lang="en-US" sz="2000">
              <a:ea typeface="Calibri"/>
              <a:cs typeface="Calibri"/>
            </a:endParaRPr>
          </a:p>
          <a:p>
            <a:r>
              <a:rPr lang="en-US" sz="2000">
                <a:ea typeface="Calibri"/>
                <a:cs typeface="Calibri"/>
              </a:rPr>
              <a:t>The first two phases were executed during the first week while the last two phases were executed in the last one week.</a:t>
            </a:r>
            <a:endParaRPr lang="en-US" sz="2000" b="1">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113941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23381BF8-7B7B-FB91-BE4A-2084D8B96160}"/>
              </a:ext>
            </a:extLst>
          </p:cNvPr>
          <p:cNvPicPr>
            <a:picLocks noChangeAspect="1"/>
          </p:cNvPicPr>
          <p:nvPr/>
        </p:nvPicPr>
        <p:blipFill rotWithShape="1">
          <a:blip r:embed="rId2">
            <a:alphaModFix amt="50000"/>
          </a:blip>
          <a:srcRect t="7591" r="-2" b="8073"/>
          <a:stretch/>
        </p:blipFill>
        <p:spPr>
          <a:xfrm>
            <a:off x="20" y="1"/>
            <a:ext cx="12191980" cy="6857999"/>
          </a:xfrm>
          <a:prstGeom prst="rect">
            <a:avLst/>
          </a:prstGeom>
        </p:spPr>
      </p:pic>
      <p:sp>
        <p:nvSpPr>
          <p:cNvPr id="2" name="Title 1">
            <a:extLst>
              <a:ext uri="{FF2B5EF4-FFF2-40B4-BE49-F238E27FC236}">
                <a16:creationId xmlns:a16="http://schemas.microsoft.com/office/drawing/2014/main" id="{1951E8C9-EDCB-9E97-5AFB-A918C1A3E48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END</a:t>
            </a:r>
          </a:p>
        </p:txBody>
      </p:sp>
    </p:spTree>
    <p:extLst>
      <p:ext uri="{BB962C8B-B14F-4D97-AF65-F5344CB8AC3E}">
        <p14:creationId xmlns:p14="http://schemas.microsoft.com/office/powerpoint/2010/main" val="1633563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719A-D56A-A78D-A344-B5AD1EE3C30B}"/>
              </a:ext>
            </a:extLst>
          </p:cNvPr>
          <p:cNvSpPr>
            <a:spLocks noGrp="1"/>
          </p:cNvSpPr>
          <p:nvPr>
            <p:ph type="title"/>
          </p:nvPr>
        </p:nvSpPr>
        <p:spPr/>
        <p:txBody>
          <a:bodyPr/>
          <a:lstStyle/>
          <a:p>
            <a:r>
              <a:rPr lang="en-US" b="1" dirty="0"/>
              <a:t>Power BI Dashboard Project Kick-off Agenda</a:t>
            </a:r>
            <a:endParaRPr lang="en-US" dirty="0"/>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960190F1-39A8-80CA-8458-F4D3AAB99190}"/>
              </a:ext>
            </a:extLst>
          </p:cNvPr>
          <p:cNvSpPr>
            <a:spLocks noGrp="1"/>
          </p:cNvSpPr>
          <p:nvPr>
            <p:ph idx="1"/>
          </p:nvPr>
        </p:nvSpPr>
        <p:spPr>
          <a:xfrm>
            <a:off x="-48904" y="1279715"/>
            <a:ext cx="12244315" cy="5511397"/>
          </a:xfrm>
        </p:spPr>
        <p:txBody>
          <a:bodyPr vert="horz" lIns="91440" tIns="45720" rIns="91440" bIns="45720" rtlCol="0" anchor="t">
            <a:noAutofit/>
          </a:bodyPr>
          <a:lstStyle/>
          <a:p>
            <a:pPr marL="0" indent="0">
              <a:buNone/>
            </a:pPr>
            <a:r>
              <a:rPr lang="en-US" b="1" dirty="0">
                <a:solidFill>
                  <a:srgbClr val="374151"/>
                </a:solidFill>
                <a:latin typeface="Times New Roman"/>
                <a:ea typeface="Calibri"/>
                <a:cs typeface="Calibri"/>
              </a:rPr>
              <a:t>Introduction</a:t>
            </a:r>
          </a:p>
          <a:p>
            <a:r>
              <a:rPr lang="en-US" dirty="0">
                <a:solidFill>
                  <a:srgbClr val="374151"/>
                </a:solidFill>
                <a:latin typeface="Times New Roman"/>
                <a:ea typeface="Calibri"/>
                <a:cs typeface="Calibri"/>
              </a:rPr>
              <a:t>Welcome</a:t>
            </a:r>
            <a:r>
              <a:rPr lang="en-US" dirty="0">
                <a:solidFill>
                  <a:srgbClr val="374151"/>
                </a:solidFill>
                <a:latin typeface="Times New Roman"/>
                <a:ea typeface="+mn-lt"/>
                <a:cs typeface="+mn-lt"/>
              </a:rPr>
              <a:t> to the comprehensive report detailing the culmination of our efforts in the Power BI Dashboard Project, a venture assigned by </a:t>
            </a:r>
            <a:r>
              <a:rPr lang="en-US" dirty="0" err="1">
                <a:solidFill>
                  <a:srgbClr val="374151"/>
                </a:solidFill>
                <a:latin typeface="Times New Roman"/>
                <a:ea typeface="+mn-lt"/>
                <a:cs typeface="+mn-lt"/>
              </a:rPr>
              <a:t>getINNOtized</a:t>
            </a:r>
            <a:r>
              <a:rPr lang="en-US" dirty="0">
                <a:solidFill>
                  <a:srgbClr val="374151"/>
                </a:solidFill>
                <a:latin typeface="Times New Roman"/>
                <a:ea typeface="+mn-lt"/>
                <a:cs typeface="+mn-lt"/>
              </a:rPr>
              <a:t> to design and deliver an end-to-end business intelligence solution. Our esteemed client has collected transactional data for the entirety of the year 2019 but has yet to leverage its full potential for strategic decision-making.</a:t>
            </a:r>
            <a:endParaRPr lang="en-US">
              <a:latin typeface="Times New Roman"/>
              <a:ea typeface="Calibri"/>
              <a:cs typeface="Calibri"/>
            </a:endParaRPr>
          </a:p>
          <a:p>
            <a:r>
              <a:rPr lang="en-US" dirty="0">
                <a:solidFill>
                  <a:srgbClr val="374151"/>
                </a:solidFill>
                <a:latin typeface="Times New Roman"/>
                <a:ea typeface="+mn-lt"/>
                <a:cs typeface="+mn-lt"/>
              </a:rPr>
              <a:t>In this report, we will delve into the intricacies of our data analysis journey, aiming to unearth valuable insights that will empower our client to not only comprehend their financial landscape but also pinpoint opportunities for driving increased sales and operational efficiency.</a:t>
            </a:r>
            <a:endParaRPr lang="en-US" dirty="0">
              <a:latin typeface="Times New Roman"/>
            </a:endParaRPr>
          </a:p>
          <a:p>
            <a:endParaRPr lang="en-US" dirty="0">
              <a:solidFill>
                <a:srgbClr val="374151"/>
              </a:solidFill>
              <a:ea typeface="+mn-lt"/>
              <a:cs typeface="+mn-lt"/>
            </a:endParaRPr>
          </a:p>
          <a:p>
            <a:endParaRPr lang="en-US" dirty="0">
              <a:ea typeface="Calibri"/>
              <a:cs typeface="Calibri"/>
            </a:endParaRPr>
          </a:p>
        </p:txBody>
      </p:sp>
    </p:spTree>
    <p:extLst>
      <p:ext uri="{BB962C8B-B14F-4D97-AF65-F5344CB8AC3E}">
        <p14:creationId xmlns:p14="http://schemas.microsoft.com/office/powerpoint/2010/main" val="396683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9A6A30FD-2A05-B1C7-D598-79B9A32F7F07}"/>
              </a:ext>
            </a:extLst>
          </p:cNvPr>
          <p:cNvPicPr>
            <a:picLocks noChangeAspect="1"/>
          </p:cNvPicPr>
          <p:nvPr/>
        </p:nvPicPr>
        <p:blipFill rotWithShape="1">
          <a:blip r:embed="rId2"/>
          <a:srcRect l="20999" r="23512" b="4"/>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780C5-9F9F-36D5-3AF5-CF0A3D40B2C7}"/>
              </a:ext>
            </a:extLst>
          </p:cNvPr>
          <p:cNvSpPr>
            <a:spLocks noGrp="1"/>
          </p:cNvSpPr>
          <p:nvPr>
            <p:ph type="title"/>
          </p:nvPr>
        </p:nvSpPr>
        <p:spPr>
          <a:xfrm>
            <a:off x="761801" y="328512"/>
            <a:ext cx="4778387" cy="1628970"/>
          </a:xfrm>
        </p:spPr>
        <p:txBody>
          <a:bodyPr anchor="ctr">
            <a:normAutofit/>
          </a:bodyPr>
          <a:lstStyle/>
          <a:p>
            <a:r>
              <a:rPr lang="en-US" sz="2800">
                <a:latin typeface="Calibri"/>
                <a:ea typeface="Calibri"/>
                <a:cs typeface="Calibri"/>
              </a:rPr>
              <a:t>The client's pressing questions serve as the guiding pillars of our investigation:</a:t>
            </a:r>
            <a:endParaRPr lang="en-US" sz="2800"/>
          </a:p>
        </p:txBody>
      </p:sp>
      <p:sp>
        <p:nvSpPr>
          <p:cNvPr id="3" name="Content Placeholder 2">
            <a:extLst>
              <a:ext uri="{FF2B5EF4-FFF2-40B4-BE49-F238E27FC236}">
                <a16:creationId xmlns:a16="http://schemas.microsoft.com/office/drawing/2014/main" id="{76C77A7F-AA7F-76CE-7D39-4F735BF795BE}"/>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700" b="1">
                <a:ea typeface="+mn-lt"/>
                <a:cs typeface="+mn-lt"/>
              </a:rPr>
              <a:t>Total Revenue for the Year:</a:t>
            </a:r>
            <a:endParaRPr lang="en-US" sz="1700">
              <a:ea typeface="Calibri" panose="020F0502020204030204"/>
              <a:cs typeface="Calibri" panose="020F0502020204030204"/>
            </a:endParaRPr>
          </a:p>
          <a:p>
            <a:pPr lvl="1"/>
            <a:r>
              <a:rPr lang="en-US" sz="1700" dirty="0">
                <a:ea typeface="+mn-lt"/>
                <a:cs typeface="+mn-lt"/>
              </a:rPr>
              <a:t>Quantifying the financial success of the business throughout 2019.</a:t>
            </a:r>
            <a:endParaRPr lang="en-US" sz="1700" dirty="0"/>
          </a:p>
          <a:p>
            <a:r>
              <a:rPr lang="en-US" sz="1700" b="1">
                <a:ea typeface="+mn-lt"/>
                <a:cs typeface="+mn-lt"/>
              </a:rPr>
              <a:t>Seasonality in Sales:</a:t>
            </a:r>
            <a:endParaRPr lang="en-US" sz="1700"/>
          </a:p>
          <a:p>
            <a:pPr lvl="1"/>
            <a:r>
              <a:rPr lang="en-US" sz="1700">
                <a:ea typeface="+mn-lt"/>
                <a:cs typeface="+mn-lt"/>
              </a:rPr>
              <a:t>Identifying patterns and trends within the sales data to unveil any seasonal influences.</a:t>
            </a:r>
            <a:endParaRPr lang="en-US" sz="1700"/>
          </a:p>
          <a:p>
            <a:r>
              <a:rPr lang="en-US" sz="1700" b="1">
                <a:ea typeface="+mn-lt"/>
                <a:cs typeface="+mn-lt"/>
              </a:rPr>
              <a:t>Best and Worst-Selling Products:</a:t>
            </a:r>
            <a:endParaRPr lang="en-US" sz="1700"/>
          </a:p>
          <a:p>
            <a:pPr lvl="1"/>
            <a:r>
              <a:rPr lang="en-US" sz="1700">
                <a:ea typeface="+mn-lt"/>
                <a:cs typeface="+mn-lt"/>
              </a:rPr>
              <a:t>Determining which products have excelled and those that require attention.</a:t>
            </a:r>
            <a:endParaRPr lang="en-US" sz="1700"/>
          </a:p>
          <a:p>
            <a:endParaRPr lang="en-US" sz="1700">
              <a:ea typeface="Calibri"/>
              <a:cs typeface="Calibri"/>
            </a:endParaRPr>
          </a:p>
        </p:txBody>
      </p:sp>
    </p:spTree>
    <p:extLst>
      <p:ext uri="{BB962C8B-B14F-4D97-AF65-F5344CB8AC3E}">
        <p14:creationId xmlns:p14="http://schemas.microsoft.com/office/powerpoint/2010/main" val="28364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FDAE8A02-589A-9267-E7A4-26D3F47EBA16}"/>
              </a:ext>
            </a:extLst>
          </p:cNvPr>
          <p:cNvPicPr>
            <a:picLocks noChangeAspect="1"/>
          </p:cNvPicPr>
          <p:nvPr/>
        </p:nvPicPr>
        <p:blipFill rotWithShape="1">
          <a:blip r:embed="rId2"/>
          <a:srcRect l="20999" r="23512" b="4"/>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87805-86CF-5A9B-0386-777D9DD5BF92}"/>
              </a:ext>
            </a:extLst>
          </p:cNvPr>
          <p:cNvSpPr>
            <a:spLocks noGrp="1"/>
          </p:cNvSpPr>
          <p:nvPr>
            <p:ph type="title"/>
          </p:nvPr>
        </p:nvSpPr>
        <p:spPr>
          <a:xfrm>
            <a:off x="761801" y="328512"/>
            <a:ext cx="4778387" cy="1628970"/>
          </a:xfrm>
        </p:spPr>
        <p:txBody>
          <a:bodyPr anchor="ctr">
            <a:normAutofit/>
          </a:bodyPr>
          <a:lstStyle/>
          <a:p>
            <a:r>
              <a:rPr lang="en-US" sz="4000">
                <a:ea typeface="Calibri Light"/>
                <a:cs typeface="Calibri Light"/>
              </a:rPr>
              <a:t>Cntd....</a:t>
            </a:r>
            <a:endParaRPr lang="en-US" sz="4000"/>
          </a:p>
        </p:txBody>
      </p:sp>
      <p:sp>
        <p:nvSpPr>
          <p:cNvPr id="3" name="Content Placeholder 2">
            <a:extLst>
              <a:ext uri="{FF2B5EF4-FFF2-40B4-BE49-F238E27FC236}">
                <a16:creationId xmlns:a16="http://schemas.microsoft.com/office/drawing/2014/main" id="{001574DC-01FB-C7CC-CF67-5A4661648F2D}"/>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400" b="1" dirty="0">
                <a:ea typeface="+mn-lt"/>
                <a:cs typeface="+mn-lt"/>
              </a:rPr>
              <a:t>Sales Comparison Over Time:</a:t>
            </a:r>
            <a:endParaRPr lang="en-US" sz="1400" dirty="0">
              <a:ea typeface="Calibri" panose="020F0502020204030204"/>
              <a:cs typeface="Calibri" panose="020F0502020204030204"/>
            </a:endParaRPr>
          </a:p>
          <a:p>
            <a:pPr lvl="1"/>
            <a:r>
              <a:rPr lang="en-US" sz="1400" dirty="0">
                <a:ea typeface="+mn-lt"/>
                <a:cs typeface="+mn-lt"/>
              </a:rPr>
              <a:t>Analyzing the trajectory of sales in the latter half of the year in comparison to previous periods.</a:t>
            </a:r>
            <a:endParaRPr lang="en-US" sz="1400" dirty="0"/>
          </a:p>
          <a:p>
            <a:r>
              <a:rPr lang="en-US" sz="1400" b="1" dirty="0">
                <a:ea typeface="+mn-lt"/>
                <a:cs typeface="+mn-lt"/>
              </a:rPr>
              <a:t>Product Delivery Distribution:</a:t>
            </a:r>
            <a:endParaRPr lang="en-US" sz="1400" dirty="0"/>
          </a:p>
          <a:p>
            <a:pPr lvl="1"/>
            <a:r>
              <a:rPr lang="en-US" sz="1400" dirty="0">
                <a:ea typeface="+mn-lt"/>
                <a:cs typeface="+mn-lt"/>
              </a:rPr>
              <a:t>Locating the cities where the majority of product deliveries are concentrated.</a:t>
            </a:r>
            <a:endParaRPr lang="en-US" sz="1400" dirty="0"/>
          </a:p>
          <a:p>
            <a:r>
              <a:rPr lang="en-US" sz="1400" b="1" dirty="0">
                <a:ea typeface="+mn-lt"/>
                <a:cs typeface="+mn-lt"/>
              </a:rPr>
              <a:t>Product Categories Analysis:</a:t>
            </a:r>
            <a:endParaRPr lang="en-US" sz="1400" dirty="0"/>
          </a:p>
          <a:p>
            <a:pPr lvl="1"/>
            <a:r>
              <a:rPr lang="en-US" sz="1400" dirty="0">
                <a:ea typeface="+mn-lt"/>
                <a:cs typeface="+mn-lt"/>
              </a:rPr>
              <a:t>Comparing different product categories based on revenue generated and quantities ordered.</a:t>
            </a:r>
            <a:endParaRPr lang="en-US" sz="1400" dirty="0"/>
          </a:p>
          <a:p>
            <a:r>
              <a:rPr lang="en-US" sz="1400" b="1" dirty="0">
                <a:ea typeface="+mn-lt"/>
                <a:cs typeface="+mn-lt"/>
              </a:rPr>
              <a:t>Additional Insights:</a:t>
            </a:r>
            <a:endParaRPr lang="en-US" sz="1400" dirty="0"/>
          </a:p>
          <a:p>
            <a:pPr lvl="1"/>
            <a:r>
              <a:rPr lang="en-US" sz="1400" dirty="0">
                <a:ea typeface="+mn-lt"/>
                <a:cs typeface="+mn-lt"/>
              </a:rPr>
              <a:t>Unveiling hidden gems and additional details discovered during our comprehensive analysis.</a:t>
            </a:r>
            <a:endParaRPr lang="en-US" sz="1400" dirty="0"/>
          </a:p>
          <a:p>
            <a:endParaRPr lang="en-US" sz="1400" dirty="0">
              <a:ea typeface="Calibri"/>
              <a:cs typeface="Calibri"/>
            </a:endParaRPr>
          </a:p>
        </p:txBody>
      </p:sp>
    </p:spTree>
    <p:extLst>
      <p:ext uri="{BB962C8B-B14F-4D97-AF65-F5344CB8AC3E}">
        <p14:creationId xmlns:p14="http://schemas.microsoft.com/office/powerpoint/2010/main" val="42510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41425742-A839-8AEE-6A7C-50FA847A2D1C}"/>
              </a:ext>
            </a:extLst>
          </p:cNvPr>
          <p:cNvPicPr>
            <a:picLocks noChangeAspect="1"/>
          </p:cNvPicPr>
          <p:nvPr/>
        </p:nvPicPr>
        <p:blipFill rotWithShape="1">
          <a:blip r:embed="rId2"/>
          <a:srcRect r="40821" b="-3"/>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412AF-AA4C-F010-8A43-4501C6B4F541}"/>
              </a:ext>
            </a:extLst>
          </p:cNvPr>
          <p:cNvSpPr>
            <a:spLocks noGrp="1"/>
          </p:cNvSpPr>
          <p:nvPr>
            <p:ph type="title"/>
          </p:nvPr>
        </p:nvSpPr>
        <p:spPr>
          <a:xfrm>
            <a:off x="761801" y="328512"/>
            <a:ext cx="4778387" cy="1628970"/>
          </a:xfrm>
        </p:spPr>
        <p:txBody>
          <a:bodyPr anchor="ctr">
            <a:normAutofit/>
          </a:bodyPr>
          <a:lstStyle/>
          <a:p>
            <a:r>
              <a:rPr lang="en-US" sz="4000">
                <a:ea typeface="Calibri Light"/>
                <a:cs typeface="Calibri Light"/>
              </a:rPr>
              <a:t>Cntd....</a:t>
            </a:r>
            <a:endParaRPr lang="en-US" sz="4000"/>
          </a:p>
        </p:txBody>
      </p:sp>
      <p:sp>
        <p:nvSpPr>
          <p:cNvPr id="3" name="Content Placeholder 2">
            <a:extLst>
              <a:ext uri="{FF2B5EF4-FFF2-40B4-BE49-F238E27FC236}">
                <a16:creationId xmlns:a16="http://schemas.microsoft.com/office/drawing/2014/main" id="{170C4FEF-6ED3-AD39-D9FF-507D2D23D9B2}"/>
              </a:ext>
            </a:extLst>
          </p:cNvPr>
          <p:cNvSpPr>
            <a:spLocks noGrp="1"/>
          </p:cNvSpPr>
          <p:nvPr>
            <p:ph idx="1"/>
          </p:nvPr>
        </p:nvSpPr>
        <p:spPr>
          <a:xfrm>
            <a:off x="761801" y="2884929"/>
            <a:ext cx="4659756" cy="3374137"/>
          </a:xfrm>
        </p:spPr>
        <p:txBody>
          <a:bodyPr vert="horz" lIns="91440" tIns="45720" rIns="91440" bIns="45720" rtlCol="0" anchor="ctr">
            <a:normAutofit/>
          </a:bodyPr>
          <a:lstStyle/>
          <a:p>
            <a:r>
              <a:rPr lang="en-US" sz="1700">
                <a:ea typeface="+mn-lt"/>
                <a:cs typeface="+mn-lt"/>
              </a:rPr>
              <a:t>We navigated through diverse data sources, including Excel files for the initial six months and a remote database for the latter half. Our journey involved meticulous data cleaning, integration, and transformation to ensure the reliability of our findings.</a:t>
            </a:r>
            <a:endParaRPr lang="en-US" sz="1700">
              <a:ea typeface="Calibri" panose="020F0502020204030204"/>
              <a:cs typeface="Calibri" panose="020F0502020204030204"/>
            </a:endParaRPr>
          </a:p>
          <a:p>
            <a:r>
              <a:rPr lang="en-US" sz="1700" dirty="0">
                <a:ea typeface="+mn-lt"/>
                <a:cs typeface="+mn-lt"/>
              </a:rPr>
              <a:t>This report encapsulates not only the numerical revelations from our data but also the strategic implications these insights carry for our client's future endeavors. Join us as we unfold the narrative of transforming raw data into actionable intelligence, facilitating informed decision-making and strategic business growth.</a:t>
            </a:r>
            <a:endParaRPr lang="en-US" sz="1700" dirty="0"/>
          </a:p>
          <a:p>
            <a:endParaRPr lang="en-US" sz="1700">
              <a:ea typeface="Calibri"/>
              <a:cs typeface="Calibri"/>
            </a:endParaRPr>
          </a:p>
        </p:txBody>
      </p:sp>
    </p:spTree>
    <p:extLst>
      <p:ext uri="{BB962C8B-B14F-4D97-AF65-F5344CB8AC3E}">
        <p14:creationId xmlns:p14="http://schemas.microsoft.com/office/powerpoint/2010/main" val="312133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944"/>
            <a:ext cx="12191999" cy="840854"/>
          </a:xfrm>
        </p:spPr>
        <p:txBody>
          <a:bodyPr>
            <a:normAutofit fontScale="90000"/>
          </a:bodyPr>
          <a:lstStyle/>
          <a:p>
            <a:r>
              <a:rPr lang="en-US" dirty="0">
                <a:ea typeface="Calibri Light"/>
                <a:cs typeface="Calibri Light"/>
              </a:rPr>
              <a:t>General Overview</a:t>
            </a:r>
            <a:endParaRPr lang="en-US" dirty="0"/>
          </a:p>
        </p:txBody>
      </p:sp>
      <p:sp>
        <p:nvSpPr>
          <p:cNvPr id="3" name="Subtitle 2"/>
          <p:cNvSpPr>
            <a:spLocks noGrp="1"/>
          </p:cNvSpPr>
          <p:nvPr>
            <p:ph type="subTitle" idx="1"/>
          </p:nvPr>
        </p:nvSpPr>
        <p:spPr>
          <a:xfrm>
            <a:off x="1524000" y="2055292"/>
            <a:ext cx="9144000" cy="3202508"/>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B2032F9D-E381-1173-F8E2-5BEBA007F122}"/>
              </a:ext>
            </a:extLst>
          </p:cNvPr>
          <p:cNvPicPr>
            <a:picLocks noChangeAspect="1"/>
          </p:cNvPicPr>
          <p:nvPr/>
        </p:nvPicPr>
        <p:blipFill>
          <a:blip r:embed="rId2"/>
          <a:stretch>
            <a:fillRect/>
          </a:stretch>
        </p:blipFill>
        <p:spPr>
          <a:xfrm>
            <a:off x="73742" y="847247"/>
            <a:ext cx="12192000" cy="601154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B399-ED1C-B96A-99D0-B64765319228}"/>
              </a:ext>
            </a:extLst>
          </p:cNvPr>
          <p:cNvSpPr>
            <a:spLocks noGrp="1"/>
          </p:cNvSpPr>
          <p:nvPr>
            <p:ph type="title"/>
          </p:nvPr>
        </p:nvSpPr>
        <p:spPr>
          <a:xfrm>
            <a:off x="2459" y="-3584"/>
            <a:ext cx="12187082" cy="1018304"/>
          </a:xfrm>
        </p:spPr>
        <p:txBody>
          <a:bodyPr/>
          <a:lstStyle/>
          <a:p>
            <a:r>
              <a:rPr lang="en-US" dirty="0">
                <a:ea typeface="Calibri Light"/>
                <a:cs typeface="Calibri Light"/>
              </a:rPr>
              <a:t>Product Dashboard</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AC5CA36A-3C67-7B8A-E358-C29441CE7180}"/>
              </a:ext>
            </a:extLst>
          </p:cNvPr>
          <p:cNvPicPr>
            <a:picLocks noGrp="1" noChangeAspect="1"/>
          </p:cNvPicPr>
          <p:nvPr>
            <p:ph idx="1"/>
          </p:nvPr>
        </p:nvPicPr>
        <p:blipFill>
          <a:blip r:embed="rId2"/>
          <a:stretch>
            <a:fillRect/>
          </a:stretch>
        </p:blipFill>
        <p:spPr>
          <a:xfrm>
            <a:off x="-195" y="780948"/>
            <a:ext cx="12192390" cy="5985950"/>
          </a:xfrm>
        </p:spPr>
      </p:pic>
    </p:spTree>
    <p:extLst>
      <p:ext uri="{BB962C8B-B14F-4D97-AF65-F5344CB8AC3E}">
        <p14:creationId xmlns:p14="http://schemas.microsoft.com/office/powerpoint/2010/main" val="163792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F03F-21DE-412A-D4EB-EB54B3F1CC6E}"/>
              </a:ext>
            </a:extLst>
          </p:cNvPr>
          <p:cNvSpPr>
            <a:spLocks noGrp="1"/>
          </p:cNvSpPr>
          <p:nvPr>
            <p:ph type="title"/>
          </p:nvPr>
        </p:nvSpPr>
        <p:spPr>
          <a:xfrm>
            <a:off x="-78070" y="1185"/>
            <a:ext cx="12273481" cy="926953"/>
          </a:xfrm>
        </p:spPr>
        <p:txBody>
          <a:bodyPr/>
          <a:lstStyle/>
          <a:p>
            <a:r>
              <a:rPr lang="en-US" dirty="0">
                <a:ea typeface="Calibri Light"/>
                <a:cs typeface="Calibri Light"/>
              </a:rPr>
              <a:t>Tooltip</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886B84DE-7C7C-F176-B20B-EB22EF37FAD6}"/>
              </a:ext>
            </a:extLst>
          </p:cNvPr>
          <p:cNvPicPr>
            <a:picLocks noGrp="1" noChangeAspect="1"/>
          </p:cNvPicPr>
          <p:nvPr>
            <p:ph idx="1"/>
          </p:nvPr>
        </p:nvPicPr>
        <p:blipFill>
          <a:blip r:embed="rId2"/>
          <a:stretch>
            <a:fillRect/>
          </a:stretch>
        </p:blipFill>
        <p:spPr>
          <a:xfrm>
            <a:off x="-77290" y="927148"/>
            <a:ext cx="12279808" cy="5931286"/>
          </a:xfrm>
        </p:spPr>
      </p:pic>
    </p:spTree>
    <p:extLst>
      <p:ext uri="{BB962C8B-B14F-4D97-AF65-F5344CB8AC3E}">
        <p14:creationId xmlns:p14="http://schemas.microsoft.com/office/powerpoint/2010/main" val="32172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27B05-37D4-DD16-C646-211CB2E911DF}"/>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rPr>
              <a:t>Challenges Faced by the Client:</a:t>
            </a:r>
            <a:endParaRPr lang="en-US" sz="4000" dirty="0">
              <a:solidFill>
                <a:srgbClr val="FFFFFF"/>
              </a:solidFill>
            </a:endParaRPr>
          </a:p>
          <a:p>
            <a:pPr algn="r"/>
            <a:endParaRPr lang="en-US" sz="400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6A58C7AD-F801-D989-D027-62DD2BCCD227}"/>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Underutilization of Data:</a:t>
            </a:r>
            <a:endParaRPr lang="en-US" sz="2000">
              <a:ea typeface="Calibri" panose="020F0502020204030204"/>
              <a:cs typeface="Calibri" panose="020F0502020204030204"/>
            </a:endParaRPr>
          </a:p>
          <a:p>
            <a:pPr lvl="1"/>
            <a:r>
              <a:rPr lang="en-US" sz="2000" dirty="0">
                <a:ea typeface="+mn-lt"/>
                <a:cs typeface="+mn-lt"/>
              </a:rPr>
              <a:t>The client has struggled to harness the full potential of their transactional data, hindering their ability to make informed strategic decisions.</a:t>
            </a:r>
            <a:endParaRPr lang="en-US" sz="2000" dirty="0"/>
          </a:p>
          <a:p>
            <a:r>
              <a:rPr lang="en-US" sz="2000" b="1">
                <a:ea typeface="+mn-lt"/>
                <a:cs typeface="+mn-lt"/>
              </a:rPr>
              <a:t>Opportunities for Improvement:</a:t>
            </a:r>
            <a:endParaRPr lang="en-US" sz="2000"/>
          </a:p>
          <a:p>
            <a:pPr lvl="1"/>
            <a:r>
              <a:rPr lang="en-US" sz="2000">
                <a:ea typeface="+mn-lt"/>
                <a:cs typeface="+mn-lt"/>
              </a:rPr>
              <a:t>Despite having rich datasets, the client lacks a structured approach to identify growth opportunities, optimize sales, and enhance operational efficiency.</a:t>
            </a:r>
            <a:endParaRPr lang="en-US" sz="2000"/>
          </a:p>
          <a:p>
            <a:endParaRPr lang="en-US" sz="2000">
              <a:ea typeface="Calibri"/>
              <a:cs typeface="Calibri"/>
            </a:endParaRPr>
          </a:p>
        </p:txBody>
      </p:sp>
    </p:spTree>
    <p:extLst>
      <p:ext uri="{BB962C8B-B14F-4D97-AF65-F5344CB8AC3E}">
        <p14:creationId xmlns:p14="http://schemas.microsoft.com/office/powerpoint/2010/main" val="9242385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823</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Azubi Sales Dashoboard</vt:lpstr>
      <vt:lpstr>Power BI Dashboard Project Kick-off Agenda </vt:lpstr>
      <vt:lpstr>The client's pressing questions serve as the guiding pillars of our investigation:</vt:lpstr>
      <vt:lpstr>Cntd....</vt:lpstr>
      <vt:lpstr>Cntd....</vt:lpstr>
      <vt:lpstr>General Overview</vt:lpstr>
      <vt:lpstr>Product Dashboard</vt:lpstr>
      <vt:lpstr>Tooltip</vt:lpstr>
      <vt:lpstr>Challenges Faced by the Client: </vt:lpstr>
      <vt:lpstr>Client Background and Objectives  </vt:lpstr>
      <vt:lpstr>Expected Outcomes: </vt:lpstr>
      <vt:lpstr>Scope: </vt:lpstr>
      <vt:lpstr>Cntd....</vt:lpstr>
      <vt:lpstr>Cntd....</vt:lpstr>
      <vt:lpstr>Project Plan and Timeline </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Kevin Kegan Olome</cp:lastModifiedBy>
  <cp:revision>259</cp:revision>
  <dcterms:created xsi:type="dcterms:W3CDTF">2024-01-09T12:41:11Z</dcterms:created>
  <dcterms:modified xsi:type="dcterms:W3CDTF">2024-01-09T17:45:20Z</dcterms:modified>
</cp:coreProperties>
</file>